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30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2.png"/><Relationship Id="rId26" Type="http://schemas.openxmlformats.org/officeDocument/2006/relationships/image" Target="../media/image121.png"/><Relationship Id="rId39" Type="http://schemas.openxmlformats.org/officeDocument/2006/relationships/image" Target="../media/image134.png"/><Relationship Id="rId3" Type="http://schemas.openxmlformats.org/officeDocument/2006/relationships/image" Target="../media/image106.png"/><Relationship Id="rId21" Type="http://schemas.openxmlformats.org/officeDocument/2006/relationships/image" Target="../media/image115.png"/><Relationship Id="rId34" Type="http://schemas.openxmlformats.org/officeDocument/2006/relationships/image" Target="../media/image129.png"/><Relationship Id="rId17" Type="http://schemas.openxmlformats.org/officeDocument/2006/relationships/image" Target="../media/image111.png"/><Relationship Id="rId25" Type="http://schemas.openxmlformats.org/officeDocument/2006/relationships/image" Target="../media/image120.png"/><Relationship Id="rId33" Type="http://schemas.openxmlformats.org/officeDocument/2006/relationships/image" Target="../media/image128.png"/><Relationship Id="rId38" Type="http://schemas.openxmlformats.org/officeDocument/2006/relationships/image" Target="../media/image133.png"/><Relationship Id="rId2" Type="http://schemas.openxmlformats.org/officeDocument/2006/relationships/image" Target="../media/image105.png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29" Type="http://schemas.openxmlformats.org/officeDocument/2006/relationships/image" Target="../media/image124.png"/><Relationship Id="rId41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24" Type="http://schemas.openxmlformats.org/officeDocument/2006/relationships/image" Target="../media/image119.png"/><Relationship Id="rId32" Type="http://schemas.openxmlformats.org/officeDocument/2006/relationships/image" Target="../media/image127.png"/><Relationship Id="rId37" Type="http://schemas.openxmlformats.org/officeDocument/2006/relationships/image" Target="../media/image132.png"/><Relationship Id="rId40" Type="http://schemas.openxmlformats.org/officeDocument/2006/relationships/image" Target="../media/image135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23" Type="http://schemas.openxmlformats.org/officeDocument/2006/relationships/image" Target="../media/image117.png"/><Relationship Id="rId28" Type="http://schemas.openxmlformats.org/officeDocument/2006/relationships/image" Target="../media/image123.png"/><Relationship Id="rId36" Type="http://schemas.openxmlformats.org/officeDocument/2006/relationships/image" Target="../media/image131.png"/><Relationship Id="rId19" Type="http://schemas.openxmlformats.org/officeDocument/2006/relationships/image" Target="../media/image113.png"/><Relationship Id="rId31" Type="http://schemas.openxmlformats.org/officeDocument/2006/relationships/image" Target="../media/image126.png"/><Relationship Id="rId4" Type="http://schemas.openxmlformats.org/officeDocument/2006/relationships/image" Target="../media/image107.png"/><Relationship Id="rId22" Type="http://schemas.openxmlformats.org/officeDocument/2006/relationships/image" Target="../media/image116.png"/><Relationship Id="rId27" Type="http://schemas.openxmlformats.org/officeDocument/2006/relationships/image" Target="../media/image122.png"/><Relationship Id="rId30" Type="http://schemas.openxmlformats.org/officeDocument/2006/relationships/image" Target="../media/image125.png"/><Relationship Id="rId35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4OQeCuLYj-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9.png"/><Relationship Id="rId3" Type="http://schemas.openxmlformats.org/officeDocument/2006/relationships/image" Target="../media/image65.png"/><Relationship Id="rId7" Type="http://schemas.openxmlformats.org/officeDocument/2006/relationships/image" Target="../media/image75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72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7.png"/><Relationship Id="rId5" Type="http://schemas.openxmlformats.org/officeDocument/2006/relationships/image" Target="../media/image73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image" Target="../media/image84.pn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101.png"/><Relationship Id="rId17" Type="http://schemas.openxmlformats.org/officeDocument/2006/relationships/image" Target="../media/image99.png"/><Relationship Id="rId2" Type="http://schemas.openxmlformats.org/officeDocument/2006/relationships/image" Target="../media/image84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100.png"/><Relationship Id="rId5" Type="http://schemas.openxmlformats.org/officeDocument/2006/relationships/image" Target="../media/image87.png"/><Relationship Id="rId15" Type="http://schemas.openxmlformats.org/officeDocument/2006/relationships/image" Target="../media/image103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1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838200" y="1066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Design and Analysis of Algorithms</a:t>
            </a:r>
            <a:br>
              <a:rPr lang="en-US" altLang="zh-CN" sz="3200" dirty="0"/>
            </a:br>
            <a:r>
              <a:rPr lang="en-US" altLang="zh-CN" sz="3200" dirty="0"/>
              <a:t>All-pairs shortest paths</a:t>
            </a:r>
            <a:endParaRPr lang="zh-CN" altLang="en-US" sz="3200" dirty="0"/>
          </a:p>
        </p:txBody>
      </p:sp>
      <p:sp>
        <p:nvSpPr>
          <p:cNvPr id="5" name="副标题 6"/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Presented By</a:t>
            </a:r>
            <a:b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Muhammad Atif Tahir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Slides from: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Haidong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Xue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Fethi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Jarray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727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845" y="1871141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D(0)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240201"/>
              </p:ext>
            </p:extLst>
          </p:nvPr>
        </p:nvGraphicFramePr>
        <p:xfrm>
          <a:off x="207591" y="2265489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704245" y="188467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D(1)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525969"/>
              </p:ext>
            </p:extLst>
          </p:nvPr>
        </p:nvGraphicFramePr>
        <p:xfrm>
          <a:off x="3809643" y="2254004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28599" y="409215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D(2)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20457"/>
              </p:ext>
            </p:extLst>
          </p:nvPr>
        </p:nvGraphicFramePr>
        <p:xfrm>
          <a:off x="333996" y="4582349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3906851" y="408163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D(3)</a:t>
            </a: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10432"/>
              </p:ext>
            </p:extLst>
          </p:nvPr>
        </p:nvGraphicFramePr>
        <p:xfrm>
          <a:off x="4012248" y="4571835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381000" y="1124265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predecessor information to reconstruct a shortest path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61042" y="2650261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560670" y="2663772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670" y="2663772"/>
                <a:ext cx="762357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241485" y="2635069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85" y="2635069"/>
                <a:ext cx="76235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947933" y="261880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933" y="2618808"/>
                <a:ext cx="76235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88400" y="3017567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00" y="3017567"/>
                <a:ext cx="76235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1732654" y="3033104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277813" y="2986036"/>
                <a:ext cx="6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813" y="2986036"/>
                <a:ext cx="68436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/>
          <p:cNvSpPr txBox="1"/>
          <p:nvPr/>
        </p:nvSpPr>
        <p:spPr>
          <a:xfrm>
            <a:off x="3024140" y="297644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61042" y="3333336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497288" y="3335362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288" y="3335362"/>
                <a:ext cx="762357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2996722" y="371415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024140" y="3335362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886975" y="3694204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75" y="3694204"/>
                <a:ext cx="76235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1650757" y="367343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288840" y="3687766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40" y="3687766"/>
                <a:ext cx="76235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/>
          <p:cNvSpPr txBox="1"/>
          <p:nvPr/>
        </p:nvSpPr>
        <p:spPr>
          <a:xfrm>
            <a:off x="2356500" y="3355368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68178" y="1493597"/>
            <a:ext cx="816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updated the predecessor </a:t>
            </a:r>
            <a:r>
              <a:rPr lang="en-US" dirty="0" err="1"/>
              <a:t>i</a:t>
            </a:r>
            <a:r>
              <a:rPr lang="en-US" dirty="0"/>
              <a:t>-j in D(k) is the same as the predecessor k-j in D(k-1)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477825" y="2650261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5077453" y="2663772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453" y="2663772"/>
                <a:ext cx="76235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5758268" y="2635069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268" y="2635069"/>
                <a:ext cx="762357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6464716" y="261880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16" y="2618808"/>
                <a:ext cx="762357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4405183" y="3017567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183" y="3017567"/>
                <a:ext cx="762357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TextBox 147"/>
          <p:cNvSpPr txBox="1"/>
          <p:nvPr/>
        </p:nvSpPr>
        <p:spPr>
          <a:xfrm>
            <a:off x="5249437" y="3033104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5794596" y="2986036"/>
                <a:ext cx="6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596" y="2986036"/>
                <a:ext cx="684360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TextBox 149"/>
          <p:cNvSpPr txBox="1"/>
          <p:nvPr/>
        </p:nvSpPr>
        <p:spPr>
          <a:xfrm>
            <a:off x="6540923" y="297644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477825" y="3333336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5014071" y="3335362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071" y="3335362"/>
                <a:ext cx="762357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/>
          <p:cNvSpPr txBox="1"/>
          <p:nvPr/>
        </p:nvSpPr>
        <p:spPr>
          <a:xfrm>
            <a:off x="6513505" y="371415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540923" y="3335362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4403758" y="3694204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758" y="3694204"/>
                <a:ext cx="762357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Box 155"/>
          <p:cNvSpPr txBox="1"/>
          <p:nvPr/>
        </p:nvSpPr>
        <p:spPr>
          <a:xfrm>
            <a:off x="5167540" y="367343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5805623" y="3687766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623" y="3687766"/>
                <a:ext cx="762357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TextBox 157"/>
          <p:cNvSpPr txBox="1"/>
          <p:nvPr/>
        </p:nvSpPr>
        <p:spPr>
          <a:xfrm>
            <a:off x="5873283" y="3355368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052041" y="489965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1651669" y="491316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669" y="4913168"/>
                <a:ext cx="762357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2332484" y="4884465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484" y="4884465"/>
                <a:ext cx="762357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038932" y="4868204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932" y="4868204"/>
                <a:ext cx="762357" cy="369332"/>
              </a:xfrm>
              <a:prstGeom prst="rect">
                <a:avLst/>
              </a:prstGeom>
              <a:blipFill rotWithShape="1"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79399" y="5266963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99" y="5266963"/>
                <a:ext cx="762357" cy="369332"/>
              </a:xfrm>
              <a:prstGeom prst="rect">
                <a:avLst/>
              </a:prstGeom>
              <a:blipFill rotWithShape="1">
                <a:blip r:embed="rId2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TextBox 163"/>
          <p:cNvSpPr txBox="1"/>
          <p:nvPr/>
        </p:nvSpPr>
        <p:spPr>
          <a:xfrm>
            <a:off x="1823653" y="5282500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2368812" y="5235432"/>
                <a:ext cx="6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812" y="5235432"/>
                <a:ext cx="684360" cy="369332"/>
              </a:xfrm>
              <a:prstGeom prst="rect">
                <a:avLst/>
              </a:prstGeom>
              <a:blipFill rotWithShape="1">
                <a:blip r:embed="rId3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/>
          <p:cNvSpPr txBox="1"/>
          <p:nvPr/>
        </p:nvSpPr>
        <p:spPr>
          <a:xfrm>
            <a:off x="3115139" y="522584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052041" y="5582732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1588287" y="558475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287" y="5584758"/>
                <a:ext cx="762357" cy="369332"/>
              </a:xfrm>
              <a:prstGeom prst="rect">
                <a:avLst/>
              </a:prstGeom>
              <a:blipFill rotWithShape="1">
                <a:blip r:embed="rId3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TextBox 168"/>
          <p:cNvSpPr txBox="1"/>
          <p:nvPr/>
        </p:nvSpPr>
        <p:spPr>
          <a:xfrm>
            <a:off x="3087721" y="5963549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115139" y="5584758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6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977974" y="5943600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74" y="5943600"/>
                <a:ext cx="762357" cy="369332"/>
              </a:xfrm>
              <a:prstGeom prst="rect">
                <a:avLst/>
              </a:prstGeom>
              <a:blipFill rotWithShape="1">
                <a:blip r:embed="rId3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TextBox 171"/>
          <p:cNvSpPr txBox="1"/>
          <p:nvPr/>
        </p:nvSpPr>
        <p:spPr>
          <a:xfrm>
            <a:off x="1741756" y="592283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2379839" y="5937162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839" y="5937162"/>
                <a:ext cx="762357" cy="369332"/>
              </a:xfrm>
              <a:prstGeom prst="rect">
                <a:avLst/>
              </a:prstGeom>
              <a:blipFill rotWithShape="1">
                <a:blip r:embed="rId3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TextBox 173"/>
          <p:cNvSpPr txBox="1"/>
          <p:nvPr/>
        </p:nvSpPr>
        <p:spPr>
          <a:xfrm>
            <a:off x="2447499" y="5604764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770341" y="493015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5369969" y="4943664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969" y="4943664"/>
                <a:ext cx="762357" cy="369332"/>
              </a:xfrm>
              <a:prstGeom prst="rect">
                <a:avLst/>
              </a:prstGeom>
              <a:blipFill rotWithShape="1">
                <a:blip r:embed="rId3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6050784" y="4914961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784" y="4914961"/>
                <a:ext cx="762357" cy="369332"/>
              </a:xfrm>
              <a:prstGeom prst="rect">
                <a:avLst/>
              </a:prstGeom>
              <a:blipFill rotWithShape="1">
                <a:blip r:embed="rId3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6757232" y="4898700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232" y="4898700"/>
                <a:ext cx="762357" cy="369332"/>
              </a:xfrm>
              <a:prstGeom prst="rect">
                <a:avLst/>
              </a:prstGeom>
              <a:blipFill rotWithShape="1">
                <a:blip r:embed="rId3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4697699" y="5297459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699" y="5297459"/>
                <a:ext cx="762357" cy="369332"/>
              </a:xfrm>
              <a:prstGeom prst="rect">
                <a:avLst/>
              </a:prstGeom>
              <a:blipFill rotWithShape="1">
                <a:blip r:embed="rId3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/>
          <p:cNvSpPr txBox="1"/>
          <p:nvPr/>
        </p:nvSpPr>
        <p:spPr>
          <a:xfrm>
            <a:off x="5541953" y="5312996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6087112" y="5265928"/>
                <a:ext cx="6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112" y="5265928"/>
                <a:ext cx="684360" cy="369332"/>
              </a:xfrm>
              <a:prstGeom prst="rect">
                <a:avLst/>
              </a:prstGeom>
              <a:blipFill rotWithShape="1">
                <a:blip r:embed="rId3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TextBox 181"/>
          <p:cNvSpPr txBox="1"/>
          <p:nvPr/>
        </p:nvSpPr>
        <p:spPr>
          <a:xfrm>
            <a:off x="6833439" y="5256339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4/2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4770341" y="5613228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/>
              <p:cNvSpPr txBox="1"/>
              <p:nvPr/>
            </p:nvSpPr>
            <p:spPr>
              <a:xfrm>
                <a:off x="5306587" y="5615254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4" name="TextBox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587" y="5615254"/>
                <a:ext cx="762357" cy="369332"/>
              </a:xfrm>
              <a:prstGeom prst="rect">
                <a:avLst/>
              </a:prstGeom>
              <a:blipFill rotWithShape="1">
                <a:blip r:embed="rId3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TextBox 184"/>
          <p:cNvSpPr txBox="1"/>
          <p:nvPr/>
        </p:nvSpPr>
        <p:spPr>
          <a:xfrm>
            <a:off x="6806021" y="5994045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6833439" y="5615254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4696274" y="5974096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274" y="5974096"/>
                <a:ext cx="762357" cy="369332"/>
              </a:xfrm>
              <a:prstGeom prst="rect">
                <a:avLst/>
              </a:prstGeom>
              <a:blipFill rotWithShape="1">
                <a:blip r:embed="rId4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TextBox 187"/>
          <p:cNvSpPr txBox="1"/>
          <p:nvPr/>
        </p:nvSpPr>
        <p:spPr>
          <a:xfrm>
            <a:off x="5460056" y="5953329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6098139" y="596765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139" y="5967658"/>
                <a:ext cx="762357" cy="369332"/>
              </a:xfrm>
              <a:prstGeom prst="rect">
                <a:avLst/>
              </a:prstGeom>
              <a:blipFill rotWithShape="1">
                <a:blip r:embed="rId4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/>
          <p:cNvSpPr txBox="1"/>
          <p:nvPr/>
        </p:nvSpPr>
        <p:spPr>
          <a:xfrm>
            <a:off x="6165799" y="5635260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</p:spTree>
    <p:extLst>
      <p:ext uri="{BB962C8B-B14F-4D97-AF65-F5344CB8AC3E}">
        <p14:creationId xmlns:p14="http://schemas.microsoft.com/office/powerpoint/2010/main" val="411867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6564" y="232661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D(4)</a:t>
            </a:r>
          </a:p>
        </p:txBody>
      </p:sp>
      <p:sp>
        <p:nvSpPr>
          <p:cNvPr id="22" name="Oval 21"/>
          <p:cNvSpPr/>
          <p:nvPr/>
        </p:nvSpPr>
        <p:spPr>
          <a:xfrm>
            <a:off x="5156289" y="269594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7336310" y="269594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5156289" y="460282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7336310" y="46761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6" name="Curved Connector 10"/>
          <p:cNvCxnSpPr>
            <a:stCxn id="24" idx="5"/>
            <a:endCxn id="25" idx="3"/>
          </p:cNvCxnSpPr>
          <p:nvPr/>
        </p:nvCxnSpPr>
        <p:spPr>
          <a:xfrm rot="16200000" flipH="1">
            <a:off x="6438246" y="4101355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5" idx="1"/>
            <a:endCxn id="23" idx="3"/>
          </p:cNvCxnSpPr>
          <p:nvPr/>
        </p:nvCxnSpPr>
        <p:spPr>
          <a:xfrm rot="5400000" flipH="1" flipV="1">
            <a:off x="6574817" y="3914636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4" idx="0"/>
            <a:endCxn id="22" idx="4"/>
          </p:cNvCxnSpPr>
          <p:nvPr/>
        </p:nvCxnSpPr>
        <p:spPr>
          <a:xfrm rot="5400000" flipH="1" flipV="1">
            <a:off x="4660049" y="3877983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3" idx="5"/>
            <a:endCxn id="25" idx="7"/>
          </p:cNvCxnSpPr>
          <p:nvPr/>
        </p:nvCxnSpPr>
        <p:spPr>
          <a:xfrm rot="5400000">
            <a:off x="6898107" y="3914635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5516" y="348735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36625" y="530770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41452" y="373221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60212" y="3344449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21623" y="375995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35" name="Curved Connector 10"/>
          <p:cNvCxnSpPr>
            <a:stCxn id="24" idx="7"/>
            <a:endCxn id="23" idx="2"/>
          </p:cNvCxnSpPr>
          <p:nvPr/>
        </p:nvCxnSpPr>
        <p:spPr>
          <a:xfrm rot="5400000" flipH="1" flipV="1">
            <a:off x="5568804" y="2902272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1000" y="5446694"/>
            <a:ext cx="30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shortest path from 3 to 4?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1000" y="6140642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weight of this path?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51661" y="5486230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3, 2, 4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16921" y="6093025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76559"/>
              </p:ext>
            </p:extLst>
          </p:nvPr>
        </p:nvGraphicFramePr>
        <p:xfrm>
          <a:off x="533400" y="2924542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291493" y="3282860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891121" y="3296371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21" y="3296371"/>
                <a:ext cx="762357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71936" y="326766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936" y="3267668"/>
                <a:ext cx="76235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278384" y="3251407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384" y="3251407"/>
                <a:ext cx="76235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218851" y="3650166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851" y="3650166"/>
                <a:ext cx="76235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063105" y="366570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608264" y="3618635"/>
                <a:ext cx="6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264" y="3618635"/>
                <a:ext cx="68436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3354591" y="3609046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91493" y="3965935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827739" y="3967961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739" y="3967961"/>
                <a:ext cx="762357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3327173" y="4346752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54591" y="3967961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217426" y="4326803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426" y="4326803"/>
                <a:ext cx="762357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1981208" y="4306036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619291" y="4320365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291" y="4320365"/>
                <a:ext cx="762357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2686951" y="398796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</p:spTree>
    <p:extLst>
      <p:ext uri="{BB962C8B-B14F-4D97-AF65-F5344CB8AC3E}">
        <p14:creationId xmlns:p14="http://schemas.microsoft.com/office/powerpoint/2010/main" val="161167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78E5D23-DB6A-47A4-9B7E-3B30BAC9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Remarks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A9618C12-CEB5-4DA2-BCC9-4802C4A90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eaLnBrk="1" hangingPunct="1"/>
            <a:r>
              <a:rPr lang="en-US" altLang="en-US" dirty="0"/>
              <a:t>Floyd’s algorithm solves for the shortest path among all pairs of vertices.</a:t>
            </a:r>
          </a:p>
          <a:p>
            <a:r>
              <a:rPr lang="en-US" altLang="en-US" dirty="0">
                <a:hlinkClick r:id="rId2"/>
              </a:rPr>
              <a:t>https://youtu.be/4OQeCuLYj-4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825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All-pairs shortest path problem</a:t>
                </a:r>
                <a:r>
                  <a:rPr lang="en-US" dirty="0"/>
                  <a:t>: given a weighted, directed graph G=(V, E), for every pair of vertices, find a shortest path.</a:t>
                </a:r>
              </a:p>
              <a:p>
                <a:r>
                  <a:rPr lang="en-US" dirty="0"/>
                  <a:t>If there are negative weights, run </a:t>
                </a:r>
                <a:r>
                  <a:rPr lang="en-US" b="1" dirty="0"/>
                  <a:t>Bellman-Ford</a:t>
                </a:r>
                <a:r>
                  <a:rPr lang="en-US" dirty="0"/>
                  <a:t> algorithm |V| times </a:t>
                </a:r>
              </a:p>
              <a:p>
                <a:pPr lvl="1"/>
                <a:r>
                  <a:rPr lang="en-US" dirty="0"/>
                  <a:t>T(n)=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there are no negative weights, run </a:t>
                </a:r>
                <a:r>
                  <a:rPr lang="en-US" b="1" dirty="0" err="1"/>
                  <a:t>Dijkstra’s</a:t>
                </a:r>
                <a:r>
                  <a:rPr lang="en-US" dirty="0"/>
                  <a:t> algorithm |V| times </a:t>
                </a:r>
              </a:p>
              <a:p>
                <a:pPr lvl="1"/>
                <a:r>
                  <a:rPr lang="en-US" dirty="0"/>
                  <a:t>T(n)=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08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are other algorithms can do it more efficient, such like </a:t>
                </a:r>
                <a:r>
                  <a:rPr lang="en-US" b="1" dirty="0"/>
                  <a:t>Floyd-</a:t>
                </a:r>
                <a:r>
                  <a:rPr lang="en-US" b="1" dirty="0" err="1"/>
                  <a:t>Warshall</a:t>
                </a:r>
                <a:r>
                  <a:rPr lang="en-US" dirty="0"/>
                  <a:t> algorithm</a:t>
                </a:r>
              </a:p>
              <a:p>
                <a:r>
                  <a:rPr lang="en-US" b="1" dirty="0"/>
                  <a:t>Floyd-</a:t>
                </a:r>
                <a:r>
                  <a:rPr lang="en-US" b="1" dirty="0" err="1"/>
                  <a:t>Warshall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Negative weights may present, but no negative cycle</a:t>
                </a:r>
              </a:p>
              <a:p>
                <a:pPr lvl="1"/>
                <a:r>
                  <a:rPr lang="en-US" dirty="0"/>
                  <a:t>T(n)=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dynamic programming algorithm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12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Floyd-</a:t>
                </a:r>
                <a:r>
                  <a:rPr lang="en-US" b="1" dirty="0" err="1"/>
                  <a:t>Warshall</a:t>
                </a:r>
                <a:r>
                  <a:rPr lang="en-US" dirty="0"/>
                  <a:t>(G)</a:t>
                </a:r>
              </a:p>
              <a:p>
                <a:pPr marL="457200" lvl="1" indent="0">
                  <a:buNone/>
                </a:pPr>
                <a:r>
                  <a:rPr lang="en-US" dirty="0"/>
                  <a:t>Construct the shortest path matrix when there is no intermediate vertex, D(0);</a:t>
                </a:r>
              </a:p>
              <a:p>
                <a:pPr marL="457200" lvl="1" indent="0">
                  <a:buNone/>
                </a:pPr>
                <a:r>
                  <a:rPr lang="en-US" dirty="0"/>
                  <a:t>for(</a:t>
                </a:r>
                <a:r>
                  <a:rPr lang="en-US" dirty="0" err="1"/>
                  <a:t>i</a:t>
                </a:r>
                <a:r>
                  <a:rPr lang="en-US" dirty="0"/>
                  <a:t>=1 to |G.V|){</a:t>
                </a:r>
              </a:p>
              <a:p>
                <a:pPr marL="857250" lvl="2" indent="0">
                  <a:buNone/>
                </a:pPr>
                <a:r>
                  <a:rPr lang="en-US" dirty="0"/>
                  <a:t>//D(</a:t>
                </a:r>
                <a:r>
                  <a:rPr lang="en-US" dirty="0" err="1"/>
                  <a:t>i</a:t>
                </a:r>
                <a:r>
                  <a:rPr lang="en-US" dirty="0"/>
                  <a:t>) is the shortest path matrix when the intermediate //vertices could be: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857250" lvl="2" indent="0">
                  <a:buNone/>
                </a:pPr>
                <a:r>
                  <a:rPr lang="en-US" dirty="0"/>
                  <a:t>Compute D(</a:t>
                </a:r>
                <a:r>
                  <a:rPr lang="en-US" dirty="0" err="1"/>
                  <a:t>i</a:t>
                </a:r>
                <a:r>
                  <a:rPr lang="en-US" dirty="0"/>
                  <a:t>) from D(i-1);</a:t>
                </a:r>
              </a:p>
              <a:p>
                <a:pPr marL="457200" lvl="1" indent="0">
                  <a:buNone/>
                </a:pPr>
                <a:r>
                  <a:rPr lang="en-US" dirty="0"/>
                  <a:t>}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97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8600" y="1447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weights of shortest paths with no intermediate vertices, D(0)?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559329"/>
              </p:ext>
            </p:extLst>
          </p:nvPr>
        </p:nvGraphicFramePr>
        <p:xfrm>
          <a:off x="4191000" y="2878625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947302" y="3290074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80404" y="3292100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404" y="3292100"/>
                <a:ext cx="46289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324600" y="328363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283636"/>
                <a:ext cx="46289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010400" y="3292100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292100"/>
                <a:ext cx="46289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947302" y="3657380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302" y="3657380"/>
                <a:ext cx="46289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580404" y="365940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404" y="3659406"/>
                <a:ext cx="46289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24600" y="3650942"/>
                <a:ext cx="4628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650942"/>
                <a:ext cx="462897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7010400" y="365940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47302" y="3973149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80404" y="3975175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404" y="3975175"/>
                <a:ext cx="46289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324600" y="396671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966711"/>
                <a:ext cx="46289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7010400" y="397517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47301" y="433401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301" y="4334017"/>
                <a:ext cx="46289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580403" y="433604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324599" y="4327579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599" y="4327579"/>
                <a:ext cx="46289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7010399" y="433604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Oval 51"/>
          <p:cNvSpPr/>
          <p:nvPr/>
        </p:nvSpPr>
        <p:spPr>
          <a:xfrm>
            <a:off x="838200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Oval 52"/>
          <p:cNvSpPr/>
          <p:nvPr/>
        </p:nvSpPr>
        <p:spPr>
          <a:xfrm>
            <a:off x="3018221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Oval 53"/>
          <p:cNvSpPr/>
          <p:nvPr/>
        </p:nvSpPr>
        <p:spPr>
          <a:xfrm>
            <a:off x="838200" y="42824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5" name="Oval 54"/>
          <p:cNvSpPr/>
          <p:nvPr/>
        </p:nvSpPr>
        <p:spPr>
          <a:xfrm>
            <a:off x="3018221" y="43557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6" name="Curved Connector 10"/>
          <p:cNvCxnSpPr>
            <a:stCxn id="54" idx="5"/>
            <a:endCxn id="55" idx="3"/>
          </p:cNvCxnSpPr>
          <p:nvPr/>
        </p:nvCxnSpPr>
        <p:spPr>
          <a:xfrm rot="16200000" flipH="1">
            <a:off x="2120157" y="37809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5" idx="1"/>
            <a:endCxn id="53" idx="3"/>
          </p:cNvCxnSpPr>
          <p:nvPr/>
        </p:nvCxnSpPr>
        <p:spPr>
          <a:xfrm rot="5400000" flipH="1" flipV="1">
            <a:off x="2256728" y="35942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54" idx="1"/>
            <a:endCxn id="52" idx="3"/>
          </p:cNvCxnSpPr>
          <p:nvPr/>
        </p:nvCxnSpPr>
        <p:spPr>
          <a:xfrm rot="5400000" flipH="1" flipV="1">
            <a:off x="113360" y="35575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3" idx="5"/>
            <a:endCxn id="55" idx="7"/>
          </p:cNvCxnSpPr>
          <p:nvPr/>
        </p:nvCxnSpPr>
        <p:spPr>
          <a:xfrm rot="5400000">
            <a:off x="2580018" y="35942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37427" y="31669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18536" y="49873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23363" y="34118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942123" y="30240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03534" y="34395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65" name="Curved Connector 10"/>
          <p:cNvCxnSpPr>
            <a:stCxn id="54" idx="7"/>
            <a:endCxn id="53" idx="2"/>
          </p:cNvCxnSpPr>
          <p:nvPr/>
        </p:nvCxnSpPr>
        <p:spPr>
          <a:xfrm rot="5400000" flipH="1" flipV="1">
            <a:off x="1250715" y="2581878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15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4" name="Oval 3"/>
          <p:cNvSpPr/>
          <p:nvPr/>
        </p:nvSpPr>
        <p:spPr>
          <a:xfrm>
            <a:off x="838200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018221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838200" y="42824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018221" y="43557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" name="Curved Connector 10"/>
          <p:cNvCxnSpPr>
            <a:stCxn id="6" idx="5"/>
            <a:endCxn id="7" idx="3"/>
          </p:cNvCxnSpPr>
          <p:nvPr/>
        </p:nvCxnSpPr>
        <p:spPr>
          <a:xfrm rot="16200000" flipH="1">
            <a:off x="2120157" y="37809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7" idx="1"/>
            <a:endCxn id="5" idx="3"/>
          </p:cNvCxnSpPr>
          <p:nvPr/>
        </p:nvCxnSpPr>
        <p:spPr>
          <a:xfrm rot="5400000" flipH="1" flipV="1">
            <a:off x="2256728" y="35942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" idx="1"/>
            <a:endCxn id="4" idx="3"/>
          </p:cNvCxnSpPr>
          <p:nvPr/>
        </p:nvCxnSpPr>
        <p:spPr>
          <a:xfrm rot="5400000" flipH="1" flipV="1">
            <a:off x="113360" y="35575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5"/>
            <a:endCxn id="7" idx="7"/>
          </p:cNvCxnSpPr>
          <p:nvPr/>
        </p:nvCxnSpPr>
        <p:spPr>
          <a:xfrm rot="5400000">
            <a:off x="2580018" y="35942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7427" y="31669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18536" y="49873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3363" y="34118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42123" y="30240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03534" y="34395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17" name="Curved Connector 10"/>
          <p:cNvCxnSpPr>
            <a:stCxn id="6" idx="7"/>
            <a:endCxn id="5" idx="2"/>
          </p:cNvCxnSpPr>
          <p:nvPr/>
        </p:nvCxnSpPr>
        <p:spPr>
          <a:xfrm rot="5400000" flipH="1" flipV="1">
            <a:off x="1250715" y="2581878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0054" y="1295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D(0)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00221"/>
              </p:ext>
            </p:extLst>
          </p:nvPr>
        </p:nvGraphicFramePr>
        <p:xfrm>
          <a:off x="4114800" y="1689748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71102" y="210119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04204" y="2103223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204" y="2103223"/>
                <a:ext cx="7620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48400" y="2094759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094759"/>
                <a:ext cx="7620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2103223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103223"/>
                <a:ext cx="7620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871102" y="2468503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102" y="2468503"/>
                <a:ext cx="7620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5504204" y="247052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248400" y="2462065"/>
                <a:ext cx="76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462065"/>
                <a:ext cx="762000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6934200" y="247052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71102" y="278427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04204" y="278629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48400" y="27778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34200" y="278629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71101" y="314514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101" y="3145140"/>
                <a:ext cx="7620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504203" y="314716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248399" y="3138702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99" y="3138702"/>
                <a:ext cx="76200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934199" y="314716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79904" y="364031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weights of shortest paths with intermediate vertex 1?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67101"/>
              </p:ext>
            </p:extLst>
          </p:nvPr>
        </p:nvGraphicFramePr>
        <p:xfrm>
          <a:off x="4267200" y="4683391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023502" y="509484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56604" y="509686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04" y="5096866"/>
                <a:ext cx="46289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400800" y="508840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088402"/>
                <a:ext cx="46289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086600" y="509686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5096866"/>
                <a:ext cx="46289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023502" y="546214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02" y="5462146"/>
                <a:ext cx="46289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5656604" y="546417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479848" y="5404677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848" y="5404677"/>
                <a:ext cx="319757" cy="369332"/>
              </a:xfrm>
              <a:prstGeom prst="rect">
                <a:avLst/>
              </a:prstGeom>
              <a:blipFill rotWithShape="1">
                <a:blip r:embed="rId1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7086600" y="546417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23502" y="57779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656604" y="577994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04" y="5779941"/>
                <a:ext cx="46289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400800" y="577147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86600" y="5779941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023501" y="6138783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01" y="6138783"/>
                <a:ext cx="46289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656603" y="6140809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400799" y="6132345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9" y="6132345"/>
                <a:ext cx="46289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7086599" y="6140809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29100" y="424437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D(1)</a:t>
            </a:r>
          </a:p>
        </p:txBody>
      </p:sp>
    </p:spTree>
    <p:extLst>
      <p:ext uri="{BB962C8B-B14F-4D97-AF65-F5344CB8AC3E}">
        <p14:creationId xmlns:p14="http://schemas.microsoft.com/office/powerpoint/2010/main" val="21197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3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8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1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6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9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4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7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5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6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0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3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4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8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9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1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6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1" grpId="1"/>
      <p:bldP spid="41" grpId="2"/>
      <p:bldP spid="41" grpId="3"/>
      <p:bldP spid="42" grpId="0"/>
      <p:bldP spid="42" grpId="1"/>
      <p:bldP spid="42" grpId="2"/>
      <p:bldP spid="42" grpId="3"/>
      <p:bldP spid="43" grpId="0"/>
      <p:bldP spid="43" grpId="1"/>
      <p:bldP spid="43" grpId="2"/>
      <p:bldP spid="43" grpId="3"/>
      <p:bldP spid="44" grpId="0"/>
      <p:bldP spid="44" grpId="1"/>
      <p:bldP spid="44" grpId="2"/>
      <p:bldP spid="44" grpId="3"/>
      <p:bldP spid="45" grpId="0"/>
      <p:bldP spid="46" grpId="0"/>
      <p:bldP spid="47" grpId="0"/>
      <p:bldP spid="48" grpId="0"/>
      <p:bldP spid="48" grpId="1"/>
      <p:bldP spid="48" grpId="2"/>
      <p:bldP spid="48" grpId="3"/>
      <p:bldP spid="49" grpId="0"/>
      <p:bldP spid="50" grpId="0"/>
      <p:bldP spid="51" grpId="0"/>
      <p:bldP spid="52" grpId="0"/>
      <p:bldP spid="52" grpId="1"/>
      <p:bldP spid="52" grpId="2"/>
      <p:bldP spid="52" grpId="3"/>
      <p:bldP spid="53" grpId="0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3363" y="34118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0054" y="1295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79904" y="364031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weights of shortest paths with intermediate vertices 1 and 2?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9962"/>
              </p:ext>
            </p:extLst>
          </p:nvPr>
        </p:nvGraphicFramePr>
        <p:xfrm>
          <a:off x="4267200" y="4683391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023502" y="509484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56604" y="509686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04" y="5096866"/>
                <a:ext cx="46289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400800" y="508840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088402"/>
                <a:ext cx="46289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086600" y="509686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5096866"/>
                <a:ext cx="46289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023502" y="546214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02" y="5462146"/>
                <a:ext cx="46289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5656604" y="546417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479848" y="5404677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848" y="5404677"/>
                <a:ext cx="319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7086600" y="546417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23502" y="57779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656604" y="577994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04" y="5779941"/>
                <a:ext cx="46289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400800" y="577147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86600" y="5779941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023501" y="6138783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01" y="6138783"/>
                <a:ext cx="46289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656603" y="6140809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400799" y="6132345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9" y="6132345"/>
                <a:ext cx="46289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7086599" y="6140809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29100" y="424437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D(2)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02810"/>
              </p:ext>
            </p:extLst>
          </p:nvPr>
        </p:nvGraphicFramePr>
        <p:xfrm>
          <a:off x="4135452" y="1664732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891754" y="2076181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524856" y="207820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6" y="2078207"/>
                <a:ext cx="46289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269052" y="2069743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2" y="2069743"/>
                <a:ext cx="46289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954852" y="207820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852" y="2078207"/>
                <a:ext cx="46289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891754" y="244348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4" y="2443487"/>
                <a:ext cx="46289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5524856" y="244551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348100" y="2386018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100" y="2386018"/>
                <a:ext cx="319757" cy="369332"/>
              </a:xfrm>
              <a:prstGeom prst="rect">
                <a:avLst/>
              </a:prstGeom>
              <a:blipFill rotWithShape="1">
                <a:blip r:embed="rId14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6954852" y="244551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91754" y="275925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524856" y="276128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6" y="2761282"/>
                <a:ext cx="46289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6269052" y="2752818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54852" y="276128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891753" y="3120124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3" y="3120124"/>
                <a:ext cx="46289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5524855" y="312215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269051" y="311368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1" y="3113686"/>
                <a:ext cx="46289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6954851" y="312215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4" name="Oval 73"/>
          <p:cNvSpPr/>
          <p:nvPr/>
        </p:nvSpPr>
        <p:spPr>
          <a:xfrm>
            <a:off x="838200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5" name="Oval 74"/>
          <p:cNvSpPr/>
          <p:nvPr/>
        </p:nvSpPr>
        <p:spPr>
          <a:xfrm>
            <a:off x="3018221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6" name="Oval 75"/>
          <p:cNvSpPr/>
          <p:nvPr/>
        </p:nvSpPr>
        <p:spPr>
          <a:xfrm>
            <a:off x="838200" y="42824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Oval 76"/>
          <p:cNvSpPr/>
          <p:nvPr/>
        </p:nvSpPr>
        <p:spPr>
          <a:xfrm>
            <a:off x="3018221" y="43557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8" name="Curved Connector 10"/>
          <p:cNvCxnSpPr>
            <a:stCxn id="76" idx="5"/>
            <a:endCxn id="77" idx="3"/>
          </p:cNvCxnSpPr>
          <p:nvPr/>
        </p:nvCxnSpPr>
        <p:spPr>
          <a:xfrm rot="16200000" flipH="1">
            <a:off x="2120157" y="37809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77" idx="1"/>
            <a:endCxn id="75" idx="3"/>
          </p:cNvCxnSpPr>
          <p:nvPr/>
        </p:nvCxnSpPr>
        <p:spPr>
          <a:xfrm rot="5400000" flipH="1" flipV="1">
            <a:off x="2256728" y="35942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6" idx="1"/>
            <a:endCxn id="74" idx="3"/>
          </p:cNvCxnSpPr>
          <p:nvPr/>
        </p:nvCxnSpPr>
        <p:spPr>
          <a:xfrm rot="5400000" flipH="1" flipV="1">
            <a:off x="113360" y="35575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75" idx="5"/>
            <a:endCxn id="77" idx="7"/>
          </p:cNvCxnSpPr>
          <p:nvPr/>
        </p:nvCxnSpPr>
        <p:spPr>
          <a:xfrm rot="5400000">
            <a:off x="2580018" y="35942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37427" y="31669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18536" y="49873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423363" y="34118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942123" y="30240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803534" y="34395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87" name="Curved Connector 10"/>
          <p:cNvCxnSpPr>
            <a:stCxn id="76" idx="7"/>
            <a:endCxn id="75" idx="2"/>
          </p:cNvCxnSpPr>
          <p:nvPr/>
        </p:nvCxnSpPr>
        <p:spPr>
          <a:xfrm rot="5400000" flipH="1" flipV="1">
            <a:off x="1250715" y="2581878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4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0054" y="1295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D(2)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79904" y="364031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weights of shortest paths with intermediate vertices 1, 2 and 3?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373033"/>
              </p:ext>
            </p:extLst>
          </p:nvPr>
        </p:nvGraphicFramePr>
        <p:xfrm>
          <a:off x="4135451" y="1785597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891753" y="219704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524855" y="219907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5" y="2199072"/>
                <a:ext cx="46289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269051" y="2190608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1" y="2190608"/>
                <a:ext cx="46289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954851" y="219907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851" y="2199072"/>
                <a:ext cx="46289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891753" y="256435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3" y="2564352"/>
                <a:ext cx="46289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5524855" y="2566378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48099" y="2506883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099" y="2506883"/>
                <a:ext cx="319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6954851" y="2566378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91753" y="2880121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524855" y="288214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5" y="2882147"/>
                <a:ext cx="46289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269051" y="287368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54851" y="288214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891752" y="3240989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2" y="3240989"/>
                <a:ext cx="46289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524854" y="32430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269050" y="323455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0" y="3234551"/>
                <a:ext cx="46289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6954850" y="32430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76399" y="430231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D(3)</a:t>
            </a: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794329"/>
              </p:ext>
            </p:extLst>
          </p:nvPr>
        </p:nvGraphicFramePr>
        <p:xfrm>
          <a:off x="4176399" y="4708006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4932701" y="511945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565803" y="512148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03" y="5121481"/>
                <a:ext cx="46289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309999" y="511301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999" y="5113017"/>
                <a:ext cx="46289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995799" y="512148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99" y="5121481"/>
                <a:ext cx="46289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932701" y="548676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01" y="5486761"/>
                <a:ext cx="46289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5565803" y="548878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389047" y="5429292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47" y="5429292"/>
                <a:ext cx="319757" cy="369332"/>
              </a:xfrm>
              <a:prstGeom prst="rect">
                <a:avLst/>
              </a:prstGeom>
              <a:blipFill rotWithShape="1">
                <a:blip r:embed="rId14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6995799" y="548878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32701" y="580253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565803" y="580455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03" y="5804556"/>
                <a:ext cx="46289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/>
          <p:cNvSpPr txBox="1"/>
          <p:nvPr/>
        </p:nvSpPr>
        <p:spPr>
          <a:xfrm>
            <a:off x="6309999" y="579609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95799" y="580455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932700" y="6163398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00" y="6163398"/>
                <a:ext cx="46289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5565802" y="6165424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309998" y="6156960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998" y="6156960"/>
                <a:ext cx="46289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6995798" y="6165424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1" name="Oval 90"/>
          <p:cNvSpPr/>
          <p:nvPr/>
        </p:nvSpPr>
        <p:spPr>
          <a:xfrm>
            <a:off x="838200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2" name="Oval 91"/>
          <p:cNvSpPr/>
          <p:nvPr/>
        </p:nvSpPr>
        <p:spPr>
          <a:xfrm>
            <a:off x="3018221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3" name="Oval 92"/>
          <p:cNvSpPr/>
          <p:nvPr/>
        </p:nvSpPr>
        <p:spPr>
          <a:xfrm>
            <a:off x="838200" y="42824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4" name="Oval 93"/>
          <p:cNvSpPr/>
          <p:nvPr/>
        </p:nvSpPr>
        <p:spPr>
          <a:xfrm>
            <a:off x="3018221" y="43557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95" name="Curved Connector 10"/>
          <p:cNvCxnSpPr>
            <a:stCxn id="93" idx="5"/>
            <a:endCxn id="94" idx="3"/>
          </p:cNvCxnSpPr>
          <p:nvPr/>
        </p:nvCxnSpPr>
        <p:spPr>
          <a:xfrm rot="16200000" flipH="1">
            <a:off x="2120157" y="37809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94" idx="1"/>
            <a:endCxn id="92" idx="3"/>
          </p:cNvCxnSpPr>
          <p:nvPr/>
        </p:nvCxnSpPr>
        <p:spPr>
          <a:xfrm rot="5400000" flipH="1" flipV="1">
            <a:off x="2256728" y="35942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93" idx="1"/>
            <a:endCxn id="91" idx="3"/>
          </p:cNvCxnSpPr>
          <p:nvPr/>
        </p:nvCxnSpPr>
        <p:spPr>
          <a:xfrm rot="5400000" flipH="1" flipV="1">
            <a:off x="113360" y="35575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92" idx="5"/>
            <a:endCxn id="94" idx="7"/>
          </p:cNvCxnSpPr>
          <p:nvPr/>
        </p:nvCxnSpPr>
        <p:spPr>
          <a:xfrm rot="5400000">
            <a:off x="2580018" y="35942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37427" y="31669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818536" y="49873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423363" y="34118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942123" y="30240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803534" y="34395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104" name="Curved Connector 10"/>
          <p:cNvCxnSpPr>
            <a:stCxn id="93" idx="7"/>
            <a:endCxn id="92" idx="2"/>
          </p:cNvCxnSpPr>
          <p:nvPr/>
        </p:nvCxnSpPr>
        <p:spPr>
          <a:xfrm rot="5400000" flipH="1" flipV="1">
            <a:off x="1250715" y="2581878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6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0054" y="1295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D(3)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79904" y="364031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weights of shortest paths with intermediate vertices 1, 2, 3 and 4?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22451"/>
              </p:ext>
            </p:extLst>
          </p:nvPr>
        </p:nvGraphicFramePr>
        <p:xfrm>
          <a:off x="4135451" y="1785597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891753" y="219704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524855" y="219907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5" y="2199072"/>
                <a:ext cx="46289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269051" y="2190608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1" y="2190608"/>
                <a:ext cx="46289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954851" y="219907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851" y="2199072"/>
                <a:ext cx="46289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891753" y="256435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3" y="2564352"/>
                <a:ext cx="46289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5524855" y="2566378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48099" y="2506883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099" y="2506883"/>
                <a:ext cx="319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6954851" y="2566378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91753" y="2880121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524855" y="288214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5" y="2882147"/>
                <a:ext cx="46289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269051" y="287368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54851" y="288214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891752" y="3240989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2" y="3240989"/>
                <a:ext cx="46289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524854" y="32430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269050" y="323455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0" y="3234551"/>
                <a:ext cx="46289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6954850" y="32430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76399" y="430231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D(4)</a:t>
            </a: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83556"/>
              </p:ext>
            </p:extLst>
          </p:nvPr>
        </p:nvGraphicFramePr>
        <p:xfrm>
          <a:off x="4176399" y="4708006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4932701" y="511945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565803" y="512148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03" y="5121481"/>
                <a:ext cx="46289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309999" y="511301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999" y="5113017"/>
                <a:ext cx="46289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995799" y="512148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99" y="5121481"/>
                <a:ext cx="46289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932701" y="548676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01" y="5486761"/>
                <a:ext cx="46289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5565803" y="548878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389047" y="5429292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47" y="5429292"/>
                <a:ext cx="319757" cy="369332"/>
              </a:xfrm>
              <a:prstGeom prst="rect">
                <a:avLst/>
              </a:prstGeom>
              <a:blipFill rotWithShape="1">
                <a:blip r:embed="rId14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6995799" y="548878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32701" y="580253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565803" y="580455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03" y="5804556"/>
                <a:ext cx="46289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/>
          <p:cNvSpPr txBox="1"/>
          <p:nvPr/>
        </p:nvSpPr>
        <p:spPr>
          <a:xfrm>
            <a:off x="6309999" y="579609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95799" y="580455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932700" y="6163398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00" y="6163398"/>
                <a:ext cx="46289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5565802" y="6165424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309998" y="6156960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998" y="6156960"/>
                <a:ext cx="46289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6995798" y="6165424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1" name="Oval 70"/>
          <p:cNvSpPr/>
          <p:nvPr/>
        </p:nvSpPr>
        <p:spPr>
          <a:xfrm>
            <a:off x="990600" y="25279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3170621" y="25279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3" name="Oval 72"/>
          <p:cNvSpPr/>
          <p:nvPr/>
        </p:nvSpPr>
        <p:spPr>
          <a:xfrm>
            <a:off x="990600" y="44348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1" name="Oval 90"/>
          <p:cNvSpPr/>
          <p:nvPr/>
        </p:nvSpPr>
        <p:spPr>
          <a:xfrm>
            <a:off x="3170621" y="45081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92" name="Curved Connector 10"/>
          <p:cNvCxnSpPr>
            <a:stCxn id="73" idx="5"/>
            <a:endCxn id="91" idx="3"/>
          </p:cNvCxnSpPr>
          <p:nvPr/>
        </p:nvCxnSpPr>
        <p:spPr>
          <a:xfrm rot="16200000" flipH="1">
            <a:off x="2272557" y="39333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91" idx="1"/>
            <a:endCxn id="72" idx="3"/>
          </p:cNvCxnSpPr>
          <p:nvPr/>
        </p:nvCxnSpPr>
        <p:spPr>
          <a:xfrm rot="5400000" flipH="1" flipV="1">
            <a:off x="2409128" y="37466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73" idx="1"/>
            <a:endCxn id="71" idx="3"/>
          </p:cNvCxnSpPr>
          <p:nvPr/>
        </p:nvCxnSpPr>
        <p:spPr>
          <a:xfrm rot="5400000" flipH="1" flipV="1">
            <a:off x="265760" y="37099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72" idx="5"/>
            <a:endCxn id="91" idx="7"/>
          </p:cNvCxnSpPr>
          <p:nvPr/>
        </p:nvCxnSpPr>
        <p:spPr>
          <a:xfrm rot="5400000">
            <a:off x="2732418" y="37466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89827" y="33193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970936" y="51397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575763" y="35642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094523" y="31764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955934" y="35919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101" name="Curved Connector 10"/>
          <p:cNvCxnSpPr>
            <a:stCxn id="73" idx="7"/>
            <a:endCxn id="72" idx="2"/>
          </p:cNvCxnSpPr>
          <p:nvPr/>
        </p:nvCxnSpPr>
        <p:spPr>
          <a:xfrm rot="5400000" flipH="1" flipV="1">
            <a:off x="1403115" y="2734278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12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934</Words>
  <Application>Microsoft Office PowerPoint</Application>
  <PresentationFormat>On-screen Show (4:3)</PresentationFormat>
  <Paragraphs>447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PowerPoint Presentation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H&amp;H</dc:creator>
  <cp:lastModifiedBy>anaum hamid</cp:lastModifiedBy>
  <cp:revision>58</cp:revision>
  <dcterms:created xsi:type="dcterms:W3CDTF">2006-08-16T00:00:00Z</dcterms:created>
  <dcterms:modified xsi:type="dcterms:W3CDTF">2022-11-17T07:29:57Z</dcterms:modified>
</cp:coreProperties>
</file>