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7" r:id="rId26"/>
    <p:sldId id="280" r:id="rId27"/>
    <p:sldId id="282" r:id="rId28"/>
    <p:sldId id="284" r:id="rId29"/>
    <p:sldId id="283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3" autoAdjust="0"/>
    <p:restoredTop sz="94654"/>
  </p:normalViewPr>
  <p:slideViewPr>
    <p:cSldViewPr>
      <p:cViewPr varScale="1">
        <p:scale>
          <a:sx n="108" d="100"/>
          <a:sy n="108" d="100"/>
        </p:scale>
        <p:origin x="65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answers/dfs-vs-bf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ative.io/answers/what-is-topological-sort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990600" y="1143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en-US" altLang="zh-CN" sz="3200" dirty="0"/>
              <a:t>BFS, DFS, and topological sort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524000" y="2895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From</a:t>
            </a:r>
          </a:p>
          <a:p>
            <a:pPr>
              <a:defRPr/>
            </a:pPr>
            <a:r>
              <a:rPr lang="en-US" altLang="zh-CN" dirty="0" err="1"/>
              <a:t>Haidong</a:t>
            </a:r>
            <a:r>
              <a:rPr lang="en-US" altLang="zh-CN" dirty="0"/>
              <a:t> </a:t>
            </a:r>
            <a:r>
              <a:rPr lang="en-US" altLang="zh-CN" dirty="0" err="1"/>
              <a:t>Xue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Presented By</a:t>
            </a:r>
            <a:br>
              <a:rPr lang="en-US" altLang="zh-CN" dirty="0"/>
            </a:br>
            <a:r>
              <a:rPr lang="en-US" altLang="zh-CN" dirty="0"/>
              <a:t>Muhammad </a:t>
            </a:r>
            <a:r>
              <a:rPr lang="en-US" altLang="zh-CN" dirty="0" err="1"/>
              <a:t>Atif</a:t>
            </a:r>
            <a:r>
              <a:rPr lang="en-US" altLang="zh-CN" dirty="0"/>
              <a:t> </a:t>
            </a:r>
            <a:r>
              <a:rPr lang="en-US" altLang="zh-CN"/>
              <a:t>Tahir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74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17431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195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0197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7431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195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0197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200362" y="1626116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5907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32671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8673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000307" y="1597261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362007" y="1559161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200362" y="2845316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248362" y="2845316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44655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6962" y="3575222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BFS(           ): </a:t>
            </a:r>
          </a:p>
        </p:txBody>
      </p:sp>
      <p:sp>
        <p:nvSpPr>
          <p:cNvPr id="32" name="Oval 31"/>
          <p:cNvSpPr/>
          <p:nvPr/>
        </p:nvSpPr>
        <p:spPr>
          <a:xfrm>
            <a:off x="3505974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3963174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/>
          <p:cNvSpPr/>
          <p:nvPr/>
        </p:nvSpPr>
        <p:spPr>
          <a:xfrm>
            <a:off x="4448262" y="357110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5" name="Oval 34"/>
          <p:cNvSpPr/>
          <p:nvPr/>
        </p:nvSpPr>
        <p:spPr>
          <a:xfrm>
            <a:off x="2208771" y="34990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/>
          <p:cNvSpPr/>
          <p:nvPr/>
        </p:nvSpPr>
        <p:spPr>
          <a:xfrm>
            <a:off x="2165352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Oval 37"/>
          <p:cNvSpPr/>
          <p:nvPr/>
        </p:nvSpPr>
        <p:spPr>
          <a:xfrm>
            <a:off x="2674038" y="53156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1789158" y="53156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3135357" y="617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Curved Connector 42"/>
          <p:cNvCxnSpPr>
            <a:stCxn id="37" idx="4"/>
            <a:endCxn id="38" idx="1"/>
          </p:cNvCxnSpPr>
          <p:nvPr/>
        </p:nvCxnSpPr>
        <p:spPr>
          <a:xfrm>
            <a:off x="2393952" y="4953000"/>
            <a:ext cx="347041" cy="429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7" idx="4"/>
            <a:endCxn id="41" idx="0"/>
          </p:cNvCxnSpPr>
          <p:nvPr/>
        </p:nvCxnSpPr>
        <p:spPr>
          <a:xfrm flipH="1">
            <a:off x="2017758" y="4953000"/>
            <a:ext cx="376194" cy="3626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5"/>
            <a:endCxn id="42" idx="0"/>
          </p:cNvCxnSpPr>
          <p:nvPr/>
        </p:nvCxnSpPr>
        <p:spPr>
          <a:xfrm>
            <a:off x="3064283" y="5705882"/>
            <a:ext cx="299674" cy="4663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03074" y="46379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 Tree: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620907"/>
            <a:ext cx="2905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shortest paths started from vertex 1 are found</a:t>
            </a:r>
          </a:p>
          <a:p>
            <a:r>
              <a:rPr lang="en-US" dirty="0"/>
              <a:t>e.g. 1 to 5   </a:t>
            </a:r>
          </a:p>
        </p:txBody>
      </p:sp>
    </p:spTree>
    <p:extLst>
      <p:ext uri="{BB962C8B-B14F-4D97-AF65-F5344CB8AC3E}">
        <p14:creationId xmlns:p14="http://schemas.microsoft.com/office/powerpoint/2010/main" val="39413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1" grpId="0"/>
      <p:bldP spid="32" grpId="0" animBg="1"/>
      <p:bldP spid="34" grpId="0" animBg="1"/>
      <p:bldP spid="39" grpId="0" animBg="1"/>
      <p:bldP spid="35" grpId="0" animBg="1"/>
      <p:bldP spid="37" grpId="0" animBg="1"/>
      <p:bldP spid="37" grpId="1" animBg="1"/>
      <p:bldP spid="38" grpId="0" animBg="1"/>
      <p:bldP spid="38" grpId="1" animBg="1"/>
      <p:bldP spid="41" grpId="0" animBg="1"/>
      <p:bldP spid="42" grpId="0" animBg="1"/>
      <p:bldP spid="42" grpId="1" animBg="1"/>
      <p:bldP spid="61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17431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195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0197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7431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195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0197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200362" y="1626116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5907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32671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8673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000307" y="1597261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362007" y="1559161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200362" y="2845316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248362" y="2845316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66962" y="3575222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BFS(           ): </a:t>
            </a:r>
          </a:p>
        </p:txBody>
      </p:sp>
      <p:sp>
        <p:nvSpPr>
          <p:cNvPr id="35" name="Oval 34"/>
          <p:cNvSpPr/>
          <p:nvPr/>
        </p:nvSpPr>
        <p:spPr>
          <a:xfrm>
            <a:off x="2208771" y="34990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2165352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2674038" y="53156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2" name="Oval 41"/>
          <p:cNvSpPr/>
          <p:nvPr/>
        </p:nvSpPr>
        <p:spPr>
          <a:xfrm>
            <a:off x="3135357" y="617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3" name="Curved Connector 42"/>
          <p:cNvCxnSpPr>
            <a:stCxn id="37" idx="4"/>
            <a:endCxn id="38" idx="1"/>
          </p:cNvCxnSpPr>
          <p:nvPr/>
        </p:nvCxnSpPr>
        <p:spPr>
          <a:xfrm>
            <a:off x="2393952" y="4953000"/>
            <a:ext cx="347041" cy="429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5"/>
            <a:endCxn id="42" idx="0"/>
          </p:cNvCxnSpPr>
          <p:nvPr/>
        </p:nvCxnSpPr>
        <p:spPr>
          <a:xfrm>
            <a:off x="3064283" y="5705882"/>
            <a:ext cx="299674" cy="4663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03074" y="46379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 Tree:</a:t>
            </a:r>
          </a:p>
        </p:txBody>
      </p:sp>
      <p:sp>
        <p:nvSpPr>
          <p:cNvPr id="33" name="Oval 32"/>
          <p:cNvSpPr/>
          <p:nvPr/>
        </p:nvSpPr>
        <p:spPr>
          <a:xfrm>
            <a:off x="2941855" y="354639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Oval 35"/>
          <p:cNvSpPr/>
          <p:nvPr/>
        </p:nvSpPr>
        <p:spPr>
          <a:xfrm>
            <a:off x="3883113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Oval 39"/>
          <p:cNvSpPr/>
          <p:nvPr/>
        </p:nvSpPr>
        <p:spPr>
          <a:xfrm>
            <a:off x="3425913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453493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Shortest 2 to 5</a:t>
            </a:r>
          </a:p>
        </p:txBody>
      </p:sp>
      <p:sp>
        <p:nvSpPr>
          <p:cNvPr id="18" name="Oval 17"/>
          <p:cNvSpPr/>
          <p:nvPr/>
        </p:nvSpPr>
        <p:spPr>
          <a:xfrm rot="2908682">
            <a:off x="1701031" y="4621870"/>
            <a:ext cx="1828800" cy="914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876800" y="510653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Shortest 2 to 4</a:t>
            </a:r>
          </a:p>
        </p:txBody>
      </p:sp>
      <p:sp>
        <p:nvSpPr>
          <p:cNvPr id="50" name="Oval 49"/>
          <p:cNvSpPr/>
          <p:nvPr/>
        </p:nvSpPr>
        <p:spPr>
          <a:xfrm rot="3430454">
            <a:off x="1497430" y="5162469"/>
            <a:ext cx="2810414" cy="9144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3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 animBg="1"/>
      <p:bldP spid="3" grpId="0"/>
      <p:bldP spid="18" grpId="0" animBg="1"/>
      <p:bldP spid="49" grpId="0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17431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195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0197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7431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195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0197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200362" y="1626116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5907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32671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8673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000307" y="1597261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362007" y="1559161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200362" y="2845316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248362" y="2845316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66962" y="3575222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BFS(           ): </a:t>
            </a:r>
          </a:p>
        </p:txBody>
      </p:sp>
      <p:sp>
        <p:nvSpPr>
          <p:cNvPr id="35" name="Oval 34"/>
          <p:cNvSpPr/>
          <p:nvPr/>
        </p:nvSpPr>
        <p:spPr>
          <a:xfrm>
            <a:off x="2208771" y="34990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Oval 36"/>
          <p:cNvSpPr/>
          <p:nvPr/>
        </p:nvSpPr>
        <p:spPr>
          <a:xfrm>
            <a:off x="2839802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3348488" y="53156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3" name="Curved Connector 42"/>
          <p:cNvCxnSpPr>
            <a:stCxn id="37" idx="4"/>
            <a:endCxn id="38" idx="1"/>
          </p:cNvCxnSpPr>
          <p:nvPr/>
        </p:nvCxnSpPr>
        <p:spPr>
          <a:xfrm>
            <a:off x="3068402" y="4953000"/>
            <a:ext cx="347041" cy="429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03074" y="46379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 Tree: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431970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Shortest 3 to 6</a:t>
            </a:r>
          </a:p>
        </p:txBody>
      </p:sp>
      <p:sp>
        <p:nvSpPr>
          <p:cNvPr id="18" name="Oval 17"/>
          <p:cNvSpPr/>
          <p:nvPr/>
        </p:nvSpPr>
        <p:spPr>
          <a:xfrm rot="3493576">
            <a:off x="2434088" y="4687774"/>
            <a:ext cx="1828800" cy="914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876800" y="479863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Shortest 3 to 5</a:t>
            </a:r>
          </a:p>
        </p:txBody>
      </p:sp>
      <p:sp>
        <p:nvSpPr>
          <p:cNvPr id="50" name="Oval 49"/>
          <p:cNvSpPr/>
          <p:nvPr/>
        </p:nvSpPr>
        <p:spPr>
          <a:xfrm rot="7342308">
            <a:off x="1900737" y="4406287"/>
            <a:ext cx="2115010" cy="9144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58243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3419562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8" name="Oval 47"/>
          <p:cNvSpPr/>
          <p:nvPr/>
        </p:nvSpPr>
        <p:spPr>
          <a:xfrm>
            <a:off x="3876762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1" name="Oval 50"/>
          <p:cNvSpPr/>
          <p:nvPr/>
        </p:nvSpPr>
        <p:spPr>
          <a:xfrm>
            <a:off x="4361850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4834496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Oval 52"/>
          <p:cNvSpPr/>
          <p:nvPr/>
        </p:nvSpPr>
        <p:spPr>
          <a:xfrm>
            <a:off x="2387535" y="51679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4" name="Curved Connector 42"/>
          <p:cNvCxnSpPr>
            <a:stCxn id="37" idx="4"/>
            <a:endCxn id="53" idx="7"/>
          </p:cNvCxnSpPr>
          <p:nvPr/>
        </p:nvCxnSpPr>
        <p:spPr>
          <a:xfrm flipH="1">
            <a:off x="2777780" y="4953000"/>
            <a:ext cx="290622" cy="281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840953" y="57728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6" name="Curved Connector 42"/>
          <p:cNvCxnSpPr>
            <a:stCxn id="53" idx="3"/>
            <a:endCxn id="55" idx="7"/>
          </p:cNvCxnSpPr>
          <p:nvPr/>
        </p:nvCxnSpPr>
        <p:spPr>
          <a:xfrm flipH="1">
            <a:off x="2231198" y="5558213"/>
            <a:ext cx="223292" cy="2815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318007" y="63451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8" name="Curved Connector 42"/>
          <p:cNvCxnSpPr>
            <a:stCxn id="55" idx="3"/>
            <a:endCxn id="57" idx="7"/>
          </p:cNvCxnSpPr>
          <p:nvPr/>
        </p:nvCxnSpPr>
        <p:spPr>
          <a:xfrm flipH="1">
            <a:off x="1708252" y="6163082"/>
            <a:ext cx="199656" cy="249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876800" y="53965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Shortest 3 to 4</a:t>
            </a:r>
          </a:p>
        </p:txBody>
      </p:sp>
      <p:sp>
        <p:nvSpPr>
          <p:cNvPr id="63" name="Oval 62"/>
          <p:cNvSpPr/>
          <p:nvPr/>
        </p:nvSpPr>
        <p:spPr>
          <a:xfrm rot="7829259">
            <a:off x="1295143" y="4805864"/>
            <a:ext cx="2672165" cy="914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76801" y="604776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Shortest 3 to 2</a:t>
            </a:r>
          </a:p>
        </p:txBody>
      </p:sp>
      <p:sp>
        <p:nvSpPr>
          <p:cNvPr id="65" name="Oval 64"/>
          <p:cNvSpPr/>
          <p:nvPr/>
        </p:nvSpPr>
        <p:spPr>
          <a:xfrm rot="7821754">
            <a:off x="708235" y="5167967"/>
            <a:ext cx="3247778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" grpId="0"/>
      <p:bldP spid="18" grpId="0" animBg="1"/>
      <p:bldP spid="49" grpId="0"/>
      <p:bldP spid="50" grpId="0" animBg="1"/>
      <p:bldP spid="53" grpId="0" animBg="1"/>
      <p:bldP spid="55" grpId="0" animBg="1"/>
      <p:bldP spid="57" grpId="0" animBg="1"/>
      <p:bldP spid="62" grpId="0"/>
      <p:bldP spid="63" grpId="0" animBg="1"/>
      <p:bldP spid="64" grpId="0"/>
      <p:bldP spid="6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 Traversal</a:t>
            </a:r>
          </a:p>
          <a:p>
            <a:r>
              <a:rPr lang="en-US" b="1" dirty="0" err="1"/>
              <a:t>BFS_Traversal</a:t>
            </a:r>
            <a:r>
              <a:rPr lang="en-US" dirty="0"/>
              <a:t>(G)</a:t>
            </a:r>
          </a:p>
          <a:p>
            <a:pPr marL="0" indent="0">
              <a:buNone/>
            </a:pPr>
            <a:r>
              <a:rPr lang="en-US" dirty="0"/>
              <a:t>for each v in G{</a:t>
            </a:r>
          </a:p>
          <a:p>
            <a:pPr marL="400050" lvl="1" indent="0">
              <a:buNone/>
            </a:pPr>
            <a:r>
              <a:rPr lang="en-US" dirty="0"/>
              <a:t>if (v has not been visited)</a:t>
            </a:r>
          </a:p>
          <a:p>
            <a:pPr marL="800100" lvl="2" indent="0">
              <a:buNone/>
            </a:pPr>
            <a:r>
              <a:rPr lang="en-US" b="1" dirty="0"/>
              <a:t>BFS</a:t>
            </a:r>
            <a:r>
              <a:rPr lang="en-US" dirty="0"/>
              <a:t>(v);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5896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5251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2015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8017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251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2015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38017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982362" y="2077995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3727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0491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36493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2782307" y="2049140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144007" y="2011040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982362" y="3297195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030362" y="3297195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362" y="4097295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 </a:t>
            </a:r>
          </a:p>
        </p:txBody>
      </p:sp>
      <p:sp>
        <p:nvSpPr>
          <p:cNvPr id="22" name="Oval 21"/>
          <p:cNvSpPr/>
          <p:nvPr/>
        </p:nvSpPr>
        <p:spPr>
          <a:xfrm>
            <a:off x="1598055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109348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1591962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0" name="Oval 29"/>
          <p:cNvSpPr/>
          <p:nvPr/>
        </p:nvSpPr>
        <p:spPr>
          <a:xfrm>
            <a:off x="2134607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362" y="60960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20593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25165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/>
          <p:cNvSpPr/>
          <p:nvPr/>
        </p:nvSpPr>
        <p:spPr>
          <a:xfrm>
            <a:off x="3001662" y="609188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0" name="Oval 39"/>
          <p:cNvSpPr/>
          <p:nvPr/>
        </p:nvSpPr>
        <p:spPr>
          <a:xfrm>
            <a:off x="2640204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0" y="1701828"/>
            <a:ext cx="32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BFS_Traversal</a:t>
            </a:r>
            <a:r>
              <a:rPr lang="en-US" dirty="0"/>
              <a:t>(G)</a:t>
            </a:r>
          </a:p>
          <a:p>
            <a:r>
              <a:rPr lang="en-US" dirty="0"/>
              <a:t>for each v in G{</a:t>
            </a:r>
          </a:p>
          <a:p>
            <a:pPr marL="400050" lvl="1" indent="0">
              <a:buNone/>
            </a:pPr>
            <a:r>
              <a:rPr lang="en-US" dirty="0"/>
              <a:t>if (v has not been visited)</a:t>
            </a:r>
          </a:p>
          <a:p>
            <a:pPr marL="800100" lvl="2" indent="0">
              <a:buNone/>
            </a:pPr>
            <a:r>
              <a:rPr lang="en-US" b="1" dirty="0"/>
              <a:t>BFS</a:t>
            </a:r>
            <a:r>
              <a:rPr lang="en-US" dirty="0"/>
              <a:t>(v);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3687462" y="609188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3326176" y="407670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Oval 34"/>
          <p:cNvSpPr/>
          <p:nvPr/>
        </p:nvSpPr>
        <p:spPr>
          <a:xfrm>
            <a:off x="4162167" y="60960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6" name="Oval 35"/>
          <p:cNvSpPr/>
          <p:nvPr/>
        </p:nvSpPr>
        <p:spPr>
          <a:xfrm>
            <a:off x="3808113" y="4059195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7463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0574E-6 L 0.04705 -0.413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207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12353E-6 L -0.00746 -0.4163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12353E-6 L -0.06684 -0.4163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12353E-6 L -0.13039 -0.41638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8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12353E-6 L -0.19705 -0.41638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61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40574E-6 L -0.24982 -0.41384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207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30" grpId="0" animBg="1"/>
      <p:bldP spid="30" grpId="1" animBg="1"/>
      <p:bldP spid="30" grpId="2" animBg="1"/>
      <p:bldP spid="32" grpId="0" animBg="1"/>
      <p:bldP spid="34" grpId="0" animBg="1"/>
      <p:bldP spid="39" grpId="0" animBg="1"/>
      <p:bldP spid="40" grpId="0" animBg="1"/>
      <p:bldP spid="40" grpId="1" animBg="1"/>
      <p:bldP spid="40" grpId="2" animBg="1"/>
      <p:bldP spid="29" grpId="0" animBg="1"/>
      <p:bldP spid="33" grpId="0" animBg="1"/>
      <p:bldP spid="33" grpId="1" animBg="1"/>
      <p:bldP spid="33" grpId="2" animBg="1"/>
      <p:bldP spid="35" grpId="0" animBg="1"/>
      <p:bldP spid="36" grpId="0" animBg="1"/>
      <p:bldP spid="36" grpId="1" animBg="1"/>
      <p:bldP spid="36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Depth-first search</a:t>
            </a:r>
          </a:p>
          <a:p>
            <a:pPr lvl="1"/>
            <a:r>
              <a:rPr lang="en-US" dirty="0"/>
              <a:t>From a source vertex s</a:t>
            </a:r>
          </a:p>
          <a:p>
            <a:pPr lvl="1"/>
            <a:r>
              <a:rPr lang="en-US" dirty="0"/>
              <a:t>Depth-firstly search explores the edges to discover every vertex that is reachable from s</a:t>
            </a:r>
          </a:p>
          <a:p>
            <a:r>
              <a:rPr lang="en-US" b="1" dirty="0"/>
              <a:t>DFS</a:t>
            </a:r>
            <a:r>
              <a:rPr lang="en-US" dirty="0"/>
              <a:t>(s):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err="1"/>
              <a:t>s.underDFS</a:t>
            </a:r>
            <a:r>
              <a:rPr lang="en-US" dirty="0"/>
              <a:t> = true;    // grey</a:t>
            </a:r>
          </a:p>
          <a:p>
            <a:pPr marL="514350" lvl="1" indent="0">
              <a:buNone/>
            </a:pPr>
            <a:r>
              <a:rPr lang="en-US" dirty="0"/>
              <a:t>for each edge &lt;s, d&gt;{</a:t>
            </a:r>
          </a:p>
          <a:p>
            <a:pPr marL="914400" lvl="2" indent="0">
              <a:buNone/>
            </a:pPr>
            <a:r>
              <a:rPr lang="en-US" dirty="0"/>
              <a:t>if(! </a:t>
            </a:r>
            <a:r>
              <a:rPr lang="en-US" dirty="0" err="1"/>
              <a:t>d.underDFS</a:t>
            </a:r>
            <a:r>
              <a:rPr lang="en-US" dirty="0"/>
              <a:t> and d has not been visited)</a:t>
            </a:r>
          </a:p>
          <a:p>
            <a:pPr marL="1371600" lvl="3" indent="0">
              <a:buNone/>
            </a:pPr>
            <a:r>
              <a:rPr lang="en-US" b="1" dirty="0"/>
              <a:t>DFS</a:t>
            </a:r>
            <a:r>
              <a:rPr lang="en-US" dirty="0"/>
              <a:t>(d);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Visit(s); // black</a:t>
            </a:r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5121706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deepest one to the current one </a:t>
            </a:r>
          </a:p>
        </p:txBody>
      </p:sp>
    </p:spTree>
    <p:extLst>
      <p:ext uri="{BB962C8B-B14F-4D97-AF65-F5344CB8AC3E}">
        <p14:creationId xmlns:p14="http://schemas.microsoft.com/office/powerpoint/2010/main" val="374042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0" y="1412773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(s):</a:t>
            </a:r>
          </a:p>
          <a:p>
            <a:pPr lvl="1"/>
            <a:r>
              <a:rPr lang="en-US" dirty="0" err="1"/>
              <a:t>s.underDFS</a:t>
            </a:r>
            <a:r>
              <a:rPr lang="en-US" dirty="0"/>
              <a:t> = true;</a:t>
            </a:r>
          </a:p>
          <a:p>
            <a:pPr marL="514350" lvl="1" indent="0">
              <a:buNone/>
            </a:pPr>
            <a:r>
              <a:rPr lang="en-US" dirty="0"/>
              <a:t>for each edge &lt;s, d&gt;{</a:t>
            </a:r>
          </a:p>
          <a:p>
            <a:pPr lvl="2"/>
            <a:r>
              <a:rPr lang="en-US" dirty="0"/>
              <a:t>if((! </a:t>
            </a:r>
            <a:r>
              <a:rPr lang="en-US" dirty="0" err="1"/>
              <a:t>d.underDFS</a:t>
            </a:r>
            <a:r>
              <a:rPr lang="en-US" dirty="0"/>
              <a:t> and d has not been visited)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DFS</a:t>
            </a:r>
            <a:r>
              <a:rPr lang="en-US" dirty="0"/>
              <a:t>(d);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Visit(s);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057400"/>
            <a:ext cx="1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DFS(1)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2400" y="334456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DFS(4)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109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DFS(2)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78947" y="4209535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DFS(5)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3039761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1100" y="1392867"/>
            <a:ext cx="80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82124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32" grpId="0" animBg="1"/>
      <p:bldP spid="20" grpId="0"/>
      <p:bldP spid="35" grpId="0"/>
      <p:bldP spid="35" grpId="1"/>
      <p:bldP spid="36" grpId="0"/>
      <p:bldP spid="36" grpId="1"/>
      <p:bldP spid="37" grpId="0"/>
      <p:bldP spid="37" grpId="1"/>
      <p:bldP spid="38" grpId="0" animBg="1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0" y="1598474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(s):</a:t>
            </a:r>
          </a:p>
          <a:p>
            <a:pPr marL="457200" lvl="2"/>
            <a:r>
              <a:rPr lang="en-US" dirty="0" err="1"/>
              <a:t>s.underDFS</a:t>
            </a:r>
            <a:r>
              <a:rPr lang="en-US" dirty="0"/>
              <a:t> = true;</a:t>
            </a:r>
          </a:p>
          <a:p>
            <a:pPr marL="514350" lvl="1" indent="0">
              <a:buNone/>
            </a:pPr>
            <a:r>
              <a:rPr lang="en-US" dirty="0"/>
              <a:t>for each edge &lt;s, d&gt;{</a:t>
            </a:r>
          </a:p>
          <a:p>
            <a:pPr lvl="2"/>
            <a:r>
              <a:rPr lang="en-US" dirty="0"/>
              <a:t>if((! </a:t>
            </a:r>
            <a:r>
              <a:rPr lang="en-US" dirty="0" err="1"/>
              <a:t>d.underDFS</a:t>
            </a:r>
            <a:r>
              <a:rPr lang="en-US" dirty="0"/>
              <a:t> and d has not been visited)</a:t>
            </a:r>
          </a:p>
          <a:p>
            <a:pPr lvl="3"/>
            <a:r>
              <a:rPr lang="en-US" b="1" dirty="0"/>
              <a:t>DFS</a:t>
            </a:r>
            <a:r>
              <a:rPr lang="en-US" dirty="0"/>
              <a:t>(d);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Visit(s);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09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10952" y="423424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DFS(5)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7252" y="423424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DFS(4)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2289" y="1417581"/>
            <a:ext cx="80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38728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32" grpId="0" animBg="1"/>
      <p:bldP spid="38" grpId="0" animBg="1"/>
      <p:bldP spid="41" grpId="0" animBg="1"/>
      <p:bldP spid="27" grpId="0"/>
      <p:bldP spid="28" grpId="0"/>
      <p:bldP spid="28" grpId="1"/>
      <p:bldP spid="29" grpId="0"/>
      <p:bldP spid="2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0" y="1598474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(s):</a:t>
            </a:r>
          </a:p>
          <a:p>
            <a:pPr marL="457200" lvl="2"/>
            <a:r>
              <a:rPr lang="en-US" dirty="0" err="1"/>
              <a:t>s.underDFS</a:t>
            </a:r>
            <a:r>
              <a:rPr lang="en-US" dirty="0"/>
              <a:t> = true;</a:t>
            </a:r>
          </a:p>
          <a:p>
            <a:pPr marL="514350" lvl="1" indent="0">
              <a:buNone/>
            </a:pPr>
            <a:r>
              <a:rPr lang="en-US" dirty="0"/>
              <a:t>for each edge &lt;s, d&gt;{</a:t>
            </a:r>
          </a:p>
          <a:p>
            <a:pPr lvl="2"/>
            <a:r>
              <a:rPr lang="en-US" dirty="0"/>
              <a:t>if((!</a:t>
            </a:r>
            <a:r>
              <a:rPr lang="en-US" dirty="0" err="1"/>
              <a:t>d.underDFS</a:t>
            </a:r>
            <a:r>
              <a:rPr lang="en-US" dirty="0"/>
              <a:t> and d has not been visited)</a:t>
            </a:r>
          </a:p>
          <a:p>
            <a:pPr lvl="3"/>
            <a:r>
              <a:rPr lang="en-US" b="1" dirty="0"/>
              <a:t>DFS</a:t>
            </a:r>
            <a:r>
              <a:rPr lang="en-US" dirty="0"/>
              <a:t>(d);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Visit(s);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09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10952" y="423424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DFS(5)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7252" y="423424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DFS(4)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238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3401" y="3555484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DFS(6)</a:t>
            </a:r>
          </a:p>
        </p:txBody>
      </p:sp>
      <p:sp>
        <p:nvSpPr>
          <p:cNvPr id="30" name="Oval 29"/>
          <p:cNvSpPr/>
          <p:nvPr/>
        </p:nvSpPr>
        <p:spPr>
          <a:xfrm>
            <a:off x="29677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4249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7654" y="1524000"/>
            <a:ext cx="80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(3)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252" y="6096000"/>
            <a:ext cx="481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reachable vertices are exactly the same with BFS, but with a different order</a:t>
            </a:r>
          </a:p>
        </p:txBody>
      </p:sp>
    </p:spTree>
    <p:extLst>
      <p:ext uri="{BB962C8B-B14F-4D97-AF65-F5344CB8AC3E}">
        <p14:creationId xmlns:p14="http://schemas.microsoft.com/office/powerpoint/2010/main" val="372986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32" grpId="0" animBg="1"/>
      <p:bldP spid="38" grpId="0" animBg="1"/>
      <p:bldP spid="41" grpId="0" animBg="1"/>
      <p:bldP spid="27" grpId="0"/>
      <p:bldP spid="27" grpId="1"/>
      <p:bldP spid="28" grpId="0"/>
      <p:bldP spid="28" grpId="1"/>
      <p:bldP spid="29" grpId="0"/>
      <p:bldP spid="29" grpId="1"/>
      <p:bldP spid="25" grpId="0"/>
      <p:bldP spid="26" grpId="0"/>
      <p:bldP spid="26" grpId="1"/>
      <p:bldP spid="30" grpId="0" animBg="1"/>
      <p:bldP spid="33" grpId="0" animBg="1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Depth first tree</a:t>
            </a:r>
          </a:p>
          <a:p>
            <a:pPr lvl="1"/>
            <a:r>
              <a:rPr lang="en-US" dirty="0"/>
              <a:t>The tree constructed when a DFS is done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0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BFS and DFS?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ambiguous terms: search, traversal</a:t>
            </a:r>
          </a:p>
          <a:p>
            <a:r>
              <a:rPr lang="en-US" dirty="0"/>
              <a:t>Visit each of vertices once</a:t>
            </a:r>
          </a:p>
          <a:p>
            <a:pPr lvl="1"/>
            <a:r>
              <a:rPr lang="en-US" dirty="0"/>
              <a:t>E.g.: tree walks of a binary search tree</a:t>
            </a:r>
          </a:p>
          <a:p>
            <a:pPr lvl="1"/>
            <a:r>
              <a:rPr lang="en-US" dirty="0"/>
              <a:t>Traversal</a:t>
            </a:r>
          </a:p>
          <a:p>
            <a:pPr lvl="1"/>
            <a:r>
              <a:rPr lang="en-US" dirty="0"/>
              <a:t>Search</a:t>
            </a:r>
          </a:p>
          <a:p>
            <a:r>
              <a:rPr lang="en-US" dirty="0"/>
              <a:t>Start from a vertex, visit all the </a:t>
            </a:r>
            <a:r>
              <a:rPr lang="en-US" b="1" dirty="0"/>
              <a:t>reachable</a:t>
            </a:r>
            <a:r>
              <a:rPr lang="en-US" dirty="0"/>
              <a:t> vertices</a:t>
            </a:r>
          </a:p>
          <a:p>
            <a:pPr lvl="1"/>
            <a:r>
              <a:rPr lang="en-US" dirty="0"/>
              <a:t>Search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4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2993489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1100" y="1392867"/>
            <a:ext cx="1819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of DFS</a:t>
            </a:r>
            <a:r>
              <a:rPr lang="en-US" dirty="0"/>
              <a:t>(1)</a:t>
            </a:r>
          </a:p>
        </p:txBody>
      </p:sp>
      <p:sp>
        <p:nvSpPr>
          <p:cNvPr id="33" name="Oval 32"/>
          <p:cNvSpPr/>
          <p:nvPr/>
        </p:nvSpPr>
        <p:spPr>
          <a:xfrm>
            <a:off x="5935191" y="25273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7611591" y="25273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/>
          <p:cNvSpPr/>
          <p:nvPr/>
        </p:nvSpPr>
        <p:spPr>
          <a:xfrm>
            <a:off x="5935191" y="3746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Oval 39"/>
          <p:cNvSpPr/>
          <p:nvPr/>
        </p:nvSpPr>
        <p:spPr>
          <a:xfrm>
            <a:off x="7611591" y="3746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cxnSp>
        <p:nvCxnSpPr>
          <p:cNvPr id="43" name="Curved Connector 42"/>
          <p:cNvCxnSpPr>
            <a:stCxn id="33" idx="4"/>
            <a:endCxn id="39" idx="0"/>
          </p:cNvCxnSpPr>
          <p:nvPr/>
        </p:nvCxnSpPr>
        <p:spPr>
          <a:xfrm rot="5400000">
            <a:off x="5782791" y="33655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9" idx="7"/>
            <a:endCxn id="34" idx="3"/>
          </p:cNvCxnSpPr>
          <p:nvPr/>
        </p:nvCxnSpPr>
        <p:spPr>
          <a:xfrm rot="5400000" flipH="1" flipV="1">
            <a:off x="6554036" y="26889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4" idx="4"/>
            <a:endCxn id="40" idx="0"/>
          </p:cNvCxnSpPr>
          <p:nvPr/>
        </p:nvCxnSpPr>
        <p:spPr>
          <a:xfrm rot="5400000">
            <a:off x="7459191" y="33655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529586" y="4577833"/>
            <a:ext cx="94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0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9" grpId="0" animBg="1"/>
      <p:bldP spid="40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2289" y="1417581"/>
            <a:ext cx="1805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 of </a:t>
            </a:r>
            <a:r>
              <a:rPr lang="en-US" b="1" dirty="0"/>
              <a:t>DFS</a:t>
            </a:r>
            <a:r>
              <a:rPr lang="en-US" dirty="0"/>
              <a:t>(2)</a:t>
            </a:r>
          </a:p>
        </p:txBody>
      </p:sp>
      <p:sp>
        <p:nvSpPr>
          <p:cNvPr id="42" name="Oval 41"/>
          <p:cNvSpPr/>
          <p:nvPr/>
        </p:nvSpPr>
        <p:spPr>
          <a:xfrm>
            <a:off x="7391400" y="25273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Oval 42"/>
          <p:cNvSpPr/>
          <p:nvPr/>
        </p:nvSpPr>
        <p:spPr>
          <a:xfrm>
            <a:off x="5715000" y="3746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7391400" y="3746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5" name="Curved Connector 44"/>
          <p:cNvCxnSpPr>
            <a:stCxn id="42" idx="4"/>
            <a:endCxn id="44" idx="0"/>
          </p:cNvCxnSpPr>
          <p:nvPr/>
        </p:nvCxnSpPr>
        <p:spPr>
          <a:xfrm rot="5400000">
            <a:off x="7239000" y="33655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4" idx="2"/>
            <a:endCxn id="43" idx="6"/>
          </p:cNvCxnSpPr>
          <p:nvPr/>
        </p:nvCxnSpPr>
        <p:spPr>
          <a:xfrm rot="10800000">
            <a:off x="6172200" y="39751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529586" y="4577833"/>
            <a:ext cx="94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2993489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1100" y="1392867"/>
            <a:ext cx="18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of DFS</a:t>
            </a:r>
            <a:r>
              <a:rPr lang="en-US" dirty="0"/>
              <a:t>(3)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29586" y="4577833"/>
            <a:ext cx="94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6" name="Oval 35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7" name="Oval 46"/>
          <p:cNvSpPr/>
          <p:nvPr/>
        </p:nvSpPr>
        <p:spPr>
          <a:xfrm>
            <a:off x="29677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8" name="Oval 47"/>
          <p:cNvSpPr/>
          <p:nvPr/>
        </p:nvSpPr>
        <p:spPr>
          <a:xfrm>
            <a:off x="34249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6858000" y="25815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0" name="Oval 49"/>
          <p:cNvSpPr/>
          <p:nvPr/>
        </p:nvSpPr>
        <p:spPr>
          <a:xfrm>
            <a:off x="8051479" y="26289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571845" y="38007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6858000" y="38007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3" name="Oval 52"/>
          <p:cNvSpPr/>
          <p:nvPr/>
        </p:nvSpPr>
        <p:spPr>
          <a:xfrm>
            <a:off x="8051479" y="38481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54" name="Curved Connector 53"/>
          <p:cNvCxnSpPr>
            <a:stCxn id="50" idx="4"/>
            <a:endCxn id="53" idx="0"/>
          </p:cNvCxnSpPr>
          <p:nvPr/>
        </p:nvCxnSpPr>
        <p:spPr>
          <a:xfrm rot="5400000">
            <a:off x="7899079" y="34671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50" idx="3"/>
            <a:endCxn id="52" idx="7"/>
          </p:cNvCxnSpPr>
          <p:nvPr/>
        </p:nvCxnSpPr>
        <p:spPr>
          <a:xfrm rot="5400000">
            <a:off x="7259058" y="3008333"/>
            <a:ext cx="848565" cy="8701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1" idx="7"/>
            <a:endCxn id="49" idx="3"/>
          </p:cNvCxnSpPr>
          <p:nvPr/>
        </p:nvCxnSpPr>
        <p:spPr>
          <a:xfrm rot="5400000" flipH="1" flipV="1">
            <a:off x="5995567" y="2938323"/>
            <a:ext cx="895910" cy="9628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2" idx="2"/>
            <a:endCxn id="51" idx="6"/>
          </p:cNvCxnSpPr>
          <p:nvPr/>
        </p:nvCxnSpPr>
        <p:spPr>
          <a:xfrm rot="10800000">
            <a:off x="6029046" y="4029355"/>
            <a:ext cx="82895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00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DFS, DF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DFS Traversal  // (The DFS in the textbook)</a:t>
            </a:r>
          </a:p>
          <a:p>
            <a:r>
              <a:rPr lang="en-US" b="1" dirty="0" err="1"/>
              <a:t>DFS_Traversal</a:t>
            </a:r>
            <a:r>
              <a:rPr lang="en-US" dirty="0"/>
              <a:t>(G)</a:t>
            </a:r>
          </a:p>
          <a:p>
            <a:pPr marL="0" indent="0">
              <a:buNone/>
            </a:pPr>
            <a:r>
              <a:rPr lang="en-US" dirty="0"/>
              <a:t>for each v in G{</a:t>
            </a:r>
          </a:p>
          <a:p>
            <a:pPr marL="400050" lvl="1" indent="0">
              <a:buNone/>
            </a:pPr>
            <a:r>
              <a:rPr lang="en-US" dirty="0"/>
              <a:t>if (v has not been visited)</a:t>
            </a:r>
          </a:p>
          <a:p>
            <a:pPr marL="800100" lvl="2" indent="0">
              <a:buNone/>
            </a:pPr>
            <a:r>
              <a:rPr lang="en-US" b="1" dirty="0"/>
              <a:t>DFS</a:t>
            </a:r>
            <a:r>
              <a:rPr lang="en-US" dirty="0"/>
              <a:t>(v);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8354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057400"/>
            <a:ext cx="1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DFS(1)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2400" y="334456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DFS(4)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109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DFS(2)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78947" y="4209535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DFS(5)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3039761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1100" y="1392867"/>
            <a:ext cx="1796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DFS_Traversal</a:t>
            </a:r>
            <a:r>
              <a:rPr lang="en-US" dirty="0"/>
              <a:t>(G)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38800" y="1318736"/>
            <a:ext cx="3276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DFS_Traversal</a:t>
            </a:r>
            <a:r>
              <a:rPr lang="en-US" dirty="0"/>
              <a:t>(G)</a:t>
            </a:r>
          </a:p>
          <a:p>
            <a:r>
              <a:rPr lang="en-US" dirty="0"/>
              <a:t>for each v in G{</a:t>
            </a:r>
          </a:p>
          <a:p>
            <a:pPr marL="400050" lvl="1" indent="0">
              <a:buNone/>
            </a:pPr>
            <a:r>
              <a:rPr lang="en-US" dirty="0"/>
              <a:t>if (v has not been visited)</a:t>
            </a:r>
          </a:p>
          <a:p>
            <a:pPr marL="800100" lvl="2" indent="0">
              <a:buNone/>
            </a:pPr>
            <a:r>
              <a:rPr lang="en-US" b="1" dirty="0"/>
              <a:t>DFS</a:t>
            </a:r>
            <a:r>
              <a:rPr lang="en-US" dirty="0"/>
              <a:t>(v);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44745" y="2127422"/>
            <a:ext cx="1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DFS(3)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06916" y="3431424"/>
            <a:ext cx="1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DFS(6)</a:t>
            </a:r>
          </a:p>
        </p:txBody>
      </p:sp>
      <p:sp>
        <p:nvSpPr>
          <p:cNvPr id="33" name="Oval 32"/>
          <p:cNvSpPr/>
          <p:nvPr/>
        </p:nvSpPr>
        <p:spPr>
          <a:xfrm>
            <a:off x="3500575" y="540196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3967399" y="540196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8337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2" grpId="0" animBg="1"/>
      <p:bldP spid="20" grpId="0"/>
      <p:bldP spid="35" grpId="0"/>
      <p:bldP spid="35" grpId="1"/>
      <p:bldP spid="36" grpId="0"/>
      <p:bldP spid="36" grpId="1"/>
      <p:bldP spid="37" grpId="0"/>
      <p:bldP spid="37" grpId="1"/>
      <p:bldP spid="38" grpId="0" animBg="1"/>
      <p:bldP spid="41" grpId="0" animBg="1"/>
      <p:bldP spid="42" grpId="0" animBg="1"/>
      <p:bldP spid="29" grpId="0"/>
      <p:bldP spid="29" grpId="1"/>
      <p:bldP spid="30" grpId="0"/>
      <p:bldP spid="30" grpId="1"/>
      <p:bldP spid="33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8B9-904C-F6A9-DDED-DAE05549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90A0B"/>
                </a:solidFill>
                <a:effectLst/>
                <a:latin typeface="-apple-system"/>
              </a:rPr>
              <a:t>Comparison of DFS and BFS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65160-5BDF-88AC-989A-98A123F7E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1739900"/>
            <a:ext cx="5854700" cy="3378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97C164-E834-4B85-A239-7BB4C89E6C0C}"/>
              </a:ext>
            </a:extLst>
          </p:cNvPr>
          <p:cNvSpPr txBox="1"/>
          <p:nvPr/>
        </p:nvSpPr>
        <p:spPr>
          <a:xfrm>
            <a:off x="2514600" y="5334000"/>
            <a:ext cx="441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www.educative.io</a:t>
            </a:r>
            <a:r>
              <a:rPr lang="en-US" dirty="0">
                <a:hlinkClick r:id="rId3"/>
              </a:rPr>
              <a:t>/answers/</a:t>
            </a:r>
            <a:r>
              <a:rPr lang="en-US" dirty="0" err="1">
                <a:hlinkClick r:id="rId3"/>
              </a:rPr>
              <a:t>dfs</a:t>
            </a:r>
            <a:r>
              <a:rPr lang="en-US" dirty="0">
                <a:hlinkClick r:id="rId3"/>
              </a:rPr>
              <a:t>-vs-</a:t>
            </a:r>
            <a:r>
              <a:rPr lang="en-US" dirty="0" err="1">
                <a:hlinkClick r:id="rId3"/>
              </a:rPr>
              <a:t>bfs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76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/>
              <a:t>DAG: directed acyclic graph</a:t>
            </a:r>
          </a:p>
          <a:p>
            <a:pPr lvl="1"/>
            <a:r>
              <a:rPr lang="en-US" dirty="0"/>
              <a:t> A graph without cycles</a:t>
            </a:r>
          </a:p>
        </p:txBody>
      </p:sp>
      <p:sp>
        <p:nvSpPr>
          <p:cNvPr id="4" name="Oval 3"/>
          <p:cNvSpPr/>
          <p:nvPr/>
        </p:nvSpPr>
        <p:spPr>
          <a:xfrm>
            <a:off x="19050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5814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816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9050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5814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1816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362200" y="34290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7526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34290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50292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162145" y="34001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523845" y="33620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362200" y="46482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410200" y="46482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09106" y="54102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Dag?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70957" y="54102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563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/>
              <a:t>DAG: directed acyclic graph</a:t>
            </a:r>
          </a:p>
          <a:p>
            <a:pPr lvl="1"/>
            <a:r>
              <a:rPr lang="en-US" dirty="0"/>
              <a:t> A graph without cycles</a:t>
            </a:r>
          </a:p>
        </p:txBody>
      </p:sp>
      <p:sp>
        <p:nvSpPr>
          <p:cNvPr id="4" name="Oval 3"/>
          <p:cNvSpPr/>
          <p:nvPr/>
        </p:nvSpPr>
        <p:spPr>
          <a:xfrm>
            <a:off x="19050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5814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816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9050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5814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1816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362200" y="34290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7526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50292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162145" y="34001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523845" y="33620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362200" y="46482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410200" y="46482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09106" y="54102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Dag?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49273" y="54102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731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Ordering in DAGs</a:t>
            </a:r>
          </a:p>
          <a:p>
            <a:pPr lvl="1"/>
            <a:r>
              <a:rPr lang="en-US" dirty="0"/>
              <a:t> If there is an edge &lt;u, v&gt;, then u appears before v in the ordering</a:t>
            </a:r>
          </a:p>
        </p:txBody>
      </p:sp>
      <p:sp>
        <p:nvSpPr>
          <p:cNvPr id="4" name="Oval 3"/>
          <p:cNvSpPr/>
          <p:nvPr/>
        </p:nvSpPr>
        <p:spPr>
          <a:xfrm>
            <a:off x="2797080" y="396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73480" y="396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73680" y="396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79708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447348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07368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3254280" y="41910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2644680" y="4800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5921280" y="4800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5054225" y="41621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3415925" y="41240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3254280" y="54102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1186" y="61722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Dag?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63037" y="61722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8394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2010376" y="23172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686776" y="23172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286976" y="23172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010376" y="35364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686776" y="35364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286976" y="35364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467576" y="2545836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857976" y="315543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5134576" y="315543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267521" y="2516981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629221" y="2478881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467576" y="3765036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258276" y="49082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6058060" y="48835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9" name="Oval 68"/>
          <p:cNvSpPr/>
          <p:nvPr/>
        </p:nvSpPr>
        <p:spPr>
          <a:xfrm>
            <a:off x="1767188" y="48835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0" name="Oval 69"/>
          <p:cNvSpPr/>
          <p:nvPr/>
        </p:nvSpPr>
        <p:spPr>
          <a:xfrm>
            <a:off x="5064726" y="49082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1" name="Oval 70"/>
          <p:cNvSpPr/>
          <p:nvPr/>
        </p:nvSpPr>
        <p:spPr>
          <a:xfrm>
            <a:off x="2584942" y="4895909"/>
            <a:ext cx="49223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2" name="Oval 71"/>
          <p:cNvSpPr/>
          <p:nvPr/>
        </p:nvSpPr>
        <p:spPr>
          <a:xfrm>
            <a:off x="3525131" y="49082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73" name="Curved Connector 72"/>
          <p:cNvCxnSpPr>
            <a:stCxn id="67" idx="4"/>
            <a:endCxn id="68" idx="5"/>
          </p:cNvCxnSpPr>
          <p:nvPr/>
        </p:nvCxnSpPr>
        <p:spPr>
          <a:xfrm rot="5400000" flipH="1" flipV="1">
            <a:off x="5421755" y="4338917"/>
            <a:ext cx="91669" cy="1961429"/>
          </a:xfrm>
          <a:prstGeom prst="curvedConnector3">
            <a:avLst>
              <a:gd name="adj1" fmla="val -24937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67" idx="0"/>
            <a:endCxn id="70" idx="0"/>
          </p:cNvCxnSpPr>
          <p:nvPr/>
        </p:nvCxnSpPr>
        <p:spPr>
          <a:xfrm rot="5400000" flipH="1" flipV="1">
            <a:off x="4890101" y="4505041"/>
            <a:ext cx="12700" cy="80645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0"/>
            <a:endCxn id="72" idx="0"/>
          </p:cNvCxnSpPr>
          <p:nvPr/>
        </p:nvCxnSpPr>
        <p:spPr>
          <a:xfrm rot="16200000" flipH="1">
            <a:off x="2862402" y="4016938"/>
            <a:ext cx="24714" cy="1757943"/>
          </a:xfrm>
          <a:prstGeom prst="curvedConnector3">
            <a:avLst>
              <a:gd name="adj1" fmla="val -92498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9" idx="3"/>
            <a:endCxn id="71" idx="4"/>
          </p:cNvCxnSpPr>
          <p:nvPr/>
        </p:nvCxnSpPr>
        <p:spPr>
          <a:xfrm rot="16200000" flipH="1">
            <a:off x="2292945" y="4814995"/>
            <a:ext cx="79312" cy="996916"/>
          </a:xfrm>
          <a:prstGeom prst="curvedConnector3">
            <a:avLst>
              <a:gd name="adj1" fmla="val 38822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70" idx="6"/>
            <a:endCxn id="68" idx="2"/>
          </p:cNvCxnSpPr>
          <p:nvPr/>
        </p:nvCxnSpPr>
        <p:spPr>
          <a:xfrm flipV="1">
            <a:off x="5521926" y="5112152"/>
            <a:ext cx="536134" cy="247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71" idx="0"/>
            <a:endCxn id="70" idx="1"/>
          </p:cNvCxnSpPr>
          <p:nvPr/>
        </p:nvCxnSpPr>
        <p:spPr>
          <a:xfrm rot="16200000" flipH="1">
            <a:off x="3941714" y="3785254"/>
            <a:ext cx="79312" cy="2300622"/>
          </a:xfrm>
          <a:prstGeom prst="curvedConnector3">
            <a:avLst>
              <a:gd name="adj1" fmla="val -28822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62000" y="6029412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all the topological sorted vertices in a line, all edges go from left to right </a:t>
            </a:r>
          </a:p>
        </p:txBody>
      </p:sp>
    </p:spTree>
    <p:extLst>
      <p:ext uri="{BB962C8B-B14F-4D97-AF65-F5344CB8AC3E}">
        <p14:creationId xmlns:p14="http://schemas.microsoft.com/office/powerpoint/2010/main" val="264721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BFS and DFS?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eliminate the ambiguity, in my class</a:t>
            </a:r>
          </a:p>
          <a:p>
            <a:r>
              <a:rPr lang="en-US" dirty="0"/>
              <a:t>Search indicates</a:t>
            </a:r>
          </a:p>
          <a:p>
            <a:pPr lvl="1"/>
            <a:r>
              <a:rPr lang="en-US" dirty="0"/>
              <a:t>Start from a vertex, visit all the </a:t>
            </a:r>
            <a:r>
              <a:rPr lang="en-US" b="1" dirty="0"/>
              <a:t>reachable</a:t>
            </a:r>
            <a:r>
              <a:rPr lang="en-US" dirty="0"/>
              <a:t> vertices</a:t>
            </a:r>
          </a:p>
          <a:p>
            <a:r>
              <a:rPr lang="en-US" dirty="0"/>
              <a:t>Traversal indicates</a:t>
            </a:r>
          </a:p>
          <a:p>
            <a:pPr lvl="1"/>
            <a:r>
              <a:rPr lang="en-US" dirty="0"/>
              <a:t>Visit each of vertices once</a:t>
            </a:r>
          </a:p>
          <a:p>
            <a:r>
              <a:rPr lang="en-US" dirty="0"/>
              <a:t>However, in other materials, you may see some time “search” is considered as “traversal”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5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rmAutofit/>
          </a:bodyPr>
          <a:lstStyle/>
          <a:p>
            <a:r>
              <a:rPr lang="en-US" dirty="0"/>
              <a:t>How to topological sort a dag?</a:t>
            </a:r>
          </a:p>
          <a:p>
            <a:r>
              <a:rPr lang="en-US" dirty="0"/>
              <a:t>Just use </a:t>
            </a:r>
            <a:r>
              <a:rPr lang="en-US" b="1" dirty="0" err="1"/>
              <a:t>DFS_Traversal</a:t>
            </a:r>
            <a:endParaRPr lang="en-US" b="1" dirty="0"/>
          </a:p>
          <a:p>
            <a:r>
              <a:rPr lang="en-US" dirty="0"/>
              <a:t>The reverse order of </a:t>
            </a:r>
            <a:r>
              <a:rPr lang="en-US" dirty="0" err="1"/>
              <a:t>DFS_Traversal</a:t>
            </a:r>
            <a:r>
              <a:rPr lang="en-US" dirty="0"/>
              <a:t> is a topological sorted order</a:t>
            </a:r>
          </a:p>
          <a:p>
            <a:r>
              <a:rPr lang="en-US" dirty="0">
                <a:hlinkClick r:id="rId2"/>
              </a:rPr>
              <a:t>More about Topological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7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2057400" y="15119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15119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334000" y="15119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057400" y="27311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733800" y="27311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334000" y="27311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514600" y="1740587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905000" y="2350187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4"/>
            <a:endCxn id="9" idx="0"/>
          </p:cNvCxnSpPr>
          <p:nvPr/>
        </p:nvCxnSpPr>
        <p:spPr>
          <a:xfrm rot="5400000">
            <a:off x="5181600" y="2350187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3"/>
            <a:endCxn id="8" idx="7"/>
          </p:cNvCxnSpPr>
          <p:nvPr/>
        </p:nvCxnSpPr>
        <p:spPr>
          <a:xfrm rot="5400000">
            <a:off x="4314545" y="1711732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7"/>
            <a:endCxn id="5" idx="3"/>
          </p:cNvCxnSpPr>
          <p:nvPr/>
        </p:nvCxnSpPr>
        <p:spPr>
          <a:xfrm rot="5400000" flipH="1" flipV="1">
            <a:off x="2676245" y="1673632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2"/>
            <a:endCxn id="7" idx="6"/>
          </p:cNvCxnSpPr>
          <p:nvPr/>
        </p:nvCxnSpPr>
        <p:spPr>
          <a:xfrm rot="10800000">
            <a:off x="2514600" y="2959787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0" y="3657600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DFS_Traversal</a:t>
            </a:r>
            <a:r>
              <a:rPr lang="en-US" dirty="0"/>
              <a:t>(G):</a:t>
            </a:r>
          </a:p>
        </p:txBody>
      </p:sp>
      <p:sp>
        <p:nvSpPr>
          <p:cNvPr id="20" name="Oval 19"/>
          <p:cNvSpPr/>
          <p:nvPr/>
        </p:nvSpPr>
        <p:spPr>
          <a:xfrm>
            <a:off x="3200400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2590799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3895445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6096000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4715155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5413312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5" name="Oval 34"/>
          <p:cNvSpPr/>
          <p:nvPr/>
        </p:nvSpPr>
        <p:spPr>
          <a:xfrm>
            <a:off x="4776916" y="521258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7467600" y="521258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914400" y="521258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6324600" y="52378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2268482" y="5201399"/>
            <a:ext cx="49223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Oval 39"/>
          <p:cNvSpPr/>
          <p:nvPr/>
        </p:nvSpPr>
        <p:spPr>
          <a:xfrm>
            <a:off x="3733800" y="52624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41" name="Curved Connector 40"/>
          <p:cNvCxnSpPr>
            <a:stCxn id="35" idx="4"/>
            <a:endCxn id="36" idx="5"/>
          </p:cNvCxnSpPr>
          <p:nvPr/>
        </p:nvCxnSpPr>
        <p:spPr>
          <a:xfrm rot="5400000" flipH="1" flipV="1">
            <a:off x="6398202" y="4210146"/>
            <a:ext cx="66955" cy="2852329"/>
          </a:xfrm>
          <a:prstGeom prst="curvedConnector3">
            <a:avLst>
              <a:gd name="adj1" fmla="val -341423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5" idx="6"/>
            <a:endCxn id="38" idx="2"/>
          </p:cNvCxnSpPr>
          <p:nvPr/>
        </p:nvCxnSpPr>
        <p:spPr>
          <a:xfrm>
            <a:off x="5234116" y="5441188"/>
            <a:ext cx="1090484" cy="252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7" idx="0"/>
            <a:endCxn id="40" idx="0"/>
          </p:cNvCxnSpPr>
          <p:nvPr/>
        </p:nvCxnSpPr>
        <p:spPr>
          <a:xfrm rot="16200000" flipH="1">
            <a:off x="2527772" y="3827816"/>
            <a:ext cx="49856" cy="2819400"/>
          </a:xfrm>
          <a:prstGeom prst="curvedConnector3">
            <a:avLst>
              <a:gd name="adj1" fmla="val -45852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7" idx="3"/>
            <a:endCxn id="39" idx="4"/>
          </p:cNvCxnSpPr>
          <p:nvPr/>
        </p:nvCxnSpPr>
        <p:spPr>
          <a:xfrm rot="16200000" flipH="1">
            <a:off x="1720094" y="4864094"/>
            <a:ext cx="55766" cy="1533244"/>
          </a:xfrm>
          <a:prstGeom prst="curvedConnector3">
            <a:avLst>
              <a:gd name="adj1" fmla="val 52999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6"/>
            <a:endCxn id="36" idx="2"/>
          </p:cNvCxnSpPr>
          <p:nvPr/>
        </p:nvCxnSpPr>
        <p:spPr>
          <a:xfrm flipV="1">
            <a:off x="6781800" y="5441188"/>
            <a:ext cx="685800" cy="252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9" idx="0"/>
            <a:endCxn id="38" idx="1"/>
          </p:cNvCxnSpPr>
          <p:nvPr/>
        </p:nvCxnSpPr>
        <p:spPr>
          <a:xfrm rot="16200000" flipH="1">
            <a:off x="4401372" y="3314626"/>
            <a:ext cx="103410" cy="3876956"/>
          </a:xfrm>
          <a:prstGeom prst="curvedConnector3">
            <a:avLst>
              <a:gd name="adj1" fmla="val -22106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2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23" grpId="0" animBg="1"/>
      <p:bldP spid="26" grpId="0" animBg="1"/>
      <p:bldP spid="29" grpId="0" animBg="1"/>
      <p:bldP spid="31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BFS and DFS?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BFS</a:t>
            </a:r>
          </a:p>
          <a:p>
            <a:pPr lvl="1"/>
            <a:r>
              <a:rPr lang="en-US" dirty="0"/>
              <a:t>Start from a vertex, visit all the reachable vertices in a breadth first manner</a:t>
            </a:r>
          </a:p>
          <a:p>
            <a:r>
              <a:rPr lang="en-US" dirty="0"/>
              <a:t>DFS</a:t>
            </a:r>
          </a:p>
          <a:p>
            <a:pPr lvl="1"/>
            <a:r>
              <a:rPr lang="en-US" dirty="0"/>
              <a:t>Start from a vertex, visit all the reachable vertices in a depth first manner</a:t>
            </a:r>
          </a:p>
          <a:p>
            <a:r>
              <a:rPr lang="en-US" dirty="0"/>
              <a:t>BFS or DFS based traversal</a:t>
            </a:r>
          </a:p>
          <a:p>
            <a:pPr lvl="1"/>
            <a:r>
              <a:rPr lang="en-US" dirty="0"/>
              <a:t>Repeat BFS or DFS for unreachable vertices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3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Breadth-first search</a:t>
            </a:r>
          </a:p>
          <a:p>
            <a:pPr lvl="1"/>
            <a:r>
              <a:rPr lang="en-US" dirty="0"/>
              <a:t>From a source vertex s</a:t>
            </a:r>
          </a:p>
          <a:p>
            <a:pPr lvl="1"/>
            <a:r>
              <a:rPr lang="en-US" dirty="0"/>
              <a:t>Breadth-firstly explores the edges to discover every vertex that is reachable from s</a:t>
            </a:r>
          </a:p>
          <a:p>
            <a:r>
              <a:rPr lang="en-US" b="1" dirty="0"/>
              <a:t>BFS</a:t>
            </a:r>
            <a:r>
              <a:rPr lang="en-US" dirty="0"/>
              <a:t>(s)</a:t>
            </a:r>
          </a:p>
          <a:p>
            <a:pPr marL="457200" lvl="1" indent="0">
              <a:buNone/>
            </a:pPr>
            <a:r>
              <a:rPr lang="en-US" dirty="0"/>
              <a:t>visit(s);</a:t>
            </a:r>
          </a:p>
          <a:p>
            <a:pPr marL="457200" lvl="1" indent="0">
              <a:buNone/>
            </a:pPr>
            <a:r>
              <a:rPr lang="en-US" dirty="0" err="1"/>
              <a:t>queue.insert</a:t>
            </a:r>
            <a:r>
              <a:rPr lang="en-US" dirty="0"/>
              <a:t>(s);</a:t>
            </a:r>
          </a:p>
          <a:p>
            <a:pPr marL="457200" lvl="1" indent="0">
              <a:buNone/>
            </a:pPr>
            <a:r>
              <a:rPr lang="en-US" dirty="0"/>
              <a:t>while( queue is not empty ){</a:t>
            </a:r>
          </a:p>
          <a:p>
            <a:pPr marL="857250" lvl="2" indent="0">
              <a:buNone/>
            </a:pPr>
            <a:r>
              <a:rPr lang="en-US" dirty="0"/>
              <a:t>u = </a:t>
            </a:r>
            <a:r>
              <a:rPr lang="en-US" dirty="0" err="1"/>
              <a:t>queue.extractHead</a:t>
            </a:r>
            <a:r>
              <a:rPr lang="en-US" dirty="0"/>
              <a:t>();</a:t>
            </a:r>
          </a:p>
          <a:p>
            <a:pPr marL="914400" lvl="2" indent="0">
              <a:buNone/>
            </a:pPr>
            <a:r>
              <a:rPr lang="en-US" dirty="0"/>
              <a:t>for each edge &lt;u, d&gt;{</a:t>
            </a:r>
          </a:p>
          <a:p>
            <a:pPr marL="1371600" lvl="3" indent="0">
              <a:buNone/>
            </a:pPr>
            <a:r>
              <a:rPr lang="en-US" dirty="0"/>
              <a:t>if(d has not been visited)</a:t>
            </a:r>
          </a:p>
          <a:p>
            <a:pPr marL="1828800" lvl="4" indent="0">
              <a:buNone/>
            </a:pPr>
            <a:r>
              <a:rPr lang="en-US" dirty="0"/>
              <a:t>visit(d);</a:t>
            </a:r>
          </a:p>
          <a:p>
            <a:pPr marL="1828800" lvl="4" indent="0">
              <a:buNone/>
            </a:pPr>
            <a:r>
              <a:rPr lang="en-US" dirty="0"/>
              <a:t> </a:t>
            </a:r>
            <a:r>
              <a:rPr lang="en-US" dirty="0" err="1"/>
              <a:t>queue.insert</a:t>
            </a:r>
            <a:r>
              <a:rPr lang="en-US" dirty="0"/>
              <a:t>(d);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5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525162" y="1849395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2015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8017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251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2015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38017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982362" y="2077995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3727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0491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36493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2782307" y="2049140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144007" y="2011040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982362" y="3297195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030362" y="3297195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362" y="4097295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 </a:t>
            </a:r>
          </a:p>
        </p:txBody>
      </p:sp>
      <p:sp>
        <p:nvSpPr>
          <p:cNvPr id="22" name="Oval 21"/>
          <p:cNvSpPr/>
          <p:nvPr/>
        </p:nvSpPr>
        <p:spPr>
          <a:xfrm>
            <a:off x="1598055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109348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1591962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0" name="Oval 29"/>
          <p:cNvSpPr/>
          <p:nvPr/>
        </p:nvSpPr>
        <p:spPr>
          <a:xfrm>
            <a:off x="2134607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362" y="60960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20593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25165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/>
          <p:cNvSpPr/>
          <p:nvPr/>
        </p:nvSpPr>
        <p:spPr>
          <a:xfrm>
            <a:off x="3001662" y="609188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0" name="Oval 39"/>
          <p:cNvSpPr/>
          <p:nvPr/>
        </p:nvSpPr>
        <p:spPr>
          <a:xfrm>
            <a:off x="2640204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1143" y="1273936"/>
            <a:ext cx="78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(1)</a:t>
            </a:r>
          </a:p>
        </p:txBody>
      </p:sp>
      <p:sp>
        <p:nvSpPr>
          <p:cNvPr id="3" name="Rectangle 2"/>
          <p:cNvSpPr/>
          <p:nvPr/>
        </p:nvSpPr>
        <p:spPr>
          <a:xfrm>
            <a:off x="4953000" y="1389611"/>
            <a:ext cx="373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visit(s);</a:t>
            </a:r>
          </a:p>
          <a:p>
            <a:pPr lvl="1"/>
            <a:r>
              <a:rPr lang="en-US" dirty="0" err="1"/>
              <a:t>queue.insert</a:t>
            </a:r>
            <a:r>
              <a:rPr lang="en-US" dirty="0"/>
              <a:t>(s);</a:t>
            </a:r>
          </a:p>
          <a:p>
            <a:pPr lvl="1"/>
            <a:r>
              <a:rPr lang="en-US" dirty="0"/>
              <a:t>while( queue is not empty ){</a:t>
            </a:r>
          </a:p>
          <a:p>
            <a:pPr marL="857250" lvl="2" indent="0">
              <a:buNone/>
            </a:pPr>
            <a:r>
              <a:rPr lang="en-US" dirty="0"/>
              <a:t>u = </a:t>
            </a:r>
            <a:r>
              <a:rPr lang="en-US" dirty="0" err="1"/>
              <a:t>queue.extractHead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for each edge &lt;u, d&gt;{</a:t>
            </a:r>
          </a:p>
          <a:p>
            <a:pPr lvl="3"/>
            <a:r>
              <a:rPr lang="en-US" dirty="0"/>
              <a:t>if(d has not been visited)</a:t>
            </a:r>
          </a:p>
          <a:p>
            <a:pPr lvl="4"/>
            <a:r>
              <a:rPr lang="en-US" dirty="0"/>
              <a:t>visit(d);</a:t>
            </a:r>
          </a:p>
          <a:p>
            <a:pPr lvl="4"/>
            <a:r>
              <a:rPr lang="en-US" dirty="0"/>
              <a:t> </a:t>
            </a:r>
            <a:r>
              <a:rPr lang="en-US" dirty="0" err="1"/>
              <a:t>queue.insert</a:t>
            </a:r>
            <a:r>
              <a:rPr lang="en-US" dirty="0"/>
              <a:t>(d);</a:t>
            </a:r>
          </a:p>
          <a:p>
            <a:pPr lvl="2"/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253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0574E-6 L 0.04705 -0.413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207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12353E-6 L -0.00746 -0.4163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12353E-6 L -0.06684 -0.4163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12353E-6 L -0.13039 -0.41638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8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30" grpId="0" animBg="1"/>
      <p:bldP spid="30" grpId="1" animBg="1"/>
      <p:bldP spid="30" grpId="2" animBg="1"/>
      <p:bldP spid="32" grpId="0" animBg="1"/>
      <p:bldP spid="34" grpId="0" animBg="1"/>
      <p:bldP spid="39" grpId="0" animBg="1"/>
      <p:bldP spid="40" grpId="0" animBg="1"/>
      <p:bldP spid="40" grpId="1" animBg="1"/>
      <p:bldP spid="40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5251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201562" y="1849395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8017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251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2015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38017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982362" y="2077995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3727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0491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36493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2782307" y="2049140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144007" y="2011040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982362" y="3297195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030362" y="3297195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362" y="4097295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 </a:t>
            </a:r>
          </a:p>
        </p:txBody>
      </p:sp>
      <p:sp>
        <p:nvSpPr>
          <p:cNvPr id="22" name="Oval 21"/>
          <p:cNvSpPr/>
          <p:nvPr/>
        </p:nvSpPr>
        <p:spPr>
          <a:xfrm>
            <a:off x="1598055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109348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2082113" y="4050958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362" y="60960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2539313" y="604863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2082113" y="604863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Oval 39"/>
          <p:cNvSpPr/>
          <p:nvPr/>
        </p:nvSpPr>
        <p:spPr>
          <a:xfrm>
            <a:off x="1591962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1143" y="1143000"/>
            <a:ext cx="78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(2)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53000" y="1389611"/>
            <a:ext cx="373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visit(s);</a:t>
            </a:r>
          </a:p>
          <a:p>
            <a:pPr lvl="1"/>
            <a:r>
              <a:rPr lang="en-US" dirty="0" err="1"/>
              <a:t>queue.insert</a:t>
            </a:r>
            <a:r>
              <a:rPr lang="en-US" dirty="0"/>
              <a:t>(s);</a:t>
            </a:r>
          </a:p>
          <a:p>
            <a:pPr lvl="1"/>
            <a:r>
              <a:rPr lang="en-US" dirty="0"/>
              <a:t>while( queue is not empty ){</a:t>
            </a:r>
          </a:p>
          <a:p>
            <a:pPr marL="857250" lvl="2" indent="0">
              <a:buNone/>
            </a:pPr>
            <a:r>
              <a:rPr lang="en-US" dirty="0"/>
              <a:t>u = </a:t>
            </a:r>
            <a:r>
              <a:rPr lang="en-US" dirty="0" err="1"/>
              <a:t>queue.extractHead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for each edge &lt;u, d&gt;{</a:t>
            </a:r>
          </a:p>
          <a:p>
            <a:pPr lvl="3"/>
            <a:r>
              <a:rPr lang="en-US" dirty="0"/>
              <a:t>if(d has not been visited)</a:t>
            </a:r>
          </a:p>
          <a:p>
            <a:pPr lvl="4"/>
            <a:r>
              <a:rPr lang="en-US" dirty="0"/>
              <a:t>visit(d);</a:t>
            </a:r>
          </a:p>
          <a:p>
            <a:pPr lvl="4"/>
            <a:r>
              <a:rPr lang="en-US" dirty="0"/>
              <a:t> </a:t>
            </a:r>
            <a:r>
              <a:rPr lang="en-US" dirty="0" err="1"/>
              <a:t>queue.insert</a:t>
            </a:r>
            <a:r>
              <a:rPr lang="en-US" dirty="0"/>
              <a:t>(d);</a:t>
            </a:r>
          </a:p>
          <a:p>
            <a:pPr lvl="2"/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189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0574E-6 L 0.04705 -0.391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19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40574E-6 L -0.00746 -0.3916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19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9.90053E-7 L -0.06111 -0.3904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19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32" grpId="0" animBg="1"/>
      <p:bldP spid="39" grpId="0" animBg="1"/>
      <p:bldP spid="40" grpId="0" animBg="1"/>
      <p:bldP spid="40" grpId="1" animBg="1"/>
      <p:bldP spid="40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5251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2015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801762" y="1849395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251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2015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38017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982362" y="2077995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3727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0491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36493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2782307" y="2049140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144007" y="2011040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982362" y="3297195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030362" y="3297195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362" y="4097295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 </a:t>
            </a:r>
          </a:p>
        </p:txBody>
      </p:sp>
      <p:sp>
        <p:nvSpPr>
          <p:cNvPr id="22" name="Oval 21"/>
          <p:cNvSpPr/>
          <p:nvPr/>
        </p:nvSpPr>
        <p:spPr>
          <a:xfrm>
            <a:off x="1598055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109348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362" y="60960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20593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25165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9" name="Oval 38"/>
          <p:cNvSpPr/>
          <p:nvPr/>
        </p:nvSpPr>
        <p:spPr>
          <a:xfrm>
            <a:off x="3001662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157359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Oval 28"/>
          <p:cNvSpPr/>
          <p:nvPr/>
        </p:nvSpPr>
        <p:spPr>
          <a:xfrm>
            <a:off x="203079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2516574" y="403757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Oval 34"/>
          <p:cNvSpPr/>
          <p:nvPr/>
        </p:nvSpPr>
        <p:spPr>
          <a:xfrm>
            <a:off x="3474308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Oval 35"/>
          <p:cNvSpPr/>
          <p:nvPr/>
        </p:nvSpPr>
        <p:spPr>
          <a:xfrm>
            <a:off x="2973774" y="403757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67300" y="5164095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that: no matter visit 5 first or visit 6 first, they are BFS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1143" y="1143000"/>
            <a:ext cx="78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(3)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800600" y="1389611"/>
            <a:ext cx="373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visit(s);</a:t>
            </a:r>
          </a:p>
          <a:p>
            <a:pPr lvl="1"/>
            <a:r>
              <a:rPr lang="en-US" dirty="0" err="1"/>
              <a:t>queue.insert</a:t>
            </a:r>
            <a:r>
              <a:rPr lang="en-US" dirty="0"/>
              <a:t>(s);</a:t>
            </a:r>
          </a:p>
          <a:p>
            <a:pPr lvl="1"/>
            <a:r>
              <a:rPr lang="en-US" dirty="0"/>
              <a:t>while( queue is not empty ){</a:t>
            </a:r>
          </a:p>
          <a:p>
            <a:pPr marL="857250" lvl="2" indent="0">
              <a:buNone/>
            </a:pPr>
            <a:r>
              <a:rPr lang="en-US" dirty="0"/>
              <a:t>u = </a:t>
            </a:r>
            <a:r>
              <a:rPr lang="en-US" dirty="0" err="1"/>
              <a:t>queue.extractHead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for each edge &lt;u, d&gt;{</a:t>
            </a:r>
          </a:p>
          <a:p>
            <a:pPr lvl="3"/>
            <a:r>
              <a:rPr lang="en-US" dirty="0"/>
              <a:t>if(d has not been visited)</a:t>
            </a:r>
          </a:p>
          <a:p>
            <a:pPr lvl="4"/>
            <a:r>
              <a:rPr lang="en-US" dirty="0"/>
              <a:t>visit(d);</a:t>
            </a:r>
          </a:p>
          <a:p>
            <a:pPr lvl="4"/>
            <a:r>
              <a:rPr lang="en-US" dirty="0"/>
              <a:t> </a:t>
            </a:r>
            <a:r>
              <a:rPr lang="en-US" dirty="0" err="1"/>
              <a:t>queue.insert</a:t>
            </a:r>
            <a:r>
              <a:rPr lang="en-US" dirty="0"/>
              <a:t>(d);</a:t>
            </a:r>
          </a:p>
          <a:p>
            <a:pPr lvl="2"/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310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0574E-6 L 0.06371 -0.4249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-212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40574E-6 L 0.01962 -0.4249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-212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40574E-6 L -0.03038 -0.4249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" y="-212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8.97525E-7 L -0.0835 -0.421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4" y="-21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8.97525E-7 L -0.1335 -0.4217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4" y="-21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3" grpId="2" animBg="1"/>
      <p:bldP spid="32" grpId="0" animBg="1"/>
      <p:bldP spid="34" grpId="0" animBg="1"/>
      <p:bldP spid="39" grpId="0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3" grpId="0" animBg="1"/>
      <p:bldP spid="33" grpId="1" animBg="1"/>
      <p:bldP spid="33" grpId="2" animBg="1"/>
      <p:bldP spid="35" grpId="0" animBg="1"/>
      <p:bldP spid="36" grpId="0" animBg="1"/>
      <p:bldP spid="36" grpId="1" animBg="1"/>
      <p:bldP spid="36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Byproducts of BFS(s)</a:t>
            </a:r>
          </a:p>
          <a:p>
            <a:pPr lvl="1"/>
            <a:r>
              <a:rPr lang="en-US" dirty="0"/>
              <a:t>Breadth first tree</a:t>
            </a:r>
          </a:p>
          <a:p>
            <a:pPr lvl="2"/>
            <a:r>
              <a:rPr lang="en-US" dirty="0"/>
              <a:t>The tree constructed when a BFS is done</a:t>
            </a:r>
          </a:p>
          <a:p>
            <a:pPr lvl="1"/>
            <a:r>
              <a:rPr lang="en-US" dirty="0"/>
              <a:t>Shortest path</a:t>
            </a:r>
          </a:p>
          <a:p>
            <a:pPr lvl="2"/>
            <a:r>
              <a:rPr lang="en-US" dirty="0"/>
              <a:t>A path with minimum number of edges from one vertex to another</a:t>
            </a:r>
          </a:p>
          <a:p>
            <a:pPr lvl="2"/>
            <a:r>
              <a:rPr lang="en-US" dirty="0"/>
              <a:t>BFS(s) find out all the shortest paths from s to all its reachable vertices</a:t>
            </a:r>
          </a:p>
          <a:p>
            <a:pPr marL="514350" lvl="1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0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1514</Words>
  <Application>Microsoft Macintosh PowerPoint</Application>
  <PresentationFormat>On-screen Show (4:3)</PresentationFormat>
  <Paragraphs>491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-apple-system</vt:lpstr>
      <vt:lpstr>Arial</vt:lpstr>
      <vt:lpstr>Calibri</vt:lpstr>
      <vt:lpstr>Office Theme</vt:lpstr>
      <vt:lpstr>PowerPoint Presentation</vt:lpstr>
      <vt:lpstr>What are BFS and DFS?</vt:lpstr>
      <vt:lpstr>What are BFS and DFS?</vt:lpstr>
      <vt:lpstr>What are BFS and DFS?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DFS, DF tree</vt:lpstr>
      <vt:lpstr>DFS, DF tree</vt:lpstr>
      <vt:lpstr>DFS, DF tree</vt:lpstr>
      <vt:lpstr>DFS, DF tree</vt:lpstr>
      <vt:lpstr>DFS, DF tree</vt:lpstr>
      <vt:lpstr>DFS, DF tree</vt:lpstr>
      <vt:lpstr>DFS, DF tree</vt:lpstr>
      <vt:lpstr>DFS, DF tree</vt:lpstr>
      <vt:lpstr>DFS, DF tree</vt:lpstr>
      <vt:lpstr>DFS, DF tree</vt:lpstr>
      <vt:lpstr>Comparison of DFS and BFS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H&amp;H</dc:creator>
  <cp:lastModifiedBy>anaum hamid</cp:lastModifiedBy>
  <cp:revision>47</cp:revision>
  <dcterms:created xsi:type="dcterms:W3CDTF">2006-08-16T00:00:00Z</dcterms:created>
  <dcterms:modified xsi:type="dcterms:W3CDTF">2022-10-26T14:39:38Z</dcterms:modified>
</cp:coreProperties>
</file>