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>
      <p:cViewPr varScale="1">
        <p:scale>
          <a:sx n="108" d="100"/>
          <a:sy n="108" d="100"/>
        </p:scale>
        <p:origin x="17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>
            <a:spLocks/>
          </p:cNvSpPr>
          <p:nvPr/>
        </p:nvSpPr>
        <p:spPr>
          <a:xfrm>
            <a:off x="803476" y="107905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Design and Analysis of Algorithms</a:t>
            </a:r>
            <a:br>
              <a:rPr lang="en-US" altLang="zh-CN" sz="3200" dirty="0"/>
            </a:br>
            <a:r>
              <a:rPr lang="en-US" altLang="zh-CN" sz="3200" dirty="0"/>
              <a:t>Introduction to graphs, representations of a graph</a:t>
            </a:r>
            <a:endParaRPr lang="zh-CN" altLang="en-US" sz="3200" dirty="0"/>
          </a:p>
        </p:txBody>
      </p:sp>
      <p:sp>
        <p:nvSpPr>
          <p:cNvPr id="5" name="副标题 6"/>
          <p:cNvSpPr txBox="1">
            <a:spLocks/>
          </p:cNvSpPr>
          <p:nvPr/>
        </p:nvSpPr>
        <p:spPr>
          <a:xfrm>
            <a:off x="1447800" y="32004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/>
              <a:t>Presented By</a:t>
            </a:r>
          </a:p>
          <a:p>
            <a:pPr>
              <a:defRPr/>
            </a:pPr>
            <a:r>
              <a:rPr lang="en-US" altLang="zh-CN" dirty="0"/>
              <a:t>Muhammad Atif Tahir</a:t>
            </a:r>
          </a:p>
          <a:p>
            <a:pPr>
              <a:defRPr/>
            </a:pPr>
            <a:r>
              <a:rPr lang="en-US" altLang="zh-CN" dirty="0"/>
              <a:t>From</a:t>
            </a:r>
          </a:p>
          <a:p>
            <a:pPr>
              <a:defRPr/>
            </a:pPr>
            <a:r>
              <a:rPr lang="en-US" altLang="zh-CN" dirty="0" err="1"/>
              <a:t>Haidong</a:t>
            </a:r>
            <a:r>
              <a:rPr lang="en-US" altLang="zh-CN" dirty="0"/>
              <a:t> </a:t>
            </a:r>
            <a:r>
              <a:rPr lang="en-US" altLang="zh-CN" dirty="0" err="1"/>
              <a:t>Xue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1245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represent a graph?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/>
              <a:t>E.g.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317032" y="1448938"/>
            <a:ext cx="2895600" cy="1300065"/>
            <a:chOff x="381000" y="2382966"/>
            <a:chExt cx="3733800" cy="1676400"/>
          </a:xfrm>
        </p:grpSpPr>
        <p:sp>
          <p:nvSpPr>
            <p:cNvPr id="5" name="Oval 4"/>
            <p:cNvSpPr/>
            <p:nvPr/>
          </p:nvSpPr>
          <p:spPr>
            <a:xfrm>
              <a:off x="381000" y="238296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38296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657600" y="238296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81000" y="360216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057400" y="360216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657600" y="360216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6</a:t>
              </a:r>
            </a:p>
          </p:txBody>
        </p:sp>
        <p:cxnSp>
          <p:nvCxnSpPr>
            <p:cNvPr id="11" name="Curved Connector 10"/>
            <p:cNvCxnSpPr>
              <a:stCxn id="5" idx="6"/>
              <a:endCxn id="6" idx="2"/>
            </p:cNvCxnSpPr>
            <p:nvPr/>
          </p:nvCxnSpPr>
          <p:spPr>
            <a:xfrm>
              <a:off x="838200" y="2611566"/>
              <a:ext cx="1219200" cy="12700"/>
            </a:xfrm>
            <a:prstGeom prst="curvedConnector3">
              <a:avLst>
                <a:gd name="adj1" fmla="val 41347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5" idx="4"/>
              <a:endCxn id="8" idx="0"/>
            </p:cNvCxnSpPr>
            <p:nvPr/>
          </p:nvCxnSpPr>
          <p:spPr>
            <a:xfrm rot="5400000">
              <a:off x="228600" y="3221166"/>
              <a:ext cx="762000" cy="1270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6" idx="4"/>
              <a:endCxn id="9" idx="0"/>
            </p:cNvCxnSpPr>
            <p:nvPr/>
          </p:nvCxnSpPr>
          <p:spPr>
            <a:xfrm rot="5400000">
              <a:off x="1905000" y="3221166"/>
              <a:ext cx="762000" cy="1270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7" idx="4"/>
              <a:endCxn id="10" idx="0"/>
            </p:cNvCxnSpPr>
            <p:nvPr/>
          </p:nvCxnSpPr>
          <p:spPr>
            <a:xfrm rot="5400000">
              <a:off x="3505200" y="3221166"/>
              <a:ext cx="762000" cy="1270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7" idx="3"/>
              <a:endCxn id="9" idx="7"/>
            </p:cNvCxnSpPr>
            <p:nvPr/>
          </p:nvCxnSpPr>
          <p:spPr>
            <a:xfrm rot="5400000">
              <a:off x="2638145" y="2582711"/>
              <a:ext cx="895910" cy="127691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8" idx="7"/>
              <a:endCxn id="6" idx="3"/>
            </p:cNvCxnSpPr>
            <p:nvPr/>
          </p:nvCxnSpPr>
          <p:spPr>
            <a:xfrm rot="5400000" flipH="1" flipV="1">
              <a:off x="999845" y="2544611"/>
              <a:ext cx="895910" cy="135311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endCxn id="8" idx="6"/>
            </p:cNvCxnSpPr>
            <p:nvPr/>
          </p:nvCxnSpPr>
          <p:spPr>
            <a:xfrm rot="10800000">
              <a:off x="838200" y="3830766"/>
              <a:ext cx="1441452" cy="1270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10" idx="6"/>
              <a:endCxn id="10" idx="4"/>
            </p:cNvCxnSpPr>
            <p:nvPr/>
          </p:nvCxnSpPr>
          <p:spPr>
            <a:xfrm flipH="1">
              <a:off x="3886200" y="3830766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260035"/>
              </p:ext>
            </p:extLst>
          </p:nvPr>
        </p:nvGraphicFramePr>
        <p:xfrm>
          <a:off x="1182525" y="3276600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60623" y="3717966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62805" y="37338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69425" y="41148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69425" y="44958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25514" y="4499978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62805" y="48768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13470" y="5177598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77000" y="55626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57400" y="3737919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57400" y="41148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57400" y="4499978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57400" y="48768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7400" y="5188071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57400" y="55626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2805" y="41148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62805" y="4499978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62805" y="5188071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62805" y="55626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39546" y="55626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39546" y="5188071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39546" y="48768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39546" y="44958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39546" y="4135453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39546" y="3737919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13470" y="41148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13470" y="44958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713470" y="48768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713470" y="55626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69425" y="3717966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53269" y="4871739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553269" y="5188071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69425" y="554235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477000" y="519636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468762" y="4859792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77000" y="4135453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468762" y="3737919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57200" y="6019800"/>
            <a:ext cx="31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space complexity?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733800" y="6019800"/>
                <a:ext cx="31624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S(n)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𝑉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6019800"/>
                <a:ext cx="3162471" cy="369332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737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75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6" grpId="0"/>
      <p:bldP spid="57" grpId="0"/>
      <p:bldP spid="58" grpId="0"/>
      <p:bldP spid="59" grpId="0"/>
      <p:bldP spid="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represent a graph?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2438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Adjacency-matrix</a:t>
                </a:r>
              </a:p>
              <a:p>
                <a:pPr lvl="1"/>
                <a:r>
                  <a:rPr lang="en-US" dirty="0"/>
                  <a:t>Advantage</a:t>
                </a:r>
              </a:p>
              <a:p>
                <a:pPr lvl="2"/>
                <a:r>
                  <a:rPr lang="en-US" dirty="0"/>
                  <a:t>Simple</a:t>
                </a:r>
              </a:p>
              <a:p>
                <a:pPr lvl="2"/>
                <a:r>
                  <a:rPr lang="en-US" dirty="0"/>
                  <a:t>For some operations, it is efficient, e.g.: </a:t>
                </a:r>
                <a:r>
                  <a:rPr lang="en-US" dirty="0" err="1"/>
                  <a:t>isConnected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&gt;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Disadvantage</a:t>
                </a:r>
              </a:p>
              <a:p>
                <a:pPr lvl="2"/>
                <a:r>
                  <a:rPr lang="en-US" dirty="0"/>
                  <a:t>When |E| is small,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𝑉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 is a waste of space 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2438400"/>
              </a:xfrm>
              <a:blipFill rotWithShape="1">
                <a:blip r:embed="rId2" cstate="print"/>
                <a:stretch>
                  <a:fillRect l="-1185" t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13105"/>
              </p:ext>
            </p:extLst>
          </p:nvPr>
        </p:nvGraphicFramePr>
        <p:xfrm>
          <a:off x="2895600" y="4160037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73698" y="4601403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880" y="46172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82500" y="49982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2500" y="53792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38589" y="5383415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880" y="57602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26545" y="6061035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90075" y="64460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70475" y="4621356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0475" y="49982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70475" y="5383415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70475" y="57602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70475" y="6071508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70475" y="64460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75880" y="49982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75880" y="5383415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75880" y="6071508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75880" y="64460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52621" y="64460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52621" y="6071508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52621" y="57602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52621" y="53792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52621" y="501889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52621" y="4621356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26545" y="49982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26545" y="53792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26545" y="57602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26545" y="64460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82500" y="4601403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66344" y="5755176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66344" y="6071508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82500" y="6425794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90075" y="6079804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81837" y="5743229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190075" y="501889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181837" y="4621356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04800" y="4362876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we improve the space complexity?</a:t>
            </a:r>
          </a:p>
        </p:txBody>
      </p:sp>
    </p:spTree>
    <p:extLst>
      <p:ext uri="{BB962C8B-B14F-4D97-AF65-F5344CB8AC3E}">
        <p14:creationId xmlns:p14="http://schemas.microsoft.com/office/powerpoint/2010/main" val="221386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represent a graph?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Adjacency-list</a:t>
                </a:r>
              </a:p>
              <a:p>
                <a:pPr lvl="1"/>
                <a:r>
                  <a:rPr lang="en-US" dirty="0"/>
                  <a:t>A arc adjacency list(</a:t>
                </a:r>
                <a:r>
                  <a:rPr lang="en-US" dirty="0" err="1"/>
                  <a:t>Adj</a:t>
                </a:r>
                <a:r>
                  <a:rPr lang="en-US" dirty="0"/>
                  <a:t>[]) with a size of |V|</a:t>
                </a:r>
              </a:p>
              <a:p>
                <a:pPr lvl="1"/>
                <a:r>
                  <a:rPr lang="en-US" dirty="0"/>
                  <a:t>After each element in the adjacency list, there is a arc node list</a:t>
                </a:r>
              </a:p>
              <a:p>
                <a:pPr lvl="1"/>
                <a:r>
                  <a:rPr lang="en-US" dirty="0"/>
                  <a:t>A arc node is:</a:t>
                </a:r>
              </a:p>
              <a:p>
                <a:pPr lvl="2"/>
                <a:r>
                  <a:rPr lang="en-US" dirty="0"/>
                  <a:t>{Destination vertex;</a:t>
                </a:r>
              </a:p>
              <a:p>
                <a:pPr lvl="2"/>
                <a:r>
                  <a:rPr lang="en-US" dirty="0"/>
                  <a:t>Next arc node}</a:t>
                </a:r>
              </a:p>
              <a:p>
                <a:pPr lvl="1"/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&gt;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E</m:t>
                    </m:r>
                  </m:oMath>
                </a14:m>
                <a:r>
                  <a:rPr lang="en-US" dirty="0"/>
                  <a:t>, there is a arc node:</a:t>
                </a:r>
              </a:p>
              <a:p>
                <a:pPr lvl="2"/>
                <a:r>
                  <a:rPr lang="en-US" dirty="0"/>
                  <a:t>In the arc node list of </a:t>
                </a:r>
                <a:r>
                  <a:rPr lang="en-US" dirty="0" err="1"/>
                  <a:t>Adj</a:t>
                </a:r>
                <a:r>
                  <a:rPr lang="en-US" dirty="0"/>
                  <a:t>[</a:t>
                </a:r>
                <a:r>
                  <a:rPr lang="en-US" dirty="0" err="1"/>
                  <a:t>i</a:t>
                </a:r>
                <a:r>
                  <a:rPr lang="en-US" dirty="0"/>
                  <a:t>]</a:t>
                </a:r>
              </a:p>
              <a:p>
                <a:pPr lvl="2"/>
                <a:r>
                  <a:rPr lang="en-US" dirty="0"/>
                  <a:t>With the destination vertex j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 t="-2830" r="-1259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36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represent a graph?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133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Adjacency-list</a:t>
                </a:r>
              </a:p>
              <a:p>
                <a:pPr lvl="1"/>
                <a:r>
                  <a:rPr lang="en-US" dirty="0"/>
                  <a:t>An adjacency list with size of |V|</a:t>
                </a:r>
              </a:p>
              <a:p>
                <a:pPr lvl="1"/>
                <a:r>
                  <a:rPr lang="en-US" dirty="0"/>
                  <a:t>After each arc head, there is a arc </a:t>
                </a:r>
                <a:r>
                  <a:rPr lang="en-US" dirty="0" err="1"/>
                  <a:t>listFor</a:t>
                </a:r>
                <a:r>
                  <a:rPr lang="en-US" dirty="0"/>
                  <a:t>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&gt;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E</m:t>
                    </m:r>
                  </m:oMath>
                </a14:m>
                <a:r>
                  <a:rPr lang="en-US" dirty="0"/>
                  <a:t>, there is a arc node.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133600"/>
              </a:xfrm>
              <a:blipFill rotWithShape="1">
                <a:blip r:embed="rId2" cstate="print"/>
                <a:stretch>
                  <a:fillRect l="-1630" t="-3714" b="-3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23491" y="4185298"/>
            <a:ext cx="2895600" cy="1300065"/>
            <a:chOff x="381000" y="2382966"/>
            <a:chExt cx="3733800" cy="1676400"/>
          </a:xfrm>
        </p:grpSpPr>
        <p:sp>
          <p:nvSpPr>
            <p:cNvPr id="5" name="Oval 4"/>
            <p:cNvSpPr/>
            <p:nvPr/>
          </p:nvSpPr>
          <p:spPr>
            <a:xfrm>
              <a:off x="381000" y="238296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38296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657600" y="238296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81000" y="360216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057400" y="360216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657600" y="360216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6</a:t>
              </a:r>
            </a:p>
          </p:txBody>
        </p:sp>
        <p:cxnSp>
          <p:nvCxnSpPr>
            <p:cNvPr id="11" name="Curved Connector 10"/>
            <p:cNvCxnSpPr>
              <a:stCxn id="5" idx="6"/>
              <a:endCxn id="6" idx="2"/>
            </p:cNvCxnSpPr>
            <p:nvPr/>
          </p:nvCxnSpPr>
          <p:spPr>
            <a:xfrm>
              <a:off x="838200" y="2611566"/>
              <a:ext cx="1219200" cy="12700"/>
            </a:xfrm>
            <a:prstGeom prst="curvedConnector3">
              <a:avLst>
                <a:gd name="adj1" fmla="val 41347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5" idx="4"/>
              <a:endCxn id="8" idx="0"/>
            </p:cNvCxnSpPr>
            <p:nvPr/>
          </p:nvCxnSpPr>
          <p:spPr>
            <a:xfrm rot="5400000">
              <a:off x="228600" y="3221166"/>
              <a:ext cx="762000" cy="1270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6" idx="4"/>
              <a:endCxn id="9" idx="0"/>
            </p:cNvCxnSpPr>
            <p:nvPr/>
          </p:nvCxnSpPr>
          <p:spPr>
            <a:xfrm rot="5400000">
              <a:off x="1905000" y="3221166"/>
              <a:ext cx="762000" cy="1270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7" idx="4"/>
              <a:endCxn id="10" idx="0"/>
            </p:cNvCxnSpPr>
            <p:nvPr/>
          </p:nvCxnSpPr>
          <p:spPr>
            <a:xfrm rot="5400000">
              <a:off x="3505200" y="3221166"/>
              <a:ext cx="762000" cy="1270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7" idx="3"/>
              <a:endCxn id="9" idx="7"/>
            </p:cNvCxnSpPr>
            <p:nvPr/>
          </p:nvCxnSpPr>
          <p:spPr>
            <a:xfrm rot="5400000">
              <a:off x="2638145" y="2582711"/>
              <a:ext cx="895910" cy="127691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8" idx="7"/>
              <a:endCxn id="6" idx="3"/>
            </p:cNvCxnSpPr>
            <p:nvPr/>
          </p:nvCxnSpPr>
          <p:spPr>
            <a:xfrm rot="5400000" flipH="1" flipV="1">
              <a:off x="999845" y="2544611"/>
              <a:ext cx="895910" cy="135311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endCxn id="8" idx="6"/>
            </p:cNvCxnSpPr>
            <p:nvPr/>
          </p:nvCxnSpPr>
          <p:spPr>
            <a:xfrm rot="10800000">
              <a:off x="838200" y="3830766"/>
              <a:ext cx="1441452" cy="1270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10" idx="6"/>
              <a:endCxn id="10" idx="4"/>
            </p:cNvCxnSpPr>
            <p:nvPr/>
          </p:nvCxnSpPr>
          <p:spPr>
            <a:xfrm flipH="1">
              <a:off x="3886200" y="3830766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4800676" y="4206163"/>
            <a:ext cx="381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00676" y="4443477"/>
            <a:ext cx="381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00676" y="4692392"/>
            <a:ext cx="381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00676" y="4940258"/>
            <a:ext cx="381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00676" y="5177572"/>
            <a:ext cx="381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800676" y="5426487"/>
            <a:ext cx="381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6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893217" y="4029774"/>
            <a:ext cx="715176" cy="152400"/>
            <a:chOff x="1060305" y="3807352"/>
            <a:chExt cx="715176" cy="152400"/>
          </a:xfrm>
        </p:grpSpPr>
        <p:sp>
          <p:nvSpPr>
            <p:cNvPr id="27" name="Rectangle 26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410276" y="4206163"/>
            <a:ext cx="715176" cy="152400"/>
            <a:chOff x="1060305" y="3807352"/>
            <a:chExt cx="715176" cy="152400"/>
          </a:xfrm>
        </p:grpSpPr>
        <p:sp>
          <p:nvSpPr>
            <p:cNvPr id="34" name="Rectangle 33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cxnSp>
        <p:nvCxnSpPr>
          <p:cNvPr id="37" name="Straight Arrow Connector 36"/>
          <p:cNvCxnSpPr>
            <a:stCxn id="19" idx="3"/>
            <a:endCxn id="34" idx="1"/>
          </p:cNvCxnSpPr>
          <p:nvPr/>
        </p:nvCxnSpPr>
        <p:spPr>
          <a:xfrm>
            <a:off x="5181676" y="4282363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72726" y="4668403"/>
            <a:ext cx="715176" cy="152400"/>
            <a:chOff x="1060305" y="3807352"/>
            <a:chExt cx="715176" cy="152400"/>
          </a:xfrm>
        </p:grpSpPr>
        <p:sp>
          <p:nvSpPr>
            <p:cNvPr id="41" name="Rectangle 40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4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324676" y="4206163"/>
            <a:ext cx="715176" cy="152400"/>
            <a:chOff x="1060305" y="3807352"/>
            <a:chExt cx="715176" cy="152400"/>
          </a:xfrm>
        </p:grpSpPr>
        <p:sp>
          <p:nvSpPr>
            <p:cNvPr id="44" name="Rectangle 43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4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cxnSp>
        <p:nvCxnSpPr>
          <p:cNvPr id="46" name="Straight Arrow Connector 45"/>
          <p:cNvCxnSpPr>
            <a:stCxn id="35" idx="3"/>
            <a:endCxn id="44" idx="1"/>
          </p:cNvCxnSpPr>
          <p:nvPr/>
        </p:nvCxnSpPr>
        <p:spPr>
          <a:xfrm>
            <a:off x="6125452" y="4282363"/>
            <a:ext cx="1992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1882904" y="4555657"/>
            <a:ext cx="715176" cy="152400"/>
            <a:chOff x="1060305" y="3807352"/>
            <a:chExt cx="715176" cy="152400"/>
          </a:xfrm>
        </p:grpSpPr>
        <p:sp>
          <p:nvSpPr>
            <p:cNvPr id="49" name="Rectangle 48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5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10276" y="4443477"/>
            <a:ext cx="715176" cy="152400"/>
            <a:chOff x="1060305" y="3807352"/>
            <a:chExt cx="715176" cy="152400"/>
          </a:xfrm>
        </p:grpSpPr>
        <p:sp>
          <p:nvSpPr>
            <p:cNvPr id="52" name="Rectangle 51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5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cxnSp>
        <p:nvCxnSpPr>
          <p:cNvPr id="54" name="Straight Arrow Connector 53"/>
          <p:cNvCxnSpPr>
            <a:stCxn id="20" idx="3"/>
            <a:endCxn id="52" idx="1"/>
          </p:cNvCxnSpPr>
          <p:nvPr/>
        </p:nvCxnSpPr>
        <p:spPr>
          <a:xfrm>
            <a:off x="5181676" y="4519677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240492" y="4926352"/>
            <a:ext cx="715176" cy="152400"/>
            <a:chOff x="1060305" y="3807352"/>
            <a:chExt cx="715176" cy="152400"/>
          </a:xfrm>
        </p:grpSpPr>
        <p:sp>
          <p:nvSpPr>
            <p:cNvPr id="57" name="Rectangle 56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5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410276" y="4692392"/>
            <a:ext cx="715176" cy="152400"/>
            <a:chOff x="1060305" y="3807352"/>
            <a:chExt cx="715176" cy="152400"/>
          </a:xfrm>
        </p:grpSpPr>
        <p:sp>
          <p:nvSpPr>
            <p:cNvPr id="63" name="Rectangle 62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5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cxnSp>
        <p:nvCxnSpPr>
          <p:cNvPr id="65" name="Straight Arrow Connector 64"/>
          <p:cNvCxnSpPr>
            <a:stCxn id="21" idx="3"/>
            <a:endCxn id="63" idx="1"/>
          </p:cNvCxnSpPr>
          <p:nvPr/>
        </p:nvCxnSpPr>
        <p:spPr>
          <a:xfrm>
            <a:off x="5181676" y="4768592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3016452" y="4668403"/>
            <a:ext cx="715176" cy="152400"/>
            <a:chOff x="1060305" y="3807352"/>
            <a:chExt cx="715176" cy="152400"/>
          </a:xfrm>
        </p:grpSpPr>
        <p:sp>
          <p:nvSpPr>
            <p:cNvPr id="68" name="Rectangle 67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6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338812" y="4691289"/>
            <a:ext cx="715176" cy="152400"/>
            <a:chOff x="1060305" y="3807352"/>
            <a:chExt cx="715176" cy="152400"/>
          </a:xfrm>
        </p:grpSpPr>
        <p:sp>
          <p:nvSpPr>
            <p:cNvPr id="71" name="Rectangle 70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6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cxnSp>
        <p:nvCxnSpPr>
          <p:cNvPr id="73" name="Straight Arrow Connector 72"/>
          <p:cNvCxnSpPr>
            <a:stCxn id="64" idx="3"/>
            <a:endCxn id="71" idx="1"/>
          </p:cNvCxnSpPr>
          <p:nvPr/>
        </p:nvCxnSpPr>
        <p:spPr>
          <a:xfrm flipV="1">
            <a:off x="6125452" y="4767489"/>
            <a:ext cx="213360" cy="11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1031557" y="4850152"/>
            <a:ext cx="715176" cy="152400"/>
            <a:chOff x="1060305" y="3807352"/>
            <a:chExt cx="715176" cy="152400"/>
          </a:xfrm>
        </p:grpSpPr>
        <p:sp>
          <p:nvSpPr>
            <p:cNvPr id="76" name="Rectangle 75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403836" y="4950341"/>
            <a:ext cx="715176" cy="152400"/>
            <a:chOff x="1060305" y="3807352"/>
            <a:chExt cx="715176" cy="152400"/>
          </a:xfrm>
        </p:grpSpPr>
        <p:sp>
          <p:nvSpPr>
            <p:cNvPr id="83" name="Rectangle 82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cxnSp>
        <p:nvCxnSpPr>
          <p:cNvPr id="85" name="Straight Arrow Connector 84"/>
          <p:cNvCxnSpPr>
            <a:stCxn id="22" idx="3"/>
            <a:endCxn id="83" idx="1"/>
          </p:cNvCxnSpPr>
          <p:nvPr/>
        </p:nvCxnSpPr>
        <p:spPr>
          <a:xfrm>
            <a:off x="5181676" y="5016458"/>
            <a:ext cx="222160" cy="10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1008380" y="5409163"/>
            <a:ext cx="715176" cy="152400"/>
            <a:chOff x="1060305" y="3807352"/>
            <a:chExt cx="715176" cy="152400"/>
          </a:xfrm>
        </p:grpSpPr>
        <p:sp>
          <p:nvSpPr>
            <p:cNvPr id="88" name="Rectangle 87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4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410276" y="5195275"/>
            <a:ext cx="715176" cy="152400"/>
            <a:chOff x="1060305" y="3807352"/>
            <a:chExt cx="715176" cy="152400"/>
          </a:xfrm>
        </p:grpSpPr>
        <p:sp>
          <p:nvSpPr>
            <p:cNvPr id="91" name="Rectangle 90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4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cxnSp>
        <p:nvCxnSpPr>
          <p:cNvPr id="93" name="Straight Arrow Connector 92"/>
          <p:cNvCxnSpPr>
            <a:stCxn id="23" idx="3"/>
            <a:endCxn id="91" idx="1"/>
          </p:cNvCxnSpPr>
          <p:nvPr/>
        </p:nvCxnSpPr>
        <p:spPr>
          <a:xfrm>
            <a:off x="5181676" y="5253772"/>
            <a:ext cx="228600" cy="17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3136885" y="5715000"/>
            <a:ext cx="715176" cy="152400"/>
            <a:chOff x="1060305" y="3807352"/>
            <a:chExt cx="715176" cy="152400"/>
          </a:xfrm>
        </p:grpSpPr>
        <p:sp>
          <p:nvSpPr>
            <p:cNvPr id="96" name="Rectangle 95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6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403836" y="5426487"/>
            <a:ext cx="715176" cy="152400"/>
            <a:chOff x="1060305" y="3807352"/>
            <a:chExt cx="715176" cy="152400"/>
          </a:xfrm>
        </p:grpSpPr>
        <p:sp>
          <p:nvSpPr>
            <p:cNvPr id="99" name="Rectangle 98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6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cxnSp>
        <p:nvCxnSpPr>
          <p:cNvPr id="101" name="Straight Arrow Connector 100"/>
          <p:cNvCxnSpPr>
            <a:stCxn id="24" idx="3"/>
            <a:endCxn id="99" idx="1"/>
          </p:cNvCxnSpPr>
          <p:nvPr/>
        </p:nvCxnSpPr>
        <p:spPr>
          <a:xfrm>
            <a:off x="5181676" y="5502687"/>
            <a:ext cx="222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4419600" y="3910189"/>
            <a:ext cx="34290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5233912" y="5942286"/>
            <a:ext cx="199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Adjacency-list</a:t>
            </a:r>
          </a:p>
        </p:txBody>
      </p:sp>
      <p:cxnSp>
        <p:nvCxnSpPr>
          <p:cNvPr id="105" name="Straight Arrow Connector 104"/>
          <p:cNvCxnSpPr>
            <a:stCxn id="45" idx="3"/>
            <a:endCxn id="106" idx="1"/>
          </p:cNvCxnSpPr>
          <p:nvPr/>
        </p:nvCxnSpPr>
        <p:spPr>
          <a:xfrm>
            <a:off x="7039852" y="4282363"/>
            <a:ext cx="275348" cy="8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315200" y="4175810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NIL</a:t>
            </a:r>
          </a:p>
        </p:txBody>
      </p:sp>
      <p:cxnSp>
        <p:nvCxnSpPr>
          <p:cNvPr id="116" name="Straight Arrow Connector 115"/>
          <p:cNvCxnSpPr>
            <a:endCxn id="117" idx="1"/>
          </p:cNvCxnSpPr>
          <p:nvPr/>
        </p:nvCxnSpPr>
        <p:spPr>
          <a:xfrm>
            <a:off x="6130767" y="4513670"/>
            <a:ext cx="275348" cy="8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406115" y="4407117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NIL</a:t>
            </a:r>
          </a:p>
        </p:txBody>
      </p:sp>
      <p:cxnSp>
        <p:nvCxnSpPr>
          <p:cNvPr id="118" name="Straight Arrow Connector 117"/>
          <p:cNvCxnSpPr>
            <a:endCxn id="119" idx="1"/>
          </p:cNvCxnSpPr>
          <p:nvPr/>
        </p:nvCxnSpPr>
        <p:spPr>
          <a:xfrm>
            <a:off x="7039852" y="4762399"/>
            <a:ext cx="275348" cy="8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315200" y="4655846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NIL</a:t>
            </a:r>
          </a:p>
        </p:txBody>
      </p:sp>
      <p:cxnSp>
        <p:nvCxnSpPr>
          <p:cNvPr id="120" name="Straight Arrow Connector 119"/>
          <p:cNvCxnSpPr>
            <a:endCxn id="121" idx="1"/>
          </p:cNvCxnSpPr>
          <p:nvPr/>
        </p:nvCxnSpPr>
        <p:spPr>
          <a:xfrm>
            <a:off x="6130767" y="5030510"/>
            <a:ext cx="275348" cy="8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406115" y="4923957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NIL</a:t>
            </a:r>
          </a:p>
        </p:txBody>
      </p:sp>
      <p:cxnSp>
        <p:nvCxnSpPr>
          <p:cNvPr id="122" name="Straight Arrow Connector 121"/>
          <p:cNvCxnSpPr>
            <a:endCxn id="123" idx="1"/>
          </p:cNvCxnSpPr>
          <p:nvPr/>
        </p:nvCxnSpPr>
        <p:spPr>
          <a:xfrm>
            <a:off x="6130767" y="5261342"/>
            <a:ext cx="275348" cy="8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406115" y="5154789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NIL</a:t>
            </a:r>
          </a:p>
        </p:txBody>
      </p:sp>
      <p:cxnSp>
        <p:nvCxnSpPr>
          <p:cNvPr id="124" name="Straight Arrow Connector 123"/>
          <p:cNvCxnSpPr>
            <a:endCxn id="125" idx="1"/>
          </p:cNvCxnSpPr>
          <p:nvPr/>
        </p:nvCxnSpPr>
        <p:spPr>
          <a:xfrm>
            <a:off x="6130767" y="5492174"/>
            <a:ext cx="275348" cy="8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406115" y="5385621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NIL</a:t>
            </a:r>
          </a:p>
        </p:txBody>
      </p:sp>
    </p:spTree>
    <p:extLst>
      <p:ext uri="{BB962C8B-B14F-4D97-AF65-F5344CB8AC3E}">
        <p14:creationId xmlns:p14="http://schemas.microsoft.com/office/powerpoint/2010/main" val="228156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03" grpId="0" animBg="1"/>
      <p:bldP spid="104" grpId="0"/>
      <p:bldP spid="106" grpId="0"/>
      <p:bldP spid="117" grpId="0"/>
      <p:bldP spid="119" grpId="0"/>
      <p:bldP spid="121" grpId="0"/>
      <p:bldP spid="123" grpId="0"/>
      <p:bldP spid="1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represent a graph?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3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to represent an attribute for an edge or a node? </a:t>
            </a:r>
          </a:p>
          <a:p>
            <a:r>
              <a:rPr lang="en-US" dirty="0"/>
              <a:t>Put satellite in vertices or edges and store them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958291"/>
              </p:ext>
            </p:extLst>
          </p:nvPr>
        </p:nvGraphicFramePr>
        <p:xfrm>
          <a:off x="304800" y="4114800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6629400" y="4243056"/>
            <a:ext cx="685800" cy="36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629400" y="4637298"/>
            <a:ext cx="685800" cy="36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629400" y="5031540"/>
            <a:ext cx="685800" cy="36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629400" y="5425782"/>
            <a:ext cx="685800" cy="36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629400" y="5820024"/>
            <a:ext cx="685800" cy="36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629400" y="6214268"/>
            <a:ext cx="685800" cy="36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315200" y="4243056"/>
            <a:ext cx="914400" cy="36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Vertex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545395" y="3655368"/>
            <a:ext cx="456673" cy="182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3652444" y="3655367"/>
            <a:ext cx="857221" cy="182669"/>
            <a:chOff x="1060305" y="3807352"/>
            <a:chExt cx="715176" cy="152400"/>
          </a:xfrm>
        </p:grpSpPr>
        <p:sp>
          <p:nvSpPr>
            <p:cNvPr id="55" name="Rectangle 54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cxnSp>
        <p:nvCxnSpPr>
          <p:cNvPr id="57" name="Straight Arrow Connector 56"/>
          <p:cNvCxnSpPr>
            <a:stCxn id="53" idx="3"/>
            <a:endCxn id="55" idx="1"/>
          </p:cNvCxnSpPr>
          <p:nvPr/>
        </p:nvCxnSpPr>
        <p:spPr>
          <a:xfrm flipV="1">
            <a:off x="3002068" y="3746702"/>
            <a:ext cx="65037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5059996" y="3667408"/>
            <a:ext cx="857221" cy="182669"/>
            <a:chOff x="1060305" y="3807352"/>
            <a:chExt cx="715176" cy="152400"/>
          </a:xfrm>
        </p:grpSpPr>
        <p:sp>
          <p:nvSpPr>
            <p:cNvPr id="59" name="Rectangle 58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4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cxnSp>
        <p:nvCxnSpPr>
          <p:cNvPr id="61" name="Straight Arrow Connector 60"/>
          <p:cNvCxnSpPr>
            <a:stCxn id="56" idx="3"/>
            <a:endCxn id="59" idx="1"/>
          </p:cNvCxnSpPr>
          <p:nvPr/>
        </p:nvCxnSpPr>
        <p:spPr>
          <a:xfrm>
            <a:off x="4509665" y="3746702"/>
            <a:ext cx="550331" cy="12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0" idx="3"/>
            <a:endCxn id="63" idx="1"/>
          </p:cNvCxnSpPr>
          <p:nvPr/>
        </p:nvCxnSpPr>
        <p:spPr>
          <a:xfrm>
            <a:off x="5917217" y="3758743"/>
            <a:ext cx="438179" cy="12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55396" y="3655368"/>
            <a:ext cx="5480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NIL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307580" y="4637298"/>
            <a:ext cx="914400" cy="36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Vertex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307580" y="5031540"/>
            <a:ext cx="914400" cy="36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Vertex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307580" y="5425782"/>
            <a:ext cx="914400" cy="36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Vertex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330440" y="5820024"/>
            <a:ext cx="914400" cy="36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Vertex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315200" y="6214268"/>
            <a:ext cx="914400" cy="36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Vertex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636992" y="3285955"/>
            <a:ext cx="914400" cy="36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Edge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059996" y="3297374"/>
            <a:ext cx="914400" cy="36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Edge</a:t>
            </a:r>
          </a:p>
        </p:txBody>
      </p:sp>
    </p:spTree>
    <p:extLst>
      <p:ext uri="{BB962C8B-B14F-4D97-AF65-F5344CB8AC3E}">
        <p14:creationId xmlns:p14="http://schemas.microsoft.com/office/powerpoint/2010/main" val="190693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7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C75B-224A-8BAE-0DD5-AD493EA3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0" dirty="0">
                <a:effectLst/>
                <a:latin typeface="Nunito Sans" panose="020F0502020204030204" pitchFamily="34" charset="0"/>
              </a:rPr>
            </a:br>
            <a:r>
              <a:rPr lang="en-US" b="1" i="0" dirty="0">
                <a:effectLst/>
                <a:latin typeface="Nunito Sans" panose="020F0502020204030204" pitchFamily="34" charset="0"/>
              </a:rPr>
              <a:t>Time complexity comparison</a:t>
            </a:r>
            <a:br>
              <a:rPr 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945D0F-658F-4FCD-15BA-D1667BA8E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8450"/>
            <a:ext cx="8229600" cy="3269463"/>
          </a:xfrm>
        </p:spPr>
      </p:pic>
    </p:spTree>
    <p:extLst>
      <p:ext uri="{BB962C8B-B14F-4D97-AF65-F5344CB8AC3E}">
        <p14:creationId xmlns:p14="http://schemas.microsoft.com/office/powerpoint/2010/main" val="3726731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6797-0047-A892-E44F-75F8FE95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Nunito Sans" panose="020F0502020204030204" pitchFamily="34" charset="0"/>
              </a:rPr>
              <a:t>Space complexity comparison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86DEA1-02E7-830C-0CAB-00F1DAF64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27716"/>
            <a:ext cx="8229600" cy="1470930"/>
          </a:xfrm>
        </p:spPr>
      </p:pic>
    </p:spTree>
    <p:extLst>
      <p:ext uri="{BB962C8B-B14F-4D97-AF65-F5344CB8AC3E}">
        <p14:creationId xmlns:p14="http://schemas.microsoft.com/office/powerpoint/2010/main" val="66274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graphs are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066800"/>
          </a:xfrm>
        </p:spPr>
        <p:txBody>
          <a:bodyPr>
            <a:normAutofit lnSpcReduction="10000"/>
          </a:bodyPr>
          <a:lstStyle/>
          <a:p>
            <a:r>
              <a:rPr lang="en-US"/>
              <a:t>Graphs are used a lot in computer science </a:t>
            </a:r>
          </a:p>
          <a:p>
            <a:pPr lvl="1"/>
            <a:r>
              <a:rPr lang="en-US"/>
              <a:t>Social network (face book, linked in)</a:t>
            </a:r>
            <a:endParaRPr lang="en-US" dirty="0"/>
          </a:p>
        </p:txBody>
      </p:sp>
      <p:pic>
        <p:nvPicPr>
          <p:cNvPr id="1026" name="Picture 2" descr="http://www.cs.umbc.edu/wp-content/uploads/2011/11/sg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19400"/>
            <a:ext cx="6657975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1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graphs are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066800"/>
          </a:xfrm>
        </p:spPr>
        <p:txBody>
          <a:bodyPr>
            <a:normAutofit lnSpcReduction="10000"/>
          </a:bodyPr>
          <a:lstStyle/>
          <a:p>
            <a:r>
              <a:rPr lang="en-US"/>
              <a:t>Graphs are used a lot in computer science </a:t>
            </a:r>
          </a:p>
          <a:p>
            <a:pPr lvl="1"/>
            <a:r>
              <a:rPr lang="en-US"/>
              <a:t>Computer networks</a:t>
            </a:r>
            <a:endParaRPr lang="en-US" dirty="0"/>
          </a:p>
        </p:txBody>
      </p:sp>
      <p:pic>
        <p:nvPicPr>
          <p:cNvPr id="3074" name="Picture 2" descr="http://www.networkcablingsolutions.net/ComputerNetwo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14600"/>
            <a:ext cx="4949825" cy="371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41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graphs are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066800"/>
          </a:xfrm>
        </p:spPr>
        <p:txBody>
          <a:bodyPr>
            <a:normAutofit lnSpcReduction="10000"/>
          </a:bodyPr>
          <a:lstStyle/>
          <a:p>
            <a:r>
              <a:rPr lang="en-US"/>
              <a:t>Graphs are used a lot in computer science </a:t>
            </a:r>
          </a:p>
          <a:p>
            <a:pPr lvl="1"/>
            <a:r>
              <a:rPr lang="en-US"/>
              <a:t>Transportation network</a:t>
            </a:r>
            <a:endParaRPr lang="en-US" dirty="0"/>
          </a:p>
        </p:txBody>
      </p:sp>
      <p:pic>
        <p:nvPicPr>
          <p:cNvPr id="2050" name="Picture 2" descr="http://www.cs.dartmouth.edu/ASA-MA/pics/tram-map-larg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544762"/>
            <a:ext cx="6629400" cy="393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11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graphs are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066800"/>
          </a:xfrm>
        </p:spPr>
        <p:txBody>
          <a:bodyPr>
            <a:normAutofit lnSpcReduction="10000"/>
          </a:bodyPr>
          <a:lstStyle/>
          <a:p>
            <a:r>
              <a:rPr lang="en-US"/>
              <a:t>Graphs are used a lot in computer science </a:t>
            </a:r>
          </a:p>
          <a:p>
            <a:pPr lvl="1"/>
            <a:r>
              <a:rPr lang="en-US"/>
              <a:t>Wireless sensors</a:t>
            </a:r>
            <a:endParaRPr lang="en-US" dirty="0"/>
          </a:p>
        </p:txBody>
      </p:sp>
      <p:pic>
        <p:nvPicPr>
          <p:cNvPr id="4098" name="Picture 2" descr="http://img.springerimages.com/Images/Springer/PUB=Springer_US-Boston/JOU=10922/VOL=2006.14/ISU=3/ART=2006_9039/MediaObjects/WATER_10922_2006_9039_Fig1_HTM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29114"/>
            <a:ext cx="5638800" cy="396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57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graphs?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vertices V and a set of edges E</a:t>
            </a:r>
          </a:p>
          <a:p>
            <a:r>
              <a:rPr lang="en-US" dirty="0"/>
              <a:t>Each edge is a ordered pair of two vertices</a:t>
            </a:r>
          </a:p>
          <a:p>
            <a:r>
              <a:rPr lang="en-US" dirty="0"/>
              <a:t>G = (V, E)</a:t>
            </a:r>
          </a:p>
          <a:p>
            <a:r>
              <a:rPr lang="en-US" dirty="0"/>
              <a:t>E.g.</a:t>
            </a:r>
          </a:p>
          <a:p>
            <a:pPr lvl="1"/>
            <a:r>
              <a:rPr lang="en-US" dirty="0"/>
              <a:t>V = {1, 2, 3, 4, 5, 6}</a:t>
            </a:r>
          </a:p>
          <a:p>
            <a:pPr lvl="1"/>
            <a:r>
              <a:rPr lang="en-US" dirty="0"/>
              <a:t>E = {&lt;1, 2&gt;, &lt;1, 4&gt;, &lt;2, 5&gt;, &lt;3, 6&gt;, &lt;3, 5&gt;, &lt;4, 2&gt;, &lt;5, 4&gt;, &lt;6, 6&gt;}</a:t>
            </a:r>
          </a:p>
        </p:txBody>
      </p:sp>
    </p:spTree>
    <p:extLst>
      <p:ext uri="{BB962C8B-B14F-4D97-AF65-F5344CB8AC3E}">
        <p14:creationId xmlns:p14="http://schemas.microsoft.com/office/powerpoint/2010/main" val="12366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graphs?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57150" indent="0">
              <a:buNone/>
            </a:pPr>
            <a:r>
              <a:rPr lang="en-US" dirty="0"/>
              <a:t>V = {1, 2, 3, 4, 5, 6}</a:t>
            </a:r>
          </a:p>
          <a:p>
            <a:pPr marL="57150" indent="0">
              <a:buNone/>
            </a:pPr>
            <a:r>
              <a:rPr lang="en-US" dirty="0"/>
              <a:t>E = {&lt;1, 2&gt;, &lt;1, 4&gt;, &lt;2, 5&gt;, &lt;3, 6&gt;, &lt;3, 5&gt;, &lt;4, 2&gt;, &lt;5, 4&gt;, &lt;6, 6&gt;}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3581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429000" y="3581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029200" y="3581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1752600" y="4800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429000" y="4800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5029200" y="4800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1" name="Curved Connector 10"/>
          <p:cNvCxnSpPr>
            <a:stCxn id="4" idx="6"/>
            <a:endCxn id="5" idx="2"/>
          </p:cNvCxnSpPr>
          <p:nvPr/>
        </p:nvCxnSpPr>
        <p:spPr>
          <a:xfrm>
            <a:off x="2209800" y="38100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4" idx="4"/>
            <a:endCxn id="7" idx="0"/>
          </p:cNvCxnSpPr>
          <p:nvPr/>
        </p:nvCxnSpPr>
        <p:spPr>
          <a:xfrm rot="5400000">
            <a:off x="1600200" y="44196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4"/>
            <a:endCxn id="8" idx="0"/>
          </p:cNvCxnSpPr>
          <p:nvPr/>
        </p:nvCxnSpPr>
        <p:spPr>
          <a:xfrm rot="5400000">
            <a:off x="3276600" y="44196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6" idx="4"/>
            <a:endCxn id="9" idx="0"/>
          </p:cNvCxnSpPr>
          <p:nvPr/>
        </p:nvCxnSpPr>
        <p:spPr>
          <a:xfrm rot="5400000">
            <a:off x="4876800" y="44196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" idx="3"/>
            <a:endCxn id="8" idx="7"/>
          </p:cNvCxnSpPr>
          <p:nvPr/>
        </p:nvCxnSpPr>
        <p:spPr>
          <a:xfrm rot="5400000">
            <a:off x="4009745" y="37811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7" idx="7"/>
            <a:endCxn id="5" idx="3"/>
          </p:cNvCxnSpPr>
          <p:nvPr/>
        </p:nvCxnSpPr>
        <p:spPr>
          <a:xfrm rot="5400000" flipH="1" flipV="1">
            <a:off x="2371445" y="37430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7" idx="6"/>
          </p:cNvCxnSpPr>
          <p:nvPr/>
        </p:nvCxnSpPr>
        <p:spPr>
          <a:xfrm rot="10800000">
            <a:off x="2209800" y="5029200"/>
            <a:ext cx="1441452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9" idx="6"/>
            <a:endCxn id="9" idx="4"/>
          </p:cNvCxnSpPr>
          <p:nvPr/>
        </p:nvCxnSpPr>
        <p:spPr>
          <a:xfrm flipH="1">
            <a:off x="5257800" y="50292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25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What are graphs?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71959"/>
                <a:ext cx="8229600" cy="3456095"/>
              </a:xfrm>
            </p:spPr>
            <p:txBody>
              <a:bodyPr>
                <a:normAutofit fontScale="92500"/>
              </a:bodyPr>
              <a:lstStyle/>
              <a:p>
                <a:pPr marL="514350" indent="-457200"/>
                <a:r>
                  <a:rPr lang="en-US" dirty="0"/>
                  <a:t>Undirected graph</a:t>
                </a:r>
              </a:p>
              <a:p>
                <a:pPr marL="914400" lvl="1" indent="-457200"/>
                <a:r>
                  <a:rPr lang="en-US" dirty="0"/>
                  <a:t>A special graph</a:t>
                </a:r>
              </a:p>
              <a:p>
                <a:pPr marL="914400" lvl="1" indent="-457200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/>
                      </a:rPr>
                      <m:t>&gt;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E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&gt;∈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E</m:t>
                    </m:r>
                  </m:oMath>
                </a14:m>
                <a:endParaRPr lang="en-US" dirty="0"/>
              </a:p>
              <a:p>
                <a:pPr marL="914400" lvl="1" indent="-457200"/>
                <a:r>
                  <a:rPr lang="en-US" dirty="0"/>
                  <a:t>E.g.</a:t>
                </a:r>
              </a:p>
              <a:p>
                <a:pPr marL="857250" lvl="2" indent="0">
                  <a:buNone/>
                </a:pPr>
                <a:r>
                  <a:rPr lang="en-US" dirty="0"/>
                  <a:t>V = {1, 2, 3, 4, 5, 6}</a:t>
                </a:r>
              </a:p>
              <a:p>
                <a:pPr marL="857250" lvl="2" indent="0">
                  <a:buNone/>
                </a:pPr>
                <a:r>
                  <a:rPr lang="en-US" dirty="0"/>
                  <a:t>E = {&lt;1, 2&gt;, &lt;1, 4&gt;, &lt;2, 5&gt;, &lt;3, 6&gt;, &lt;3, 5&gt;, &lt;4, 2&gt;, &lt;5, 4&gt;, &lt;6, 6&gt;} </a:t>
                </a:r>
              </a:p>
              <a:p>
                <a:pPr marL="857250" lvl="2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dirty="0"/>
                  <a:t> {&lt;2, 1&gt;, &lt;4, 1&gt;, &lt;5, 2&gt;, &lt;6, 3&gt;, &lt;5, 3&gt;, &lt;2, 4&gt;, &lt;4, 5&gt;}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71959"/>
                <a:ext cx="8229600" cy="3456095"/>
              </a:xfrm>
              <a:blipFill rotWithShape="1">
                <a:blip r:embed="rId2" cstate="print"/>
                <a:stretch>
                  <a:fillRect l="-815" t="-2116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368550" y="46566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4044950" y="46566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45150" y="46566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2368550" y="58758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4044950" y="58758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5645150" y="58758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1" name="Curved Connector 10"/>
          <p:cNvCxnSpPr>
            <a:stCxn id="4" idx="6"/>
            <a:endCxn id="5" idx="2"/>
          </p:cNvCxnSpPr>
          <p:nvPr/>
        </p:nvCxnSpPr>
        <p:spPr>
          <a:xfrm>
            <a:off x="2825750" y="4885254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4" idx="4"/>
            <a:endCxn id="7" idx="0"/>
          </p:cNvCxnSpPr>
          <p:nvPr/>
        </p:nvCxnSpPr>
        <p:spPr>
          <a:xfrm rot="5400000">
            <a:off x="2216150" y="5494854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4"/>
            <a:endCxn id="8" idx="0"/>
          </p:cNvCxnSpPr>
          <p:nvPr/>
        </p:nvCxnSpPr>
        <p:spPr>
          <a:xfrm rot="5400000">
            <a:off x="3892550" y="5494854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6" idx="4"/>
            <a:endCxn id="9" idx="0"/>
          </p:cNvCxnSpPr>
          <p:nvPr/>
        </p:nvCxnSpPr>
        <p:spPr>
          <a:xfrm rot="5400000">
            <a:off x="5492750" y="5494854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" idx="3"/>
            <a:endCxn id="8" idx="7"/>
          </p:cNvCxnSpPr>
          <p:nvPr/>
        </p:nvCxnSpPr>
        <p:spPr>
          <a:xfrm rot="5400000">
            <a:off x="4625695" y="4856399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7" idx="7"/>
            <a:endCxn id="5" idx="3"/>
          </p:cNvCxnSpPr>
          <p:nvPr/>
        </p:nvCxnSpPr>
        <p:spPr>
          <a:xfrm rot="5400000" flipH="1" flipV="1">
            <a:off x="2987395" y="4818299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7" idx="6"/>
          </p:cNvCxnSpPr>
          <p:nvPr/>
        </p:nvCxnSpPr>
        <p:spPr>
          <a:xfrm rot="10800000">
            <a:off x="2825750" y="6104454"/>
            <a:ext cx="1441452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9" idx="6"/>
            <a:endCxn id="9" idx="4"/>
          </p:cNvCxnSpPr>
          <p:nvPr/>
        </p:nvCxnSpPr>
        <p:spPr>
          <a:xfrm flipH="1">
            <a:off x="5873750" y="6104454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5" idx="1"/>
            <a:endCxn id="4" idx="7"/>
          </p:cNvCxnSpPr>
          <p:nvPr/>
        </p:nvCxnSpPr>
        <p:spPr>
          <a:xfrm rot="16200000" flipV="1">
            <a:off x="3435350" y="4047054"/>
            <a:ext cx="12700" cy="1353110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2"/>
            <a:endCxn id="4" idx="2"/>
          </p:cNvCxnSpPr>
          <p:nvPr/>
        </p:nvCxnSpPr>
        <p:spPr>
          <a:xfrm rot="10800000">
            <a:off x="2368550" y="4885254"/>
            <a:ext cx="12700" cy="12192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8" idx="6"/>
            <a:endCxn id="5" idx="6"/>
          </p:cNvCxnSpPr>
          <p:nvPr/>
        </p:nvCxnSpPr>
        <p:spPr>
          <a:xfrm flipV="1">
            <a:off x="4502150" y="4885254"/>
            <a:ext cx="12700" cy="12192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9" idx="6"/>
            <a:endCxn id="6" idx="6"/>
          </p:cNvCxnSpPr>
          <p:nvPr/>
        </p:nvCxnSpPr>
        <p:spPr>
          <a:xfrm flipV="1">
            <a:off x="6102350" y="4885254"/>
            <a:ext cx="12700" cy="12192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8" idx="5"/>
            <a:endCxn id="6" idx="2"/>
          </p:cNvCxnSpPr>
          <p:nvPr/>
        </p:nvCxnSpPr>
        <p:spPr>
          <a:xfrm rot="5400000" flipH="1" flipV="1">
            <a:off x="4349749" y="4970699"/>
            <a:ext cx="1380845" cy="1209955"/>
          </a:xfrm>
          <a:prstGeom prst="curvedConnector4">
            <a:avLst>
              <a:gd name="adj1" fmla="val -16555"/>
              <a:gd name="adj2" fmla="val 52767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5" idx="3"/>
            <a:endCxn id="7" idx="5"/>
          </p:cNvCxnSpPr>
          <p:nvPr/>
        </p:nvCxnSpPr>
        <p:spPr>
          <a:xfrm rot="5400000">
            <a:off x="2825750" y="4979944"/>
            <a:ext cx="1219200" cy="1353110"/>
          </a:xfrm>
          <a:prstGeom prst="curvedConnector3">
            <a:avLst>
              <a:gd name="adj1" fmla="val 124242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7" idx="6"/>
            <a:endCxn id="8" idx="1"/>
          </p:cNvCxnSpPr>
          <p:nvPr/>
        </p:nvCxnSpPr>
        <p:spPr>
          <a:xfrm flipV="1">
            <a:off x="2825750" y="5942809"/>
            <a:ext cx="1286155" cy="161645"/>
          </a:xfrm>
          <a:prstGeom prst="curvedConnector4">
            <a:avLst>
              <a:gd name="adj1" fmla="val 47397"/>
              <a:gd name="adj2" fmla="val 282842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" idx="4"/>
            <a:endCxn id="7" idx="0"/>
          </p:cNvCxnSpPr>
          <p:nvPr/>
        </p:nvCxnSpPr>
        <p:spPr>
          <a:xfrm>
            <a:off x="2597150" y="5113854"/>
            <a:ext cx="0" cy="762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6"/>
            <a:endCxn id="5" idx="2"/>
          </p:cNvCxnSpPr>
          <p:nvPr/>
        </p:nvCxnSpPr>
        <p:spPr>
          <a:xfrm>
            <a:off x="2825750" y="4885254"/>
            <a:ext cx="121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7" idx="7"/>
            <a:endCxn id="5" idx="3"/>
          </p:cNvCxnSpPr>
          <p:nvPr/>
        </p:nvCxnSpPr>
        <p:spPr>
          <a:xfrm flipV="1">
            <a:off x="2758795" y="5046899"/>
            <a:ext cx="1353110" cy="89591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7" idx="6"/>
            <a:endCxn id="8" idx="2"/>
          </p:cNvCxnSpPr>
          <p:nvPr/>
        </p:nvCxnSpPr>
        <p:spPr>
          <a:xfrm>
            <a:off x="2825750" y="6104454"/>
            <a:ext cx="121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" idx="4"/>
            <a:endCxn id="8" idx="0"/>
          </p:cNvCxnSpPr>
          <p:nvPr/>
        </p:nvCxnSpPr>
        <p:spPr>
          <a:xfrm>
            <a:off x="4273550" y="5113854"/>
            <a:ext cx="0" cy="762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8" idx="7"/>
            <a:endCxn id="6" idx="3"/>
          </p:cNvCxnSpPr>
          <p:nvPr/>
        </p:nvCxnSpPr>
        <p:spPr>
          <a:xfrm flipV="1">
            <a:off x="4435195" y="5046899"/>
            <a:ext cx="1276910" cy="89591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" idx="0"/>
            <a:endCxn id="6" idx="4"/>
          </p:cNvCxnSpPr>
          <p:nvPr/>
        </p:nvCxnSpPr>
        <p:spPr>
          <a:xfrm flipV="1">
            <a:off x="5873750" y="5113854"/>
            <a:ext cx="0" cy="762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9" idx="6"/>
            <a:endCxn id="9" idx="4"/>
          </p:cNvCxnSpPr>
          <p:nvPr/>
        </p:nvCxnSpPr>
        <p:spPr>
          <a:xfrm flipH="1">
            <a:off x="5873750" y="6104454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781800" y="4823302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a undirected line to indicate a pair of edges or a self edge</a:t>
            </a:r>
          </a:p>
        </p:txBody>
      </p:sp>
    </p:spTree>
    <p:extLst>
      <p:ext uri="{BB962C8B-B14F-4D97-AF65-F5344CB8AC3E}">
        <p14:creationId xmlns:p14="http://schemas.microsoft.com/office/powerpoint/2010/main" val="269479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represent a graph?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Adjacency-matrix</a:t>
                </a:r>
              </a:p>
              <a:p>
                <a:pPr lvl="1"/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|</m:t>
                    </m:r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b="0" i="1" dirty="0" smtClean="0">
                        <a:latin typeface="Cambria Math"/>
                      </a:rPr>
                      <m:t>|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dirty="0">
                        <a:latin typeface="Cambria Math"/>
                      </a:rPr>
                      <m:t>|</m:t>
                    </m:r>
                    <m:r>
                      <a:rPr lang="en-US" i="1" dirty="0">
                        <a:latin typeface="Cambria Math"/>
                      </a:rPr>
                      <m:t>𝑉</m:t>
                    </m:r>
                    <m:r>
                      <a:rPr lang="en-US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matrix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&gt;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E</m:t>
                    </m:r>
                  </m:oMath>
                </a14:m>
                <a:r>
                  <a:rPr lang="en-US" dirty="0"/>
                  <a:t>, the matrix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&gt;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∉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E</m:t>
                    </m:r>
                  </m:oMath>
                </a14:m>
                <a:r>
                  <a:rPr lang="en-US" dirty="0"/>
                  <a:t>, the matrix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E.g. …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906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891</Words>
  <Application>Microsoft Macintosh PowerPoint</Application>
  <PresentationFormat>On-screen Show (4:3)</PresentationFormat>
  <Paragraphs>307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Nunito Sans</vt:lpstr>
      <vt:lpstr>Office Theme</vt:lpstr>
      <vt:lpstr>PowerPoint Presentation</vt:lpstr>
      <vt:lpstr>Why graphs are important</vt:lpstr>
      <vt:lpstr>Why graphs are important</vt:lpstr>
      <vt:lpstr>Why graphs are important</vt:lpstr>
      <vt:lpstr>Why graphs are important</vt:lpstr>
      <vt:lpstr>What are graphs?</vt:lpstr>
      <vt:lpstr>What are graphs?</vt:lpstr>
      <vt:lpstr>What are graphs?</vt:lpstr>
      <vt:lpstr>How to represent a graph?</vt:lpstr>
      <vt:lpstr>How to represent a graph?</vt:lpstr>
      <vt:lpstr>How to represent a graph?</vt:lpstr>
      <vt:lpstr>How to represent a graph?</vt:lpstr>
      <vt:lpstr>How to represent a graph?</vt:lpstr>
      <vt:lpstr>How to represent a graph?</vt:lpstr>
      <vt:lpstr> Time complexity comparison </vt:lpstr>
      <vt:lpstr>Space complexity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Haydon</dc:creator>
  <cp:lastModifiedBy>anaum hamid</cp:lastModifiedBy>
  <cp:revision>30</cp:revision>
  <dcterms:created xsi:type="dcterms:W3CDTF">2006-08-16T00:00:00Z</dcterms:created>
  <dcterms:modified xsi:type="dcterms:W3CDTF">2022-10-26T14:11:19Z</dcterms:modified>
</cp:coreProperties>
</file>