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78" r:id="rId4"/>
    <p:sldId id="283" r:id="rId5"/>
    <p:sldId id="284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309" r:id="rId17"/>
    <p:sldId id="297" r:id="rId18"/>
    <p:sldId id="298" r:id="rId19"/>
    <p:sldId id="299" r:id="rId20"/>
    <p:sldId id="300" r:id="rId21"/>
    <p:sldId id="301" r:id="rId22"/>
    <p:sldId id="311" r:id="rId23"/>
    <p:sldId id="31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2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5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0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73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4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1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9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9F5D0C-8303-4D7E-B723-E660E1BAEBA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9F5D0C-8303-4D7E-B723-E660E1BAEBAE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9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rtex_(graph_theory)" TargetMode="External"/><Relationship Id="rId2" Type="http://schemas.openxmlformats.org/officeDocument/2006/relationships/hyperlink" Target="https://en.wikipedia.org/wiki/Connected_grap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ducative.io/courses/competitive-programming-intvw/Bnyrkq3lR8N" TargetMode="External"/><Relationship Id="rId4" Type="http://schemas.openxmlformats.org/officeDocument/2006/relationships/hyperlink" Target="https://en.wikipedia.org/wiki/Cycle_(graph_theory)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courses/competitive-programming-intvw/BnGJ2lBrqNW" TargetMode="External"/><Relationship Id="rId2" Type="http://schemas.openxmlformats.org/officeDocument/2006/relationships/hyperlink" Target="https://www.educative.io/courses/competitive-programming-intvw/xlB6Y594rA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/>
              <a:t>CS2009</a:t>
            </a:r>
            <a:br>
              <a:rPr lang="en-US" sz="4900" b="1" i="1" dirty="0"/>
            </a:br>
            <a:r>
              <a:rPr lang="en-US" sz="4900" b="1" i="1" dirty="0"/>
              <a:t>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Spanning Trees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6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</a:t>
            </a:r>
            <a:r>
              <a:rPr lang="en-US" dirty="0" err="1"/>
              <a:t>Kruskal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at the end (most right side) is minimum spanning tree.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68" y="2165892"/>
            <a:ext cx="6824779" cy="32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Internal Working of </a:t>
            </a:r>
            <a:r>
              <a:rPr lang="en-US" dirty="0" err="1"/>
              <a:t>Kruskal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71" y="1845734"/>
            <a:ext cx="8105775" cy="3448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80" y="5343313"/>
            <a:ext cx="48768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7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Internal Working of </a:t>
            </a:r>
            <a:r>
              <a:rPr lang="en-US" dirty="0" err="1"/>
              <a:t>Kruskal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43" y="4852639"/>
            <a:ext cx="8001000" cy="6096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Or you can write theta(</a:t>
            </a:r>
            <a:r>
              <a:rPr lang="en-US" dirty="0" err="1"/>
              <a:t>ElogE</a:t>
            </a:r>
            <a:r>
              <a:rPr lang="en-US" dirty="0"/>
              <a:t>) to theta(</a:t>
            </a:r>
            <a:r>
              <a:rPr lang="en-US" dirty="0" err="1"/>
              <a:t>ElogV</a:t>
            </a:r>
            <a:r>
              <a:rPr lang="en-US" dirty="0"/>
              <a:t>) as number of nodes and vertices are almost equal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43" y="1972824"/>
            <a:ext cx="69818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Prims algorithm for MST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Prims algorithm Steps for finding MST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Randomly select first vertex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Now check all the edges adjacent/connected to first selected vertex and update weights of connected vertices.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Select that edge which has minimum cost among all connected edges.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Now this selected edge has two vertices. Check all the edges connected to these two vertices and select minimum.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Then it will have three vertices. Select minimum edge among edges connected to these three vertices and so on</a:t>
            </a:r>
          </a:p>
          <a:p>
            <a:pPr marL="0" indent="0">
              <a:buNone/>
            </a:pPr>
            <a:r>
              <a:rPr lang="en-US" dirty="0"/>
              <a:t>At the end, you will get minimum spanning tree. Sum the cost of all edges that will be the minimum spanning tree cost.</a:t>
            </a:r>
          </a:p>
        </p:txBody>
      </p:sp>
    </p:spTree>
    <p:extLst>
      <p:ext uri="{BB962C8B-B14F-4D97-AF65-F5344CB8AC3E}">
        <p14:creationId xmlns:p14="http://schemas.microsoft.com/office/powerpoint/2010/main" val="423010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Prims Example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118" y="1963312"/>
            <a:ext cx="63150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Prims Example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process goes on and at the end you get below minimum spanning tree :</a:t>
            </a:r>
          </a:p>
          <a:p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4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750" y="1892804"/>
            <a:ext cx="1019175" cy="1476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572" y="2026154"/>
            <a:ext cx="1485900" cy="1343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00" y="1988053"/>
            <a:ext cx="1485900" cy="14192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557" y="2016629"/>
            <a:ext cx="2038350" cy="13525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811" y="4399969"/>
            <a:ext cx="2552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2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 : Prims algorithm Example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Now another Example of prims algorithm in next slide that will show you how prims work actually using minimum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1147972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 – Prims Example 2 (Internal working in detail 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see complete working of prims in detail (with minimum priority queue) through another example given below</a:t>
            </a:r>
          </a:p>
          <a:p>
            <a:endParaRPr lang="en-US" dirty="0"/>
          </a:p>
        </p:txBody>
      </p:sp>
      <p:pic>
        <p:nvPicPr>
          <p:cNvPr id="8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22" y="2611544"/>
            <a:ext cx="36195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2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Prims Example 2 (Internal working in detail)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24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1243"/>
            <a:ext cx="81534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36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Prims Example 2 (Internal working in detail)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369" y="1823960"/>
            <a:ext cx="9695070" cy="442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Minimum spanning tree (MST)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minimum spanning tree</a:t>
            </a:r>
            <a:r>
              <a:rPr lang="en-US" dirty="0"/>
              <a:t> (</a:t>
            </a:r>
            <a:r>
              <a:rPr lang="en-US" b="1" dirty="0"/>
              <a:t>MST</a:t>
            </a:r>
            <a:r>
              <a:rPr lang="en-US" dirty="0"/>
              <a:t>) or </a:t>
            </a:r>
            <a:r>
              <a:rPr lang="en-US" b="1" dirty="0"/>
              <a:t>minimum weight spanning tree</a:t>
            </a:r>
            <a:r>
              <a:rPr lang="en-US" dirty="0"/>
              <a:t> is a subset of the edges of a </a:t>
            </a:r>
            <a:r>
              <a:rPr lang="en-US" dirty="0">
                <a:hlinkClick r:id="rId2" tooltip="Connected graph"/>
              </a:rPr>
              <a:t>connected</a:t>
            </a:r>
            <a:r>
              <a:rPr lang="en-US" dirty="0"/>
              <a:t>, edge-weighted undirected graph that connects all the </a:t>
            </a:r>
            <a:r>
              <a:rPr lang="en-US" dirty="0">
                <a:hlinkClick r:id="rId3" tooltip="Vertex (graph theory)"/>
              </a:rPr>
              <a:t>vertices</a:t>
            </a:r>
            <a:r>
              <a:rPr lang="en-US" dirty="0"/>
              <a:t> together, without any </a:t>
            </a:r>
            <a:r>
              <a:rPr lang="en-US" dirty="0">
                <a:hlinkClick r:id="rId4" tooltip="Cycle (graph theory)"/>
              </a:rPr>
              <a:t>cycles</a:t>
            </a:r>
            <a:r>
              <a:rPr lang="en-US" dirty="0"/>
              <a:t> and with the minimum possible total edge weight/costs.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https://www.educative.io/courses/competitive-programming-intvw/Bnyrkq3lR8N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61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Prims Example 2 (Internal working in detail)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this goes on and on till you get this minimum spanning tree after traversing through all the vertices of priority queue 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479520"/>
            <a:ext cx="3006369" cy="250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96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Prims algorithm pseudo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Correction* : In above prims algorithm, u-v in second last line stands for “u to v edge” and not “u minus v”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21" y="1845734"/>
            <a:ext cx="62769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32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Prims algorithm pseudo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1737360"/>
            <a:ext cx="10200067" cy="33240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7280" y="5424032"/>
            <a:ext cx="1005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The time complexity is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O(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VlogV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 + 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ElogV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) = O(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ElogV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 making it the same as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Kruskal's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43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1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21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Kruskal &amp; Prims – Greedy algorithms</a:t>
            </a:r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FDFEDC0-AB06-8C07-7F98-C9A1EB77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60207"/>
            <a:ext cx="6912217" cy="4613904"/>
          </a:xfrm>
          <a:prstGeom prst="rect">
            <a:avLst/>
          </a:prstGeom>
        </p:spPr>
      </p:pic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5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932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Minimum spanning tree (MST)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figure shows three spanning trees for same graph. First is a spanning tree but not MST while other two are MST.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717" y="3050904"/>
            <a:ext cx="83915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3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Minimum spanning tree (MST)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are </a:t>
            </a:r>
            <a:r>
              <a:rPr lang="en-US" b="1" dirty="0"/>
              <a:t>two greedy algorithms </a:t>
            </a:r>
            <a:r>
              <a:rPr lang="en-US" dirty="0"/>
              <a:t>(greedy in a sense that both chooses the best edge </a:t>
            </a:r>
            <a:r>
              <a:rPr lang="en-US" dirty="0" err="1"/>
              <a:t>i</a:t>
            </a:r>
            <a:r>
              <a:rPr lang="en-US" dirty="0"/>
              <a:t>-e having minimum cost)</a:t>
            </a:r>
            <a:r>
              <a:rPr lang="en-US" b="1" dirty="0"/>
              <a:t> </a:t>
            </a:r>
            <a:r>
              <a:rPr lang="en-US" dirty="0"/>
              <a:t>for finding minimum spanning tree</a:t>
            </a:r>
          </a:p>
          <a:p>
            <a:r>
              <a:rPr lang="en-US" dirty="0"/>
              <a:t>1) </a:t>
            </a:r>
            <a:r>
              <a:rPr lang="en-US" u="sng" dirty="0" err="1"/>
              <a:t>kruskal</a:t>
            </a:r>
            <a:r>
              <a:rPr lang="en-US" u="sng" dirty="0"/>
              <a:t> algorithm </a:t>
            </a:r>
            <a:r>
              <a:rPr lang="en-US" dirty="0"/>
              <a:t>(time complexity = </a:t>
            </a:r>
            <a:r>
              <a:rPr lang="en-US" b="1" dirty="0"/>
              <a:t>theta(</a:t>
            </a:r>
            <a:r>
              <a:rPr lang="en-US" b="1" dirty="0" err="1"/>
              <a:t>ElogV</a:t>
            </a:r>
            <a:r>
              <a:rPr lang="en-US" b="1" dirty="0"/>
              <a:t>)</a:t>
            </a:r>
            <a:r>
              <a:rPr lang="en-US" dirty="0"/>
              <a:t> )</a:t>
            </a:r>
          </a:p>
          <a:p>
            <a:r>
              <a:rPr lang="en-US" dirty="0">
                <a:hlinkClick r:id="rId2"/>
              </a:rPr>
              <a:t>https://www.educative.io/courses/competitive-programming-intvw/xlB6Y594rAE</a:t>
            </a:r>
            <a:endParaRPr lang="en-US" dirty="0"/>
          </a:p>
          <a:p>
            <a:r>
              <a:rPr lang="en-US" dirty="0"/>
              <a:t>2) </a:t>
            </a:r>
            <a:r>
              <a:rPr lang="en-US" u="sng" dirty="0"/>
              <a:t>Prims Algorithm </a:t>
            </a:r>
            <a:r>
              <a:rPr lang="en-US" dirty="0"/>
              <a:t>(time complexity = </a:t>
            </a:r>
            <a:r>
              <a:rPr lang="en-US" b="1" dirty="0"/>
              <a:t>theta(</a:t>
            </a:r>
            <a:r>
              <a:rPr lang="en-US" b="1" dirty="0" err="1"/>
              <a:t>ElogV</a:t>
            </a:r>
            <a:r>
              <a:rPr lang="en-US" b="1" dirty="0"/>
              <a:t>)  )</a:t>
            </a:r>
          </a:p>
          <a:p>
            <a:r>
              <a:rPr lang="en-US" b="1" dirty="0">
                <a:hlinkClick r:id="rId3"/>
              </a:rPr>
              <a:t>https://www.educative.io/courses/competitive-programming-intvw/BnGJ2lBrqNW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1400" dirty="0"/>
              <a:t>Where E is set of edges and V is set of vertices</a:t>
            </a:r>
          </a:p>
          <a:p>
            <a:endParaRPr lang="en-US" sz="1400" dirty="0"/>
          </a:p>
          <a:p>
            <a:r>
              <a:rPr lang="en-US" sz="1400" b="1" u="sng" dirty="0"/>
              <a:t>Applications of Minimum Spanning Tree :</a:t>
            </a:r>
          </a:p>
          <a:p>
            <a:r>
              <a:rPr lang="en-US" sz="1400" dirty="0"/>
              <a:t>Laying cables</a:t>
            </a:r>
          </a:p>
          <a:p>
            <a:r>
              <a:rPr lang="en-US" sz="1400" dirty="0"/>
              <a:t>Laying pipes network or phone network</a:t>
            </a:r>
          </a:p>
          <a:p>
            <a:r>
              <a:rPr lang="en-US" sz="1400" dirty="0"/>
              <a:t>Tour Operations and many more</a:t>
            </a:r>
          </a:p>
        </p:txBody>
      </p:sp>
    </p:spTree>
    <p:extLst>
      <p:ext uri="{BB962C8B-B14F-4D97-AF65-F5344CB8AC3E}">
        <p14:creationId xmlns:p14="http://schemas.microsoft.com/office/powerpoint/2010/main" val="197410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</a:t>
            </a:r>
            <a:r>
              <a:rPr lang="en-US" dirty="0" err="1"/>
              <a:t>Kruskal</a:t>
            </a:r>
            <a:r>
              <a:rPr lang="en-US" dirty="0"/>
              <a:t> Algorithm for MST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algorithm Steps for finding MST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First select minimum cost edge.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Now select next minimum edge such that it does not form a cycle after addition and repeat this process.</a:t>
            </a:r>
          </a:p>
          <a:p>
            <a:pPr marL="0" indent="0">
              <a:buNone/>
            </a:pPr>
            <a:r>
              <a:rPr lang="en-US" dirty="0"/>
              <a:t>At the end, you will get minimum spanning tree. Sum the cost of all edges and that will be the minimum spanning tree cost.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4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</a:t>
            </a:r>
            <a:r>
              <a:rPr lang="en-US" dirty="0" err="1"/>
              <a:t>Kruskal</a:t>
            </a:r>
            <a:r>
              <a:rPr lang="en-US" dirty="0"/>
              <a:t>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478" y="1962615"/>
            <a:ext cx="6802244" cy="35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1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</a:t>
            </a:r>
            <a:r>
              <a:rPr lang="en-US" dirty="0" err="1"/>
              <a:t>Kruskal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411" y="2137781"/>
            <a:ext cx="6270632" cy="33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9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</a:t>
            </a:r>
            <a:r>
              <a:rPr lang="en-US" dirty="0" err="1"/>
              <a:t>Kruskal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956" y="2264627"/>
            <a:ext cx="6623824" cy="33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1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</a:t>
            </a:r>
            <a:r>
              <a:rPr lang="en-US" dirty="0" err="1"/>
              <a:t>Kruskal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86" y="2235935"/>
            <a:ext cx="6694100" cy="32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114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11289</TotalTime>
  <Words>690</Words>
  <Application>Microsoft Office PowerPoint</Application>
  <PresentationFormat>Widescreen</PresentationFormat>
  <Paragraphs>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Retrospect</vt:lpstr>
      <vt:lpstr>CS2009 Design and Analysis of Algorithms</vt:lpstr>
      <vt:lpstr>Graphs – Minimum spanning tree (MST)</vt:lpstr>
      <vt:lpstr>Graphs – Minimum spanning tree (MST)</vt:lpstr>
      <vt:lpstr>Graphs – Minimum spanning tree (MST)</vt:lpstr>
      <vt:lpstr>Graphs – Kruskal Algorithm for MST</vt:lpstr>
      <vt:lpstr>Graphs – Kruskal example</vt:lpstr>
      <vt:lpstr>Graphs – Kruskal example</vt:lpstr>
      <vt:lpstr>Graphs – Kruskal example</vt:lpstr>
      <vt:lpstr>Graphs – Kruskal example</vt:lpstr>
      <vt:lpstr>Graphs – Kruskal example</vt:lpstr>
      <vt:lpstr>Graphs – Internal Working of Kruskal</vt:lpstr>
      <vt:lpstr>Graphs – Internal Working of Kruskal</vt:lpstr>
      <vt:lpstr>Graphs – Prims algorithm for MST</vt:lpstr>
      <vt:lpstr>Graphs – Prims Example</vt:lpstr>
      <vt:lpstr>Graphs – Prims Example</vt:lpstr>
      <vt:lpstr>Graphs : Prims algorithm Example 2</vt:lpstr>
      <vt:lpstr>Graphs – Prims Example 2 (Internal working in detail )</vt:lpstr>
      <vt:lpstr>Graphs – Prims Example 2 (Internal working in detail)</vt:lpstr>
      <vt:lpstr>Graphs – Prims Example 2 (Internal working in detail)</vt:lpstr>
      <vt:lpstr>Graphs – Prims Example 2 (Internal working in detail)</vt:lpstr>
      <vt:lpstr>Graphs – Prims algorithm pseudo code</vt:lpstr>
      <vt:lpstr>Graphs – Prims algorithm pseudo code</vt:lpstr>
      <vt:lpstr>Kruskal &amp; Prims – Greedy algorithms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anaum hamid</cp:lastModifiedBy>
  <cp:revision>168</cp:revision>
  <dcterms:created xsi:type="dcterms:W3CDTF">2020-10-08T15:28:15Z</dcterms:created>
  <dcterms:modified xsi:type="dcterms:W3CDTF">2022-11-08T11:06:14Z</dcterms:modified>
</cp:coreProperties>
</file>