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59" r:id="rId4"/>
    <p:sldId id="260" r:id="rId5"/>
    <p:sldId id="261" r:id="rId6"/>
    <p:sldId id="262" r:id="rId7"/>
    <p:sldId id="264" r:id="rId8"/>
    <p:sldId id="257" r:id="rId9"/>
    <p:sldId id="292" r:id="rId10"/>
    <p:sldId id="258" r:id="rId11"/>
    <p:sldId id="263" r:id="rId12"/>
    <p:sldId id="266" r:id="rId13"/>
    <p:sldId id="267" r:id="rId14"/>
    <p:sldId id="265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294" r:id="rId36"/>
    <p:sldId id="276" r:id="rId37"/>
    <p:sldId id="277" r:id="rId38"/>
    <p:sldId id="278" r:id="rId39"/>
    <p:sldId id="279" r:id="rId40"/>
    <p:sldId id="280" r:id="rId41"/>
    <p:sldId id="281" r:id="rId42"/>
    <p:sldId id="307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9.png"/><Relationship Id="rId10" Type="http://schemas.openxmlformats.org/officeDocument/2006/relationships/image" Target="../media/image22.png"/><Relationship Id="rId4" Type="http://schemas.openxmlformats.org/officeDocument/2006/relationships/image" Target="../media/image18.png"/><Relationship Id="rId9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7" Type="http://schemas.openxmlformats.org/officeDocument/2006/relationships/image" Target="../media/image38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4" Type="http://schemas.openxmlformats.org/officeDocument/2006/relationships/image" Target="../media/image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0.png"/><Relationship Id="rId4" Type="http://schemas.openxmlformats.org/officeDocument/2006/relationships/image" Target="../media/image40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Relationship Id="rId4" Type="http://schemas.openxmlformats.org/officeDocument/2006/relationships/image" Target="../media/image4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5"/>
          <p:cNvSpPr txBox="1">
            <a:spLocks/>
          </p:cNvSpPr>
          <p:nvPr/>
        </p:nvSpPr>
        <p:spPr>
          <a:xfrm>
            <a:off x="838200" y="2282825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Design and Analysis of Algorithms</a:t>
            </a:r>
            <a:br>
              <a:rPr lang="en-US" altLang="zh-CN" sz="3200" dirty="0"/>
            </a:br>
            <a:r>
              <a:rPr lang="en-US" altLang="zh-CN" sz="3200" dirty="0"/>
              <a:t>Single-source shortest paths, all-pairs shortest paths</a:t>
            </a:r>
            <a:endParaRPr lang="zh-CN" altLang="en-US" sz="3200" dirty="0"/>
          </a:p>
        </p:txBody>
      </p:sp>
      <p:sp>
        <p:nvSpPr>
          <p:cNvPr id="5" name="副标题 6"/>
          <p:cNvSpPr txBox="1">
            <a:spLocks/>
          </p:cNvSpPr>
          <p:nvPr/>
        </p:nvSpPr>
        <p:spPr>
          <a:xfrm>
            <a:off x="1524000" y="4038600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Presented By</a:t>
            </a:r>
            <a:b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Muhammad Atif Tahir</a:t>
            </a:r>
          </a:p>
          <a:p>
            <a:pPr>
              <a:defRPr/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Slides from: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Haidong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Xue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Dr.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Fethi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Jarray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47272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dirty="0"/>
              <a:t>Two classic algorithms to solve single-source shortest path problem</a:t>
            </a:r>
          </a:p>
          <a:p>
            <a:pPr lvl="1"/>
            <a:r>
              <a:rPr lang="en-US" dirty="0"/>
              <a:t>Bellman-Ford algorithm</a:t>
            </a:r>
          </a:p>
          <a:p>
            <a:pPr lvl="2"/>
            <a:r>
              <a:rPr lang="en-US" dirty="0"/>
              <a:t>A dynamic programming algorithm</a:t>
            </a:r>
          </a:p>
          <a:p>
            <a:pPr lvl="2"/>
            <a:r>
              <a:rPr lang="en-US" dirty="0"/>
              <a:t>Works when some weights are negative</a:t>
            </a:r>
          </a:p>
          <a:p>
            <a:pPr lvl="1"/>
            <a:r>
              <a:rPr lang="en-US" dirty="0" err="1"/>
              <a:t>Dijkstra’s</a:t>
            </a:r>
            <a:r>
              <a:rPr lang="en-US" dirty="0"/>
              <a:t> algorithm</a:t>
            </a:r>
          </a:p>
          <a:p>
            <a:pPr lvl="2"/>
            <a:r>
              <a:rPr lang="en-US" dirty="0"/>
              <a:t>A greedy algorithm</a:t>
            </a:r>
          </a:p>
          <a:p>
            <a:pPr lvl="2"/>
            <a:r>
              <a:rPr lang="en-US" dirty="0"/>
              <a:t>Faster than Bellman-Ford</a:t>
            </a:r>
          </a:p>
          <a:p>
            <a:pPr lvl="2"/>
            <a:r>
              <a:rPr lang="en-US" dirty="0"/>
              <a:t>Works when weights are all non-negative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784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Observation:</a:t>
            </a:r>
          </a:p>
          <a:p>
            <a:r>
              <a:rPr lang="en-US" dirty="0"/>
              <a:t>If there is a negative cycle, there is no solution</a:t>
            </a:r>
          </a:p>
          <a:p>
            <a:pPr lvl="1"/>
            <a:r>
              <a:rPr lang="en-US" dirty="0"/>
              <a:t>Add this cycle again can always produces a less weight path</a:t>
            </a:r>
          </a:p>
          <a:p>
            <a:r>
              <a:rPr lang="en-US" dirty="0"/>
              <a:t>If there is no negative cycle, a shortest path has at most |V|-1 edges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Idea:</a:t>
            </a:r>
          </a:p>
          <a:p>
            <a:r>
              <a:rPr lang="en-US" dirty="0"/>
              <a:t>Solve it using dynamic programming</a:t>
            </a:r>
          </a:p>
          <a:p>
            <a:r>
              <a:rPr lang="en-US" dirty="0"/>
              <a:t>For all the paths have at most 0 edge, find all the shortest paths</a:t>
            </a:r>
          </a:p>
          <a:p>
            <a:r>
              <a:rPr lang="en-US" dirty="0"/>
              <a:t>For all the paths have at most 1 edge, find all the shortest paths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For all the paths have at most |V|-1  edge, find all the shortest paths</a:t>
            </a:r>
          </a:p>
        </p:txBody>
      </p:sp>
    </p:spTree>
    <p:extLst>
      <p:ext uri="{BB962C8B-B14F-4D97-AF65-F5344CB8AC3E}">
        <p14:creationId xmlns:p14="http://schemas.microsoft.com/office/powerpoint/2010/main" val="1375224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81600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Bellman-Ford</a:t>
                </a:r>
                <a:r>
                  <a:rPr lang="en-US" dirty="0"/>
                  <a:t>(G, s) </a:t>
                </a:r>
              </a:p>
              <a:p>
                <a:pPr marL="400050" lvl="1" indent="0">
                  <a:buNone/>
                </a:pPr>
                <a:r>
                  <a:rPr lang="en-US" dirty="0"/>
                  <a:t>for each v in G.V{</a:t>
                </a:r>
              </a:p>
              <a:p>
                <a:pPr marL="800100" lvl="2" indent="0">
                  <a:buNone/>
                </a:pPr>
                <a:r>
                  <a:rPr lang="en-US" b="1" dirty="0"/>
                  <a:t>if</a:t>
                </a:r>
                <a:r>
                  <a:rPr lang="en-US" dirty="0"/>
                  <a:t>(v==s)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=0; </a:t>
                </a:r>
                <a:r>
                  <a:rPr lang="en-US" b="1" dirty="0"/>
                  <a:t>else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∞</m:t>
                    </m:r>
                    <m:r>
                      <a:rPr lang="en-US" b="0" i="1" dirty="0" smtClean="0">
                        <a:latin typeface="Cambria Math"/>
                        <a:ea typeface="Cambria Math"/>
                      </a:rPr>
                      <m:t>;</m:t>
                    </m:r>
                    <m:r>
                      <a:rPr lang="en-US" i="1" dirty="0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/>
                  <a:t>//set the 0-edge shortest distance </a:t>
                </a:r>
              </a:p>
              <a:p>
                <a:pPr marL="800100" lvl="2" indent="0">
                  <a:buNone/>
                </a:pPr>
                <a:r>
                  <a:rPr lang="en-US" dirty="0"/>
                  <a:t>                                                        from s to v</a:t>
                </a:r>
              </a:p>
              <a:p>
                <a:pPr marL="8001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/>
                      </a:rPr>
                      <m:t>NIL</m:t>
                    </m:r>
                  </m:oMath>
                </a14:m>
                <a:r>
                  <a:rPr lang="en-US" i="1" dirty="0"/>
                  <a:t>;  //</a:t>
                </a:r>
                <a:r>
                  <a:rPr lang="en-US" dirty="0"/>
                  <a:t>set the predecessor of v on the shortest path</a:t>
                </a:r>
              </a:p>
              <a:p>
                <a:pPr marL="400050" lvl="1" indent="0">
                  <a:buNone/>
                </a:pPr>
                <a:r>
                  <a:rPr lang="en-US" dirty="0"/>
                  <a:t>}</a:t>
                </a:r>
              </a:p>
              <a:p>
                <a:pPr marL="400050" lvl="1" indent="0">
                  <a:buNone/>
                </a:pPr>
                <a:r>
                  <a:rPr lang="en-US" dirty="0"/>
                  <a:t>Repeat |G.V|-1 times {</a:t>
                </a:r>
              </a:p>
              <a:p>
                <a:pPr marL="800100" lvl="2" indent="0">
                  <a:buNone/>
                </a:pPr>
                <a:r>
                  <a:rPr lang="en-US" dirty="0"/>
                  <a:t>for each edge (u, v) in G.E{</a:t>
                </a:r>
              </a:p>
              <a:p>
                <a:pPr marL="1257300" lvl="3" indent="0">
                  <a:buNone/>
                </a:pPr>
                <a:r>
                  <a:rPr lang="en-US" dirty="0"/>
                  <a:t>if(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){</a:t>
                </a:r>
              </a:p>
              <a:p>
                <a:pPr marL="171450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(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  <a:p>
                <a:pPr marL="171450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b="0" i="0" dirty="0" smtClean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𝑢</m:t>
                    </m:r>
                  </m:oMath>
                </a14:m>
                <a:r>
                  <a:rPr lang="en-US" i="1" dirty="0"/>
                  <a:t>; </a:t>
                </a:r>
                <a:endParaRPr lang="en-US" dirty="0"/>
              </a:p>
              <a:p>
                <a:pPr marL="1257300" lvl="3" indent="0">
                  <a:buNone/>
                </a:pPr>
                <a:r>
                  <a:rPr lang="en-US" dirty="0"/>
                  <a:t>}</a:t>
                </a:r>
              </a:p>
              <a:p>
                <a:pPr marL="400050" lvl="1" indent="0">
                  <a:buNone/>
                </a:pPr>
                <a:r>
                  <a:rPr lang="en-US" dirty="0"/>
                  <a:t>}</a:t>
                </a:r>
                <a:br>
                  <a:rPr lang="en-US" dirty="0"/>
                </a:br>
                <a:r>
                  <a:rPr lang="en-US" dirty="0"/>
                  <a:t>for each edge (u, v) in G.E{</a:t>
                </a:r>
              </a:p>
              <a:p>
                <a:pPr marL="800100" lvl="2" indent="0">
                  <a:buNone/>
                </a:pPr>
                <a:r>
                  <a:rPr lang="en-US" dirty="0"/>
                  <a:t>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(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) return false; // there is no solution</a:t>
                </a:r>
              </a:p>
              <a:p>
                <a:pPr marL="400050" lvl="1" indent="0">
                  <a:buNone/>
                </a:pPr>
                <a:r>
                  <a:rPr lang="en-US" dirty="0"/>
                  <a:t>}</a:t>
                </a:r>
              </a:p>
              <a:p>
                <a:pPr marL="400050" lvl="1" indent="0">
                  <a:buNone/>
                </a:pPr>
                <a:r>
                  <a:rPr lang="en-US" dirty="0"/>
                  <a:t>return true;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81600"/>
              </a:xfrm>
              <a:blipFill rotWithShape="1">
                <a:blip r:embed="rId2"/>
                <a:stretch>
                  <a:fillRect l="-889" t="-1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819400" y="17526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//Initialize 0-edge shortest paths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29000" y="31242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//bottom-up construct 0-to-(|V|-1)-edges shortest paths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3800" y="4800600"/>
            <a:ext cx="586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//test negative cycle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990600" y="6324600"/>
                <a:ext cx="396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T(n)=O(VE)=O(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6324600"/>
                <a:ext cx="39624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385" t="-833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796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e.g.</a:t>
            </a:r>
          </a:p>
        </p:txBody>
      </p:sp>
      <p:sp>
        <p:nvSpPr>
          <p:cNvPr id="4" name="Oval 3"/>
          <p:cNvSpPr/>
          <p:nvPr/>
        </p:nvSpPr>
        <p:spPr>
          <a:xfrm>
            <a:off x="1953583" y="2538804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626773" y="25533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638800" y="256592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7" name="Curved Connector 10"/>
          <p:cNvCxnSpPr>
            <a:stCxn id="4" idx="6"/>
            <a:endCxn id="5" idx="2"/>
          </p:cNvCxnSpPr>
          <p:nvPr/>
        </p:nvCxnSpPr>
        <p:spPr>
          <a:xfrm>
            <a:off x="2410783" y="2767404"/>
            <a:ext cx="1215990" cy="145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Curved Connector 10"/>
          <p:cNvCxnSpPr>
            <a:stCxn id="5" idx="6"/>
            <a:endCxn id="6" idx="2"/>
          </p:cNvCxnSpPr>
          <p:nvPr/>
        </p:nvCxnSpPr>
        <p:spPr>
          <a:xfrm>
            <a:off x="4083973" y="2781937"/>
            <a:ext cx="1554827" cy="12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89405" y="244190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35836" y="246689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0600" y="34290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0-edge shortest path from 1 to 1?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0600" y="3836514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&lt;&gt; with path weight 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99146" y="419007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0-edge shortest path from 1 to 2?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999146" y="4597584"/>
                <a:ext cx="495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&lt;&gt; with path weight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146" y="4597584"/>
                <a:ext cx="49530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1108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990600" y="5078886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0-edge shortest path from 1 to 3?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1005555" y="5448218"/>
                <a:ext cx="4953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&lt;&gt; with path weight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555" y="5448218"/>
                <a:ext cx="4953000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1108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/>
          <p:cNvSpPr txBox="1"/>
          <p:nvPr/>
        </p:nvSpPr>
        <p:spPr>
          <a:xfrm>
            <a:off x="1939497" y="2258147"/>
            <a:ext cx="3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26773" y="2258147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773" y="2258147"/>
                <a:ext cx="356431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648210" y="2288013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210" y="2288013"/>
                <a:ext cx="356431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urved Connector 10"/>
          <p:cNvCxnSpPr>
            <a:stCxn id="4" idx="7"/>
            <a:endCxn id="6" idx="1"/>
          </p:cNvCxnSpPr>
          <p:nvPr/>
        </p:nvCxnSpPr>
        <p:spPr>
          <a:xfrm rot="16200000" flipH="1">
            <a:off x="4011231" y="938356"/>
            <a:ext cx="27120" cy="3361927"/>
          </a:xfrm>
          <a:prstGeom prst="curvedConnector3">
            <a:avLst>
              <a:gd name="adj1" fmla="val -10898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56713" y="198023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70419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7" grpId="0"/>
      <p:bldP spid="28" grpId="0"/>
      <p:bldP spid="29" grpId="0"/>
      <p:bldP spid="3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1482297" cy="686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e.g.</a:t>
            </a:r>
          </a:p>
        </p:txBody>
      </p:sp>
      <p:sp>
        <p:nvSpPr>
          <p:cNvPr id="4" name="Oval 3"/>
          <p:cNvSpPr/>
          <p:nvPr/>
        </p:nvSpPr>
        <p:spPr>
          <a:xfrm>
            <a:off x="1953583" y="2538804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626773" y="25533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638800" y="256592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7" name="Curved Connector 10"/>
          <p:cNvCxnSpPr>
            <a:stCxn id="4" idx="6"/>
            <a:endCxn id="5" idx="2"/>
          </p:cNvCxnSpPr>
          <p:nvPr/>
        </p:nvCxnSpPr>
        <p:spPr>
          <a:xfrm>
            <a:off x="2410783" y="2767404"/>
            <a:ext cx="1215990" cy="145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Curved Connector 10"/>
          <p:cNvCxnSpPr>
            <a:stCxn id="5" idx="6"/>
            <a:endCxn id="6" idx="2"/>
          </p:cNvCxnSpPr>
          <p:nvPr/>
        </p:nvCxnSpPr>
        <p:spPr>
          <a:xfrm>
            <a:off x="4083973" y="2781937"/>
            <a:ext cx="1554827" cy="12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89405" y="244190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35836" y="246689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0600" y="34290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at most 1-edge shortest path from 1 to 1?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0600" y="3836514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&lt;&gt; with path weight 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99146" y="4190070"/>
            <a:ext cx="715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at most 1-edge shortest path from 1 to 2?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99146" y="4597584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&lt;1, 2&gt; with path weight 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90600" y="5078886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at most 1-edge shortest path from 1 to 3?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05555" y="544821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&lt;1, 3&gt; with path weight 20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39497" y="2258147"/>
            <a:ext cx="3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26773" y="2258147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773" y="2258147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648210" y="2288013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210" y="2288013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urved Connector 10"/>
          <p:cNvCxnSpPr>
            <a:stCxn id="4" idx="7"/>
            <a:endCxn id="6" idx="1"/>
          </p:cNvCxnSpPr>
          <p:nvPr/>
        </p:nvCxnSpPr>
        <p:spPr>
          <a:xfrm rot="16200000" flipH="1">
            <a:off x="4011231" y="938356"/>
            <a:ext cx="27120" cy="3361927"/>
          </a:xfrm>
          <a:prstGeom prst="curvedConnector3">
            <a:avLst>
              <a:gd name="adj1" fmla="val -10898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56713" y="198023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2000" y="60960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Bellman-Ford, they are calculated by scan all edges once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553200" y="15240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&gt;0+20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1524000"/>
                <a:ext cx="16764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629400" y="1980235"/>
                <a:ext cx="16764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20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980235"/>
                <a:ext cx="1676400" cy="38151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826425" y="2301579"/>
                <a:ext cx="3564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/20</m:t>
                      </m:r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425" y="2301579"/>
                <a:ext cx="356431" cy="261610"/>
              </a:xfrm>
              <a:prstGeom prst="rect">
                <a:avLst/>
              </a:prstGeom>
              <a:blipFill rotWithShape="1">
                <a:blip r:embed="rId5"/>
                <a:stretch>
                  <a:fillRect r="-3448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606611" y="2436466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&gt;0+10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611" y="2436466"/>
                <a:ext cx="16764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682811" y="2892701"/>
                <a:ext cx="16764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i="1" dirty="0">
                          <a:latin typeface="Cambria Math"/>
                        </a:rPr>
                        <m:t>=</m:t>
                      </m:r>
                      <m:r>
                        <a:rPr lang="en-US" b="0" i="1" dirty="0" smtClean="0"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811" y="2892701"/>
                <a:ext cx="1676400" cy="38151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803184" y="2281230"/>
                <a:ext cx="3564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100" i="1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184" y="2281230"/>
                <a:ext cx="356431" cy="261610"/>
              </a:xfrm>
              <a:prstGeom prst="rect">
                <a:avLst/>
              </a:prstGeom>
              <a:blipFill rotWithShape="1">
                <a:blip r:embed="rId8"/>
                <a:stretch>
                  <a:fillRect r="-3448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617293" y="3368096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∞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=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+1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293" y="3368096"/>
                <a:ext cx="167640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693493" y="3824331"/>
                <a:ext cx="16764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b="0" i="1" dirty="0" smtClean="0">
                          <a:latin typeface="Cambria Math"/>
                        </a:rPr>
                        <m:t>𝑢𝑛𝑐h𝑎𝑛𝑔𝑒𝑑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493" y="3824331"/>
                <a:ext cx="1676400" cy="381515"/>
              </a:xfrm>
              <a:prstGeom prst="rect">
                <a:avLst/>
              </a:prstGeom>
              <a:blipFill rotWithShape="1">
                <a:blip r:embed="rId10"/>
                <a:stretch>
                  <a:fillRect r="-5455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1716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7" grpId="0"/>
      <p:bldP spid="35" grpId="0"/>
      <p:bldP spid="37" grpId="0"/>
      <p:bldP spid="38" grpId="0"/>
      <p:bldP spid="39" grpId="0"/>
      <p:bldP spid="40" grpId="0"/>
      <p:bldP spid="41" grpId="0"/>
      <p:bldP spid="44" grpId="0"/>
      <p:bldP spid="45" grpId="0"/>
      <p:bldP spid="4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1482297" cy="6863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e.g.</a:t>
            </a:r>
          </a:p>
        </p:txBody>
      </p:sp>
      <p:sp>
        <p:nvSpPr>
          <p:cNvPr id="4" name="Oval 3"/>
          <p:cNvSpPr/>
          <p:nvPr/>
        </p:nvSpPr>
        <p:spPr>
          <a:xfrm>
            <a:off x="1953583" y="2538804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626773" y="255333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638800" y="256592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cxnSp>
        <p:nvCxnSpPr>
          <p:cNvPr id="7" name="Curved Connector 10"/>
          <p:cNvCxnSpPr>
            <a:stCxn id="4" idx="6"/>
            <a:endCxn id="5" idx="2"/>
          </p:cNvCxnSpPr>
          <p:nvPr/>
        </p:nvCxnSpPr>
        <p:spPr>
          <a:xfrm>
            <a:off x="2410783" y="2767404"/>
            <a:ext cx="1215990" cy="1453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Curved Connector 10"/>
          <p:cNvCxnSpPr>
            <a:stCxn id="5" idx="6"/>
            <a:endCxn id="6" idx="2"/>
          </p:cNvCxnSpPr>
          <p:nvPr/>
        </p:nvCxnSpPr>
        <p:spPr>
          <a:xfrm>
            <a:off x="4083973" y="2781937"/>
            <a:ext cx="1554827" cy="12587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89405" y="244190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35836" y="246689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90600" y="34290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at most 2-edges shortest path from 1 to 1?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90600" y="3836514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&lt;&gt; with path weight 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99146" y="4190070"/>
            <a:ext cx="715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at most 2-edges shortest path from 1 to 2? 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99146" y="4597584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&lt;1, 2&gt; with path weight 10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90600" y="5078886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at most 2-edges shortest path from 1 to 3?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05555" y="5448218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&lt;1, 2, 3&gt; with path weight 11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39497" y="2258147"/>
            <a:ext cx="3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637099" y="2292583"/>
                <a:ext cx="356431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10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099" y="2292583"/>
                <a:ext cx="35643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5689184" y="2311097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20</a:t>
            </a:r>
          </a:p>
        </p:txBody>
      </p:sp>
      <p:cxnSp>
        <p:nvCxnSpPr>
          <p:cNvPr id="31" name="Curved Connector 10"/>
          <p:cNvCxnSpPr>
            <a:stCxn id="4" idx="7"/>
            <a:endCxn id="6" idx="1"/>
          </p:cNvCxnSpPr>
          <p:nvPr/>
        </p:nvCxnSpPr>
        <p:spPr>
          <a:xfrm rot="16200000" flipH="1">
            <a:off x="4011231" y="938356"/>
            <a:ext cx="27120" cy="3361927"/>
          </a:xfrm>
          <a:prstGeom prst="curvedConnector3">
            <a:avLst>
              <a:gd name="adj1" fmla="val -10898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656713" y="198023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20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2000" y="6096000"/>
            <a:ext cx="6324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Bellman-Ford, they are calculated by scan all edges once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553200" y="1524000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0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+20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20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200" y="1524000"/>
                <a:ext cx="1676400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629400" y="1980235"/>
                <a:ext cx="16764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b="0" i="1" dirty="0" smtClean="0">
                          <a:latin typeface="Cambria Math"/>
                        </a:rPr>
                        <m:t>𝑢𝑛𝑐h𝑎𝑛𝑔𝑒𝑑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1980235"/>
                <a:ext cx="1676400" cy="381515"/>
              </a:xfrm>
              <a:prstGeom prst="rect">
                <a:avLst/>
              </a:prstGeom>
              <a:blipFill rotWithShape="1">
                <a:blip r:embed="rId4"/>
                <a:stretch>
                  <a:fillRect r="-5091"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826425" y="2301579"/>
                <a:ext cx="3564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/11</m:t>
                      </m:r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425" y="2301579"/>
                <a:ext cx="356431" cy="261610"/>
              </a:xfrm>
              <a:prstGeom prst="rect">
                <a:avLst/>
              </a:prstGeom>
              <a:blipFill rotWithShape="1">
                <a:blip r:embed="rId5"/>
                <a:stretch>
                  <a:fillRect r="-3448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606611" y="2436466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10</m:t>
                      </m:r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=0+10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6611" y="2436466"/>
                <a:ext cx="1676400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682811" y="2892701"/>
                <a:ext cx="16764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 </m:t>
                      </m:r>
                      <m:r>
                        <a:rPr lang="en-US" b="0" i="1" dirty="0" smtClean="0">
                          <a:latin typeface="Cambria Math"/>
                        </a:rPr>
                        <m:t>𝑢𝑛𝑐h𝑎𝑛𝑔𝑒𝑑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811" y="2892701"/>
                <a:ext cx="1676400" cy="381515"/>
              </a:xfrm>
              <a:prstGeom prst="rect">
                <a:avLst/>
              </a:prstGeom>
              <a:blipFill rotWithShape="1">
                <a:blip r:embed="rId7"/>
                <a:stretch>
                  <a:fillRect r="-5455" b="-1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803184" y="2281230"/>
                <a:ext cx="3564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/</m:t>
                      </m:r>
                      <m:r>
                        <a:rPr lang="en-US" sz="1100" i="1">
                          <a:solidFill>
                            <a:srgbClr val="FF0000"/>
                          </a:solidFill>
                          <a:latin typeface="Cambria Math"/>
                        </a:rPr>
                        <m:t>1</m:t>
                      </m:r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3184" y="2281230"/>
                <a:ext cx="356431" cy="261610"/>
              </a:xfrm>
              <a:prstGeom prst="rect">
                <a:avLst/>
              </a:prstGeom>
              <a:blipFill rotWithShape="1">
                <a:blip r:embed="rId8"/>
                <a:stretch>
                  <a:fillRect r="-3448"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617293" y="3368096"/>
                <a:ext cx="1676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0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10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+1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7293" y="3368096"/>
                <a:ext cx="1676400" cy="369332"/>
              </a:xfrm>
              <a:prstGeom prst="rect">
                <a:avLst/>
              </a:prstGeom>
              <a:blipFill rotWithShape="1">
                <a:blip r:embed="rId9"/>
                <a:stretch>
                  <a:fillRect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693493" y="3824331"/>
                <a:ext cx="1676400" cy="3815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>
                              <a:latin typeface="Cambria Math"/>
                            </a:rPr>
                            <m:t>𝑑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1</m:t>
                          </m:r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=11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3493" y="3824331"/>
                <a:ext cx="1676400" cy="381515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531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24" grpId="0"/>
      <p:bldP spid="25" grpId="0"/>
      <p:bldP spid="27" grpId="0"/>
      <p:bldP spid="35" grpId="0"/>
      <p:bldP spid="37" grpId="0"/>
      <p:bldP spid="38" grpId="0"/>
      <p:bldP spid="39" grpId="0"/>
      <p:bldP spid="40" grpId="0"/>
      <p:bldP spid="41" grpId="0"/>
      <p:bldP spid="44" grpId="0"/>
      <p:bldP spid="45" grpId="0"/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923804" y="2665439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429000" y="16761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609021" y="16761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3429000" y="358301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5609021" y="365632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9" name="Curved Connector 10"/>
          <p:cNvCxnSpPr>
            <a:stCxn id="4" idx="7"/>
            <a:endCxn id="5" idx="2"/>
          </p:cNvCxnSpPr>
          <p:nvPr/>
        </p:nvCxnSpPr>
        <p:spPr>
          <a:xfrm flipV="1">
            <a:off x="2314049" y="1904735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4"/>
            <a:endCxn id="7" idx="0"/>
          </p:cNvCxnSpPr>
          <p:nvPr/>
        </p:nvCxnSpPr>
        <p:spPr>
          <a:xfrm rot="5400000">
            <a:off x="2932760" y="2858175"/>
            <a:ext cx="144968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5"/>
            <a:endCxn id="7" idx="2"/>
          </p:cNvCxnSpPr>
          <p:nvPr/>
        </p:nvCxnSpPr>
        <p:spPr>
          <a:xfrm>
            <a:off x="2314049" y="3055684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7" idx="5"/>
            <a:endCxn id="8" idx="3"/>
          </p:cNvCxnSpPr>
          <p:nvPr/>
        </p:nvCxnSpPr>
        <p:spPr>
          <a:xfrm rot="16200000" flipH="1">
            <a:off x="4710957" y="3081548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5" idx="7"/>
            <a:endCxn id="6" idx="1"/>
          </p:cNvCxnSpPr>
          <p:nvPr/>
        </p:nvCxnSpPr>
        <p:spPr>
          <a:xfrm rot="5400000" flipH="1" flipV="1">
            <a:off x="4747610" y="814725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5" idx="6"/>
          </p:cNvCxnSpPr>
          <p:nvPr/>
        </p:nvCxnSpPr>
        <p:spPr>
          <a:xfrm rot="10800000">
            <a:off x="3886201" y="1904735"/>
            <a:ext cx="172282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0"/>
          <p:cNvCxnSpPr>
            <a:stCxn id="7" idx="6"/>
            <a:endCxn id="6" idx="2"/>
          </p:cNvCxnSpPr>
          <p:nvPr/>
        </p:nvCxnSpPr>
        <p:spPr>
          <a:xfrm flipV="1">
            <a:off x="3886200" y="1904735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0"/>
          <p:cNvCxnSpPr>
            <a:stCxn id="8" idx="2"/>
            <a:endCxn id="4" idx="6"/>
          </p:cNvCxnSpPr>
          <p:nvPr/>
        </p:nvCxnSpPr>
        <p:spPr>
          <a:xfrm flipH="1" flipV="1">
            <a:off x="2381004" y="2894039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0"/>
            <a:endCxn id="6" idx="4"/>
          </p:cNvCxnSpPr>
          <p:nvPr/>
        </p:nvCxnSpPr>
        <p:spPr>
          <a:xfrm rot="5400000" flipH="1" flipV="1">
            <a:off x="5076128" y="2894829"/>
            <a:ext cx="152298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16514" y="204103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14049" y="329644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96221" y="251155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39273" y="108750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09336" y="428790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51534" y="269457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68891" y="221655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33280" y="337154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62653" y="298820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-4</a:t>
            </a:r>
          </a:p>
        </p:txBody>
      </p:sp>
      <p:cxnSp>
        <p:nvCxnSpPr>
          <p:cNvPr id="31" name="Curved Connector 30"/>
          <p:cNvCxnSpPr>
            <a:stCxn id="5" idx="5"/>
            <a:endCxn id="8" idx="1"/>
          </p:cNvCxnSpPr>
          <p:nvPr/>
        </p:nvCxnSpPr>
        <p:spPr>
          <a:xfrm>
            <a:off x="3819245" y="2066380"/>
            <a:ext cx="1856731" cy="16568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44076" y="162889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62391" y="1444185"/>
            <a:ext cx="343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0 edge shortest paths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71404" y="2370442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218005" y="1368358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8005" y="1368358"/>
                <a:ext cx="35643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710809" y="138434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809" y="1384346"/>
                <a:ext cx="35643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294819" y="4047992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819" y="4047992"/>
                <a:ext cx="35643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5831271" y="4069819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1271" y="4069819"/>
                <a:ext cx="35643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053A0BF-FBF5-4E44-BEA0-7934EF6A96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958269"/>
              </p:ext>
            </p:extLst>
          </p:nvPr>
        </p:nvGraphicFramePr>
        <p:xfrm>
          <a:off x="1610762" y="4656835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3561725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656808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072761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920532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375109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7092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582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8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66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307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2220006" y="2680619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725202" y="169131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905223" y="169131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3725202" y="359819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5905223" y="367150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9" name="Curved Connector 10"/>
          <p:cNvCxnSpPr>
            <a:cxnSpLocks/>
          </p:cNvCxnSpPr>
          <p:nvPr/>
        </p:nvCxnSpPr>
        <p:spPr>
          <a:xfrm flipV="1">
            <a:off x="2610251" y="1919915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cxnSpLocks/>
          </p:cNvCxnSpPr>
          <p:nvPr/>
        </p:nvCxnSpPr>
        <p:spPr>
          <a:xfrm rot="5400000">
            <a:off x="3228962" y="2873355"/>
            <a:ext cx="144968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cxnSpLocks/>
          </p:cNvCxnSpPr>
          <p:nvPr/>
        </p:nvCxnSpPr>
        <p:spPr>
          <a:xfrm>
            <a:off x="2610251" y="3070864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cxnSpLocks/>
          </p:cNvCxnSpPr>
          <p:nvPr/>
        </p:nvCxnSpPr>
        <p:spPr>
          <a:xfrm rot="16200000" flipH="1">
            <a:off x="5007159" y="3096728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cxnSpLocks/>
          </p:cNvCxnSpPr>
          <p:nvPr/>
        </p:nvCxnSpPr>
        <p:spPr>
          <a:xfrm rot="5400000" flipH="1" flipV="1">
            <a:off x="5043812" y="829905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cxnSpLocks/>
          </p:cNvCxnSpPr>
          <p:nvPr/>
        </p:nvCxnSpPr>
        <p:spPr>
          <a:xfrm rot="10800000">
            <a:off x="4182403" y="1919915"/>
            <a:ext cx="172282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0"/>
          <p:cNvCxnSpPr>
            <a:cxnSpLocks/>
          </p:cNvCxnSpPr>
          <p:nvPr/>
        </p:nvCxnSpPr>
        <p:spPr>
          <a:xfrm flipV="1">
            <a:off x="4182402" y="1919915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0"/>
          <p:cNvCxnSpPr>
            <a:cxnSpLocks/>
          </p:cNvCxnSpPr>
          <p:nvPr/>
        </p:nvCxnSpPr>
        <p:spPr>
          <a:xfrm flipH="1" flipV="1">
            <a:off x="2677206" y="2909219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cxnSpLocks/>
          </p:cNvCxnSpPr>
          <p:nvPr/>
        </p:nvCxnSpPr>
        <p:spPr>
          <a:xfrm rot="5400000" flipH="1" flipV="1">
            <a:off x="5372330" y="2910009"/>
            <a:ext cx="152298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712716" y="205621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10251" y="331162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692423" y="252673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35475" y="110268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705538" y="430308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47736" y="270975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165093" y="223173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29482" y="338672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58855" y="300338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-4</a:t>
            </a:r>
          </a:p>
        </p:txBody>
      </p:sp>
      <p:cxnSp>
        <p:nvCxnSpPr>
          <p:cNvPr id="31" name="Curved Connector 30"/>
          <p:cNvCxnSpPr>
            <a:cxnSpLocks/>
          </p:cNvCxnSpPr>
          <p:nvPr/>
        </p:nvCxnSpPr>
        <p:spPr>
          <a:xfrm>
            <a:off x="4115447" y="2081560"/>
            <a:ext cx="1856731" cy="16568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740278" y="164407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68971" y="1064974"/>
            <a:ext cx="343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all at most 1 edge shortest paths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067606" y="2385622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3494277" y="1383538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277" y="1383538"/>
                <a:ext cx="35643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007011" y="139952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7011" y="1399526"/>
                <a:ext cx="35643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591021" y="4063172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1021" y="4063172"/>
                <a:ext cx="35643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127473" y="4084999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473" y="4084999"/>
                <a:ext cx="35643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725202" y="1410458"/>
                <a:ext cx="3564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/6</m:t>
                      </m:r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202" y="1410458"/>
                <a:ext cx="356431" cy="261610"/>
              </a:xfrm>
              <a:prstGeom prst="rect">
                <a:avLst/>
              </a:prstGeom>
              <a:blipFill>
                <a:blip r:embed="rId4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6297887" y="1399526"/>
                <a:ext cx="5504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ea typeface="Cambria Math"/>
                  </a:rPr>
                  <a:t>/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7887" y="1399526"/>
                <a:ext cx="550496" cy="307777"/>
              </a:xfrm>
              <a:prstGeom prst="rect">
                <a:avLst/>
              </a:prstGeom>
              <a:blipFill>
                <a:blip r:embed="rId5"/>
                <a:stretch>
                  <a:fillRect l="-3333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779348" y="4063172"/>
                <a:ext cx="5504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ea typeface="Cambria Math"/>
                  </a:rPr>
                  <a:t>/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348" y="4063172"/>
                <a:ext cx="550496" cy="307777"/>
              </a:xfrm>
              <a:prstGeom prst="rect">
                <a:avLst/>
              </a:prstGeom>
              <a:blipFill>
                <a:blip r:embed="rId5"/>
                <a:stretch>
                  <a:fillRect l="-3333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6361739" y="4063172"/>
                <a:ext cx="55049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  <a:ea typeface="Cambria Math"/>
                  </a:rPr>
                  <a:t>/</a:t>
                </a:r>
                <a14:m>
                  <m:oMath xmlns:m="http://schemas.openxmlformats.org/officeDocument/2006/math">
                    <m:r>
                      <a:rPr lang="en-US" sz="14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739" y="4063172"/>
                <a:ext cx="550496" cy="307777"/>
              </a:xfrm>
              <a:prstGeom prst="rect">
                <a:avLst/>
              </a:prstGeom>
              <a:blipFill>
                <a:blip r:embed="rId5"/>
                <a:stretch>
                  <a:fillRect l="-3333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/>
          <p:cNvSpPr txBox="1"/>
          <p:nvPr/>
        </p:nvSpPr>
        <p:spPr>
          <a:xfrm>
            <a:off x="2208850" y="2395925"/>
            <a:ext cx="550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ea typeface="Cambria Math"/>
              </a:rPr>
              <a:t>/0</a:t>
            </a:r>
            <a:endParaRPr lang="en-US" sz="11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3840199" y="4131166"/>
                <a:ext cx="55049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>
                    <a:solidFill>
                      <a:srgbClr val="FF0000"/>
                    </a:solidFill>
                    <a:ea typeface="Cambria Math"/>
                  </a:rPr>
                  <a:t>/</a:t>
                </a:r>
                <a14:m>
                  <m:oMath xmlns:m="http://schemas.openxmlformats.org/officeDocument/2006/math">
                    <m:r>
                      <a:rPr lang="en-US" sz="11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7</m:t>
                    </m:r>
                  </m:oMath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0199" y="4131166"/>
                <a:ext cx="550496" cy="261610"/>
              </a:xfrm>
              <a:prstGeom prst="rect">
                <a:avLst/>
              </a:prstGeom>
              <a:blipFill>
                <a:blip r:embed="rId6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255DAD81-6BBC-464E-A42B-31A3C9D2C4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936880"/>
              </p:ext>
            </p:extLst>
          </p:nvPr>
        </p:nvGraphicFramePr>
        <p:xfrm>
          <a:off x="1524000" y="4806273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3561725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656808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072761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920532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375109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7092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582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8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66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8890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9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0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7" grpId="1"/>
      <p:bldP spid="38" grpId="0"/>
      <p:bldP spid="39" grpId="0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0658"/>
          </a:xfrm>
        </p:spPr>
        <p:txBody>
          <a:bodyPr>
            <a:normAutofit fontScale="90000"/>
          </a:bodyPr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2410783" y="2394822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915979" y="140551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6096000" y="140551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3915979" y="331239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6096000" y="338570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9" name="Curved Connector 10"/>
          <p:cNvCxnSpPr>
            <a:stCxn id="4" idx="7"/>
            <a:endCxn id="5" idx="2"/>
          </p:cNvCxnSpPr>
          <p:nvPr/>
        </p:nvCxnSpPr>
        <p:spPr>
          <a:xfrm flipV="1">
            <a:off x="2801028" y="1634118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4"/>
            <a:endCxn id="7" idx="0"/>
          </p:cNvCxnSpPr>
          <p:nvPr/>
        </p:nvCxnSpPr>
        <p:spPr>
          <a:xfrm rot="5400000">
            <a:off x="3419739" y="2587558"/>
            <a:ext cx="144968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5"/>
            <a:endCxn id="7" idx="2"/>
          </p:cNvCxnSpPr>
          <p:nvPr/>
        </p:nvCxnSpPr>
        <p:spPr>
          <a:xfrm>
            <a:off x="2801028" y="2785067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7" idx="5"/>
            <a:endCxn id="8" idx="3"/>
          </p:cNvCxnSpPr>
          <p:nvPr/>
        </p:nvCxnSpPr>
        <p:spPr>
          <a:xfrm rot="16200000" flipH="1">
            <a:off x="5197936" y="281093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5" idx="7"/>
            <a:endCxn id="6" idx="1"/>
          </p:cNvCxnSpPr>
          <p:nvPr/>
        </p:nvCxnSpPr>
        <p:spPr>
          <a:xfrm rot="5400000" flipH="1" flipV="1">
            <a:off x="5234589" y="544108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5" idx="6"/>
          </p:cNvCxnSpPr>
          <p:nvPr/>
        </p:nvCxnSpPr>
        <p:spPr>
          <a:xfrm rot="10800000">
            <a:off x="4373180" y="1634118"/>
            <a:ext cx="172282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0"/>
          <p:cNvCxnSpPr>
            <a:stCxn id="7" idx="6"/>
            <a:endCxn id="6" idx="2"/>
          </p:cNvCxnSpPr>
          <p:nvPr/>
        </p:nvCxnSpPr>
        <p:spPr>
          <a:xfrm flipV="1">
            <a:off x="4373179" y="1634118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0"/>
          <p:cNvCxnSpPr>
            <a:stCxn id="8" idx="2"/>
            <a:endCxn id="4" idx="6"/>
          </p:cNvCxnSpPr>
          <p:nvPr/>
        </p:nvCxnSpPr>
        <p:spPr>
          <a:xfrm flipH="1" flipV="1">
            <a:off x="2867983" y="2623422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0"/>
            <a:endCxn id="6" idx="4"/>
          </p:cNvCxnSpPr>
          <p:nvPr/>
        </p:nvCxnSpPr>
        <p:spPr>
          <a:xfrm rot="5400000" flipH="1" flipV="1">
            <a:off x="5563107" y="2624212"/>
            <a:ext cx="152298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03493" y="177042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01028" y="302583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3200" y="224093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26497" y="85563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896315" y="401728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38513" y="242395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355870" y="194593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20259" y="310093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49632" y="271758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-4</a:t>
            </a:r>
          </a:p>
        </p:txBody>
      </p:sp>
      <p:cxnSp>
        <p:nvCxnSpPr>
          <p:cNvPr id="31" name="Curved Connector 30"/>
          <p:cNvCxnSpPr>
            <a:cxnSpLocks/>
          </p:cNvCxnSpPr>
          <p:nvPr/>
        </p:nvCxnSpPr>
        <p:spPr>
          <a:xfrm>
            <a:off x="4257859" y="1827702"/>
            <a:ext cx="1856731" cy="16568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31055" y="135828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23620" y="1114379"/>
            <a:ext cx="343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all at most 2 edges shortest paths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258383" y="2099825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45915" y="1129261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6197788" y="1113729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7788" y="1113729"/>
                <a:ext cx="356431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/>
          <p:cNvSpPr txBox="1"/>
          <p:nvPr/>
        </p:nvSpPr>
        <p:spPr>
          <a:xfrm>
            <a:off x="3934979" y="3845369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318250" y="3799202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8250" y="3799202"/>
                <a:ext cx="35643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915979" y="1124661"/>
                <a:ext cx="3564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/6</m:t>
                      </m:r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979" y="1124661"/>
                <a:ext cx="356431" cy="261610"/>
              </a:xfrm>
              <a:prstGeom prst="rect">
                <a:avLst/>
              </a:prstGeom>
              <a:blipFill>
                <a:blip r:embed="rId4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488664" y="1113729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/11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067381" y="3872528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/7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52516" y="3777375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10783" y="2078198"/>
            <a:ext cx="550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ea typeface="Cambria Math"/>
              </a:rPr>
              <a:t>/0</a:t>
            </a:r>
            <a:endParaRPr lang="en-US" sz="1100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553200" y="1152217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/4</a:t>
            </a:r>
            <a:endParaRPr lang="en-US" sz="1400" dirty="0">
              <a:solidFill>
                <a:srgbClr val="FF0000"/>
              </a:solidFill>
            </a:endParaRPr>
          </a:p>
        </p:txBody>
      </p:sp>
      <p:cxnSp>
        <p:nvCxnSpPr>
          <p:cNvPr id="48" name="Curved Connector 10"/>
          <p:cNvCxnSpPr>
            <a:cxnSpLocks/>
          </p:cNvCxnSpPr>
          <p:nvPr/>
        </p:nvCxnSpPr>
        <p:spPr>
          <a:xfrm rot="5400000" flipH="1" flipV="1">
            <a:off x="5234590" y="544108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D35910E4-DF60-4182-8099-5583ADCF2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377247"/>
              </p:ext>
            </p:extLst>
          </p:nvPr>
        </p:nvGraphicFramePr>
        <p:xfrm>
          <a:off x="1600200" y="46239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3561725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656808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072761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920532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375109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7092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582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8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66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23355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6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6" grpId="1"/>
      <p:bldP spid="37" grpId="0"/>
      <p:bldP spid="38" grpId="0"/>
      <p:bldP spid="39" grpId="0"/>
      <p:bldP spid="4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78327"/>
          </a:xfrm>
        </p:spPr>
        <p:txBody>
          <a:bodyPr>
            <a:normAutofit fontScale="90000"/>
          </a:bodyPr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2806496" y="2452346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4311692" y="146304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6491713" y="146304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4311692" y="336992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6491713" y="34432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9" name="Curved Connector 10"/>
          <p:cNvCxnSpPr>
            <a:stCxn id="4" idx="7"/>
            <a:endCxn id="5" idx="2"/>
          </p:cNvCxnSpPr>
          <p:nvPr/>
        </p:nvCxnSpPr>
        <p:spPr>
          <a:xfrm flipV="1">
            <a:off x="3196741" y="1691642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4"/>
            <a:endCxn id="7" idx="0"/>
          </p:cNvCxnSpPr>
          <p:nvPr/>
        </p:nvCxnSpPr>
        <p:spPr>
          <a:xfrm rot="5400000">
            <a:off x="3815452" y="2645082"/>
            <a:ext cx="144968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5"/>
            <a:endCxn id="7" idx="2"/>
          </p:cNvCxnSpPr>
          <p:nvPr/>
        </p:nvCxnSpPr>
        <p:spPr>
          <a:xfrm>
            <a:off x="3196741" y="2842591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7" idx="5"/>
            <a:endCxn id="8" idx="3"/>
          </p:cNvCxnSpPr>
          <p:nvPr/>
        </p:nvCxnSpPr>
        <p:spPr>
          <a:xfrm rot="16200000" flipH="1">
            <a:off x="5593649" y="2868455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5" idx="7"/>
            <a:endCxn id="6" idx="1"/>
          </p:cNvCxnSpPr>
          <p:nvPr/>
        </p:nvCxnSpPr>
        <p:spPr>
          <a:xfrm rot="5400000" flipH="1" flipV="1">
            <a:off x="5630302" y="601632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5" idx="6"/>
          </p:cNvCxnSpPr>
          <p:nvPr/>
        </p:nvCxnSpPr>
        <p:spPr>
          <a:xfrm rot="10800000">
            <a:off x="4768893" y="1691642"/>
            <a:ext cx="172282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0"/>
          <p:cNvCxnSpPr>
            <a:stCxn id="7" idx="6"/>
            <a:endCxn id="6" idx="2"/>
          </p:cNvCxnSpPr>
          <p:nvPr/>
        </p:nvCxnSpPr>
        <p:spPr>
          <a:xfrm flipV="1">
            <a:off x="4768892" y="1691642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0"/>
          <p:cNvCxnSpPr>
            <a:stCxn id="8" idx="2"/>
            <a:endCxn id="4" idx="6"/>
          </p:cNvCxnSpPr>
          <p:nvPr/>
        </p:nvCxnSpPr>
        <p:spPr>
          <a:xfrm flipH="1" flipV="1">
            <a:off x="3263696" y="2680946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0"/>
            <a:endCxn id="6" idx="4"/>
          </p:cNvCxnSpPr>
          <p:nvPr/>
        </p:nvCxnSpPr>
        <p:spPr>
          <a:xfrm rot="5400000" flipH="1" flipV="1">
            <a:off x="5958820" y="2681736"/>
            <a:ext cx="152298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299206" y="182794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96741" y="30833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278913" y="229845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40292" y="197805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292028" y="407480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34226" y="248148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751583" y="200346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15972" y="31584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45345" y="277510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-4</a:t>
            </a:r>
          </a:p>
        </p:txBody>
      </p:sp>
      <p:cxnSp>
        <p:nvCxnSpPr>
          <p:cNvPr id="31" name="Curved Connector 30"/>
          <p:cNvCxnSpPr>
            <a:stCxn id="5" idx="5"/>
            <a:endCxn id="8" idx="1"/>
          </p:cNvCxnSpPr>
          <p:nvPr/>
        </p:nvCxnSpPr>
        <p:spPr>
          <a:xfrm>
            <a:off x="4701937" y="1853287"/>
            <a:ext cx="1856731" cy="16568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26768" y="145351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5191" y="1142802"/>
            <a:ext cx="343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all at most 3 edges shortest paths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654096" y="2157349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141628" y="1186785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93501" y="1171253"/>
            <a:ext cx="3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4330692" y="3902893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713963" y="3856726"/>
            <a:ext cx="3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4311692" y="1182185"/>
                <a:ext cx="3564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/6</m:t>
                      </m:r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1692" y="1182185"/>
                <a:ext cx="356431" cy="261610"/>
              </a:xfrm>
              <a:prstGeom prst="rect">
                <a:avLst/>
              </a:prstGeom>
              <a:blipFill>
                <a:blip r:embed="rId2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884377" y="1171253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/4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463094" y="3930052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/7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48229" y="3834899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806496" y="2135722"/>
            <a:ext cx="550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ea typeface="Cambria Math"/>
              </a:rPr>
              <a:t>/0</a:t>
            </a:r>
            <a:endParaRPr lang="en-US" sz="11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4381911" y="1175325"/>
                <a:ext cx="3564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/2</m:t>
                      </m:r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911" y="1175325"/>
                <a:ext cx="356431" cy="261610"/>
              </a:xfrm>
              <a:prstGeom prst="rect">
                <a:avLst/>
              </a:prstGeom>
              <a:blipFill>
                <a:blip r:embed="rId3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A02C4581-3F19-4E87-980D-140E426C66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202068"/>
              </p:ext>
            </p:extLst>
          </p:nvPr>
        </p:nvGraphicFramePr>
        <p:xfrm>
          <a:off x="1600200" y="46239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3561725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656808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072761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920532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375109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7092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582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8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66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74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6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98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/>
      <p:bldP spid="37" grpId="0"/>
      <p:bldP spid="38" grpId="0"/>
      <p:bldP spid="39" grpId="0"/>
      <p:bldP spid="4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943FACF-C5E2-4CD3-9553-EA99B862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rgbClr val="FF0000"/>
                </a:solidFill>
              </a:rPr>
              <a:t>Shortest-Path Problems</a:t>
            </a:r>
            <a:r>
              <a:rPr lang="en-US" altLang="en-US"/>
              <a:t>		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C7ECE217-B684-40E1-AE49-FCD0E113C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895850"/>
          </a:xfrm>
        </p:spPr>
        <p:txBody>
          <a:bodyPr/>
          <a:lstStyle/>
          <a:p>
            <a:pPr lvl="1" eaLnBrk="1" hangingPunct="1"/>
            <a:r>
              <a:rPr lang="en-US" altLang="en-US" b="1" dirty="0"/>
              <a:t>Single-source. </a:t>
            </a:r>
            <a:r>
              <a:rPr lang="en-US" altLang="en-US" dirty="0"/>
              <a:t>Find a shortest path from a given source  to each of the vertices</a:t>
            </a:r>
          </a:p>
          <a:p>
            <a:pPr lvl="1" eaLnBrk="1" hangingPunct="1">
              <a:buFont typeface="Wingdings 3" panose="05040102010807070707" pitchFamily="18" charset="2"/>
              <a:buNone/>
            </a:pPr>
            <a:r>
              <a:rPr lang="en-US" altLang="en-US" dirty="0"/>
              <a:t> </a:t>
            </a:r>
          </a:p>
          <a:p>
            <a:pPr lvl="1" eaLnBrk="1" hangingPunct="1"/>
            <a:r>
              <a:rPr lang="en-US" altLang="en-US" b="1" dirty="0"/>
              <a:t>Single-pair. </a:t>
            </a:r>
            <a:r>
              <a:rPr lang="en-US" altLang="en-US" dirty="0"/>
              <a:t>Given two vertices, find a shortest path between them. Solution to single-source problem solves this problem efficiently, too</a:t>
            </a:r>
          </a:p>
          <a:p>
            <a:pPr lvl="1" eaLnBrk="1" hangingPunct="1">
              <a:buFont typeface="Wingdings 3" panose="05040102010807070707" pitchFamily="18" charset="2"/>
              <a:buNone/>
            </a:pPr>
            <a:endParaRPr lang="en-US" altLang="en-US" dirty="0"/>
          </a:p>
          <a:p>
            <a:pPr lvl="1" eaLnBrk="1" hangingPunct="1"/>
            <a:r>
              <a:rPr lang="en-US" altLang="en-US" b="1" dirty="0"/>
              <a:t>All-pairs. </a:t>
            </a:r>
            <a:r>
              <a:rPr lang="en-US" altLang="en-US" dirty="0"/>
              <a:t>Find shortest-paths for every pair of vertices</a:t>
            </a:r>
          </a:p>
        </p:txBody>
      </p:sp>
    </p:spTree>
    <p:extLst>
      <p:ext uri="{BB962C8B-B14F-4D97-AF65-F5344CB8AC3E}">
        <p14:creationId xmlns:p14="http://schemas.microsoft.com/office/powerpoint/2010/main" val="1079706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4079"/>
          </a:xfrm>
        </p:spPr>
        <p:txBody>
          <a:bodyPr>
            <a:normAutofit fontScale="90000"/>
          </a:bodyPr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2457204" y="2511117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962400" y="152181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6142421" y="1521813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3962400" y="342869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6142421" y="350200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9" name="Curved Connector 10"/>
          <p:cNvCxnSpPr>
            <a:stCxn id="4" idx="7"/>
            <a:endCxn id="5" idx="2"/>
          </p:cNvCxnSpPr>
          <p:nvPr/>
        </p:nvCxnSpPr>
        <p:spPr>
          <a:xfrm flipV="1">
            <a:off x="2847449" y="1750413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4"/>
            <a:endCxn id="7" idx="0"/>
          </p:cNvCxnSpPr>
          <p:nvPr/>
        </p:nvCxnSpPr>
        <p:spPr>
          <a:xfrm rot="5400000">
            <a:off x="3466160" y="2703853"/>
            <a:ext cx="144968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5"/>
            <a:endCxn id="7" idx="2"/>
          </p:cNvCxnSpPr>
          <p:nvPr/>
        </p:nvCxnSpPr>
        <p:spPr>
          <a:xfrm>
            <a:off x="2847449" y="2901362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7" idx="5"/>
            <a:endCxn id="8" idx="3"/>
          </p:cNvCxnSpPr>
          <p:nvPr/>
        </p:nvCxnSpPr>
        <p:spPr>
          <a:xfrm rot="16200000" flipH="1">
            <a:off x="5244357" y="2927226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5" idx="7"/>
            <a:endCxn id="6" idx="1"/>
          </p:cNvCxnSpPr>
          <p:nvPr/>
        </p:nvCxnSpPr>
        <p:spPr>
          <a:xfrm rot="5400000" flipH="1" flipV="1">
            <a:off x="5281010" y="660403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5" idx="6"/>
          </p:cNvCxnSpPr>
          <p:nvPr/>
        </p:nvCxnSpPr>
        <p:spPr>
          <a:xfrm rot="10800000">
            <a:off x="4419601" y="1750413"/>
            <a:ext cx="172282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0"/>
          <p:cNvCxnSpPr>
            <a:stCxn id="7" idx="6"/>
            <a:endCxn id="6" idx="2"/>
          </p:cNvCxnSpPr>
          <p:nvPr/>
        </p:nvCxnSpPr>
        <p:spPr>
          <a:xfrm flipV="1">
            <a:off x="4419600" y="1750413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0"/>
          <p:cNvCxnSpPr>
            <a:stCxn id="8" idx="2"/>
            <a:endCxn id="4" idx="6"/>
          </p:cNvCxnSpPr>
          <p:nvPr/>
        </p:nvCxnSpPr>
        <p:spPr>
          <a:xfrm flipH="1" flipV="1">
            <a:off x="2914404" y="2739717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0"/>
            <a:endCxn id="6" idx="4"/>
          </p:cNvCxnSpPr>
          <p:nvPr/>
        </p:nvCxnSpPr>
        <p:spPr>
          <a:xfrm rot="5400000" flipH="1" flipV="1">
            <a:off x="5609528" y="2740507"/>
            <a:ext cx="152298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49914" y="18867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847449" y="314212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929621" y="235722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072673" y="933179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942736" y="4133579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84934" y="254025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402291" y="206223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166680" y="321722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596053" y="283387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-4</a:t>
            </a:r>
          </a:p>
        </p:txBody>
      </p:sp>
      <p:cxnSp>
        <p:nvCxnSpPr>
          <p:cNvPr id="31" name="Curved Connector 30"/>
          <p:cNvCxnSpPr>
            <a:stCxn id="5" idx="5"/>
            <a:endCxn id="8" idx="1"/>
          </p:cNvCxnSpPr>
          <p:nvPr/>
        </p:nvCxnSpPr>
        <p:spPr>
          <a:xfrm>
            <a:off x="4352645" y="1912058"/>
            <a:ext cx="1856731" cy="16568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977476" y="147457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2158" y="689360"/>
            <a:ext cx="3439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Calculate all at most 4 edges shortest paths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304804" y="2216120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792336" y="1245556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244209" y="1230024"/>
            <a:ext cx="3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981400" y="3961664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6364671" y="3915497"/>
            <a:ext cx="3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3962400" y="1240956"/>
                <a:ext cx="356431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/2</m:t>
                      </m:r>
                    </m:oMath>
                  </m:oMathPara>
                </a14:m>
                <a:endParaRPr lang="en-US" sz="11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1240956"/>
                <a:ext cx="356431" cy="261610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6535085" y="1230024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/4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113802" y="3988823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/7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598937" y="3938580"/>
            <a:ext cx="55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ea typeface="Cambria Math"/>
              </a:rPr>
              <a:t>/-2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457204" y="2194493"/>
            <a:ext cx="55049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  <a:ea typeface="Cambria Math"/>
              </a:rPr>
              <a:t>/0</a:t>
            </a:r>
            <a:endParaRPr lang="en-US" sz="1100" dirty="0">
              <a:solidFill>
                <a:srgbClr val="FF0000"/>
              </a:solidFill>
            </a:endParaRPr>
          </a:p>
        </p:txBody>
      </p:sp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922FE711-8228-40D5-BBBC-FF5FA5650F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2202683"/>
              </p:ext>
            </p:extLst>
          </p:nvPr>
        </p:nvGraphicFramePr>
        <p:xfrm>
          <a:off x="1600200" y="462390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3561725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656808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0727617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920532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375109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470928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0582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884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l-G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666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52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1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9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5" grpId="1"/>
      <p:bldP spid="36" grpId="0"/>
      <p:bldP spid="37" grpId="0"/>
      <p:bldP spid="38" grpId="0"/>
      <p:bldP spid="3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Bellman-Ford algorithm</a:t>
            </a:r>
          </a:p>
        </p:txBody>
      </p:sp>
      <p:sp>
        <p:nvSpPr>
          <p:cNvPr id="4" name="Oval 3"/>
          <p:cNvSpPr/>
          <p:nvPr/>
        </p:nvSpPr>
        <p:spPr>
          <a:xfrm>
            <a:off x="1924823" y="3555991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3430019" y="25666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6" name="Oval 5"/>
          <p:cNvSpPr/>
          <p:nvPr/>
        </p:nvSpPr>
        <p:spPr>
          <a:xfrm>
            <a:off x="5610040" y="2566687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3430019" y="447356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Oval 7"/>
          <p:cNvSpPr/>
          <p:nvPr/>
        </p:nvSpPr>
        <p:spPr>
          <a:xfrm>
            <a:off x="5610040" y="4546874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9" name="Curved Connector 10"/>
          <p:cNvCxnSpPr>
            <a:stCxn id="4" idx="7"/>
            <a:endCxn id="5" idx="2"/>
          </p:cNvCxnSpPr>
          <p:nvPr/>
        </p:nvCxnSpPr>
        <p:spPr>
          <a:xfrm flipV="1">
            <a:off x="2315068" y="2795287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urved Connector 9"/>
          <p:cNvCxnSpPr>
            <a:stCxn id="5" idx="4"/>
            <a:endCxn id="7" idx="0"/>
          </p:cNvCxnSpPr>
          <p:nvPr/>
        </p:nvCxnSpPr>
        <p:spPr>
          <a:xfrm rot="5400000">
            <a:off x="2933779" y="3748727"/>
            <a:ext cx="144968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" idx="5"/>
            <a:endCxn id="7" idx="2"/>
          </p:cNvCxnSpPr>
          <p:nvPr/>
        </p:nvCxnSpPr>
        <p:spPr>
          <a:xfrm>
            <a:off x="2315068" y="3946236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7" idx="5"/>
            <a:endCxn id="8" idx="3"/>
          </p:cNvCxnSpPr>
          <p:nvPr/>
        </p:nvCxnSpPr>
        <p:spPr>
          <a:xfrm rot="16200000" flipH="1">
            <a:off x="4711976" y="3972100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5" idx="7"/>
            <a:endCxn id="6" idx="1"/>
          </p:cNvCxnSpPr>
          <p:nvPr/>
        </p:nvCxnSpPr>
        <p:spPr>
          <a:xfrm rot="5400000" flipH="1" flipV="1">
            <a:off x="4748629" y="1705277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2"/>
            <a:endCxn id="5" idx="6"/>
          </p:cNvCxnSpPr>
          <p:nvPr/>
        </p:nvCxnSpPr>
        <p:spPr>
          <a:xfrm rot="10800000">
            <a:off x="3887220" y="2795287"/>
            <a:ext cx="172282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0"/>
          <p:cNvCxnSpPr>
            <a:stCxn id="7" idx="6"/>
            <a:endCxn id="6" idx="2"/>
          </p:cNvCxnSpPr>
          <p:nvPr/>
        </p:nvCxnSpPr>
        <p:spPr>
          <a:xfrm flipV="1">
            <a:off x="3887219" y="2795287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0"/>
          <p:cNvCxnSpPr>
            <a:stCxn id="8" idx="2"/>
            <a:endCxn id="4" idx="6"/>
          </p:cNvCxnSpPr>
          <p:nvPr/>
        </p:nvCxnSpPr>
        <p:spPr>
          <a:xfrm flipH="1" flipV="1">
            <a:off x="2382023" y="3784591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7"/>
          <p:cNvCxnSpPr>
            <a:stCxn id="8" idx="0"/>
            <a:endCxn id="6" idx="4"/>
          </p:cNvCxnSpPr>
          <p:nvPr/>
        </p:nvCxnSpPr>
        <p:spPr>
          <a:xfrm rot="5400000" flipH="1" flipV="1">
            <a:off x="5077147" y="3785381"/>
            <a:ext cx="152298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17533" y="293159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315068" y="418700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97240" y="340210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40292" y="197805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0355" y="517845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52553" y="358512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869910" y="310710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-3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634299" y="426210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063672" y="38787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-4</a:t>
            </a:r>
          </a:p>
        </p:txBody>
      </p:sp>
      <p:cxnSp>
        <p:nvCxnSpPr>
          <p:cNvPr id="31" name="Curved Connector 30"/>
          <p:cNvCxnSpPr>
            <a:stCxn id="5" idx="5"/>
            <a:endCxn id="8" idx="1"/>
          </p:cNvCxnSpPr>
          <p:nvPr/>
        </p:nvCxnSpPr>
        <p:spPr>
          <a:xfrm>
            <a:off x="3820264" y="2956932"/>
            <a:ext cx="1856731" cy="165689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4445095" y="2519450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-2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1000" y="1612695"/>
            <a:ext cx="3439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result: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72423" y="3260994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259955" y="2290430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711828" y="2274898"/>
            <a:ext cx="3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449019" y="5006538"/>
            <a:ext cx="3564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832290" y="4960371"/>
            <a:ext cx="356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-2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5446694"/>
            <a:ext cx="301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shortest path from 1 to 5?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1000" y="6140642"/>
            <a:ext cx="3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weight of this path?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51661" y="5486230"/>
            <a:ext cx="3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1, 4, 3, 2, 5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116921" y="6093025"/>
            <a:ext cx="3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84925" y="5954525"/>
            <a:ext cx="301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shortest path from 1 to 2, 3, and 4?</a:t>
            </a:r>
          </a:p>
        </p:txBody>
      </p:sp>
    </p:spTree>
    <p:extLst>
      <p:ext uri="{BB962C8B-B14F-4D97-AF65-F5344CB8AC3E}">
        <p14:creationId xmlns:p14="http://schemas.microsoft.com/office/powerpoint/2010/main" val="21646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0" grpId="0"/>
      <p:bldP spid="41" grpId="0"/>
      <p:bldP spid="48" grpId="0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en-US" dirty="0"/>
                  <a:t>A greedy algorithm</a:t>
                </a:r>
              </a:p>
              <a:p>
                <a:r>
                  <a:rPr lang="en-US" b="1" dirty="0" err="1"/>
                  <a:t>Dijkstra</a:t>
                </a:r>
                <a:r>
                  <a:rPr lang="en-US" dirty="0"/>
                  <a:t> (G, s)</a:t>
                </a:r>
              </a:p>
              <a:p>
                <a:pPr marL="400050" lvl="1" indent="0">
                  <a:buNone/>
                </a:pPr>
                <a:r>
                  <a:rPr lang="en-US" dirty="0"/>
                  <a:t>for each v in G.V{</a:t>
                </a:r>
              </a:p>
              <a:p>
                <a:pPr marL="800100" lvl="2" indent="0">
                  <a:buNone/>
                </a:pPr>
                <a:r>
                  <a:rPr lang="en-US" b="1" dirty="0"/>
                  <a:t>if</a:t>
                </a:r>
                <a:r>
                  <a:rPr lang="en-US" dirty="0"/>
                  <a:t>(v==s)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=0; </a:t>
                </a:r>
                <a:r>
                  <a:rPr lang="en-US" b="1" dirty="0"/>
                  <a:t>else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  <a:ea typeface="Cambria Math"/>
                      </a:rPr>
                      <m:t>∞; </m:t>
                    </m:r>
                  </m:oMath>
                </a14:m>
                <a:r>
                  <a:rPr lang="en-US" dirty="0"/>
                  <a:t>//set the 0-edge shortest distance </a:t>
                </a:r>
              </a:p>
              <a:p>
                <a:pPr marL="800100" lvl="2" indent="0">
                  <a:buNone/>
                </a:pPr>
                <a:r>
                  <a:rPr lang="en-US" dirty="0"/>
                  <a:t>                                                        from s to v</a:t>
                </a:r>
              </a:p>
              <a:p>
                <a:pPr marL="800100" lvl="2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dirty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latin typeface="Cambria Math"/>
                      </a:rPr>
                      <m:t>NIL</m:t>
                    </m:r>
                  </m:oMath>
                </a14:m>
                <a:r>
                  <a:rPr lang="en-US" i="1" dirty="0"/>
                  <a:t>;  //</a:t>
                </a:r>
                <a:r>
                  <a:rPr lang="en-US" dirty="0"/>
                  <a:t>set the predecessor of v on the shortest path</a:t>
                </a:r>
              </a:p>
              <a:p>
                <a:pPr marL="400050" lvl="1" indent="0">
                  <a:buNone/>
                </a:pPr>
                <a:r>
                  <a:rPr lang="en-US" dirty="0"/>
                  <a:t>}</a:t>
                </a:r>
              </a:p>
              <a:p>
                <a:pPr marL="400050" lvl="1" indent="0">
                  <a:buNone/>
                </a:pPr>
                <a:r>
                  <a:rPr lang="en-US" dirty="0"/>
                  <a:t>S=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∅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;</m:t>
                    </m:r>
                  </m:oMath>
                </a14:m>
                <a:r>
                  <a:rPr lang="en-US" dirty="0"/>
                  <a:t>//the set of vertices whose final shortest-path </a:t>
                </a:r>
              </a:p>
              <a:p>
                <a:pPr marL="400050" lvl="1" indent="0">
                  <a:buNone/>
                </a:pPr>
                <a:r>
                  <a:rPr lang="en-US" dirty="0"/>
                  <a:t>            weights have already been determined</a:t>
                </a:r>
              </a:p>
              <a:p>
                <a:pPr marL="400050" lvl="1" indent="0">
                  <a:buNone/>
                </a:pPr>
                <a:r>
                  <a:rPr lang="en-US" dirty="0"/>
                  <a:t>Q=G.V;</a:t>
                </a:r>
              </a:p>
              <a:p>
                <a:pPr marL="400050" lvl="1" indent="0">
                  <a:buNone/>
                </a:pPr>
                <a:r>
                  <a:rPr lang="en-US" dirty="0"/>
                  <a:t>while(Q</a:t>
                </a:r>
                <a:r>
                  <a:rPr lang="en-US" dirty="0"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≠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∅</m:t>
                    </m:r>
                  </m:oMath>
                </a14:m>
                <a:r>
                  <a:rPr lang="en-US" dirty="0"/>
                  <a:t>){</a:t>
                </a:r>
              </a:p>
              <a:p>
                <a:pPr marL="800100" lvl="2" indent="0">
                  <a:buNone/>
                </a:pPr>
                <a:r>
                  <a:rPr lang="en-US" dirty="0"/>
                  <a:t>u=Extract-Min(Q);  </a:t>
                </a:r>
              </a:p>
              <a:p>
                <a:pPr marL="800100" lvl="2" indent="0">
                  <a:buNone/>
                </a:pPr>
                <a:r>
                  <a:rPr lang="en-US" dirty="0"/>
                  <a:t>S=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S</m:t>
                    </m:r>
                    <m:r>
                      <a:rPr lang="en-US" i="1" smtClean="0">
                        <a:latin typeface="Cambria Math"/>
                        <a:ea typeface="Cambria Math"/>
                      </a:rPr>
                      <m:t>∪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{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𝑢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}</m:t>
                    </m:r>
                  </m:oMath>
                </a14:m>
                <a:r>
                  <a:rPr lang="en-US" dirty="0"/>
                  <a:t>; </a:t>
                </a:r>
              </a:p>
              <a:p>
                <a:pPr marL="800100" lvl="2" indent="0">
                  <a:buNone/>
                </a:pPr>
                <a:r>
                  <a:rPr lang="en-US" dirty="0"/>
                  <a:t>for all (u, v){//the greedy choice</a:t>
                </a:r>
              </a:p>
              <a:p>
                <a:pPr marL="1257300" lvl="3" indent="0">
                  <a:buNone/>
                </a:pPr>
                <a:r>
                  <a:rPr lang="en-US" dirty="0"/>
                  <a:t>if(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&gt;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(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){</a:t>
                </a:r>
              </a:p>
              <a:p>
                <a:pPr marL="171450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m:rPr>
                        <m:nor/>
                      </m:rPr>
                      <a:rPr lang="en-US" dirty="0"/>
                      <m:t>+ 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𝑤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(</m:t>
                        </m:r>
                        <m:r>
                          <a:rPr lang="en-US" i="1" dirty="0">
                            <a:latin typeface="Cambria Math"/>
                          </a:rPr>
                          <m:t>𝑢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  <a:p>
                <a:pPr marL="1714500" lvl="4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𝑠</m:t>
                        </m:r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dirty="0">
                        <a:latin typeface="Cambria Math"/>
                      </a:rPr>
                      <m:t>=</m:t>
                    </m:r>
                    <m:r>
                      <a:rPr lang="en-US" i="1" dirty="0">
                        <a:latin typeface="Cambria Math"/>
                      </a:rPr>
                      <m:t>𝑢</m:t>
                    </m:r>
                  </m:oMath>
                </a14:m>
                <a:r>
                  <a:rPr lang="en-US" i="1" dirty="0"/>
                  <a:t>; </a:t>
                </a:r>
                <a:endParaRPr lang="en-US" dirty="0"/>
              </a:p>
              <a:p>
                <a:pPr marL="1257300" lvl="3" indent="0">
                  <a:buNone/>
                </a:pPr>
                <a:r>
                  <a:rPr lang="en-US" dirty="0"/>
                  <a:t>}</a:t>
                </a:r>
              </a:p>
              <a:p>
                <a:pPr marL="800100" lvl="2" indent="0">
                  <a:buNone/>
                </a:pPr>
                <a:r>
                  <a:rPr lang="en-US" dirty="0"/>
                  <a:t>}</a:t>
                </a:r>
              </a:p>
              <a:p>
                <a:pPr marL="400050" lvl="1" indent="0">
                  <a:buNone/>
                </a:pPr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44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09600" y="6248400"/>
                <a:ext cx="12328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T(n)=O(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𝑉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6248400"/>
                <a:ext cx="1232838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960" t="-8197" r="-44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4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">
            <a:extLst>
              <a:ext uri="{FF2B5EF4-FFF2-40B4-BE49-F238E27FC236}">
                <a16:creationId xmlns:a16="http://schemas.microsoft.com/office/drawing/2014/main" id="{B921D0DE-346B-466E-BB2D-F335F438AF5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4400">
                <a:solidFill>
                  <a:srgbClr val="FF0000"/>
                </a:solidFill>
                <a:latin typeface="Arial" panose="020B0604020202020204" pitchFamily="34" charset="0"/>
              </a:rPr>
              <a:t>Dijkstra's algorithm </a:t>
            </a:r>
            <a:r>
              <a:rPr lang="en-US" altLang="en-US" sz="4200">
                <a:solidFill>
                  <a:srgbClr val="FF0000"/>
                </a:solidFill>
                <a:latin typeface="Arial" panose="020B0604020202020204" pitchFamily="34" charset="0"/>
              </a:rPr>
              <a:t>Pseudocode</a:t>
            </a:r>
            <a:endParaRPr lang="en-US" altLang="en-US" sz="4200">
              <a:solidFill>
                <a:srgbClr val="3B62AF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Text Box 4">
            <a:extLst>
              <a:ext uri="{FF2B5EF4-FFF2-40B4-BE49-F238E27FC236}">
                <a16:creationId xmlns:a16="http://schemas.microsoft.com/office/drawing/2014/main" id="{6A447518-B6F2-4D33-A767-8E9E5A72B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28800"/>
            <a:ext cx="8686800" cy="3157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8223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5000"/>
              </a:lnSpc>
            </a:pP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dist[s] ←0        			</a:t>
            </a:r>
            <a:r>
              <a:rPr lang="en-US" altLang="en-US">
                <a:solidFill>
                  <a:srgbClr val="C00000"/>
                </a:solidFill>
                <a:latin typeface="Constantia" panose="02030602050306030303" pitchFamily="18" charset="0"/>
              </a:rPr>
              <a:t>(distance to source vertex is zero)</a:t>
            </a:r>
            <a:b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>for  all 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v 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  <a:sym typeface="Symbol" panose="05050102010706020507" pitchFamily="18" charset="2"/>
              </a:rPr>
              <a:t>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 V–{s}</a:t>
            </a:r>
            <a:b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>        do  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dist[v] ←∞ 		</a:t>
            </a:r>
            <a:r>
              <a:rPr lang="en-US" altLang="en-US">
                <a:solidFill>
                  <a:srgbClr val="C00000"/>
                </a:solidFill>
                <a:latin typeface="Constantia" panose="02030602050306030303" pitchFamily="18" charset="0"/>
              </a:rPr>
              <a:t>(set all other distances to infinity) </a:t>
            </a:r>
            <a:b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S←∅ 				</a:t>
            </a:r>
            <a:r>
              <a:rPr lang="en-US" altLang="en-US">
                <a:solidFill>
                  <a:srgbClr val="C00000"/>
                </a:solidFill>
                <a:latin typeface="Constantia" panose="02030602050306030303" pitchFamily="18" charset="0"/>
              </a:rPr>
              <a:t>(S, the set of visited vertices is initially empty) </a:t>
            </a:r>
            <a:b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Q←V </a:t>
            </a:r>
            <a:r>
              <a:rPr lang="en-US" altLang="en-US">
                <a:solidFill>
                  <a:srgbClr val="C00000"/>
                </a:solidFill>
                <a:latin typeface="Constantia" panose="02030602050306030303" pitchFamily="18" charset="0"/>
              </a:rPr>
              <a:t> 				(Q, the queue initially contains all vertices) 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              </a:t>
            </a:r>
            <a:b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>while 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Q ≠∅ 			</a:t>
            </a:r>
            <a:r>
              <a:rPr lang="en-US" altLang="en-US">
                <a:solidFill>
                  <a:srgbClr val="C00000"/>
                </a:solidFill>
                <a:latin typeface="Constantia" panose="02030602050306030303" pitchFamily="18" charset="0"/>
              </a:rPr>
              <a:t>(while the queue is not empty) </a:t>
            </a:r>
            <a:b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>do  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 u ← </a:t>
            </a: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>mindistance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(Q,dist)	</a:t>
            </a:r>
            <a:r>
              <a:rPr lang="en-US" altLang="en-US">
                <a:solidFill>
                  <a:srgbClr val="C00000"/>
                </a:solidFill>
                <a:latin typeface="Constantia" panose="02030602050306030303" pitchFamily="18" charset="0"/>
              </a:rPr>
              <a:t>(select the element of Q with the min. distance) </a:t>
            </a:r>
            <a:b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>    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  S←S </a:t>
            </a:r>
            <a:r>
              <a:rPr lang="en-US" altLang="en-US">
                <a:solidFill>
                  <a:srgbClr val="674EA7"/>
                </a:solidFill>
                <a:sym typeface="Symbol" panose="05050102010706020507" pitchFamily="18" charset="2"/>
              </a:rPr>
              <a:t>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{u} 			</a:t>
            </a:r>
            <a:r>
              <a:rPr lang="en-US" altLang="en-US">
                <a:solidFill>
                  <a:srgbClr val="C00000"/>
                </a:solidFill>
                <a:latin typeface="Constantia" panose="02030602050306030303" pitchFamily="18" charset="0"/>
              </a:rPr>
              <a:t>(add u to list of visited vertices) </a:t>
            </a:r>
            <a:b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</a:b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>       for all 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v </a:t>
            </a:r>
            <a:r>
              <a:rPr lang="en-US" altLang="en-US">
                <a:solidFill>
                  <a:srgbClr val="674EA7"/>
                </a:solidFill>
                <a:sym typeface="Symbol" panose="05050102010706020507" pitchFamily="18" charset="2"/>
              </a:rPr>
              <a:t>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 neighbors[u]  </a:t>
            </a: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>do  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>                     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dist[v]= min(</a:t>
            </a:r>
            <a:r>
              <a:rPr lang="en-US" altLang="en-US">
                <a:solidFill>
                  <a:srgbClr val="674EA7"/>
                </a:solidFill>
              </a:rPr>
              <a:t>dist[v],</a:t>
            </a:r>
            <a:r>
              <a:rPr lang="en-US" altLang="en-US"/>
              <a:t> 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dist[u] + w(u, v))  </a:t>
            </a:r>
            <a:r>
              <a:rPr lang="en-US" altLang="en-US">
                <a:solidFill>
                  <a:srgbClr val="C00000"/>
                </a:solidFill>
                <a:latin typeface="Constantia" panose="02030602050306030303" pitchFamily="18" charset="0"/>
              </a:rPr>
              <a:t>(update distance)  </a:t>
            </a: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>                      </a:t>
            </a:r>
          </a:p>
          <a:p>
            <a:pPr eaLnBrk="1" hangingPunct="1">
              <a:lnSpc>
                <a:spcPct val="95000"/>
              </a:lnSpc>
            </a:pPr>
            <a:r>
              <a:rPr lang="en-US" altLang="en-US">
                <a:solidFill>
                  <a:srgbClr val="444444"/>
                </a:solidFill>
                <a:latin typeface="Constantia" panose="02030602050306030303" pitchFamily="18" charset="0"/>
              </a:rPr>
              <a:t>return </a:t>
            </a:r>
            <a:r>
              <a:rPr lang="en-US" altLang="en-US">
                <a:solidFill>
                  <a:srgbClr val="674EA7"/>
                </a:solidFill>
                <a:latin typeface="Constantia" panose="02030602050306030303" pitchFamily="18" charset="0"/>
              </a:rPr>
              <a:t>dist</a:t>
            </a:r>
            <a:endParaRPr lang="en-US" altLang="en-US">
              <a:solidFill>
                <a:srgbClr val="C00000"/>
              </a:solidFill>
              <a:latin typeface="Constantia" panose="02030602050306030303" pitchFamily="18" charset="0"/>
            </a:endParaRPr>
          </a:p>
          <a:p>
            <a:pPr eaLnBrk="1" hangingPunct="1">
              <a:lnSpc>
                <a:spcPct val="95000"/>
              </a:lnSpc>
            </a:pPr>
            <a:endParaRPr lang="en-US" altLang="en-US">
              <a:solidFill>
                <a:srgbClr val="674EA7"/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7546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">
            <a:extLst>
              <a:ext uri="{FF2B5EF4-FFF2-40B4-BE49-F238E27FC236}">
                <a16:creationId xmlns:a16="http://schemas.microsoft.com/office/drawing/2014/main" id="{F1B43306-FAB5-42D6-9B0C-721F3E09C2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4200">
                <a:solidFill>
                  <a:srgbClr val="3B62AF"/>
                </a:solidFill>
                <a:latin typeface="Arial" panose="020B0604020202020204" pitchFamily="34" charset="0"/>
              </a:rPr>
              <a:t>DIJKSTRA   EXAMPLE</a:t>
            </a:r>
          </a:p>
        </p:txBody>
      </p:sp>
      <p:pic>
        <p:nvPicPr>
          <p:cNvPr id="34819" name="Picture 4">
            <a:extLst>
              <a:ext uri="{FF2B5EF4-FFF2-40B4-BE49-F238E27FC236}">
                <a16:creationId xmlns:a16="http://schemas.microsoft.com/office/drawing/2014/main" id="{09129C81-F580-4F91-9CD5-D9815D76A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63625"/>
            <a:ext cx="8229600" cy="4697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74044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">
            <a:extLst>
              <a:ext uri="{FF2B5EF4-FFF2-40B4-BE49-F238E27FC236}">
                <a16:creationId xmlns:a16="http://schemas.microsoft.com/office/drawing/2014/main" id="{9793C4A3-788A-4EB0-BD22-B916E7660A5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4200">
                <a:solidFill>
                  <a:srgbClr val="3B62AF"/>
                </a:solidFill>
                <a:latin typeface="Arial" panose="020B0604020202020204" pitchFamily="34" charset="0"/>
              </a:rPr>
              <a:t>DIJKSTRA   EXAMPLE</a:t>
            </a:r>
          </a:p>
        </p:txBody>
      </p:sp>
      <p:pic>
        <p:nvPicPr>
          <p:cNvPr id="35843" name="Picture 5">
            <a:extLst>
              <a:ext uri="{FF2B5EF4-FFF2-40B4-BE49-F238E27FC236}">
                <a16:creationId xmlns:a16="http://schemas.microsoft.com/office/drawing/2014/main" id="{18A6893B-79CC-4944-AB8D-640548856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754063"/>
            <a:ext cx="7912100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4715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1">
            <a:extLst>
              <a:ext uri="{FF2B5EF4-FFF2-40B4-BE49-F238E27FC236}">
                <a16:creationId xmlns:a16="http://schemas.microsoft.com/office/drawing/2014/main" id="{9F6ED818-54AE-4D22-B5B3-BF876BFE3C1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4200">
                <a:solidFill>
                  <a:srgbClr val="3B62AF"/>
                </a:solidFill>
                <a:latin typeface="Arial" panose="020B0604020202020204" pitchFamily="34" charset="0"/>
              </a:rPr>
              <a:t>DIJKSTRA   EXAMPLE</a:t>
            </a:r>
          </a:p>
        </p:txBody>
      </p:sp>
      <p:pic>
        <p:nvPicPr>
          <p:cNvPr id="36867" name="Picture 5">
            <a:extLst>
              <a:ext uri="{FF2B5EF4-FFF2-40B4-BE49-F238E27FC236}">
                <a16:creationId xmlns:a16="http://schemas.microsoft.com/office/drawing/2014/main" id="{E9E1F04B-C661-4460-B796-243BC4849F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908050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0375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">
            <a:extLst>
              <a:ext uri="{FF2B5EF4-FFF2-40B4-BE49-F238E27FC236}">
                <a16:creationId xmlns:a16="http://schemas.microsoft.com/office/drawing/2014/main" id="{0864E269-B32C-4EBA-91C7-49BC352C010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4200">
                <a:solidFill>
                  <a:srgbClr val="3B62AF"/>
                </a:solidFill>
                <a:latin typeface="Arial" panose="020B0604020202020204" pitchFamily="34" charset="0"/>
              </a:rPr>
              <a:t>DIJKSTRA  EXAMPLE</a:t>
            </a:r>
          </a:p>
        </p:txBody>
      </p:sp>
      <p:pic>
        <p:nvPicPr>
          <p:cNvPr id="37891" name="Picture 5">
            <a:extLst>
              <a:ext uri="{FF2B5EF4-FFF2-40B4-BE49-F238E27FC236}">
                <a16:creationId xmlns:a16="http://schemas.microsoft.com/office/drawing/2014/main" id="{DE6F9417-F7CA-4463-92E9-7FF731522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960438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94026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1">
            <a:extLst>
              <a:ext uri="{FF2B5EF4-FFF2-40B4-BE49-F238E27FC236}">
                <a16:creationId xmlns:a16="http://schemas.microsoft.com/office/drawing/2014/main" id="{7A018C08-01A9-4509-9A5E-D64E369F174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4200">
                <a:solidFill>
                  <a:srgbClr val="3B62AF"/>
                </a:solidFill>
                <a:latin typeface="Arial" panose="020B0604020202020204" pitchFamily="34" charset="0"/>
              </a:rPr>
              <a:t>DIJKSTRA   EXAMPLE</a:t>
            </a:r>
          </a:p>
        </p:txBody>
      </p:sp>
      <p:pic>
        <p:nvPicPr>
          <p:cNvPr id="38915" name="Picture 5">
            <a:extLst>
              <a:ext uri="{FF2B5EF4-FFF2-40B4-BE49-F238E27FC236}">
                <a16:creationId xmlns:a16="http://schemas.microsoft.com/office/drawing/2014/main" id="{D9C0D8AD-667C-4A87-AD9D-AC6E9020E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908050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11080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">
            <a:extLst>
              <a:ext uri="{FF2B5EF4-FFF2-40B4-BE49-F238E27FC236}">
                <a16:creationId xmlns:a16="http://schemas.microsoft.com/office/drawing/2014/main" id="{8BA213AF-9D4A-4F25-B709-ED50C5663D3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4200">
                <a:solidFill>
                  <a:srgbClr val="3B62AF"/>
                </a:solidFill>
                <a:latin typeface="Arial" panose="020B0604020202020204" pitchFamily="34" charset="0"/>
              </a:rPr>
              <a:t>DIJKSTRA   EXAMPLE</a:t>
            </a:r>
          </a:p>
        </p:txBody>
      </p:sp>
      <p:pic>
        <p:nvPicPr>
          <p:cNvPr id="39939" name="Picture 5">
            <a:extLst>
              <a:ext uri="{FF2B5EF4-FFF2-40B4-BE49-F238E27FC236}">
                <a16:creationId xmlns:a16="http://schemas.microsoft.com/office/drawing/2014/main" id="{937ED1FE-CAC7-4032-A3D2-DBD0CFF6E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" y="908050"/>
            <a:ext cx="8247063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908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6783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:r>
                  <a:rPr lang="en-US" b="1" dirty="0"/>
                  <a:t>path</a:t>
                </a:r>
                <a:r>
                  <a:rPr lang="en-US" dirty="0"/>
                  <a:t> of a weighted, directed graph is a sequence of vertices: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&gt;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weight of a path </a:t>
                </a:r>
                <a:r>
                  <a:rPr lang="en-US" dirty="0"/>
                  <a:t>is the sum of weights of edges that make the path: </a:t>
                </a:r>
              </a:p>
              <a:p>
                <a:pPr marL="400050" lvl="1" indent="0">
                  <a:buNone/>
                </a:pPr>
                <a:r>
                  <a:rPr lang="en-US" dirty="0"/>
                  <a:t>weight(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&lt;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, …,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&gt;</m:t>
                    </m:r>
                  </m:oMath>
                </a14:m>
                <a:r>
                  <a:rPr lang="en-US" dirty="0"/>
                  <a:t> )=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/>
                                  </a:rPr>
                                  <m:t>𝑖</m:t>
                                </m:r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678363"/>
              </a:xfrm>
              <a:blipFill rotWithShape="1">
                <a:blip r:embed="rId2"/>
                <a:stretch>
                  <a:fillRect l="-1630" t="-1695" r="-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109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1">
            <a:extLst>
              <a:ext uri="{FF2B5EF4-FFF2-40B4-BE49-F238E27FC236}">
                <a16:creationId xmlns:a16="http://schemas.microsoft.com/office/drawing/2014/main" id="{68C1D85E-F8A1-4FA0-98BA-9AF84D79B89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4200">
                <a:solidFill>
                  <a:srgbClr val="3B62AF"/>
                </a:solidFill>
                <a:latin typeface="Arial" panose="020B0604020202020204" pitchFamily="34" charset="0"/>
              </a:rPr>
              <a:t>DIJKSTRA   EXAMPLE</a:t>
            </a:r>
          </a:p>
        </p:txBody>
      </p:sp>
      <p:pic>
        <p:nvPicPr>
          <p:cNvPr id="40963" name="Picture 5">
            <a:extLst>
              <a:ext uri="{FF2B5EF4-FFF2-40B4-BE49-F238E27FC236}">
                <a16:creationId xmlns:a16="http://schemas.microsoft.com/office/drawing/2014/main" id="{60C0F2A0-9D5C-4334-8725-33AA93030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071563"/>
            <a:ext cx="82454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30755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">
            <a:extLst>
              <a:ext uri="{FF2B5EF4-FFF2-40B4-BE49-F238E27FC236}">
                <a16:creationId xmlns:a16="http://schemas.microsoft.com/office/drawing/2014/main" id="{BB281387-2EA1-46A8-BA2E-64010324579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4200">
                <a:solidFill>
                  <a:srgbClr val="3B62AF"/>
                </a:solidFill>
                <a:latin typeface="Arial" panose="020B0604020202020204" pitchFamily="34" charset="0"/>
              </a:rPr>
              <a:t>DIJKSTRA   EXAMPLE</a:t>
            </a:r>
          </a:p>
        </p:txBody>
      </p:sp>
      <p:pic>
        <p:nvPicPr>
          <p:cNvPr id="41987" name="Picture 5">
            <a:extLst>
              <a:ext uri="{FF2B5EF4-FFF2-40B4-BE49-F238E27FC236}">
                <a16:creationId xmlns:a16="http://schemas.microsoft.com/office/drawing/2014/main" id="{D5F00689-242C-4E8C-B577-083691FB9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13" y="1071563"/>
            <a:ext cx="8247062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45342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">
            <a:extLst>
              <a:ext uri="{FF2B5EF4-FFF2-40B4-BE49-F238E27FC236}">
                <a16:creationId xmlns:a16="http://schemas.microsoft.com/office/drawing/2014/main" id="{DF163A7B-AFA0-4BCF-8CF9-B9F08B15B66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4200">
                <a:solidFill>
                  <a:srgbClr val="3B62AF"/>
                </a:solidFill>
                <a:latin typeface="Arial" panose="020B0604020202020204" pitchFamily="34" charset="0"/>
              </a:rPr>
              <a:t>DIJKSTRA   EXAMPLE</a:t>
            </a:r>
          </a:p>
        </p:txBody>
      </p:sp>
      <p:pic>
        <p:nvPicPr>
          <p:cNvPr id="43011" name="Picture 5">
            <a:extLst>
              <a:ext uri="{FF2B5EF4-FFF2-40B4-BE49-F238E27FC236}">
                <a16:creationId xmlns:a16="http://schemas.microsoft.com/office/drawing/2014/main" id="{EEF65E05-C9C3-4904-BE4A-67E34A1A5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071563"/>
            <a:ext cx="82454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934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1">
            <a:extLst>
              <a:ext uri="{FF2B5EF4-FFF2-40B4-BE49-F238E27FC236}">
                <a16:creationId xmlns:a16="http://schemas.microsoft.com/office/drawing/2014/main" id="{85880107-3FF0-4EC1-B4AF-BBD66D4351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4200">
                <a:solidFill>
                  <a:srgbClr val="3B62AF"/>
                </a:solidFill>
                <a:latin typeface="Arial" panose="020B0604020202020204" pitchFamily="34" charset="0"/>
              </a:rPr>
              <a:t>DIJKSTRA   EXAMPLE</a:t>
            </a:r>
          </a:p>
        </p:txBody>
      </p:sp>
      <p:pic>
        <p:nvPicPr>
          <p:cNvPr id="44035" name="Picture 5">
            <a:extLst>
              <a:ext uri="{FF2B5EF4-FFF2-40B4-BE49-F238E27FC236}">
                <a16:creationId xmlns:a16="http://schemas.microsoft.com/office/drawing/2014/main" id="{BF64B3E5-D6E1-47A5-9D43-19F165C1F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63" y="1071563"/>
            <a:ext cx="8245475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235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">
            <a:extLst>
              <a:ext uri="{FF2B5EF4-FFF2-40B4-BE49-F238E27FC236}">
                <a16:creationId xmlns:a16="http://schemas.microsoft.com/office/drawing/2014/main" id="{AE27BDEF-D986-4DE2-BE71-1D85BB387A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4400">
                <a:solidFill>
                  <a:srgbClr val="FF0000"/>
                </a:solidFill>
                <a:latin typeface="Arial" panose="020B0604020202020204" pitchFamily="34" charset="0"/>
              </a:rPr>
              <a:t>Dijkstra's algorithm </a:t>
            </a:r>
            <a:r>
              <a:rPr lang="en-US" altLang="en-US" sz="4200">
                <a:solidFill>
                  <a:srgbClr val="FF0000"/>
                </a:solidFill>
                <a:latin typeface="Arial" panose="020B0604020202020204" pitchFamily="34" charset="0"/>
              </a:rPr>
              <a:t>Pseudocode</a:t>
            </a:r>
            <a:endParaRPr lang="en-US" altLang="en-US" sz="4200">
              <a:solidFill>
                <a:srgbClr val="3B62AF"/>
              </a:solidFill>
              <a:latin typeface="Arial" panose="020B0604020202020204" pitchFamily="34" charset="0"/>
            </a:endParaRPr>
          </a:p>
        </p:txBody>
      </p:sp>
      <p:sp>
        <p:nvSpPr>
          <p:cNvPr id="57347" name="Text Box 4">
            <a:extLst>
              <a:ext uri="{FF2B5EF4-FFF2-40B4-BE49-F238E27FC236}">
                <a16:creationId xmlns:a16="http://schemas.microsoft.com/office/drawing/2014/main" id="{BBAEFF68-182D-4EDC-937D-2B750DC46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28800"/>
            <a:ext cx="8686800" cy="3421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marL="342900" indent="-342900" defTabSz="822325">
              <a:lnSpc>
                <a:spcPct val="95000"/>
              </a:lnSpc>
              <a:defRPr/>
            </a:pP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dist[s] ←0        			</a:t>
            </a:r>
            <a:r>
              <a:rPr lang="en-US" dirty="0">
                <a:solidFill>
                  <a:srgbClr val="C00000"/>
                </a:solidFill>
                <a:latin typeface="Constantia" pitchFamily="18" charset="0"/>
              </a:rPr>
              <a:t>(distance to source vertex is zero)</a:t>
            </a:r>
            <a:br>
              <a:rPr lang="en-US" dirty="0">
                <a:solidFill>
                  <a:srgbClr val="444444"/>
                </a:solidFill>
                <a:latin typeface="Constantia" pitchFamily="18" charset="0"/>
              </a:rPr>
            </a:br>
            <a:r>
              <a:rPr lang="en-US" dirty="0">
                <a:solidFill>
                  <a:srgbClr val="444444"/>
                </a:solidFill>
                <a:latin typeface="Constantia" pitchFamily="18" charset="0"/>
              </a:rPr>
              <a:t>for  all 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v 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  <a:sym typeface="Symbol" pitchFamily="18" charset="2"/>
              </a:rPr>
              <a:t>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 V–{s}</a:t>
            </a:r>
            <a:br>
              <a:rPr lang="en-US" dirty="0">
                <a:solidFill>
                  <a:srgbClr val="444444"/>
                </a:solidFill>
                <a:latin typeface="Constantia" pitchFamily="18" charset="0"/>
              </a:rPr>
            </a:br>
            <a:r>
              <a:rPr lang="en-US" dirty="0">
                <a:solidFill>
                  <a:srgbClr val="444444"/>
                </a:solidFill>
                <a:latin typeface="Constantia" pitchFamily="18" charset="0"/>
              </a:rPr>
              <a:t>        do  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dist[v] ←∞ 		</a:t>
            </a:r>
            <a:r>
              <a:rPr lang="en-US" dirty="0">
                <a:solidFill>
                  <a:srgbClr val="C00000"/>
                </a:solidFill>
                <a:latin typeface="Constantia" pitchFamily="18" charset="0"/>
              </a:rPr>
              <a:t>(set all other distances to infinity) </a:t>
            </a:r>
            <a:br>
              <a:rPr lang="en-US" dirty="0">
                <a:solidFill>
                  <a:srgbClr val="444444"/>
                </a:solidFill>
                <a:latin typeface="Constantia" pitchFamily="18" charset="0"/>
              </a:rPr>
            </a:b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S←∅ 				</a:t>
            </a:r>
            <a:r>
              <a:rPr lang="en-US" dirty="0">
                <a:solidFill>
                  <a:srgbClr val="C00000"/>
                </a:solidFill>
                <a:latin typeface="Constantia" pitchFamily="18" charset="0"/>
              </a:rPr>
              <a:t>(S, the set of visited vertices is initially empty) </a:t>
            </a:r>
            <a:br>
              <a:rPr lang="en-US" dirty="0">
                <a:solidFill>
                  <a:srgbClr val="444444"/>
                </a:solidFill>
                <a:latin typeface="Constantia" pitchFamily="18" charset="0"/>
              </a:rPr>
            </a:b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Q←V </a:t>
            </a:r>
            <a:r>
              <a:rPr lang="en-US" dirty="0">
                <a:solidFill>
                  <a:srgbClr val="C00000"/>
                </a:solidFill>
                <a:latin typeface="Constantia" pitchFamily="18" charset="0"/>
              </a:rPr>
              <a:t> 				(Q, the queue initially contains all vertices) 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              </a:t>
            </a:r>
            <a:br>
              <a:rPr lang="en-US" dirty="0">
                <a:solidFill>
                  <a:srgbClr val="444444"/>
                </a:solidFill>
                <a:latin typeface="Constantia" pitchFamily="18" charset="0"/>
              </a:rPr>
            </a:br>
            <a:r>
              <a:rPr lang="en-US" dirty="0">
                <a:solidFill>
                  <a:srgbClr val="444444"/>
                </a:solidFill>
                <a:latin typeface="Constantia" pitchFamily="18" charset="0"/>
              </a:rPr>
              <a:t>while 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Q ≠∅ 			</a:t>
            </a:r>
            <a:r>
              <a:rPr lang="en-US" dirty="0">
                <a:solidFill>
                  <a:srgbClr val="C00000"/>
                </a:solidFill>
                <a:latin typeface="Constantia" pitchFamily="18" charset="0"/>
              </a:rPr>
              <a:t>(while the queue is not empty) </a:t>
            </a:r>
            <a:br>
              <a:rPr lang="en-US" dirty="0">
                <a:solidFill>
                  <a:srgbClr val="444444"/>
                </a:solidFill>
                <a:latin typeface="Constantia" pitchFamily="18" charset="0"/>
              </a:rPr>
            </a:br>
            <a:r>
              <a:rPr lang="en-US" dirty="0">
                <a:solidFill>
                  <a:srgbClr val="444444"/>
                </a:solidFill>
                <a:latin typeface="Constantia" pitchFamily="18" charset="0"/>
              </a:rPr>
              <a:t>do  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 u ← </a:t>
            </a:r>
            <a:r>
              <a:rPr lang="en-US" dirty="0" err="1">
                <a:solidFill>
                  <a:srgbClr val="444444"/>
                </a:solidFill>
                <a:latin typeface="Constantia" pitchFamily="18" charset="0"/>
              </a:rPr>
              <a:t>mindistance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(</a:t>
            </a:r>
            <a:r>
              <a:rPr lang="en-US" dirty="0" err="1">
                <a:solidFill>
                  <a:srgbClr val="674EA7"/>
                </a:solidFill>
                <a:latin typeface="Constantia" pitchFamily="18" charset="0"/>
              </a:rPr>
              <a:t>Q,dist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)	</a:t>
            </a:r>
            <a:r>
              <a:rPr lang="en-US" dirty="0">
                <a:solidFill>
                  <a:srgbClr val="C00000"/>
                </a:solidFill>
                <a:latin typeface="Constantia" pitchFamily="18" charset="0"/>
              </a:rPr>
              <a:t>(select the element of Q with the min. distance) </a:t>
            </a:r>
            <a:br>
              <a:rPr lang="en-US" dirty="0">
                <a:solidFill>
                  <a:srgbClr val="444444"/>
                </a:solidFill>
                <a:latin typeface="Constantia" pitchFamily="18" charset="0"/>
              </a:rPr>
            </a:br>
            <a:r>
              <a:rPr lang="en-US" dirty="0">
                <a:solidFill>
                  <a:srgbClr val="444444"/>
                </a:solidFill>
                <a:latin typeface="Constantia" pitchFamily="18" charset="0"/>
              </a:rPr>
              <a:t>    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  S←S </a:t>
            </a:r>
            <a:r>
              <a:rPr lang="en-US" dirty="0">
                <a:solidFill>
                  <a:srgbClr val="674EA7"/>
                </a:solidFill>
                <a:sym typeface="Symbol" pitchFamily="18" charset="2"/>
              </a:rPr>
              <a:t>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{u} 			</a:t>
            </a:r>
            <a:r>
              <a:rPr lang="en-US" dirty="0">
                <a:solidFill>
                  <a:srgbClr val="C00000"/>
                </a:solidFill>
                <a:latin typeface="Constantia" pitchFamily="18" charset="0"/>
              </a:rPr>
              <a:t>(add u to list of visited vertices) </a:t>
            </a:r>
            <a:br>
              <a:rPr lang="en-US" dirty="0">
                <a:solidFill>
                  <a:srgbClr val="444444"/>
                </a:solidFill>
                <a:latin typeface="Constantia" pitchFamily="18" charset="0"/>
              </a:rPr>
            </a:br>
            <a:r>
              <a:rPr lang="en-US" dirty="0">
                <a:solidFill>
                  <a:srgbClr val="444444"/>
                </a:solidFill>
                <a:latin typeface="Constantia" pitchFamily="18" charset="0"/>
              </a:rPr>
              <a:t>       for all 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v </a:t>
            </a:r>
            <a:r>
              <a:rPr lang="en-US" dirty="0">
                <a:solidFill>
                  <a:srgbClr val="674EA7"/>
                </a:solidFill>
                <a:sym typeface="Symbol" pitchFamily="18" charset="2"/>
              </a:rPr>
              <a:t>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 neighbors[u]		</a:t>
            </a:r>
            <a:r>
              <a:rPr lang="en-US" dirty="0">
                <a:solidFill>
                  <a:srgbClr val="C00000"/>
                </a:solidFill>
                <a:latin typeface="Constantia" pitchFamily="18" charset="0"/>
              </a:rPr>
              <a:t> </a:t>
            </a:r>
            <a:br>
              <a:rPr lang="en-US" dirty="0">
                <a:solidFill>
                  <a:srgbClr val="444444"/>
                </a:solidFill>
                <a:latin typeface="Constantia" pitchFamily="18" charset="0"/>
              </a:rPr>
            </a:br>
            <a:r>
              <a:rPr lang="en-US" dirty="0">
                <a:solidFill>
                  <a:srgbClr val="444444"/>
                </a:solidFill>
                <a:latin typeface="Constantia" pitchFamily="18" charset="0"/>
              </a:rPr>
              <a:t>              do  if   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dist[v] min(</a:t>
            </a:r>
            <a:r>
              <a:rPr lang="en-US" dirty="0">
                <a:solidFill>
                  <a:srgbClr val="674EA7"/>
                </a:solidFill>
              </a:rPr>
              <a:t>dist[v],</a:t>
            </a:r>
            <a:r>
              <a:rPr lang="en-US" dirty="0"/>
              <a:t> 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dist[u] + w(u, v))  </a:t>
            </a:r>
            <a:r>
              <a:rPr lang="en-US" dirty="0">
                <a:solidFill>
                  <a:srgbClr val="C00000"/>
                </a:solidFill>
                <a:latin typeface="Constantia" pitchFamily="18" charset="0"/>
              </a:rPr>
              <a:t>(update distance)  </a:t>
            </a:r>
            <a:r>
              <a:rPr lang="en-US" dirty="0">
                <a:solidFill>
                  <a:srgbClr val="444444"/>
                </a:solidFill>
                <a:latin typeface="Constantia" pitchFamily="18" charset="0"/>
              </a:rPr>
              <a:t>                      </a:t>
            </a:r>
          </a:p>
          <a:p>
            <a:pPr marL="342900" indent="-342900" defTabSz="822325">
              <a:lnSpc>
                <a:spcPct val="95000"/>
              </a:lnSpc>
              <a:defRPr/>
            </a:pPr>
            <a:r>
              <a:rPr lang="en-US" dirty="0">
                <a:solidFill>
                  <a:srgbClr val="444444"/>
                </a:solidFill>
                <a:latin typeface="Constantia" pitchFamily="18" charset="0"/>
              </a:rPr>
              <a:t>return </a:t>
            </a:r>
            <a:r>
              <a:rPr lang="en-US" dirty="0">
                <a:solidFill>
                  <a:srgbClr val="674EA7"/>
                </a:solidFill>
                <a:latin typeface="Constantia" pitchFamily="18" charset="0"/>
              </a:rPr>
              <a:t>dist</a:t>
            </a:r>
            <a:endParaRPr lang="en-US" dirty="0">
              <a:solidFill>
                <a:srgbClr val="C00000"/>
              </a:solidFill>
              <a:latin typeface="Constantia" pitchFamily="18" charset="0"/>
            </a:endParaRPr>
          </a:p>
          <a:p>
            <a:pPr defTabSz="822325">
              <a:lnSpc>
                <a:spcPct val="95000"/>
              </a:lnSpc>
              <a:defRPr/>
            </a:pPr>
            <a:endParaRPr lang="en-US" dirty="0">
              <a:solidFill>
                <a:srgbClr val="674EA7"/>
              </a:solidFill>
              <a:latin typeface="Constant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5617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0F0EA44E-4098-4FA3-BC77-0E025BC81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en-US">
                <a:solidFill>
                  <a:srgbClr val="FF0000"/>
                </a:solidFill>
              </a:rPr>
              <a:t>Dijkstra’s algorith Running Time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F8B5C45-F9FB-41FB-B984-EAAC09832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138"/>
          </a:xfrm>
        </p:spPr>
        <p:txBody>
          <a:bodyPr/>
          <a:lstStyle/>
          <a:p>
            <a:pPr eaLnBrk="1" hangingPunct="1"/>
            <a:r>
              <a:rPr lang="da-DK" altLang="en-US"/>
              <a:t>Initialization : </a:t>
            </a:r>
            <a:r>
              <a:rPr lang="da-DK" altLang="en-US">
                <a:latin typeface="Symbol" panose="05050102010706020507" pitchFamily="18" charset="2"/>
              </a:rPr>
              <a:t>Q</a:t>
            </a:r>
            <a:r>
              <a:rPr lang="da-DK" altLang="en-US"/>
              <a:t>(</a:t>
            </a:r>
            <a:r>
              <a:rPr lang="da-DK" altLang="en-US" i="1"/>
              <a:t>V</a:t>
            </a:r>
            <a:r>
              <a:rPr lang="da-DK" altLang="en-US"/>
              <a:t>)</a:t>
            </a:r>
          </a:p>
          <a:p>
            <a:pPr eaLnBrk="1" hangingPunct="1"/>
            <a:r>
              <a:rPr lang="da-DK" altLang="en-US" i="1"/>
              <a:t>  |V| iterations</a:t>
            </a:r>
          </a:p>
          <a:p>
            <a:pPr eaLnBrk="1" hangingPunct="1"/>
            <a:r>
              <a:rPr lang="da-DK" altLang="en-US" i="1"/>
              <a:t>Each iteration:</a:t>
            </a:r>
            <a:r>
              <a:rPr lang="da-DK" altLang="en-US">
                <a:latin typeface="Symbol" panose="05050102010706020507" pitchFamily="18" charset="2"/>
              </a:rPr>
              <a:t> Q</a:t>
            </a:r>
            <a:r>
              <a:rPr lang="da-DK" altLang="en-US"/>
              <a:t>(</a:t>
            </a:r>
            <a:r>
              <a:rPr lang="da-DK" altLang="en-US" i="1"/>
              <a:t>V</a:t>
            </a:r>
            <a:r>
              <a:rPr lang="da-DK" altLang="en-US"/>
              <a:t>)</a:t>
            </a:r>
            <a:r>
              <a:rPr lang="da-DK" altLang="en-US" i="1"/>
              <a:t> </a:t>
            </a:r>
            <a:endParaRPr lang="da-DK" altLang="en-US"/>
          </a:p>
          <a:p>
            <a:pPr eaLnBrk="1" hangingPunct="1"/>
            <a:r>
              <a:rPr lang="da-DK" altLang="en-US"/>
              <a:t>Total time: </a:t>
            </a:r>
            <a:r>
              <a:rPr lang="da-DK" altLang="en-US" i="1"/>
              <a:t>O</a:t>
            </a:r>
            <a:r>
              <a:rPr lang="da-DK" altLang="en-US"/>
              <a:t>(</a:t>
            </a:r>
            <a:r>
              <a:rPr lang="da-DK" altLang="en-US" i="1"/>
              <a:t>V</a:t>
            </a:r>
            <a:r>
              <a:rPr lang="da-DK" altLang="en-US" i="1" baseline="30000"/>
              <a:t>2</a:t>
            </a:r>
            <a:r>
              <a:rPr lang="da-DK" altLang="en-US"/>
              <a:t>) </a:t>
            </a:r>
          </a:p>
          <a:p>
            <a:pPr eaLnBrk="1" hangingPunct="1"/>
            <a:endParaRPr lang="da-DK" altLang="en-US"/>
          </a:p>
        </p:txBody>
      </p:sp>
    </p:spTree>
    <p:extLst>
      <p:ext uri="{BB962C8B-B14F-4D97-AF65-F5344CB8AC3E}">
        <p14:creationId xmlns:p14="http://schemas.microsoft.com/office/powerpoint/2010/main" val="9917038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" name="Oval 4"/>
          <p:cNvSpPr/>
          <p:nvPr/>
        </p:nvSpPr>
        <p:spPr>
          <a:xfrm>
            <a:off x="2025864" y="3489843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31060" y="25005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11081" y="25005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3531060" y="44074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5711081" y="448072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0" name="Curved Connector 10"/>
          <p:cNvCxnSpPr>
            <a:stCxn id="5" idx="7"/>
            <a:endCxn id="6" idx="2"/>
          </p:cNvCxnSpPr>
          <p:nvPr/>
        </p:nvCxnSpPr>
        <p:spPr>
          <a:xfrm flipV="1">
            <a:off x="2416109" y="2729139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5"/>
            <a:endCxn id="8" idx="7"/>
          </p:cNvCxnSpPr>
          <p:nvPr/>
        </p:nvCxnSpPr>
        <p:spPr>
          <a:xfrm rot="5400000">
            <a:off x="3129510" y="368257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5" idx="5"/>
            <a:endCxn id="8" idx="2"/>
          </p:cNvCxnSpPr>
          <p:nvPr/>
        </p:nvCxnSpPr>
        <p:spPr>
          <a:xfrm>
            <a:off x="2416109" y="3880088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8" idx="5"/>
            <a:endCxn id="9" idx="3"/>
          </p:cNvCxnSpPr>
          <p:nvPr/>
        </p:nvCxnSpPr>
        <p:spPr>
          <a:xfrm rot="16200000" flipH="1">
            <a:off x="4813017" y="3905952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849670" y="1639129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1"/>
            <a:endCxn id="7" idx="3"/>
          </p:cNvCxnSpPr>
          <p:nvPr/>
        </p:nvCxnSpPr>
        <p:spPr>
          <a:xfrm rot="5400000" flipH="1" flipV="1">
            <a:off x="4949588" y="3719233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1"/>
            <a:endCxn id="6" idx="3"/>
          </p:cNvCxnSpPr>
          <p:nvPr/>
        </p:nvCxnSpPr>
        <p:spPr>
          <a:xfrm rot="5400000" flipH="1" flipV="1">
            <a:off x="2806220" y="3682580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0"/>
          <p:cNvCxnSpPr>
            <a:stCxn id="8" idx="6"/>
            <a:endCxn id="7" idx="2"/>
          </p:cNvCxnSpPr>
          <p:nvPr/>
        </p:nvCxnSpPr>
        <p:spPr>
          <a:xfrm flipV="1">
            <a:off x="3988260" y="2729139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0"/>
          <p:cNvCxnSpPr>
            <a:stCxn id="9" idx="2"/>
            <a:endCxn id="5" idx="6"/>
          </p:cNvCxnSpPr>
          <p:nvPr/>
        </p:nvCxnSpPr>
        <p:spPr>
          <a:xfrm flipH="1" flipV="1">
            <a:off x="2483064" y="3718443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5"/>
            <a:endCxn id="9" idx="7"/>
          </p:cNvCxnSpPr>
          <p:nvPr/>
        </p:nvCxnSpPr>
        <p:spPr>
          <a:xfrm rot="5400000">
            <a:off x="5272878" y="371923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18574" y="286544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75824" y="409964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30287" y="329195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14955" y="32919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41333" y="19119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11396" y="51123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16223" y="353680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56265" y="319484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35340" y="41959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6394" y="35645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9871" y="1371600"/>
            <a:ext cx="5885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shortest path of the vertex with smallest distance is determined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72423" y="3260994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57512" y="220800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7512" y="2208006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916760" y="2180709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760" y="2180709"/>
                <a:ext cx="356431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426150" y="220800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/10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6150" y="2208006"/>
                <a:ext cx="356431" cy="307777"/>
              </a:xfrm>
              <a:prstGeom prst="rect">
                <a:avLst/>
              </a:prstGeom>
              <a:blipFill rotWithShape="1">
                <a:blip r:embed="rId4"/>
                <a:stretch>
                  <a:fillRect r="-2203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3571225" y="4937925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/5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225" y="4937925"/>
                <a:ext cx="356431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17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6" grpId="0"/>
      <p:bldP spid="3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" name="Oval 4"/>
          <p:cNvSpPr/>
          <p:nvPr/>
        </p:nvSpPr>
        <p:spPr>
          <a:xfrm>
            <a:off x="2025864" y="3489843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31060" y="25005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11081" y="25005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3531060" y="4407420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5711081" y="448072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0" name="Curved Connector 10"/>
          <p:cNvCxnSpPr>
            <a:stCxn id="5" idx="7"/>
            <a:endCxn id="6" idx="2"/>
          </p:cNvCxnSpPr>
          <p:nvPr/>
        </p:nvCxnSpPr>
        <p:spPr>
          <a:xfrm flipV="1">
            <a:off x="2416109" y="2729139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5"/>
            <a:endCxn id="8" idx="7"/>
          </p:cNvCxnSpPr>
          <p:nvPr/>
        </p:nvCxnSpPr>
        <p:spPr>
          <a:xfrm rot="5400000">
            <a:off x="3129510" y="368257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5" idx="5"/>
            <a:endCxn id="8" idx="2"/>
          </p:cNvCxnSpPr>
          <p:nvPr/>
        </p:nvCxnSpPr>
        <p:spPr>
          <a:xfrm>
            <a:off x="2416109" y="3880088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8" idx="5"/>
            <a:endCxn id="9" idx="3"/>
          </p:cNvCxnSpPr>
          <p:nvPr/>
        </p:nvCxnSpPr>
        <p:spPr>
          <a:xfrm rot="16200000" flipH="1">
            <a:off x="4813017" y="3905952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849670" y="1639129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1"/>
            <a:endCxn id="7" idx="3"/>
          </p:cNvCxnSpPr>
          <p:nvPr/>
        </p:nvCxnSpPr>
        <p:spPr>
          <a:xfrm rot="5400000" flipH="1" flipV="1">
            <a:off x="4949588" y="3719233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1"/>
            <a:endCxn id="6" idx="3"/>
          </p:cNvCxnSpPr>
          <p:nvPr/>
        </p:nvCxnSpPr>
        <p:spPr>
          <a:xfrm rot="5400000" flipH="1" flipV="1">
            <a:off x="2806220" y="3682580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Curved Connector 10"/>
          <p:cNvCxnSpPr>
            <a:stCxn id="8" idx="6"/>
            <a:endCxn id="7" idx="2"/>
          </p:cNvCxnSpPr>
          <p:nvPr/>
        </p:nvCxnSpPr>
        <p:spPr>
          <a:xfrm flipV="1">
            <a:off x="3988260" y="2729139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Curved Connector 10"/>
          <p:cNvCxnSpPr>
            <a:stCxn id="9" idx="2"/>
            <a:endCxn id="5" idx="6"/>
          </p:cNvCxnSpPr>
          <p:nvPr/>
        </p:nvCxnSpPr>
        <p:spPr>
          <a:xfrm flipH="1" flipV="1">
            <a:off x="2483064" y="3718443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5"/>
            <a:endCxn id="9" idx="7"/>
          </p:cNvCxnSpPr>
          <p:nvPr/>
        </p:nvCxnSpPr>
        <p:spPr>
          <a:xfrm rot="5400000">
            <a:off x="5272878" y="371923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18574" y="286544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75824" y="409964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30287" y="329195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14955" y="32919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41333" y="19119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11396" y="51123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16223" y="353680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56265" y="319484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35340" y="41959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6394" y="35645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9871" y="1371600"/>
            <a:ext cx="588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a vertex whose shortest path is now determined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72423" y="3260994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3157512" y="2208006"/>
            <a:ext cx="373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916760" y="2180709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6760" y="2180709"/>
                <a:ext cx="356431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∞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444564" y="2180709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/8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564" y="2180709"/>
                <a:ext cx="356431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367380" y="495841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/7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380" y="4958416"/>
                <a:ext cx="356431" cy="307777"/>
              </a:xfrm>
              <a:prstGeom prst="rect">
                <a:avLst/>
              </a:prstGeom>
              <a:blipFill rotWithShape="1">
                <a:blip r:embed="rId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Curved Connector 10"/>
          <p:cNvCxnSpPr>
            <a:stCxn id="5" idx="7"/>
            <a:endCxn id="6" idx="2"/>
          </p:cNvCxnSpPr>
          <p:nvPr/>
        </p:nvCxnSpPr>
        <p:spPr>
          <a:xfrm flipV="1">
            <a:off x="2416109" y="2729139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189164" y="2219682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/14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164" y="2219682"/>
                <a:ext cx="356431" cy="307777"/>
              </a:xfrm>
              <a:prstGeom prst="rect">
                <a:avLst/>
              </a:prstGeom>
              <a:blipFill rotWithShape="1">
                <a:blip r:embed="rId7"/>
                <a:stretch>
                  <a:fillRect r="-22034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749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4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6" grpId="0"/>
      <p:bldP spid="37" grpId="0"/>
      <p:bldP spid="3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" name="Oval 4"/>
          <p:cNvSpPr/>
          <p:nvPr/>
        </p:nvSpPr>
        <p:spPr>
          <a:xfrm>
            <a:off x="2025864" y="3489843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31060" y="25005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11081" y="25005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3531060" y="440742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5711081" y="4480726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0" name="Curved Connector 10"/>
          <p:cNvCxnSpPr>
            <a:stCxn id="5" idx="7"/>
            <a:endCxn id="6" idx="2"/>
          </p:cNvCxnSpPr>
          <p:nvPr/>
        </p:nvCxnSpPr>
        <p:spPr>
          <a:xfrm flipV="1">
            <a:off x="2416109" y="2729139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5"/>
            <a:endCxn id="8" idx="7"/>
          </p:cNvCxnSpPr>
          <p:nvPr/>
        </p:nvCxnSpPr>
        <p:spPr>
          <a:xfrm rot="5400000">
            <a:off x="3129510" y="368257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5" idx="5"/>
            <a:endCxn id="8" idx="2"/>
          </p:cNvCxnSpPr>
          <p:nvPr/>
        </p:nvCxnSpPr>
        <p:spPr>
          <a:xfrm>
            <a:off x="2416109" y="3880088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8" idx="5"/>
            <a:endCxn id="9" idx="3"/>
          </p:cNvCxnSpPr>
          <p:nvPr/>
        </p:nvCxnSpPr>
        <p:spPr>
          <a:xfrm rot="16200000" flipH="1">
            <a:off x="4813017" y="3905952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849670" y="1639129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1"/>
            <a:endCxn id="7" idx="3"/>
          </p:cNvCxnSpPr>
          <p:nvPr/>
        </p:nvCxnSpPr>
        <p:spPr>
          <a:xfrm rot="5400000" flipH="1" flipV="1">
            <a:off x="4949588" y="3719233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1"/>
            <a:endCxn id="6" idx="3"/>
          </p:cNvCxnSpPr>
          <p:nvPr/>
        </p:nvCxnSpPr>
        <p:spPr>
          <a:xfrm rot="5400000" flipH="1" flipV="1">
            <a:off x="2806220" y="3682580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urved Connector 10"/>
          <p:cNvCxnSpPr>
            <a:stCxn id="8" idx="6"/>
            <a:endCxn id="7" idx="2"/>
          </p:cNvCxnSpPr>
          <p:nvPr/>
        </p:nvCxnSpPr>
        <p:spPr>
          <a:xfrm flipV="1">
            <a:off x="3988260" y="2729139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0"/>
          <p:cNvCxnSpPr>
            <a:stCxn id="9" idx="2"/>
            <a:endCxn id="5" idx="6"/>
          </p:cNvCxnSpPr>
          <p:nvPr/>
        </p:nvCxnSpPr>
        <p:spPr>
          <a:xfrm flipH="1" flipV="1">
            <a:off x="2483064" y="3718443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5"/>
            <a:endCxn id="9" idx="7"/>
          </p:cNvCxnSpPr>
          <p:nvPr/>
        </p:nvCxnSpPr>
        <p:spPr>
          <a:xfrm rot="5400000">
            <a:off x="5272878" y="371923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18574" y="286544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75824" y="409964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30287" y="329195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14955" y="32919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41333" y="19119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11396" y="51123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16223" y="353680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56265" y="319484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35340" y="41959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6394" y="35645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9871" y="1371600"/>
            <a:ext cx="588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a vertex whose shortest path is now determined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72423" y="3260994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3157512" y="2208006"/>
            <a:ext cx="373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16760" y="2180709"/>
            <a:ext cx="534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204732" y="2205977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/13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4732" y="2205977"/>
                <a:ext cx="356431" cy="307777"/>
              </a:xfrm>
              <a:prstGeom prst="rect">
                <a:avLst/>
              </a:prstGeom>
              <a:blipFill rotWithShape="1">
                <a:blip r:embed="rId4"/>
                <a:stretch>
                  <a:fillRect r="-22414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975207" y="3214827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/0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5207" y="3214827"/>
                <a:ext cx="356431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urved Connector 10"/>
          <p:cNvCxnSpPr>
            <a:stCxn id="8" idx="6"/>
            <a:endCxn id="7" idx="2"/>
          </p:cNvCxnSpPr>
          <p:nvPr/>
        </p:nvCxnSpPr>
        <p:spPr>
          <a:xfrm flipV="1">
            <a:off x="3988260" y="2729139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81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" name="Oval 4"/>
          <p:cNvSpPr/>
          <p:nvPr/>
        </p:nvSpPr>
        <p:spPr>
          <a:xfrm>
            <a:off x="2025864" y="3489843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31060" y="25005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11081" y="25005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3531060" y="440742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5711081" y="4480726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0" name="Curved Connector 10"/>
          <p:cNvCxnSpPr>
            <a:stCxn id="5" idx="7"/>
            <a:endCxn id="6" idx="2"/>
          </p:cNvCxnSpPr>
          <p:nvPr/>
        </p:nvCxnSpPr>
        <p:spPr>
          <a:xfrm flipV="1">
            <a:off x="2416109" y="2729139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5"/>
            <a:endCxn id="8" idx="7"/>
          </p:cNvCxnSpPr>
          <p:nvPr/>
        </p:nvCxnSpPr>
        <p:spPr>
          <a:xfrm rot="5400000">
            <a:off x="3129510" y="368257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5" idx="5"/>
            <a:endCxn id="8" idx="2"/>
          </p:cNvCxnSpPr>
          <p:nvPr/>
        </p:nvCxnSpPr>
        <p:spPr>
          <a:xfrm>
            <a:off x="2416109" y="3880088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8" idx="5"/>
            <a:endCxn id="9" idx="3"/>
          </p:cNvCxnSpPr>
          <p:nvPr/>
        </p:nvCxnSpPr>
        <p:spPr>
          <a:xfrm rot="16200000" flipH="1">
            <a:off x="4813017" y="3905952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849670" y="1639129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1"/>
            <a:endCxn id="7" idx="3"/>
          </p:cNvCxnSpPr>
          <p:nvPr/>
        </p:nvCxnSpPr>
        <p:spPr>
          <a:xfrm rot="5400000" flipH="1" flipV="1">
            <a:off x="4949588" y="3719233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1"/>
            <a:endCxn id="6" idx="3"/>
          </p:cNvCxnSpPr>
          <p:nvPr/>
        </p:nvCxnSpPr>
        <p:spPr>
          <a:xfrm rot="5400000" flipH="1" flipV="1">
            <a:off x="2806220" y="3682580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0"/>
          <p:cNvCxnSpPr>
            <a:stCxn id="9" idx="2"/>
            <a:endCxn id="5" idx="6"/>
          </p:cNvCxnSpPr>
          <p:nvPr/>
        </p:nvCxnSpPr>
        <p:spPr>
          <a:xfrm flipH="1" flipV="1">
            <a:off x="2483064" y="3718443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5"/>
            <a:endCxn id="9" idx="7"/>
          </p:cNvCxnSpPr>
          <p:nvPr/>
        </p:nvCxnSpPr>
        <p:spPr>
          <a:xfrm rot="5400000">
            <a:off x="5272878" y="371923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18574" y="286544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75824" y="409964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30287" y="329195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14955" y="32919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41333" y="19119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11396" y="51123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16223" y="353680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56265" y="319484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35340" y="41959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6394" y="35645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9871" y="1371600"/>
            <a:ext cx="588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a vertex whose shortest path is now determined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72423" y="3260994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3157512" y="2208006"/>
            <a:ext cx="373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16760" y="2180709"/>
            <a:ext cx="534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13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189165" y="2180708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/9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9165" y="2180708"/>
                <a:ext cx="356431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urved Connector 10"/>
          <p:cNvCxnSpPr>
            <a:stCxn id="8" idx="6"/>
            <a:endCxn id="7" idx="2"/>
          </p:cNvCxnSpPr>
          <p:nvPr/>
        </p:nvCxnSpPr>
        <p:spPr>
          <a:xfrm flipV="1">
            <a:off x="3988260" y="2729139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3544973" y="4937925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/5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4973" y="4937925"/>
                <a:ext cx="356431" cy="307777"/>
              </a:xfrm>
              <a:prstGeom prst="rect">
                <a:avLst/>
              </a:prstGeom>
              <a:blipFill rotWithShape="1"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urved Connector 42"/>
          <p:cNvCxnSpPr>
            <a:stCxn id="9" idx="1"/>
            <a:endCxn id="7" idx="3"/>
          </p:cNvCxnSpPr>
          <p:nvPr/>
        </p:nvCxnSpPr>
        <p:spPr>
          <a:xfrm rot="5400000" flipH="1" flipV="1">
            <a:off x="4949588" y="3719233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51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4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</a:p>
        </p:txBody>
      </p:sp>
      <p:sp>
        <p:nvSpPr>
          <p:cNvPr id="5" name="Oval 4"/>
          <p:cNvSpPr/>
          <p:nvPr/>
        </p:nvSpPr>
        <p:spPr>
          <a:xfrm>
            <a:off x="2086468" y="29710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91664" y="19817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71685" y="19817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3591664" y="38886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5771685" y="39619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1" name="Curved Connector 10"/>
          <p:cNvCxnSpPr>
            <a:stCxn id="5" idx="7"/>
            <a:endCxn id="6" idx="2"/>
          </p:cNvCxnSpPr>
          <p:nvPr/>
        </p:nvCxnSpPr>
        <p:spPr>
          <a:xfrm flipV="1">
            <a:off x="2476713" y="2210348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5"/>
            <a:endCxn id="9" idx="7"/>
          </p:cNvCxnSpPr>
          <p:nvPr/>
        </p:nvCxnSpPr>
        <p:spPr>
          <a:xfrm rot="5400000">
            <a:off x="3190114" y="3163788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0"/>
          <p:cNvCxnSpPr>
            <a:stCxn id="5" idx="5"/>
            <a:endCxn id="9" idx="2"/>
          </p:cNvCxnSpPr>
          <p:nvPr/>
        </p:nvCxnSpPr>
        <p:spPr>
          <a:xfrm>
            <a:off x="2476713" y="3361297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urved Connector 10"/>
          <p:cNvCxnSpPr>
            <a:stCxn id="9" idx="5"/>
            <a:endCxn id="10" idx="3"/>
          </p:cNvCxnSpPr>
          <p:nvPr/>
        </p:nvCxnSpPr>
        <p:spPr>
          <a:xfrm rot="16200000" flipH="1">
            <a:off x="4873621" y="33871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910274" y="1120338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0" idx="1"/>
            <a:endCxn id="7" idx="3"/>
          </p:cNvCxnSpPr>
          <p:nvPr/>
        </p:nvCxnSpPr>
        <p:spPr>
          <a:xfrm rot="5400000" flipH="1" flipV="1">
            <a:off x="5010192" y="32004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9" idx="1"/>
            <a:endCxn id="6" idx="3"/>
          </p:cNvCxnSpPr>
          <p:nvPr/>
        </p:nvCxnSpPr>
        <p:spPr>
          <a:xfrm rot="5400000" flipH="1" flipV="1">
            <a:off x="2866824" y="31637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Curved Connector 10"/>
          <p:cNvCxnSpPr>
            <a:stCxn id="9" idx="6"/>
            <a:endCxn id="7" idx="2"/>
          </p:cNvCxnSpPr>
          <p:nvPr/>
        </p:nvCxnSpPr>
        <p:spPr>
          <a:xfrm flipV="1">
            <a:off x="4048864" y="2210348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Curved Connector 10"/>
          <p:cNvCxnSpPr>
            <a:stCxn id="10" idx="2"/>
            <a:endCxn id="5" idx="6"/>
          </p:cNvCxnSpPr>
          <p:nvPr/>
        </p:nvCxnSpPr>
        <p:spPr>
          <a:xfrm flipH="1" flipV="1">
            <a:off x="2543668" y="3199652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7" idx="5"/>
            <a:endCxn id="10" idx="7"/>
          </p:cNvCxnSpPr>
          <p:nvPr/>
        </p:nvCxnSpPr>
        <p:spPr>
          <a:xfrm rot="5400000">
            <a:off x="5333482" y="32004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579178" y="234665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436428" y="35808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390891" y="27731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975559" y="27731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701937" y="13931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572000" y="45935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176827" y="30180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816869" y="267605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795944" y="367716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556998" y="30457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692037" y="4926216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this weighted, directed graph, what is the weight of path: &lt;1, 2, 4&gt;?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703543" y="5687226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10+2=12</a:t>
            </a:r>
          </a:p>
        </p:txBody>
      </p:sp>
    </p:spTree>
    <p:extLst>
      <p:ext uri="{BB962C8B-B14F-4D97-AF65-F5344CB8AC3E}">
        <p14:creationId xmlns:p14="http://schemas.microsoft.com/office/powerpoint/2010/main" val="166533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" name="Oval 4"/>
          <p:cNvSpPr/>
          <p:nvPr/>
        </p:nvSpPr>
        <p:spPr>
          <a:xfrm>
            <a:off x="2025864" y="3489843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31060" y="2500539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11081" y="250053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3531060" y="440742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5711081" y="4480726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0" name="Curved Connector 10"/>
          <p:cNvCxnSpPr>
            <a:stCxn id="5" idx="7"/>
            <a:endCxn id="6" idx="2"/>
          </p:cNvCxnSpPr>
          <p:nvPr/>
        </p:nvCxnSpPr>
        <p:spPr>
          <a:xfrm flipV="1">
            <a:off x="2416109" y="2729139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5"/>
            <a:endCxn id="8" idx="7"/>
          </p:cNvCxnSpPr>
          <p:nvPr/>
        </p:nvCxnSpPr>
        <p:spPr>
          <a:xfrm rot="5400000">
            <a:off x="3129510" y="368257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5" idx="5"/>
            <a:endCxn id="8" idx="2"/>
          </p:cNvCxnSpPr>
          <p:nvPr/>
        </p:nvCxnSpPr>
        <p:spPr>
          <a:xfrm>
            <a:off x="2416109" y="3880088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8" idx="5"/>
            <a:endCxn id="9" idx="3"/>
          </p:cNvCxnSpPr>
          <p:nvPr/>
        </p:nvCxnSpPr>
        <p:spPr>
          <a:xfrm rot="16200000" flipH="1">
            <a:off x="4813017" y="3905952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849670" y="1639129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1"/>
            <a:endCxn id="7" idx="3"/>
          </p:cNvCxnSpPr>
          <p:nvPr/>
        </p:nvCxnSpPr>
        <p:spPr>
          <a:xfrm rot="5400000" flipH="1" flipV="1">
            <a:off x="4949588" y="3719233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1"/>
            <a:endCxn id="6" idx="3"/>
          </p:cNvCxnSpPr>
          <p:nvPr/>
        </p:nvCxnSpPr>
        <p:spPr>
          <a:xfrm rot="5400000" flipH="1" flipV="1">
            <a:off x="2806220" y="3682580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0"/>
          <p:cNvCxnSpPr>
            <a:stCxn id="9" idx="2"/>
            <a:endCxn id="5" idx="6"/>
          </p:cNvCxnSpPr>
          <p:nvPr/>
        </p:nvCxnSpPr>
        <p:spPr>
          <a:xfrm flipH="1" flipV="1">
            <a:off x="2483064" y="3718443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5"/>
            <a:endCxn id="9" idx="7"/>
          </p:cNvCxnSpPr>
          <p:nvPr/>
        </p:nvCxnSpPr>
        <p:spPr>
          <a:xfrm rot="5400000">
            <a:off x="5272878" y="371923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18574" y="286544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75824" y="409964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30287" y="329195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14955" y="32919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41333" y="19119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11396" y="51123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16223" y="353680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56265" y="319484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35340" y="41959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6394" y="35645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09871" y="1371600"/>
            <a:ext cx="588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a vertex whose shortest path is now determined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72423" y="3260994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3157512" y="2208006"/>
            <a:ext cx="373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16760" y="2180709"/>
            <a:ext cx="534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6367380" y="4936838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/7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380" y="4936838"/>
                <a:ext cx="356431" cy="307777"/>
              </a:xfrm>
              <a:prstGeom prst="rect">
                <a:avLst/>
              </a:prstGeom>
              <a:blipFill rotWithShape="1">
                <a:blip r:embed="rId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urved Connector 10"/>
          <p:cNvCxnSpPr>
            <a:stCxn id="8" idx="6"/>
            <a:endCxn id="7" idx="2"/>
          </p:cNvCxnSpPr>
          <p:nvPr/>
        </p:nvCxnSpPr>
        <p:spPr>
          <a:xfrm flipV="1">
            <a:off x="3988260" y="2729139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3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00B0F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Dijkstra’s</a:t>
            </a:r>
            <a:r>
              <a:rPr lang="en-US" dirty="0"/>
              <a:t> Algorithm</a:t>
            </a:r>
          </a:p>
        </p:txBody>
      </p:sp>
      <p:sp>
        <p:nvSpPr>
          <p:cNvPr id="5" name="Oval 4"/>
          <p:cNvSpPr/>
          <p:nvPr/>
        </p:nvSpPr>
        <p:spPr>
          <a:xfrm>
            <a:off x="2025864" y="3489843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31060" y="2500539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11081" y="2500539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8" name="Oval 7"/>
          <p:cNvSpPr/>
          <p:nvPr/>
        </p:nvSpPr>
        <p:spPr>
          <a:xfrm>
            <a:off x="3531060" y="4407420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9" name="Oval 8"/>
          <p:cNvSpPr/>
          <p:nvPr/>
        </p:nvSpPr>
        <p:spPr>
          <a:xfrm>
            <a:off x="5711081" y="4480726"/>
            <a:ext cx="457200" cy="4572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0" name="Curved Connector 10"/>
          <p:cNvCxnSpPr>
            <a:stCxn id="5" idx="7"/>
            <a:endCxn id="6" idx="2"/>
          </p:cNvCxnSpPr>
          <p:nvPr/>
        </p:nvCxnSpPr>
        <p:spPr>
          <a:xfrm flipV="1">
            <a:off x="2416109" y="2729139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6" idx="5"/>
            <a:endCxn id="8" idx="7"/>
          </p:cNvCxnSpPr>
          <p:nvPr/>
        </p:nvCxnSpPr>
        <p:spPr>
          <a:xfrm rot="5400000">
            <a:off x="3129510" y="368257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Curved Connector 10"/>
          <p:cNvCxnSpPr>
            <a:stCxn id="5" idx="5"/>
            <a:endCxn id="8" idx="2"/>
          </p:cNvCxnSpPr>
          <p:nvPr/>
        </p:nvCxnSpPr>
        <p:spPr>
          <a:xfrm>
            <a:off x="2416109" y="3880088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urved Connector 10"/>
          <p:cNvCxnSpPr>
            <a:stCxn id="8" idx="5"/>
            <a:endCxn id="9" idx="3"/>
          </p:cNvCxnSpPr>
          <p:nvPr/>
        </p:nvCxnSpPr>
        <p:spPr>
          <a:xfrm rot="16200000" flipH="1">
            <a:off x="4813017" y="3905952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849670" y="1639129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urved Connector 14"/>
          <p:cNvCxnSpPr>
            <a:stCxn id="9" idx="1"/>
            <a:endCxn id="7" idx="3"/>
          </p:cNvCxnSpPr>
          <p:nvPr/>
        </p:nvCxnSpPr>
        <p:spPr>
          <a:xfrm rot="5400000" flipH="1" flipV="1">
            <a:off x="4949588" y="3719233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urved Connector 15"/>
          <p:cNvCxnSpPr>
            <a:stCxn id="8" idx="1"/>
            <a:endCxn id="6" idx="3"/>
          </p:cNvCxnSpPr>
          <p:nvPr/>
        </p:nvCxnSpPr>
        <p:spPr>
          <a:xfrm rot="5400000" flipH="1" flipV="1">
            <a:off x="2806220" y="3682580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urved Connector 10"/>
          <p:cNvCxnSpPr>
            <a:stCxn id="9" idx="2"/>
            <a:endCxn id="5" idx="6"/>
          </p:cNvCxnSpPr>
          <p:nvPr/>
        </p:nvCxnSpPr>
        <p:spPr>
          <a:xfrm flipH="1" flipV="1">
            <a:off x="2483064" y="3718443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7" idx="5"/>
            <a:endCxn id="9" idx="7"/>
          </p:cNvCxnSpPr>
          <p:nvPr/>
        </p:nvCxnSpPr>
        <p:spPr>
          <a:xfrm rot="5400000">
            <a:off x="5272878" y="371923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518574" y="286544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375824" y="409964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330287" y="329195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914955" y="32919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41333" y="19119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11396" y="511230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116223" y="353680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756265" y="3194847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35340" y="41959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96394" y="3564555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94776" y="1346894"/>
            <a:ext cx="5885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Final result: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72423" y="3260994"/>
            <a:ext cx="38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838" y="4938544"/>
                <a:ext cx="356431" cy="30777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3157512" y="2208006"/>
            <a:ext cx="3735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916760" y="2180709"/>
            <a:ext cx="5346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9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7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975" y="4937926"/>
                <a:ext cx="356431" cy="307777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Curved Connector 10"/>
          <p:cNvCxnSpPr>
            <a:stCxn id="8" idx="6"/>
            <a:endCxn id="7" idx="2"/>
          </p:cNvCxnSpPr>
          <p:nvPr/>
        </p:nvCxnSpPr>
        <p:spPr>
          <a:xfrm flipV="1">
            <a:off x="3988260" y="2729139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381000" y="5446694"/>
            <a:ext cx="301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shortest path from 1 to 5?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1000" y="6140642"/>
            <a:ext cx="3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weight of this path?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51661" y="5486230"/>
            <a:ext cx="3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1, 4, 5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116921" y="6093025"/>
            <a:ext cx="301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984925" y="5954525"/>
            <a:ext cx="3016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shortest path from 1 to 2, 3, and 4?</a:t>
            </a:r>
          </a:p>
        </p:txBody>
      </p:sp>
    </p:spTree>
    <p:extLst>
      <p:ext uri="{BB962C8B-B14F-4D97-AF65-F5344CB8AC3E}">
        <p14:creationId xmlns:p14="http://schemas.microsoft.com/office/powerpoint/2010/main" val="249362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40" grpId="0"/>
      <p:bldP spid="3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">
            <a:extLst>
              <a:ext uri="{FF2B5EF4-FFF2-40B4-BE49-F238E27FC236}">
                <a16:creationId xmlns:a16="http://schemas.microsoft.com/office/drawing/2014/main" id="{E1C2BE06-3300-49DF-83AA-CC8A2F88853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22250" y="274638"/>
            <a:ext cx="8699500" cy="822325"/>
          </a:xfrm>
        </p:spPr>
        <p:txBody>
          <a:bodyPr lIns="0" tIns="0" rIns="0" bIns="0" anchor="t"/>
          <a:lstStyle/>
          <a:p>
            <a:pPr eaLnBrk="1" hangingPunct="1">
              <a:lnSpc>
                <a:spcPct val="95000"/>
              </a:lnSpc>
            </a:pPr>
            <a:r>
              <a:rPr lang="en-US" altLang="en-US" sz="4200">
                <a:solidFill>
                  <a:srgbClr val="FF0000"/>
                </a:solidFill>
                <a:latin typeface="Arial" panose="020B0604020202020204" pitchFamily="34" charset="0"/>
              </a:rPr>
              <a:t>APPLICATIONS</a:t>
            </a:r>
            <a:r>
              <a:rPr lang="en-US" altLang="en-US" sz="4200">
                <a:solidFill>
                  <a:srgbClr val="3B62AF"/>
                </a:solidFill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D8114D99-D01C-4D8A-A1EC-BC8907418098}"/>
              </a:ext>
            </a:extLst>
          </p:cNvPr>
          <p:cNvSpPr>
            <a:spLocks noGrp="1" noChangeArrowheads="1"/>
          </p:cNvSpPr>
          <p:nvPr>
            <p:ph sz="quarter" idx="4294967295"/>
          </p:nvPr>
        </p:nvSpPr>
        <p:spPr>
          <a:xfrm>
            <a:off x="220663" y="1079500"/>
            <a:ext cx="8702675" cy="4941888"/>
          </a:xfrm>
        </p:spPr>
        <p:txBody>
          <a:bodyPr lIns="0" tIns="0" rIns="0" bIns="0"/>
          <a:lstStyle/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sz="2700">
                <a:solidFill>
                  <a:srgbClr val="444444"/>
                </a:solidFill>
                <a:latin typeface="Arial" panose="020B0604020202020204" pitchFamily="34" charset="0"/>
              </a:rPr>
              <a:t>- Traffic Information Systems are most prominent use  </a:t>
            </a:r>
            <a:endParaRPr lang="en-US" altLang="en-US" sz="270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sz="2700">
                <a:solidFill>
                  <a:srgbClr val="444444"/>
                </a:solidFill>
                <a:latin typeface="Arial" panose="020B0604020202020204" pitchFamily="34" charset="0"/>
              </a:rPr>
              <a:t>- Mapping (Map Quest, Google Maps) </a:t>
            </a:r>
            <a:endParaRPr lang="en-US" altLang="en-US" sz="2700"/>
          </a:p>
          <a:p>
            <a:pPr marL="0" indent="0" eaLnBrk="1" hangingPunct="1"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altLang="en-US" sz="2700">
                <a:solidFill>
                  <a:srgbClr val="444444"/>
                </a:solidFill>
                <a:latin typeface="Arial" panose="020B0604020202020204" pitchFamily="34" charset="0"/>
              </a:rPr>
              <a:t>- Routing Systems</a:t>
            </a:r>
          </a:p>
        </p:txBody>
      </p:sp>
      <p:pic>
        <p:nvPicPr>
          <p:cNvPr id="47108" name="Picture 4">
            <a:extLst>
              <a:ext uri="{FF2B5EF4-FFF2-40B4-BE49-F238E27FC236}">
                <a16:creationId xmlns:a16="http://schemas.microsoft.com/office/drawing/2014/main" id="{44ABCBD0-0A5C-4C72-B818-82AEFD848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2403475"/>
            <a:ext cx="3413125" cy="3328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5">
            <a:extLst>
              <a:ext uri="{FF2B5EF4-FFF2-40B4-BE49-F238E27FC236}">
                <a16:creationId xmlns:a16="http://schemas.microsoft.com/office/drawing/2014/main" id="{ABD67FDC-99A7-4920-B1A6-E345200E3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2975" y="2070100"/>
            <a:ext cx="3760788" cy="409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8764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</a:p>
        </p:txBody>
      </p:sp>
      <p:sp>
        <p:nvSpPr>
          <p:cNvPr id="5" name="Oval 4"/>
          <p:cNvSpPr/>
          <p:nvPr/>
        </p:nvSpPr>
        <p:spPr>
          <a:xfrm>
            <a:off x="2086468" y="29710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91664" y="19817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71685" y="19817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3591664" y="38886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5771685" y="39619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1" name="Curved Connector 10"/>
          <p:cNvCxnSpPr>
            <a:stCxn id="5" idx="7"/>
            <a:endCxn id="6" idx="2"/>
          </p:cNvCxnSpPr>
          <p:nvPr/>
        </p:nvCxnSpPr>
        <p:spPr>
          <a:xfrm flipV="1">
            <a:off x="2476713" y="2210348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5"/>
            <a:endCxn id="9" idx="7"/>
          </p:cNvCxnSpPr>
          <p:nvPr/>
        </p:nvCxnSpPr>
        <p:spPr>
          <a:xfrm rot="5400000">
            <a:off x="3190114" y="3163788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0"/>
          <p:cNvCxnSpPr>
            <a:stCxn id="5" idx="5"/>
            <a:endCxn id="9" idx="2"/>
          </p:cNvCxnSpPr>
          <p:nvPr/>
        </p:nvCxnSpPr>
        <p:spPr>
          <a:xfrm>
            <a:off x="2476713" y="3361297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urved Connector 10"/>
          <p:cNvCxnSpPr>
            <a:stCxn id="9" idx="5"/>
            <a:endCxn id="10" idx="3"/>
          </p:cNvCxnSpPr>
          <p:nvPr/>
        </p:nvCxnSpPr>
        <p:spPr>
          <a:xfrm rot="16200000" flipH="1">
            <a:off x="4873621" y="33871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910274" y="1120338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0" idx="1"/>
            <a:endCxn id="7" idx="3"/>
          </p:cNvCxnSpPr>
          <p:nvPr/>
        </p:nvCxnSpPr>
        <p:spPr>
          <a:xfrm rot="5400000" flipH="1" flipV="1">
            <a:off x="5010192" y="32004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9" idx="1"/>
            <a:endCxn id="6" idx="3"/>
          </p:cNvCxnSpPr>
          <p:nvPr/>
        </p:nvCxnSpPr>
        <p:spPr>
          <a:xfrm rot="5400000" flipH="1" flipV="1">
            <a:off x="2866824" y="31637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Curved Connector 10"/>
          <p:cNvCxnSpPr>
            <a:stCxn id="9" idx="6"/>
            <a:endCxn id="7" idx="2"/>
          </p:cNvCxnSpPr>
          <p:nvPr/>
        </p:nvCxnSpPr>
        <p:spPr>
          <a:xfrm flipV="1">
            <a:off x="4048864" y="2210348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Curved Connector 10"/>
          <p:cNvCxnSpPr>
            <a:stCxn id="10" idx="2"/>
            <a:endCxn id="5" idx="6"/>
          </p:cNvCxnSpPr>
          <p:nvPr/>
        </p:nvCxnSpPr>
        <p:spPr>
          <a:xfrm flipH="1" flipV="1">
            <a:off x="2543668" y="3199652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7" idx="5"/>
            <a:endCxn id="10" idx="7"/>
          </p:cNvCxnSpPr>
          <p:nvPr/>
        </p:nvCxnSpPr>
        <p:spPr>
          <a:xfrm rot="5400000">
            <a:off x="5333482" y="32004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579178" y="234665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436428" y="35808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390891" y="27731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975559" y="27731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701937" y="13931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572000" y="45935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176827" y="30180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816869" y="267605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795944" y="367716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556998" y="30457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692037" y="4926216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this weighted, directed graph, what is the weight of path: &lt;1, 2, 4, 2, 4&gt;?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703543" y="5687226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10+2 + 3 + 2 = 17</a:t>
            </a:r>
          </a:p>
        </p:txBody>
      </p:sp>
    </p:spTree>
    <p:extLst>
      <p:ext uri="{BB962C8B-B14F-4D97-AF65-F5344CB8AC3E}">
        <p14:creationId xmlns:p14="http://schemas.microsoft.com/office/powerpoint/2010/main" val="1868209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</a:p>
        </p:txBody>
      </p:sp>
      <p:sp>
        <p:nvSpPr>
          <p:cNvPr id="5" name="Oval 4"/>
          <p:cNvSpPr/>
          <p:nvPr/>
        </p:nvSpPr>
        <p:spPr>
          <a:xfrm>
            <a:off x="2086468" y="29710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91664" y="19817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71685" y="19817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3591664" y="38886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5771685" y="39619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1" name="Curved Connector 10"/>
          <p:cNvCxnSpPr>
            <a:stCxn id="5" idx="7"/>
            <a:endCxn id="6" idx="2"/>
          </p:cNvCxnSpPr>
          <p:nvPr/>
        </p:nvCxnSpPr>
        <p:spPr>
          <a:xfrm flipV="1">
            <a:off x="2476713" y="2210348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5"/>
            <a:endCxn id="9" idx="7"/>
          </p:cNvCxnSpPr>
          <p:nvPr/>
        </p:nvCxnSpPr>
        <p:spPr>
          <a:xfrm rot="5400000">
            <a:off x="3190114" y="3163788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0"/>
          <p:cNvCxnSpPr>
            <a:stCxn id="5" idx="5"/>
            <a:endCxn id="9" idx="2"/>
          </p:cNvCxnSpPr>
          <p:nvPr/>
        </p:nvCxnSpPr>
        <p:spPr>
          <a:xfrm>
            <a:off x="2476713" y="3361297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urved Connector 10"/>
          <p:cNvCxnSpPr>
            <a:stCxn id="9" idx="5"/>
            <a:endCxn id="10" idx="3"/>
          </p:cNvCxnSpPr>
          <p:nvPr/>
        </p:nvCxnSpPr>
        <p:spPr>
          <a:xfrm rot="16200000" flipH="1">
            <a:off x="4873621" y="33871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910274" y="1120338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0" idx="1"/>
            <a:endCxn id="7" idx="3"/>
          </p:cNvCxnSpPr>
          <p:nvPr/>
        </p:nvCxnSpPr>
        <p:spPr>
          <a:xfrm rot="5400000" flipH="1" flipV="1">
            <a:off x="5010192" y="32004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9" idx="1"/>
            <a:endCxn id="6" idx="3"/>
          </p:cNvCxnSpPr>
          <p:nvPr/>
        </p:nvCxnSpPr>
        <p:spPr>
          <a:xfrm rot="5400000" flipH="1" flipV="1">
            <a:off x="2866824" y="31637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Curved Connector 10"/>
          <p:cNvCxnSpPr>
            <a:stCxn id="9" idx="6"/>
            <a:endCxn id="7" idx="2"/>
          </p:cNvCxnSpPr>
          <p:nvPr/>
        </p:nvCxnSpPr>
        <p:spPr>
          <a:xfrm flipV="1">
            <a:off x="4048864" y="2210348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Curved Connector 10"/>
          <p:cNvCxnSpPr>
            <a:stCxn id="10" idx="2"/>
            <a:endCxn id="5" idx="6"/>
          </p:cNvCxnSpPr>
          <p:nvPr/>
        </p:nvCxnSpPr>
        <p:spPr>
          <a:xfrm flipH="1" flipV="1">
            <a:off x="2543668" y="3199652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7" idx="5"/>
            <a:endCxn id="10" idx="7"/>
          </p:cNvCxnSpPr>
          <p:nvPr/>
        </p:nvCxnSpPr>
        <p:spPr>
          <a:xfrm rot="5400000">
            <a:off x="5333482" y="32004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579178" y="234665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436428" y="35808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390891" y="27731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975559" y="27731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732618" y="140193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572000" y="45935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176827" y="30180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816869" y="267605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795944" y="367716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556998" y="30457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692037" y="4926216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this weighted, directed graph, what is the weight of path: &lt;1, 2, 4, 1&gt;?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/>
              <p:cNvSpPr txBox="1"/>
              <p:nvPr/>
            </p:nvSpPr>
            <p:spPr>
              <a:xfrm>
                <a:off x="1703543" y="5687226"/>
                <a:ext cx="6019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10 + 2 +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1" name="TextBox 1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3543" y="5687226"/>
                <a:ext cx="6019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81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883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</a:p>
        </p:txBody>
      </p:sp>
      <p:sp>
        <p:nvSpPr>
          <p:cNvPr id="5" name="Oval 4"/>
          <p:cNvSpPr/>
          <p:nvPr/>
        </p:nvSpPr>
        <p:spPr>
          <a:xfrm>
            <a:off x="2086468" y="2971052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6" name="Oval 5"/>
          <p:cNvSpPr/>
          <p:nvPr/>
        </p:nvSpPr>
        <p:spPr>
          <a:xfrm>
            <a:off x="3591664" y="19817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Oval 6"/>
          <p:cNvSpPr/>
          <p:nvPr/>
        </p:nvSpPr>
        <p:spPr>
          <a:xfrm>
            <a:off x="5771685" y="1981748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9" name="Oval 8"/>
          <p:cNvSpPr/>
          <p:nvPr/>
        </p:nvSpPr>
        <p:spPr>
          <a:xfrm>
            <a:off x="3591664" y="3888629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Oval 9"/>
          <p:cNvSpPr/>
          <p:nvPr/>
        </p:nvSpPr>
        <p:spPr>
          <a:xfrm>
            <a:off x="5771685" y="3961935"/>
            <a:ext cx="4572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cxnSp>
        <p:nvCxnSpPr>
          <p:cNvPr id="11" name="Curved Connector 10"/>
          <p:cNvCxnSpPr>
            <a:stCxn id="5" idx="7"/>
            <a:endCxn id="6" idx="2"/>
          </p:cNvCxnSpPr>
          <p:nvPr/>
        </p:nvCxnSpPr>
        <p:spPr>
          <a:xfrm flipV="1">
            <a:off x="2476713" y="2210348"/>
            <a:ext cx="1114951" cy="82765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Curved Connector 13"/>
          <p:cNvCxnSpPr>
            <a:stCxn id="6" idx="5"/>
            <a:endCxn id="9" idx="7"/>
          </p:cNvCxnSpPr>
          <p:nvPr/>
        </p:nvCxnSpPr>
        <p:spPr>
          <a:xfrm rot="5400000">
            <a:off x="3190114" y="3163788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Curved Connector 10"/>
          <p:cNvCxnSpPr>
            <a:stCxn id="5" idx="5"/>
            <a:endCxn id="9" idx="2"/>
          </p:cNvCxnSpPr>
          <p:nvPr/>
        </p:nvCxnSpPr>
        <p:spPr>
          <a:xfrm>
            <a:off x="2476713" y="3361297"/>
            <a:ext cx="1114951" cy="75593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Curved Connector 10"/>
          <p:cNvCxnSpPr>
            <a:stCxn id="9" idx="5"/>
            <a:endCxn id="10" idx="3"/>
          </p:cNvCxnSpPr>
          <p:nvPr/>
        </p:nvCxnSpPr>
        <p:spPr>
          <a:xfrm rot="16200000" flipH="1">
            <a:off x="4873621" y="3387161"/>
            <a:ext cx="73306" cy="1856731"/>
          </a:xfrm>
          <a:prstGeom prst="curvedConnector3">
            <a:avLst>
              <a:gd name="adj1" fmla="val 50318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Curved Connector 10"/>
          <p:cNvCxnSpPr>
            <a:stCxn id="6" idx="7"/>
            <a:endCxn id="7" idx="1"/>
          </p:cNvCxnSpPr>
          <p:nvPr/>
        </p:nvCxnSpPr>
        <p:spPr>
          <a:xfrm rot="5400000" flipH="1" flipV="1">
            <a:off x="4910274" y="1120338"/>
            <a:ext cx="12700" cy="1856731"/>
          </a:xfrm>
          <a:prstGeom prst="curvedConnector3">
            <a:avLst>
              <a:gd name="adj1" fmla="val 2327205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Curved Connector 27"/>
          <p:cNvCxnSpPr>
            <a:stCxn id="10" idx="1"/>
            <a:endCxn id="7" idx="3"/>
          </p:cNvCxnSpPr>
          <p:nvPr/>
        </p:nvCxnSpPr>
        <p:spPr>
          <a:xfrm rot="5400000" flipH="1" flipV="1">
            <a:off x="5010192" y="3200442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9" idx="1"/>
            <a:endCxn id="6" idx="3"/>
          </p:cNvCxnSpPr>
          <p:nvPr/>
        </p:nvCxnSpPr>
        <p:spPr>
          <a:xfrm rot="5400000" flipH="1" flipV="1">
            <a:off x="2866824" y="3163789"/>
            <a:ext cx="1583591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Curved Connector 10"/>
          <p:cNvCxnSpPr>
            <a:stCxn id="9" idx="6"/>
            <a:endCxn id="7" idx="2"/>
          </p:cNvCxnSpPr>
          <p:nvPr/>
        </p:nvCxnSpPr>
        <p:spPr>
          <a:xfrm flipV="1">
            <a:off x="4048864" y="2210348"/>
            <a:ext cx="1722821" cy="190688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Curved Connector 10"/>
          <p:cNvCxnSpPr>
            <a:stCxn id="10" idx="2"/>
            <a:endCxn id="5" idx="6"/>
          </p:cNvCxnSpPr>
          <p:nvPr/>
        </p:nvCxnSpPr>
        <p:spPr>
          <a:xfrm flipH="1" flipV="1">
            <a:off x="2543668" y="3199652"/>
            <a:ext cx="3228017" cy="99088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Curved Connector 54"/>
          <p:cNvCxnSpPr>
            <a:stCxn id="7" idx="5"/>
            <a:endCxn id="10" idx="7"/>
          </p:cNvCxnSpPr>
          <p:nvPr/>
        </p:nvCxnSpPr>
        <p:spPr>
          <a:xfrm rot="5400000">
            <a:off x="5333482" y="3200441"/>
            <a:ext cx="1656897" cy="12700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6" name="TextBox 115"/>
          <p:cNvSpPr txBox="1"/>
          <p:nvPr/>
        </p:nvSpPr>
        <p:spPr>
          <a:xfrm>
            <a:off x="2579178" y="234665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2436428" y="3580852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390891" y="2773163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3975559" y="27731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4732618" y="1401938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572000" y="459351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6176827" y="301801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4816869" y="2676056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795944" y="3677161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5556998" y="3045764"/>
            <a:ext cx="4293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-6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1692037" y="4926216"/>
            <a:ext cx="6019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Given this weighted, directed graph, what is the weight of path: &lt;5, 3, 5&gt; and &lt;5, 3, 5, 3, 5&gt;??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1703543" y="5687226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4-6 = -2 and -6+4-6+4 = -4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52114" y="6172200"/>
            <a:ext cx="1738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cycle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455608" y="6172200"/>
            <a:ext cx="3859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no shortest path from 3 to 5</a:t>
            </a:r>
          </a:p>
        </p:txBody>
      </p:sp>
    </p:spTree>
    <p:extLst>
      <p:ext uri="{BB962C8B-B14F-4D97-AF65-F5344CB8AC3E}">
        <p14:creationId xmlns:p14="http://schemas.microsoft.com/office/powerpoint/2010/main" val="31545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" grpId="0"/>
      <p:bldP spid="30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b="1" dirty="0"/>
              <a:t>Shortest path</a:t>
            </a:r>
            <a:r>
              <a:rPr lang="en-US" dirty="0"/>
              <a:t> of a pair of vertices &lt;u, v&gt;: a path from u to v, with minimum path weight  </a:t>
            </a:r>
          </a:p>
          <a:p>
            <a:r>
              <a:rPr lang="en-US" dirty="0"/>
              <a:t>Applications:</a:t>
            </a:r>
          </a:p>
          <a:p>
            <a:pPr lvl="1"/>
            <a:r>
              <a:rPr lang="en-US" dirty="0"/>
              <a:t>Your GPS navigator</a:t>
            </a:r>
          </a:p>
          <a:p>
            <a:pPr lvl="1"/>
            <a:r>
              <a:rPr lang="en-US" dirty="0"/>
              <a:t>If weights are time, it produces the fastest route</a:t>
            </a:r>
          </a:p>
          <a:p>
            <a:pPr lvl="1"/>
            <a:r>
              <a:rPr lang="en-US" dirty="0"/>
              <a:t>If weights are gas cost, it produces the lowest cost route</a:t>
            </a:r>
          </a:p>
          <a:p>
            <a:pPr lvl="1"/>
            <a:r>
              <a:rPr lang="en-US" dirty="0"/>
              <a:t>If weights are distance, it produces the shortest route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68934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Single-source shortest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b="1" dirty="0"/>
              <a:t>Single-source shortest path problem: </a:t>
            </a:r>
            <a:r>
              <a:rPr lang="en-US" dirty="0"/>
              <a:t>given a </a:t>
            </a:r>
            <a:r>
              <a:rPr lang="en-US" b="1" dirty="0"/>
              <a:t>weighted</a:t>
            </a:r>
            <a:r>
              <a:rPr lang="en-US" dirty="0"/>
              <a:t>, </a:t>
            </a:r>
            <a:r>
              <a:rPr lang="en-US" b="1" dirty="0"/>
              <a:t>directed</a:t>
            </a:r>
            <a:r>
              <a:rPr lang="en-US" dirty="0"/>
              <a:t> graph G=(V, E) with source vertex s, find all the shortest (least weight) paths from s to all vertices in V.</a:t>
            </a:r>
          </a:p>
        </p:txBody>
      </p:sp>
    </p:spTree>
    <p:extLst>
      <p:ext uri="{BB962C8B-B14F-4D97-AF65-F5344CB8AC3E}">
        <p14:creationId xmlns:p14="http://schemas.microsoft.com/office/powerpoint/2010/main" val="330715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</TotalTime>
  <Words>2223</Words>
  <Application>Microsoft Office PowerPoint</Application>
  <PresentationFormat>On-screen Show (4:3)</PresentationFormat>
  <Paragraphs>647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Cambria Math</vt:lpstr>
      <vt:lpstr>Constantia</vt:lpstr>
      <vt:lpstr>Symbol</vt:lpstr>
      <vt:lpstr>Wingdings 3</vt:lpstr>
      <vt:lpstr>Office Theme</vt:lpstr>
      <vt:lpstr>PowerPoint Presentation</vt:lpstr>
      <vt:lpstr>Shortest-Path Problems  </vt:lpstr>
      <vt:lpstr>Single-source shortest paths</vt:lpstr>
      <vt:lpstr>Single-source shortest paths</vt:lpstr>
      <vt:lpstr>Single-source shortest paths</vt:lpstr>
      <vt:lpstr>Single-source shortest paths</vt:lpstr>
      <vt:lpstr>Single-source shortest paths</vt:lpstr>
      <vt:lpstr>Single-source shortest paths</vt:lpstr>
      <vt:lpstr>Single-source shortest paths</vt:lpstr>
      <vt:lpstr>Single-source shortest paths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Bellman-Ford algorithm</vt:lpstr>
      <vt:lpstr>Dijkstra’s Algorithm</vt:lpstr>
      <vt:lpstr>Dijkstra's algorithm Pseudocode</vt:lpstr>
      <vt:lpstr>DIJKSTRA   EXAMPLE</vt:lpstr>
      <vt:lpstr>DIJKSTRA   EXAMPLE</vt:lpstr>
      <vt:lpstr>DIJKSTRA   EXAMPLE</vt:lpstr>
      <vt:lpstr>DIJKSTRA  EXAMPLE</vt:lpstr>
      <vt:lpstr>DIJKSTRA   EXAMPLE</vt:lpstr>
      <vt:lpstr>DIJKSTRA   EXAMPLE</vt:lpstr>
      <vt:lpstr>DIJKSTRA   EXAMPLE</vt:lpstr>
      <vt:lpstr>DIJKSTRA   EXAMPLE</vt:lpstr>
      <vt:lpstr>DIJKSTRA   EXAMPLE</vt:lpstr>
      <vt:lpstr>DIJKSTRA   EXAMPLE</vt:lpstr>
      <vt:lpstr>Dijkstra's algorithm Pseudocode</vt:lpstr>
      <vt:lpstr>Dijkstra’s algorith Running Time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APPLICATIONS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H&amp;H</dc:creator>
  <cp:lastModifiedBy>anaum hamid</cp:lastModifiedBy>
  <cp:revision>57</cp:revision>
  <dcterms:created xsi:type="dcterms:W3CDTF">2006-08-16T00:00:00Z</dcterms:created>
  <dcterms:modified xsi:type="dcterms:W3CDTF">2022-11-14T03:22:47Z</dcterms:modified>
</cp:coreProperties>
</file>