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862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818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8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E7C342-BFA7-4FD0-988B-3C9BB6CD08C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C61169-5E3F-4F8E-85CC-CEE63F678A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2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Arial Black" panose="020B0A04020102020204" pitchFamily="34" charset="0"/>
                <a:cs typeface="Arial" panose="020B0604020202020204" pitchFamily="34" charset="0"/>
              </a:rPr>
              <a:t>Feasibility</a:t>
            </a:r>
            <a:r>
              <a:rPr lang="en-US" smtClean="0">
                <a:latin typeface="Arial Black" panose="020B0A04020102020204" pitchFamily="34" charset="0"/>
              </a:rPr>
              <a:t> Report </a:t>
            </a:r>
            <a:endParaRPr lang="en-US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1.Introduction/Executive summary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States the objective of the report and the project </a:t>
            </a:r>
          </a:p>
          <a:p>
            <a:r>
              <a:rPr lang="en-US" sz="3200" smtClean="0"/>
              <a:t>Should refer the terms for reference </a:t>
            </a:r>
          </a:p>
          <a:p>
            <a:r>
              <a:rPr lang="en-US" sz="3200" smtClean="0"/>
              <a:t>Should state the constraints within which it has been conducted </a:t>
            </a:r>
          </a:p>
          <a:p>
            <a:endParaRPr lang="en-US" sz="3200" smtClean="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635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2. Background </a:t>
            </a:r>
            <a:endParaRPr lang="en-US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Some reports may require some background discussion in order to make the report meaningful to the readers </a:t>
            </a:r>
          </a:p>
          <a:p>
            <a:r>
              <a:rPr lang="en-US" sz="2800" smtClean="0"/>
              <a:t>Describe your proposed plan in sufficient detail </a:t>
            </a:r>
          </a:p>
          <a:p>
            <a:r>
              <a:rPr lang="en-US" sz="2800" smtClean="0"/>
              <a:t>You may need to discuss the problem, need,or opportunity that has brought about this report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3.Outline of the system </a:t>
            </a:r>
            <a:endParaRPr lang="en-US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Involves description of project</a:t>
            </a:r>
          </a:p>
          <a:p>
            <a:r>
              <a:rPr lang="en-US" sz="2800" smtClean="0"/>
              <a:t>List type and quality of prodcuts or services to be marketed </a:t>
            </a:r>
          </a:p>
          <a:p>
            <a:r>
              <a:rPr lang="en-US" sz="2800" smtClean="0"/>
              <a:t>Outline business model (how the business will make money)</a:t>
            </a:r>
          </a:p>
          <a:p>
            <a:r>
              <a:rPr lang="en-US" sz="2800" smtClean="0"/>
              <a:t>Include the technical processes, size, location and other inputs</a:t>
            </a:r>
          </a:p>
          <a:p>
            <a:r>
              <a:rPr lang="en-US" sz="2800" smtClean="0"/>
              <a:t>Specify the time horizon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266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. Methodology 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8925"/>
            <a:ext cx="9601200" cy="4380931"/>
          </a:xfrm>
        </p:spPr>
        <p:txBody>
          <a:bodyPr>
            <a:normAutofit/>
          </a:bodyPr>
          <a:lstStyle/>
          <a:p>
            <a:r>
              <a:rPr lang="en-US" sz="2400" smtClean="0"/>
              <a:t>It involves discussion on methods of anlysis for feasibility study.</a:t>
            </a:r>
          </a:p>
          <a:p>
            <a:pPr marL="0" indent="0">
              <a:buNone/>
            </a:pPr>
            <a:r>
              <a:rPr lang="en-US" sz="2400" smtClean="0"/>
              <a:t>For example </a:t>
            </a:r>
          </a:p>
          <a:p>
            <a:pPr marL="0" indent="0">
              <a:buNone/>
            </a:pPr>
            <a:r>
              <a:rPr lang="en-US" sz="3200" b="1" smtClean="0"/>
              <a:t>Return of Investment (ROI) analysis</a:t>
            </a:r>
          </a:p>
          <a:p>
            <a:pPr marL="0" indent="0" algn="ctr">
              <a:buNone/>
            </a:pPr>
            <a:r>
              <a:rPr lang="en-US" sz="2400" i="1" smtClean="0"/>
              <a:t>“Return </a:t>
            </a:r>
            <a:r>
              <a:rPr lang="en-US" sz="2400" i="1"/>
              <a:t>on Investment (ROI) is a performance measure used to evaluate the efficiency of an investment or compare the efficiency of a number of different investments. ROI tries to directly measure the amount of return on a particular investment, relative to the </a:t>
            </a:r>
            <a:r>
              <a:rPr lang="en-US" sz="2400" i="1"/>
              <a:t>investment’s </a:t>
            </a:r>
            <a:r>
              <a:rPr lang="en-US" sz="2400" i="1" smtClean="0"/>
              <a:t>cost”</a:t>
            </a:r>
          </a:p>
          <a:p>
            <a:pPr marL="0" indent="0">
              <a:buNone/>
            </a:pPr>
            <a:r>
              <a:rPr lang="en-US" sz="2400"/>
              <a:t>​</a:t>
            </a:r>
            <a:r>
              <a:rPr lang="en-US" sz="2400"/>
              <a:t>ROI=Cost of</a:t>
            </a:r>
            <a:r>
              <a:rPr lang="en-US" sz="2400"/>
              <a:t> </a:t>
            </a:r>
            <a:r>
              <a:rPr lang="en-US" sz="2400" smtClean="0"/>
              <a:t>Investment  --  Current</a:t>
            </a:r>
            <a:r>
              <a:rPr lang="en-US" sz="2400"/>
              <a:t> Value of</a:t>
            </a:r>
            <a:r>
              <a:rPr lang="en-US" sz="2400"/>
              <a:t> </a:t>
            </a:r>
            <a:r>
              <a:rPr lang="en-US" sz="2400" smtClean="0"/>
              <a:t>Investment /Cost</a:t>
            </a:r>
            <a:r>
              <a:rPr lang="en-US" sz="2400"/>
              <a:t> of Investment​​</a:t>
            </a:r>
            <a:br>
              <a:rPr lang="en-US" sz="2400"/>
            </a:b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207514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6" y="941696"/>
            <a:ext cx="7519916" cy="5459104"/>
          </a:xfrm>
        </p:spPr>
      </p:pic>
    </p:spTree>
    <p:extLst>
      <p:ext uri="{BB962C8B-B14F-4D97-AF65-F5344CB8AC3E}">
        <p14:creationId xmlns:p14="http://schemas.microsoft.com/office/powerpoint/2010/main" val="225554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39" y="532264"/>
            <a:ext cx="7287904" cy="5581934"/>
          </a:xfrm>
        </p:spPr>
      </p:pic>
    </p:spTree>
    <p:extLst>
      <p:ext uri="{BB962C8B-B14F-4D97-AF65-F5344CB8AC3E}">
        <p14:creationId xmlns:p14="http://schemas.microsoft.com/office/powerpoint/2010/main" val="304778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1" y="341194"/>
            <a:ext cx="8761862" cy="5718412"/>
          </a:xfrm>
        </p:spPr>
      </p:pic>
    </p:spTree>
    <p:extLst>
      <p:ext uri="{BB962C8B-B14F-4D97-AF65-F5344CB8AC3E}">
        <p14:creationId xmlns:p14="http://schemas.microsoft.com/office/powerpoint/2010/main" val="401747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. Overview of alternatives 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Possible alternatives</a:t>
            </a:r>
          </a:p>
          <a:p>
            <a:r>
              <a:rPr lang="en-US" sz="2400" smtClean="0"/>
              <a:t>Advantages and disadvantages of alternatives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3200" b="1" smtClean="0"/>
              <a:t>Note: </a:t>
            </a:r>
          </a:p>
          <a:p>
            <a:pPr marL="0" indent="0">
              <a:buNone/>
            </a:pPr>
            <a:r>
              <a:rPr lang="en-US" sz="2400" smtClean="0"/>
              <a:t>This section can be presented in the form of tables and charts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043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LcPeriod"/>
            </a:pP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Estimate equity and credit needs (For alternatives)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636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smtClean="0"/>
              <a:t>Identify alternative equity sources and availability </a:t>
            </a:r>
          </a:p>
          <a:p>
            <a:r>
              <a:rPr lang="en-US" sz="2800" smtClean="0"/>
              <a:t>Identify and assess alternative credit sources </a:t>
            </a:r>
          </a:p>
          <a:p>
            <a:r>
              <a:rPr lang="en-US" sz="2800" smtClean="0"/>
              <a:t>Assess expected financial needs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12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ii. Costs and benefit evaluation 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It demonstrate how the proposal is feasible </a:t>
            </a:r>
          </a:p>
          <a:p>
            <a:r>
              <a:rPr lang="en-US" sz="2800" smtClean="0"/>
              <a:t>Involves discussion on technological, economical, social and ecological soundness </a:t>
            </a:r>
          </a:p>
          <a:p>
            <a:r>
              <a:rPr lang="en-US" sz="2800" smtClean="0"/>
              <a:t>Cost includes development, purchasing, installation and operational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504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What is a feasibility study?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An analysis of the viability of an idea through disciplined documented process of thinking </a:t>
            </a:r>
          </a:p>
          <a:p>
            <a:r>
              <a:rPr lang="en-US" sz="3200" smtClean="0"/>
              <a:t>Primarily the most important thing before developing a project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642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. Conclusion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This section includes the restatement of conclusions that you have already reached in the comparison sections.</a:t>
            </a:r>
          </a:p>
          <a:p>
            <a:r>
              <a:rPr lang="en-US" sz="2400" smtClean="0"/>
              <a:t>You restate the individual section as well as to what extent your proposal is feasible </a:t>
            </a:r>
          </a:p>
          <a:p>
            <a:r>
              <a:rPr lang="en-US" sz="2400" smtClean="0"/>
              <a:t>It should entangle all the conflicting conclusions and present one concrete conclusion which you think is the best.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06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Reasons to do a feasibility study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Gives focus to the project </a:t>
            </a:r>
          </a:p>
          <a:p>
            <a:r>
              <a:rPr lang="en-US" sz="2800" smtClean="0"/>
              <a:t>Narrows the business alternatives </a:t>
            </a:r>
          </a:p>
          <a:p>
            <a:r>
              <a:rPr lang="en-US" sz="2800" smtClean="0"/>
              <a:t>Identifies the new opportunities </a:t>
            </a:r>
          </a:p>
          <a:p>
            <a:r>
              <a:rPr lang="en-US" sz="2800" smtClean="0"/>
              <a:t>Identfies reasons not to proceed</a:t>
            </a:r>
          </a:p>
          <a:p>
            <a:r>
              <a:rPr lang="en-US" sz="2800" smtClean="0"/>
              <a:t>Provides documentation that the idea is thouroughly investigated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78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851" y="243271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TYPES OF FEASIBILITY 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931"/>
          </a:xfrm>
        </p:spPr>
        <p:txBody>
          <a:bodyPr>
            <a:normAutofit/>
          </a:bodyPr>
          <a:lstStyle/>
          <a:p>
            <a:r>
              <a:rPr lang="en-US" sz="6000" b="1" smtClean="0"/>
              <a:t>1. Operational Feasibility 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6567"/>
            <a:ext cx="9601200" cy="4810836"/>
          </a:xfrm>
        </p:spPr>
        <p:txBody>
          <a:bodyPr>
            <a:no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Useful to identify the operational problems to be solved</a:t>
            </a:r>
          </a:p>
          <a:p>
            <a:pPr marL="0" indent="0" algn="ctr"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PIECES framework 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erformance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nformation 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conomy 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ontrol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fficiency </a:t>
            </a:r>
          </a:p>
          <a:p>
            <a:pPr marL="0" indent="0">
              <a:buNone/>
            </a:pP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ervices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2. Market feasibility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Determine facility needs</a:t>
            </a:r>
          </a:p>
          <a:p>
            <a:r>
              <a:rPr lang="en-US" sz="3200" smtClean="0"/>
              <a:t>Suitability of production technology </a:t>
            </a:r>
          </a:p>
          <a:p>
            <a:r>
              <a:rPr lang="en-US" sz="3200" smtClean="0"/>
              <a:t>Availability of site </a:t>
            </a:r>
          </a:p>
          <a:p>
            <a:r>
              <a:rPr lang="en-US" sz="3200" smtClean="0"/>
              <a:t>Raw material </a:t>
            </a:r>
          </a:p>
        </p:txBody>
      </p:sp>
    </p:spTree>
    <p:extLst>
      <p:ext uri="{BB962C8B-B14F-4D97-AF65-F5344CB8AC3E}">
        <p14:creationId xmlns:p14="http://schemas.microsoft.com/office/powerpoint/2010/main" val="3528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3. Economic Feasibility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Estimate the total capital requirement </a:t>
            </a:r>
          </a:p>
          <a:p>
            <a:r>
              <a:rPr lang="en-US" sz="3200" smtClean="0"/>
              <a:t>Budget, expected costs and needs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54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4. Legal Feasibility </a:t>
            </a:r>
            <a:endParaRPr lang="en-US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Legal requirements to be carried out for the proposed project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76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FEASIBILITY REPORT CONTENT </a:t>
            </a:r>
            <a:b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Introduction/ executive summary </a:t>
            </a:r>
          </a:p>
          <a:p>
            <a:r>
              <a:rPr lang="en-US" sz="2800" smtClean="0"/>
              <a:t>Background</a:t>
            </a:r>
          </a:p>
          <a:p>
            <a:r>
              <a:rPr lang="en-US" sz="2800" smtClean="0"/>
              <a:t>Outline of the project </a:t>
            </a:r>
          </a:p>
          <a:p>
            <a:r>
              <a:rPr lang="en-US" sz="2800" smtClean="0"/>
              <a:t>Methodology for analysis </a:t>
            </a:r>
          </a:p>
          <a:p>
            <a:r>
              <a:rPr lang="en-US" sz="2800" smtClean="0"/>
              <a:t>Overview of other alternatives </a:t>
            </a:r>
          </a:p>
          <a:p>
            <a:r>
              <a:rPr lang="en-US" sz="2800" smtClean="0"/>
              <a:t>Conclusion </a:t>
            </a:r>
          </a:p>
          <a:p>
            <a:r>
              <a:rPr lang="en-US" sz="2800" smtClean="0"/>
              <a:t>Recommendation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87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6101</TotalTime>
  <Words>438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Franklin Gothic Book</vt:lpstr>
      <vt:lpstr>Crop</vt:lpstr>
      <vt:lpstr>Feasibility Report </vt:lpstr>
      <vt:lpstr>What is a feasibility study?</vt:lpstr>
      <vt:lpstr>Reasons to do a feasibility study </vt:lpstr>
      <vt:lpstr>TYPES OF FEASIBILITY </vt:lpstr>
      <vt:lpstr>1. Operational Feasibility </vt:lpstr>
      <vt:lpstr>2. Market feasibility </vt:lpstr>
      <vt:lpstr>3. Economic Feasibility </vt:lpstr>
      <vt:lpstr>4. Legal Feasibility </vt:lpstr>
      <vt:lpstr>FEASIBILITY REPORT CONTENT  </vt:lpstr>
      <vt:lpstr>1.Introduction/Executive summary </vt:lpstr>
      <vt:lpstr>2. Background </vt:lpstr>
      <vt:lpstr>3.Outline of the system </vt:lpstr>
      <vt:lpstr>4. Methodology </vt:lpstr>
      <vt:lpstr>PowerPoint Presentation</vt:lpstr>
      <vt:lpstr>PowerPoint Presentation</vt:lpstr>
      <vt:lpstr>PowerPoint Presentation</vt:lpstr>
      <vt:lpstr>5. Overview of alternatives </vt:lpstr>
      <vt:lpstr>Estimate equity and credit needs (For alternatives)</vt:lpstr>
      <vt:lpstr>ii. Costs and benefit evaluation </vt:lpstr>
      <vt:lpstr>6.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Memorandum</dc:title>
  <dc:creator>Javeria Ali</dc:creator>
  <cp:lastModifiedBy>Javeria Ali</cp:lastModifiedBy>
  <cp:revision>13</cp:revision>
  <dcterms:created xsi:type="dcterms:W3CDTF">2019-11-13T02:49:37Z</dcterms:created>
  <dcterms:modified xsi:type="dcterms:W3CDTF">2019-12-03T08:07:37Z</dcterms:modified>
</cp:coreProperties>
</file>