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327" r:id="rId4"/>
    <p:sldId id="300" r:id="rId5"/>
    <p:sldId id="301" r:id="rId6"/>
    <p:sldId id="302" r:id="rId7"/>
    <p:sldId id="303" r:id="rId8"/>
    <p:sldId id="262" r:id="rId9"/>
    <p:sldId id="32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827" y="3228318"/>
            <a:ext cx="8715633" cy="1739098"/>
          </a:xfrm>
        </p:spPr>
        <p:txBody>
          <a:bodyPr/>
          <a:lstStyle/>
          <a:p>
            <a:pPr algn="ctr"/>
            <a:r>
              <a:rPr lang="en-US" dirty="0"/>
              <a:t>Chapter 3 - Data Modeling Using the Entity–</a:t>
            </a:r>
            <a:br>
              <a:rPr lang="en-US" dirty="0"/>
            </a:br>
            <a:r>
              <a:rPr lang="en-US" dirty="0"/>
              <a:t>Relationship (ER) Model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pic>
        <p:nvPicPr>
          <p:cNvPr id="4" name="Picture 3"/>
          <p:cNvPicPr>
            <a:picLocks noChangeAspect="1"/>
          </p:cNvPicPr>
          <p:nvPr/>
        </p:nvPicPr>
        <p:blipFill>
          <a:blip r:embed="rId2"/>
          <a:stretch>
            <a:fillRect/>
          </a:stretch>
        </p:blipFill>
        <p:spPr>
          <a:xfrm>
            <a:off x="2881956" y="1267184"/>
            <a:ext cx="6115050" cy="534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24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55592"/>
            <a:ext cx="9085864" cy="4124410"/>
          </a:xfrm>
        </p:spPr>
        <p:txBody>
          <a:bodyPr>
            <a:normAutofit fontScale="90000"/>
          </a:bodyPr>
          <a:lstStyle/>
          <a:p>
            <a:pPr>
              <a:lnSpc>
                <a:spcPct val="150000"/>
              </a:lnSpc>
            </a:pPr>
            <a:r>
              <a:rPr lang="en-US" sz="3100" cap="none" dirty="0">
                <a:solidFill>
                  <a:schemeClr val="tx1"/>
                </a:solidFill>
              </a:rPr>
              <a:t>- </a:t>
            </a:r>
            <a:r>
              <a:rPr lang="en-US" sz="2700" dirty="0">
                <a:solidFill>
                  <a:schemeClr val="tx1"/>
                </a:solidFill>
              </a:rPr>
              <a:t>Using High-Level Conceptual Data Models for Database Design</a:t>
            </a:r>
            <a:br>
              <a:rPr lang="en-US" sz="2700" cap="none" dirty="0">
                <a:solidFill>
                  <a:schemeClr val="tx1"/>
                </a:solidFill>
              </a:rPr>
            </a:br>
            <a:r>
              <a:rPr lang="en-US" sz="2700" cap="none" dirty="0">
                <a:solidFill>
                  <a:schemeClr val="tx1"/>
                </a:solidFill>
              </a:rPr>
              <a:t>- </a:t>
            </a:r>
            <a:r>
              <a:rPr lang="en-US" sz="2700" dirty="0">
                <a:solidFill>
                  <a:schemeClr val="tx1"/>
                </a:solidFill>
              </a:rPr>
              <a:t>A Sample Database Application</a:t>
            </a:r>
            <a:br>
              <a:rPr lang="en-US" sz="2700" cap="none" dirty="0">
                <a:solidFill>
                  <a:schemeClr val="tx1"/>
                </a:solidFill>
              </a:rPr>
            </a:br>
            <a:r>
              <a:rPr lang="en-US" sz="2700" cap="none" dirty="0">
                <a:solidFill>
                  <a:schemeClr val="tx1"/>
                </a:solidFill>
              </a:rPr>
              <a:t>- </a:t>
            </a:r>
            <a:r>
              <a:rPr lang="en-US" sz="2700" dirty="0">
                <a:solidFill>
                  <a:schemeClr val="tx1"/>
                </a:solidFill>
              </a:rPr>
              <a:t>Entity Types, Entity Sets, Attributes and Keys</a:t>
            </a:r>
            <a:br>
              <a:rPr lang="en-US" sz="2700" cap="none" dirty="0">
                <a:solidFill>
                  <a:schemeClr val="tx1"/>
                </a:solidFill>
              </a:rPr>
            </a:br>
            <a:r>
              <a:rPr lang="en-US" sz="2700" cap="none" dirty="0">
                <a:solidFill>
                  <a:schemeClr val="tx1"/>
                </a:solidFill>
              </a:rPr>
              <a:t>- </a:t>
            </a:r>
            <a:r>
              <a:rPr lang="en-US" sz="2700" dirty="0">
                <a:solidFill>
                  <a:schemeClr val="tx1"/>
                </a:solidFill>
              </a:rPr>
              <a:t>Relationship Types, Relationship Sets, Roles, and Structural  Constraints</a:t>
            </a:r>
            <a:br>
              <a:rPr lang="en-US" sz="2700" cap="none" dirty="0">
                <a:solidFill>
                  <a:schemeClr val="tx1"/>
                </a:solidFill>
              </a:rPr>
            </a:br>
            <a:r>
              <a:rPr lang="en-US" sz="2700" dirty="0">
                <a:solidFill>
                  <a:schemeClr val="tx1"/>
                </a:solidFill>
              </a:rPr>
              <a:t>- Weak Entity Types</a:t>
            </a:r>
            <a:br>
              <a:rPr lang="en-US" sz="2700" dirty="0">
                <a:solidFill>
                  <a:schemeClr val="tx1"/>
                </a:solidFill>
              </a:rPr>
            </a:br>
            <a:r>
              <a:rPr lang="en-US" sz="2700" dirty="0">
                <a:solidFill>
                  <a:schemeClr val="tx1"/>
                </a:solidFill>
              </a:rPr>
              <a:t>- Refining the ER Design for the COMPANY Database</a:t>
            </a:r>
            <a:br>
              <a:rPr lang="en-US" sz="2700" dirty="0">
                <a:solidFill>
                  <a:schemeClr val="tx1"/>
                </a:solidFill>
              </a:rPr>
            </a:br>
            <a:r>
              <a:rPr lang="en-US" sz="2700" dirty="0">
                <a:solidFill>
                  <a:schemeClr val="tx1"/>
                </a:solidFill>
              </a:rPr>
              <a:t>- ER Diagrams, Naming Conventions, and Design Issues</a:t>
            </a:r>
            <a:br>
              <a:rPr lang="en-US" sz="2700" dirty="0">
                <a:solidFill>
                  <a:schemeClr val="tx1"/>
                </a:solidFill>
              </a:rPr>
            </a:br>
            <a:r>
              <a:rPr lang="en-US" sz="2700" dirty="0">
                <a:solidFill>
                  <a:schemeClr val="tx1"/>
                </a:solidFill>
              </a:rPr>
              <a:t>-Relationship Types of Degree Higher than Two</a:t>
            </a: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684212" y="430427"/>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Refining the ER Design for</a:t>
            </a:r>
            <a:br>
              <a:rPr lang="en-US" dirty="0"/>
            </a:br>
            <a:r>
              <a:rPr lang="en-US" dirty="0"/>
              <a:t>the COMPANY Database</a:t>
            </a:r>
          </a:p>
        </p:txBody>
      </p:sp>
      <p:sp>
        <p:nvSpPr>
          <p:cNvPr id="3" name="Content Placeholder 2"/>
          <p:cNvSpPr>
            <a:spLocks noGrp="1"/>
          </p:cNvSpPr>
          <p:nvPr>
            <p:ph idx="1"/>
          </p:nvPr>
        </p:nvSpPr>
        <p:spPr>
          <a:xfrm>
            <a:off x="529053" y="1729945"/>
            <a:ext cx="9438731" cy="5066271"/>
          </a:xfrm>
        </p:spPr>
        <p:txBody>
          <a:bodyPr>
            <a:normAutofit/>
          </a:bodyPr>
          <a:lstStyle/>
          <a:p>
            <a:pPr marL="0" indent="0">
              <a:buNone/>
            </a:pPr>
            <a:r>
              <a:rPr lang="en-US" sz="2400" b="1" i="1" u="sng" dirty="0">
                <a:solidFill>
                  <a:schemeClr val="accent1">
                    <a:lumMod val="75000"/>
                  </a:schemeClr>
                </a:solidFill>
              </a:rPr>
              <a:t>In our example, we specify the following relationship types:</a:t>
            </a:r>
          </a:p>
          <a:p>
            <a:pPr marL="0" indent="0">
              <a:buNone/>
            </a:pPr>
            <a:r>
              <a:rPr lang="en-US" sz="2400" dirty="0">
                <a:solidFill>
                  <a:schemeClr val="tx1">
                    <a:lumMod val="95000"/>
                    <a:lumOff val="5000"/>
                  </a:schemeClr>
                </a:solidFill>
              </a:rPr>
              <a:t>■ MANAGES, which is a 1:1(one-to-one) relationship type between EMPLOYE and DEPARTMENT. EMPLOYEE participation is partial. The attribute </a:t>
            </a:r>
            <a:r>
              <a:rPr lang="en-US" sz="2400" dirty="0" err="1">
                <a:solidFill>
                  <a:schemeClr val="tx1">
                    <a:lumMod val="95000"/>
                    <a:lumOff val="5000"/>
                  </a:schemeClr>
                </a:solidFill>
              </a:rPr>
              <a:t>Start_date</a:t>
            </a:r>
            <a:r>
              <a:rPr lang="en-US" sz="2400" dirty="0">
                <a:solidFill>
                  <a:schemeClr val="tx1">
                    <a:lumMod val="95000"/>
                    <a:lumOff val="5000"/>
                  </a:schemeClr>
                </a:solidFill>
              </a:rPr>
              <a:t> is assigned to this relationship type.</a:t>
            </a:r>
          </a:p>
          <a:p>
            <a:pPr marL="0" indent="0">
              <a:buNone/>
            </a:pPr>
            <a:r>
              <a:rPr lang="en-US" sz="2400" dirty="0">
                <a:solidFill>
                  <a:schemeClr val="tx1">
                    <a:lumMod val="95000"/>
                    <a:lumOff val="5000"/>
                  </a:schemeClr>
                </a:solidFill>
              </a:rPr>
              <a:t>■ WORKS_FOR, a 1:N (one-to-many) relationship type between DEPARTMENT and EMPLOYEE. Both participations are total.</a:t>
            </a:r>
          </a:p>
          <a:p>
            <a:pPr marL="0" indent="0">
              <a:buNone/>
            </a:pPr>
            <a:r>
              <a:rPr lang="en-US" sz="2400" dirty="0">
                <a:solidFill>
                  <a:schemeClr val="tx1">
                    <a:lumMod val="95000"/>
                    <a:lumOff val="5000"/>
                  </a:schemeClr>
                </a:solidFill>
              </a:rPr>
              <a:t>■ CONTROLS, a 1:N relationship type between DEPARTMENT and PROJECT. The participation of PROJECT is total, whereas that of DEPARTMENT is determined to be partial, after consultation with the users indicates that some departments may control no projects.</a:t>
            </a:r>
          </a:p>
        </p:txBody>
      </p:sp>
    </p:spTree>
    <p:extLst>
      <p:ext uri="{BB962C8B-B14F-4D97-AF65-F5344CB8AC3E}">
        <p14:creationId xmlns:p14="http://schemas.microsoft.com/office/powerpoint/2010/main" val="94960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Refining the ER Design for</a:t>
            </a:r>
            <a:br>
              <a:rPr lang="en-US" dirty="0"/>
            </a:br>
            <a:r>
              <a:rPr lang="en-US" dirty="0"/>
              <a:t>the COMPANY Database</a:t>
            </a:r>
          </a:p>
        </p:txBody>
      </p:sp>
      <p:sp>
        <p:nvSpPr>
          <p:cNvPr id="3" name="Content Placeholder 2"/>
          <p:cNvSpPr>
            <a:spLocks noGrp="1"/>
          </p:cNvSpPr>
          <p:nvPr>
            <p:ph idx="1"/>
          </p:nvPr>
        </p:nvSpPr>
        <p:spPr>
          <a:xfrm>
            <a:off x="529053" y="1729945"/>
            <a:ext cx="9438731" cy="5066271"/>
          </a:xfrm>
        </p:spPr>
        <p:txBody>
          <a:bodyPr>
            <a:noAutofit/>
          </a:bodyPr>
          <a:lstStyle/>
          <a:p>
            <a:pPr marL="0" indent="0">
              <a:buNone/>
            </a:pPr>
            <a:r>
              <a:rPr lang="en-US" sz="2400" b="1" i="1" u="sng" dirty="0">
                <a:solidFill>
                  <a:schemeClr val="accent1">
                    <a:lumMod val="75000"/>
                  </a:schemeClr>
                </a:solidFill>
              </a:rPr>
              <a:t>In our example, we specify the following relationship types:</a:t>
            </a:r>
          </a:p>
          <a:p>
            <a:pPr marL="0" indent="0">
              <a:buNone/>
            </a:pPr>
            <a:r>
              <a:rPr lang="en-US" sz="2000" dirty="0">
                <a:solidFill>
                  <a:schemeClr val="tx1">
                    <a:lumMod val="95000"/>
                    <a:lumOff val="5000"/>
                  </a:schemeClr>
                </a:solidFill>
              </a:rPr>
              <a:t>■ SUPERVISION, a 1:N relationship type between EMPLOYEE (in the supervisor role) and EMPLOYEE (in the supervisee role). Both participations are determined to be partial, after the users indicate that not every employee is a supervisor and not every employee has a supervisor.</a:t>
            </a:r>
          </a:p>
          <a:p>
            <a:pPr marL="0" indent="0">
              <a:buNone/>
            </a:pPr>
            <a:r>
              <a:rPr lang="en-US" sz="2000" dirty="0">
                <a:solidFill>
                  <a:schemeClr val="tx1">
                    <a:lumMod val="95000"/>
                    <a:lumOff val="5000"/>
                  </a:schemeClr>
                </a:solidFill>
              </a:rPr>
              <a:t>■ WORKS_ON, determined to be an M:N (many-to-many) relationship type with attribute Hours, after the users indicate that a project can have several employees working on it. Both participations are determined to be total.</a:t>
            </a:r>
          </a:p>
          <a:p>
            <a:pPr marL="0" indent="0">
              <a:buNone/>
            </a:pPr>
            <a:r>
              <a:rPr lang="en-US" sz="2000" dirty="0">
                <a:solidFill>
                  <a:schemeClr val="tx1">
                    <a:lumMod val="95000"/>
                    <a:lumOff val="5000"/>
                  </a:schemeClr>
                </a:solidFill>
              </a:rPr>
              <a:t>■ DEPENDENTS_OF, a 1:N relationship type between EMPLOYEE and DEPENDENT, which is also the identifying relationship for the weak entity type DEPENDENT. The participation of EMPLOYEE is partial, whereas that of DEPENDENT is total.</a:t>
            </a:r>
          </a:p>
        </p:txBody>
      </p:sp>
    </p:spTree>
    <p:extLst>
      <p:ext uri="{BB962C8B-B14F-4D97-AF65-F5344CB8AC3E}">
        <p14:creationId xmlns:p14="http://schemas.microsoft.com/office/powerpoint/2010/main" val="354151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6" y="1622784"/>
            <a:ext cx="10196611" cy="4893346"/>
          </a:xfrm>
        </p:spPr>
        <p:txBody>
          <a:bodyPr>
            <a:normAutofit/>
          </a:bodyPr>
          <a:lstStyle/>
          <a:p>
            <a:pPr marL="0" indent="0">
              <a:buNone/>
            </a:pPr>
            <a:endParaRPr lang="en-US" b="1" i="1" u="sng" dirty="0">
              <a:solidFill>
                <a:schemeClr val="accent1">
                  <a:lumMod val="75000"/>
                </a:schemeClr>
              </a:solidFill>
            </a:endParaRPr>
          </a:p>
          <a:p>
            <a:r>
              <a:rPr lang="en-US" sz="2000" b="1" i="1" u="sng" dirty="0">
                <a:solidFill>
                  <a:schemeClr val="accent1">
                    <a:lumMod val="75000"/>
                  </a:schemeClr>
                </a:solidFill>
              </a:rPr>
              <a:t>Summary of Notation for ER Diagrams</a:t>
            </a:r>
          </a:p>
          <a:p>
            <a:r>
              <a:rPr lang="en-US" sz="2000" dirty="0">
                <a:solidFill>
                  <a:schemeClr val="tx1">
                    <a:lumMod val="95000"/>
                    <a:lumOff val="5000"/>
                  </a:schemeClr>
                </a:solidFill>
              </a:rPr>
              <a:t>In ER diagrams the emphasis is on representing the </a:t>
            </a:r>
            <a:r>
              <a:rPr lang="en-US" sz="2000" b="1" dirty="0">
                <a:solidFill>
                  <a:srgbClr val="C00000"/>
                </a:solidFill>
              </a:rPr>
              <a:t>schemas rather than the instances</a:t>
            </a:r>
            <a:r>
              <a:rPr lang="en-US" sz="2000" dirty="0">
                <a:solidFill>
                  <a:schemeClr val="tx1">
                    <a:lumMod val="95000"/>
                    <a:lumOff val="5000"/>
                  </a:schemeClr>
                </a:solidFill>
              </a:rPr>
              <a:t>. </a:t>
            </a:r>
          </a:p>
          <a:p>
            <a:pPr lvl="1"/>
            <a:r>
              <a:rPr lang="en-US" sz="1800" dirty="0">
                <a:solidFill>
                  <a:schemeClr val="tx1">
                    <a:lumMod val="95000"/>
                    <a:lumOff val="5000"/>
                  </a:schemeClr>
                </a:solidFill>
              </a:rPr>
              <a:t>This is more useful in database design because a database schema changes rarely, whereas the contents of the entity sets may change frequently. </a:t>
            </a:r>
          </a:p>
          <a:p>
            <a:pPr lvl="1"/>
            <a:r>
              <a:rPr lang="en-US" sz="1800" dirty="0">
                <a:solidFill>
                  <a:schemeClr val="tx1">
                    <a:lumMod val="95000"/>
                    <a:lumOff val="5000"/>
                  </a:schemeClr>
                </a:solidFill>
              </a:rPr>
              <a:t>In addition, the schema is obviously easier to display, because it is much smaller.</a:t>
            </a:r>
          </a:p>
        </p:txBody>
      </p:sp>
    </p:spTree>
    <p:extLst>
      <p:ext uri="{BB962C8B-B14F-4D97-AF65-F5344CB8AC3E}">
        <p14:creationId xmlns:p14="http://schemas.microsoft.com/office/powerpoint/2010/main" val="138796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4636071" cy="1320800"/>
          </a:xfrm>
        </p:spPr>
        <p:txBody>
          <a:bodyPr>
            <a:normAutofit fontScale="90000"/>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7" y="2751438"/>
            <a:ext cx="4611358" cy="3764692"/>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Summary of Notation for ER Diagrams</a:t>
            </a:r>
          </a:p>
        </p:txBody>
      </p:sp>
      <p:pic>
        <p:nvPicPr>
          <p:cNvPr id="4" name="Picture 3"/>
          <p:cNvPicPr>
            <a:picLocks noChangeAspect="1"/>
          </p:cNvPicPr>
          <p:nvPr/>
        </p:nvPicPr>
        <p:blipFill>
          <a:blip r:embed="rId2"/>
          <a:stretch>
            <a:fillRect/>
          </a:stretch>
        </p:blipFill>
        <p:spPr>
          <a:xfrm>
            <a:off x="5090985" y="142274"/>
            <a:ext cx="4654379" cy="657568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7319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ER Diagrams, Naming Conventions,</a:t>
            </a:r>
            <a:br>
              <a:rPr lang="en-US" dirty="0"/>
            </a:br>
            <a:r>
              <a:rPr lang="en-US" dirty="0"/>
              <a:t>and Design Issues</a:t>
            </a:r>
          </a:p>
        </p:txBody>
      </p:sp>
      <p:sp>
        <p:nvSpPr>
          <p:cNvPr id="3" name="Content Placeholder 2"/>
          <p:cNvSpPr>
            <a:spLocks noGrp="1"/>
          </p:cNvSpPr>
          <p:nvPr>
            <p:ph idx="1"/>
          </p:nvPr>
        </p:nvSpPr>
        <p:spPr>
          <a:xfrm>
            <a:off x="479626" y="1622784"/>
            <a:ext cx="10196611" cy="4893346"/>
          </a:xfrm>
        </p:spPr>
        <p:txBody>
          <a:bodyPr>
            <a:normAutofit/>
          </a:bodyPr>
          <a:lstStyle/>
          <a:p>
            <a:pPr marL="0" indent="0">
              <a:buNone/>
            </a:pPr>
            <a:endParaRPr lang="en-US" b="1" i="1" u="sng" dirty="0">
              <a:solidFill>
                <a:schemeClr val="accent1">
                  <a:lumMod val="75000"/>
                </a:schemeClr>
              </a:solidFill>
            </a:endParaRPr>
          </a:p>
          <a:p>
            <a:r>
              <a:rPr lang="en-US" sz="2000" b="1" i="1" u="sng" dirty="0">
                <a:solidFill>
                  <a:schemeClr val="accent1">
                    <a:lumMod val="75000"/>
                  </a:schemeClr>
                </a:solidFill>
              </a:rPr>
              <a:t>Proper Naming of Schema Constructs</a:t>
            </a:r>
          </a:p>
          <a:p>
            <a:r>
              <a:rPr lang="en-US" sz="2000" dirty="0">
                <a:solidFill>
                  <a:schemeClr val="tx1">
                    <a:lumMod val="95000"/>
                    <a:lumOff val="5000"/>
                  </a:schemeClr>
                </a:solidFill>
              </a:rPr>
              <a:t>Choose names that convey, as much as possible.</a:t>
            </a:r>
          </a:p>
          <a:p>
            <a:r>
              <a:rPr lang="en-US" sz="2000" dirty="0">
                <a:solidFill>
                  <a:schemeClr val="tx1">
                    <a:lumMod val="95000"/>
                    <a:lumOff val="5000"/>
                  </a:schemeClr>
                </a:solidFill>
              </a:rPr>
              <a:t>Use singular names for entity types, rather than plural ones, because the entity type name applies to each individual entity belonging to that entity type.</a:t>
            </a:r>
          </a:p>
          <a:p>
            <a:pPr lvl="1"/>
            <a:r>
              <a:rPr lang="en-US" sz="1800" dirty="0">
                <a:solidFill>
                  <a:schemeClr val="tx1">
                    <a:lumMod val="95000"/>
                    <a:lumOff val="5000"/>
                  </a:schemeClr>
                </a:solidFill>
              </a:rPr>
              <a:t>Entity type and relationship type names are in uppercase letters,</a:t>
            </a:r>
          </a:p>
          <a:p>
            <a:pPr lvl="1"/>
            <a:r>
              <a:rPr lang="en-US" sz="1800" dirty="0">
                <a:solidFill>
                  <a:schemeClr val="tx1">
                    <a:lumMod val="95000"/>
                    <a:lumOff val="5000"/>
                  </a:schemeClr>
                </a:solidFill>
              </a:rPr>
              <a:t>Attribute names have their initial letter capitalized, </a:t>
            </a:r>
          </a:p>
          <a:p>
            <a:pPr lvl="1"/>
            <a:r>
              <a:rPr lang="en-US" sz="1800" dirty="0">
                <a:solidFill>
                  <a:schemeClr val="tx1">
                    <a:lumMod val="95000"/>
                    <a:lumOff val="5000"/>
                  </a:schemeClr>
                </a:solidFill>
              </a:rPr>
              <a:t>and role names are in lowercase letters.</a:t>
            </a:r>
          </a:p>
        </p:txBody>
      </p:sp>
    </p:spTree>
    <p:extLst>
      <p:ext uri="{BB962C8B-B14F-4D97-AF65-F5344CB8AC3E}">
        <p14:creationId xmlns:p14="http://schemas.microsoft.com/office/powerpoint/2010/main" val="163153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sp>
        <p:nvSpPr>
          <p:cNvPr id="3" name="Content Placeholder 2"/>
          <p:cNvSpPr>
            <a:spLocks noGrp="1"/>
          </p:cNvSpPr>
          <p:nvPr>
            <p:ph idx="1"/>
          </p:nvPr>
        </p:nvSpPr>
        <p:spPr>
          <a:xfrm>
            <a:off x="677334" y="1482741"/>
            <a:ext cx="9578773" cy="4591503"/>
          </a:xfrm>
        </p:spPr>
        <p:txBody>
          <a:bodyPr>
            <a:normAutofit/>
          </a:bodyPr>
          <a:lstStyle/>
          <a:p>
            <a:r>
              <a:rPr lang="en-US" dirty="0">
                <a:solidFill>
                  <a:schemeClr val="tx1">
                    <a:lumMod val="95000"/>
                    <a:lumOff val="5000"/>
                  </a:schemeClr>
                </a:solidFill>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r>
              <a:rPr lang="en-US" dirty="0">
                <a:solidFill>
                  <a:schemeClr val="tx1">
                    <a:lumMod val="95000"/>
                    <a:lumOff val="5000"/>
                  </a:schemeClr>
                </a:solidFill>
              </a:rPr>
              <a:t>A department controls a number of projects, each of which has a unique name, a unique number, and a single location.</a:t>
            </a:r>
          </a:p>
          <a:p>
            <a:r>
              <a:rPr lang="en-US" dirty="0">
                <a:solidFill>
                  <a:schemeClr val="tx1">
                    <a:lumMod val="95000"/>
                    <a:lumOff val="5000"/>
                  </a:schemeClr>
                </a:solidFill>
              </a:rPr>
              <a:t>The database will store each employee’s name, Social Security </a:t>
            </a:r>
            <a:r>
              <a:rPr lang="en-US" dirty="0" err="1">
                <a:solidFill>
                  <a:schemeClr val="tx1">
                    <a:lumMod val="95000"/>
                    <a:lumOff val="5000"/>
                  </a:schemeClr>
                </a:solidFill>
              </a:rPr>
              <a:t>number,address</a:t>
            </a:r>
            <a:r>
              <a:rPr lang="en-US" dirty="0">
                <a:solidFill>
                  <a:schemeClr val="tx1">
                    <a:lumMod val="95000"/>
                    <a:lumOff val="5000"/>
                  </a:schemeClr>
                </a:solidFill>
              </a:rPr>
              <a:t>,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r>
              <a:rPr lang="en-US" dirty="0">
                <a:solidFill>
                  <a:schemeClr val="tx1">
                    <a:lumMod val="95000"/>
                    <a:lumOff val="5000"/>
                  </a:schemeClr>
                </a:solidFill>
              </a:rPr>
              <a:t>The database will keep track of the dependents of each employee for insurance purposes, including each dependent’s first name, sex, birth date, and relationship to the employee.</a:t>
            </a:r>
          </a:p>
        </p:txBody>
      </p:sp>
    </p:spTree>
    <p:extLst>
      <p:ext uri="{BB962C8B-B14F-4D97-AF65-F5344CB8AC3E}">
        <p14:creationId xmlns:p14="http://schemas.microsoft.com/office/powerpoint/2010/main" val="23222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3812288" cy="1320800"/>
          </a:xfrm>
        </p:spPr>
        <p:txBody>
          <a:bodyPr>
            <a:normAutofit fontScale="90000"/>
          </a:bodyPr>
          <a:lstStyle/>
          <a:p>
            <a:r>
              <a:rPr lang="en-US" dirty="0"/>
              <a:t>ER Diagrams, Naming Conventions,</a:t>
            </a:r>
            <a:br>
              <a:rPr lang="en-US" dirty="0"/>
            </a:br>
            <a:r>
              <a:rPr lang="en-US" dirty="0"/>
              <a:t>and Design Issues</a:t>
            </a:r>
          </a:p>
        </p:txBody>
      </p:sp>
      <p:pic>
        <p:nvPicPr>
          <p:cNvPr id="4" name="Picture 3"/>
          <p:cNvPicPr>
            <a:picLocks noChangeAspect="1"/>
          </p:cNvPicPr>
          <p:nvPr/>
        </p:nvPicPr>
        <p:blipFill>
          <a:blip r:embed="rId2"/>
          <a:stretch>
            <a:fillRect/>
          </a:stretch>
        </p:blipFill>
        <p:spPr>
          <a:xfrm>
            <a:off x="4176139" y="384361"/>
            <a:ext cx="6448375" cy="6247097"/>
          </a:xfrm>
          <a:prstGeom prst="rect">
            <a:avLst/>
          </a:prstGeom>
        </p:spPr>
      </p:pic>
    </p:spTree>
    <p:extLst>
      <p:ext uri="{BB962C8B-B14F-4D97-AF65-F5344CB8AC3E}">
        <p14:creationId xmlns:p14="http://schemas.microsoft.com/office/powerpoint/2010/main" val="3557840821"/>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1174</TotalTime>
  <Words>755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Chapter 3 - Data Modeling Using the Entity– Relationship (ER) Model</vt:lpstr>
      <vt:lpstr>- Using High-Level Conceptual Data Models for Database Design - A Sample Database Application - Entity Types, Entity Sets, Attributes and Keys - Relationship Types, Relationship Sets, Roles, and Structural  Constraints - Weak Entity Types - Refining the ER Design for the COMPANY Database - ER Diagrams, Naming Conventions, and Design Issues -Relationship Types of Degree Higher than Two    </vt:lpstr>
      <vt:lpstr>Refining the ER Design for the COMPANY Database</vt:lpstr>
      <vt:lpstr>Refining the ER Design for the COMPANY Database</vt:lpstr>
      <vt:lpstr>ER Diagrams, Naming Conventions, and Design Issues</vt:lpstr>
      <vt:lpstr>ER Diagrams, Naming Conventions, and Design Issues</vt:lpstr>
      <vt:lpstr>ER Diagrams, Naming Conventions, and Design Issues</vt:lpstr>
      <vt:lpstr>A Sample Database Application</vt:lpstr>
      <vt:lpstr>ER Diagrams, Naming Conventions, and Design Issues</vt:lpstr>
      <vt:lpstr>A Sample Database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427</cp:revision>
  <dcterms:created xsi:type="dcterms:W3CDTF">2021-08-16T04:03:32Z</dcterms:created>
  <dcterms:modified xsi:type="dcterms:W3CDTF">2022-10-14T08:22:39Z</dcterms:modified>
</cp:coreProperties>
</file>