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6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72" r:id="rId13"/>
    <p:sldId id="273" r:id="rId14"/>
    <p:sldId id="274" r:id="rId15"/>
    <p:sldId id="267" r:id="rId16"/>
    <p:sldId id="268" r:id="rId17"/>
    <p:sldId id="275" r:id="rId18"/>
    <p:sldId id="276" r:id="rId19"/>
    <p:sldId id="279" r:id="rId20"/>
    <p:sldId id="287" r:id="rId21"/>
    <p:sldId id="280" r:id="rId22"/>
    <p:sldId id="288" r:id="rId23"/>
    <p:sldId id="289" r:id="rId24"/>
    <p:sldId id="291" r:id="rId25"/>
    <p:sldId id="290" r:id="rId26"/>
    <p:sldId id="327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24" r:id="rId35"/>
    <p:sldId id="325" r:id="rId36"/>
    <p:sldId id="326" r:id="rId37"/>
    <p:sldId id="282" r:id="rId38"/>
    <p:sldId id="283" r:id="rId39"/>
    <p:sldId id="299" r:id="rId40"/>
    <p:sldId id="284" r:id="rId41"/>
    <p:sldId id="300" r:id="rId42"/>
    <p:sldId id="330" r:id="rId43"/>
    <p:sldId id="328" r:id="rId44"/>
    <p:sldId id="301" r:id="rId45"/>
    <p:sldId id="302" r:id="rId46"/>
    <p:sldId id="303" r:id="rId47"/>
    <p:sldId id="304" r:id="rId48"/>
    <p:sldId id="323" r:id="rId49"/>
    <p:sldId id="329" r:id="rId50"/>
    <p:sldId id="307" r:id="rId51"/>
    <p:sldId id="331" r:id="rId52"/>
    <p:sldId id="308" r:id="rId53"/>
    <p:sldId id="309" r:id="rId54"/>
    <p:sldId id="310" r:id="rId5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228" autoAdjust="0"/>
  </p:normalViewPr>
  <p:slideViewPr>
    <p:cSldViewPr snapToGrid="0">
      <p:cViewPr varScale="1">
        <p:scale>
          <a:sx n="104" d="100"/>
          <a:sy n="104" d="100"/>
        </p:scale>
        <p:origin x="180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B34D67-6C57-4650-91F3-F3C995939EBC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902C0-FBB4-4854-B09E-7B9B889D5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2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semantics of a relation refers to its meaning</a:t>
            </a:r>
            <a:r>
              <a:rPr lang="en-US" baseline="0" dirty="0"/>
              <a:t> </a:t>
            </a:r>
            <a:r>
              <a:rPr lang="en-US" dirty="0"/>
              <a:t>resulting from the interpretation of attribute values in a tuple.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000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83152CB-0CC2-4E2F-8A48-BE52276BBCE7}" type="slidenum">
              <a:rPr lang="en-CA" altLang="en-US" sz="1200" i="0">
                <a:latin typeface="Tahoma" charset="0"/>
              </a:rPr>
              <a:pPr>
                <a:defRPr/>
              </a:pPr>
              <a:t>14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644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space efficiently and avoiding joins with NULL values are the two overriding</a:t>
            </a:r>
            <a:r>
              <a:rPr lang="en-US" baseline="0" dirty="0"/>
              <a:t> </a:t>
            </a:r>
            <a:r>
              <a:rPr lang="en-US" dirty="0"/>
              <a:t>criteria that determine whether to include the columns that may have NULLs in a</a:t>
            </a:r>
            <a:r>
              <a:rPr lang="en-US" baseline="0" dirty="0"/>
              <a:t> </a:t>
            </a:r>
            <a:r>
              <a:rPr lang="en-US" dirty="0"/>
              <a:t>relation or to have a separate relation for those columns (with the appropriate key</a:t>
            </a:r>
            <a:r>
              <a:rPr lang="en-US" baseline="0" dirty="0"/>
              <a:t> </a:t>
            </a:r>
            <a:r>
              <a:rPr lang="en-US" dirty="0"/>
              <a:t>columns). </a:t>
            </a:r>
          </a:p>
          <a:p>
            <a:endParaRPr lang="en-US" dirty="0"/>
          </a:p>
          <a:p>
            <a:r>
              <a:rPr lang="en-US" b="1" dirty="0"/>
              <a:t>For example, if only 15% of employees have individual offices, there is</a:t>
            </a:r>
            <a:r>
              <a:rPr lang="en-US" b="1" baseline="0" dirty="0"/>
              <a:t> </a:t>
            </a:r>
            <a:r>
              <a:rPr lang="en-US" b="1" dirty="0"/>
              <a:t>little justification for including an attribute </a:t>
            </a:r>
            <a:r>
              <a:rPr lang="en-US" b="1" dirty="0" err="1"/>
              <a:t>Office_number</a:t>
            </a:r>
            <a:r>
              <a:rPr lang="en-US" b="1" dirty="0"/>
              <a:t> in the EMPLOYEE relation;</a:t>
            </a:r>
            <a:r>
              <a:rPr lang="en-US" b="1" baseline="0" dirty="0"/>
              <a:t> </a:t>
            </a:r>
            <a:r>
              <a:rPr lang="en-US" b="1" dirty="0"/>
              <a:t>rather, a relation EMP_OFFICES(</a:t>
            </a:r>
            <a:r>
              <a:rPr lang="en-US" b="1" dirty="0" err="1"/>
              <a:t>Essn</a:t>
            </a:r>
            <a:r>
              <a:rPr lang="en-US" b="1" dirty="0"/>
              <a:t>, </a:t>
            </a:r>
            <a:r>
              <a:rPr lang="en-US" b="1" dirty="0" err="1"/>
              <a:t>Office_number</a:t>
            </a:r>
            <a:r>
              <a:rPr lang="en-US" b="1" dirty="0"/>
              <a:t>) can be created to include</a:t>
            </a:r>
            <a:r>
              <a:rPr lang="en-US" b="1" baseline="0" dirty="0"/>
              <a:t> </a:t>
            </a:r>
            <a:r>
              <a:rPr lang="en-US" b="1" dirty="0"/>
              <a:t>tuples for only the employees with individual offices.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081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5BB3B88-DEAC-4213-B3E3-39665038AEC3}" type="slidenum">
              <a:rPr lang="en-CA" altLang="en-US" sz="1200" i="0">
                <a:latin typeface="Tahoma" charset="0"/>
              </a:rPr>
              <a:pPr>
                <a:defRPr/>
              </a:pPr>
              <a:t>20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930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193FE55-C444-48FB-A4EA-0997FB96D4D3}" type="slidenum">
              <a:rPr lang="en-CA" altLang="en-US" sz="1200" i="0">
                <a:latin typeface="Tahoma" charset="0"/>
              </a:rPr>
              <a:pPr>
                <a:defRPr/>
              </a:pPr>
              <a:t>22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6835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512DDC1-1EA7-474E-8253-B0AA0186DC0A}" type="slidenum">
              <a:rPr lang="en-CA" altLang="en-US" sz="1200" i="0">
                <a:latin typeface="Tahoma" charset="0"/>
              </a:rPr>
              <a:pPr>
                <a:defRPr/>
              </a:pPr>
              <a:t>23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7739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626C1C9-15E0-483A-840B-A69A76F15C2F}" type="slidenum">
              <a:rPr lang="en-CA" altLang="en-US" sz="1200" i="0">
                <a:latin typeface="Tahoma" charset="0"/>
              </a:rPr>
              <a:pPr>
                <a:defRPr/>
              </a:pPr>
              <a:t>24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0738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populated relation, we cannot determine which FDs hold and which do not unless we know the meaning of and the relationships among the attributes. All we can say is that a certain FD may exist if it holds in that particular extension. We cannot guarantee its existence until we understand the meaning of the corresponding attributes. </a:t>
            </a:r>
            <a:r>
              <a:rPr lang="en-US"/>
              <a:t>We can, however, emphatically state that a certain FD does not hold if there are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4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4DFA377-2416-4F94-B491-81DB44421251}" type="slidenum">
              <a:rPr lang="en-CA" altLang="en-US" sz="1200" i="0">
                <a:latin typeface="Tahoma" charset="0"/>
              </a:rPr>
              <a:pPr>
                <a:defRPr/>
              </a:pPr>
              <a:t>28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5968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5235C69-E4FF-45F6-8C1A-2BED2F8A2243}" type="slidenum">
              <a:rPr lang="en-CA" altLang="en-US" sz="1200" i="0">
                <a:latin typeface="Tahoma" charset="0"/>
              </a:rPr>
              <a:pPr>
                <a:defRPr/>
              </a:pPr>
              <a:t>30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7095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355532-85D4-4183-8245-79F8068AD720}" type="slidenum">
              <a:rPr lang="en-CA" altLang="en-US" sz="1200" i="0">
                <a:latin typeface="Tahoma" charset="0"/>
              </a:rPr>
              <a:pPr>
                <a:defRPr/>
              </a:pPr>
              <a:t>31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593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E670877-E8BB-49B0-AF07-B266911627C4}" type="slidenum">
              <a:rPr lang="en-CA" altLang="en-US" sz="1200" i="0">
                <a:latin typeface="Tahoma" charset="0"/>
              </a:rPr>
              <a:pPr>
                <a:defRPr/>
              </a:pPr>
              <a:t>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129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CDCB7F4-18DF-4082-B8EA-9222A7683103}" type="slidenum">
              <a:rPr lang="en-CA" altLang="en-US" sz="1200" i="0">
                <a:latin typeface="Tahoma" charset="0"/>
              </a:rPr>
              <a:pPr>
                <a:defRPr/>
              </a:pPr>
              <a:t>32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7861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08B05D6-696B-45CB-9BAE-D60EB043B065}" type="slidenum">
              <a:rPr lang="en-CA" altLang="en-US" sz="1200" i="0">
                <a:latin typeface="Tahoma" charset="0"/>
              </a:rPr>
              <a:pPr>
                <a:defRPr/>
              </a:pPr>
              <a:t>33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7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Remove the attribute </a:t>
            </a:r>
            <a:r>
              <a:rPr lang="en-US" dirty="0" err="1"/>
              <a:t>Dlocations</a:t>
            </a:r>
            <a:r>
              <a:rPr lang="en-US" dirty="0"/>
              <a:t> that violates 1NF and place it in a separate</a:t>
            </a:r>
          </a:p>
          <a:p>
            <a:r>
              <a:rPr lang="en-US" dirty="0"/>
              <a:t>relation DEPT_LOCATIONS along with the primary key </a:t>
            </a:r>
            <a:r>
              <a:rPr lang="en-US" dirty="0" err="1"/>
              <a:t>Dnumber</a:t>
            </a:r>
            <a:r>
              <a:rPr lang="en-US" dirty="0"/>
              <a:t> of</a:t>
            </a:r>
          </a:p>
          <a:p>
            <a:r>
              <a:rPr lang="en-US" dirty="0"/>
              <a:t>DEPARTMENT. The primary key of this newly formed relation is the combination</a:t>
            </a:r>
          </a:p>
          <a:p>
            <a:r>
              <a:rPr lang="en-US" dirty="0"/>
              <a:t>{</a:t>
            </a:r>
            <a:r>
              <a:rPr lang="en-US" dirty="0" err="1"/>
              <a:t>Dnumber</a:t>
            </a:r>
            <a:r>
              <a:rPr lang="en-US" dirty="0"/>
              <a:t>, </a:t>
            </a:r>
            <a:r>
              <a:rPr lang="en-US" dirty="0" err="1"/>
              <a:t>Dlocation</a:t>
            </a:r>
            <a:r>
              <a:rPr lang="en-US" dirty="0"/>
              <a:t>}, as shown in Figure 14.2. A distinct tuple in</a:t>
            </a:r>
          </a:p>
          <a:p>
            <a:r>
              <a:rPr lang="en-US" dirty="0"/>
              <a:t>DEPT_LOCATIONS exists for each location of a department. This decomposes</a:t>
            </a:r>
          </a:p>
          <a:p>
            <a:r>
              <a:rPr lang="en-US" dirty="0"/>
              <a:t>the non-1NF relation into two 1NF relations.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Expand the key so that there will be a separate tuple in the original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 relation for each location of a DEPARTMENT, as shown in Figure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14.9(c). In this case, the primary key becomes the combination {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Dnumber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}. This solution has the disadvantage of introducing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redundancy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relation and hence is rarely adopted.</a:t>
            </a:r>
          </a:p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 a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maximum number of values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for the attribute—for example, if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known that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 most three locations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 exist for a department—replace the</a:t>
            </a:r>
          </a:p>
          <a:p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attribute by three atomic attributes: Dlocation1, Dlocation2,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Dlocation3. This solution has the disadvantage of introducing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NULL values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most departments have fewer than three locations. It further introduces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spurious semantics about the ordering among the location values; that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ordering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not originally intended. Querying on this attribute becomes more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difficult; for example, consider how you would write the query: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List the</a:t>
            </a:r>
          </a:p>
          <a:p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departments that have ‘Bellaire’ as one of their locations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design. For all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reasons, it is best to avoid this alternative.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 the three solutions above, the first is generally considered best because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 not suffer from redundancy and it is completely general; it places no maximum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limit on the number of values. In fact, if we choose the second solution, it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be decomposed further during subsequent normalization steps into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first solution.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034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Notice that </a:t>
            </a:r>
            <a:r>
              <a:rPr lang="en-US" dirty="0" err="1"/>
              <a:t>Ssn</a:t>
            </a:r>
            <a:r>
              <a:rPr lang="en-US" dirty="0"/>
              <a:t> is the primary key of the EMP_PROJ relation in Figures 14.10(a)</a:t>
            </a:r>
          </a:p>
          <a:p>
            <a:r>
              <a:rPr lang="en-US" dirty="0"/>
              <a:t>and (b), whereas </a:t>
            </a:r>
            <a:r>
              <a:rPr lang="en-US" dirty="0" err="1"/>
              <a:t>Pnumber</a:t>
            </a:r>
            <a:r>
              <a:rPr lang="en-US" dirty="0"/>
              <a:t> is the partial key of the nested relation; that is, within each</a:t>
            </a:r>
          </a:p>
          <a:p>
            <a:r>
              <a:rPr lang="en-US" dirty="0"/>
              <a:t>tuple, the nested relation must have unique values of </a:t>
            </a:r>
            <a:r>
              <a:rPr lang="en-US" dirty="0" err="1"/>
              <a:t>Pnumber</a:t>
            </a:r>
            <a:r>
              <a:rPr lang="en-US" dirty="0"/>
              <a:t>. To normalize this</a:t>
            </a:r>
          </a:p>
          <a:p>
            <a:r>
              <a:rPr lang="en-US" dirty="0"/>
              <a:t>into 1NF, we remove the nested relation attributes into a new relation and propagate</a:t>
            </a:r>
          </a:p>
          <a:p>
            <a:r>
              <a:rPr lang="en-US" dirty="0"/>
              <a:t>the primary key into it; the primary key of the new relation will combine the</a:t>
            </a:r>
          </a:p>
          <a:p>
            <a:r>
              <a:rPr lang="en-US" dirty="0"/>
              <a:t>partial key with the primary key of the original relation. Decomposition and primary</a:t>
            </a:r>
          </a:p>
          <a:p>
            <a:r>
              <a:rPr lang="en-US" dirty="0"/>
              <a:t>key propagation yield the schemas EMP_PROJ1 and EMP_PROJ2, as shown in</a:t>
            </a:r>
          </a:p>
          <a:p>
            <a:r>
              <a:rPr lang="en-US" dirty="0"/>
              <a:t>Figure 14.10(c).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5202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5B5A697D-152E-4DEB-AF35-6CC3DA65E0DE}" type="slidenum">
              <a:rPr lang="en-CA" altLang="en-US" sz="1200" i="0">
                <a:latin typeface="Tahoma" charset="0"/>
              </a:rPr>
              <a:pPr>
                <a:defRPr/>
              </a:pPr>
              <a:t>39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576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E07FEB9D-940C-4001-9F13-560CA99AF6AD}" type="slidenum">
              <a:rPr lang="en-CA" altLang="en-US" sz="1200" i="0">
                <a:latin typeface="Tahoma" charset="0"/>
              </a:rPr>
              <a:pPr>
                <a:defRPr/>
              </a:pPr>
              <a:t>41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/>
              <a:t>LHS(Proper Subset of CK)</a:t>
            </a:r>
            <a:r>
              <a:rPr lang="en-US" altLang="en-US" b="1" baseline="0" dirty="0"/>
              <a:t> AND RHS(NPA)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1789712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45C8DD7-AD49-47E8-A4D6-8112CBB0D164}" type="slidenum">
              <a:rPr lang="en-CA" altLang="en-US" sz="1200" i="0">
                <a:latin typeface="Tahoma" charset="0"/>
              </a:rPr>
              <a:pPr>
                <a:defRPr/>
              </a:pPr>
              <a:t>44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094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D99C1F3-4EA3-45E5-BA40-7AA3D0E9512D}" type="slidenum">
              <a:rPr lang="en-CA" altLang="en-US" sz="1200" i="0">
                <a:latin typeface="Tahoma" charset="0"/>
              </a:rPr>
              <a:pPr>
                <a:defRPr/>
              </a:pPr>
              <a:t>45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848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F2B4BE19-7DC8-4B23-A49B-361F0F013A31}" type="slidenum">
              <a:rPr lang="en-CA" altLang="en-US" sz="1200" i="0">
                <a:latin typeface="Tahoma" charset="0"/>
              </a:rPr>
              <a:pPr>
                <a:defRPr/>
              </a:pPr>
              <a:t>46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80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1F2FD866-6770-468E-A039-3C4CAA5AD3D8}" type="slidenum">
              <a:rPr lang="en-CA" altLang="en-US" sz="1200" i="0">
                <a:latin typeface="Tahoma" charset="0"/>
              </a:rPr>
              <a:pPr>
                <a:defRPr/>
              </a:pPr>
              <a:t>47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4204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Guideline 1 by mixing attributes from distinct real-world entities: EMP_DEPT mixes</a:t>
            </a:r>
          </a:p>
          <a:p>
            <a:r>
              <a:rPr lang="en-US" dirty="0"/>
              <a:t>attributes of employees and departments, and EMP_PROJ mixes attributes of</a:t>
            </a:r>
          </a:p>
          <a:p>
            <a:r>
              <a:rPr lang="en-US" dirty="0"/>
              <a:t>employees and projects and the WORKS_ON relationship. Hence, they fare poorly</a:t>
            </a:r>
          </a:p>
          <a:p>
            <a:r>
              <a:rPr lang="en-US" dirty="0"/>
              <a:t>against the above measure of design quality. They may be used as views, but they</a:t>
            </a:r>
          </a:p>
          <a:p>
            <a:r>
              <a:rPr lang="en-US" dirty="0"/>
              <a:t>cause problems when used as base relations,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657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3537DB-D7D3-4688-9C28-FA1CC873AD0C}" type="slidenum">
              <a:rPr lang="en-CA" altLang="en-US" sz="1200" i="0">
                <a:latin typeface="Tahoma" charset="0"/>
              </a:rPr>
              <a:pPr>
                <a:defRPr/>
              </a:pPr>
              <a:t>50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PropertyNo</a:t>
            </a:r>
            <a:r>
              <a:rPr lang="en-US" altLang="en-US" dirty="0"/>
              <a:t>----</a:t>
            </a:r>
            <a:r>
              <a:rPr lang="en-US" altLang="en-US" dirty="0" err="1"/>
              <a:t>Paddress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 err="1"/>
              <a:t>Staff_no</a:t>
            </a:r>
            <a:r>
              <a:rPr lang="en-US" altLang="en-US" dirty="0"/>
              <a:t>----</a:t>
            </a:r>
            <a:r>
              <a:rPr lang="en-US" altLang="en-US" dirty="0" err="1"/>
              <a:t>staffName</a:t>
            </a: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48605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8F3537DB-D7D3-4688-9C28-FA1CC873AD0C}" type="slidenum">
              <a:rPr lang="en-CA" altLang="en-US" sz="1200" i="0">
                <a:latin typeface="Tahoma" charset="0"/>
              </a:rPr>
              <a:pPr>
                <a:defRPr/>
              </a:pPr>
              <a:t>51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altLang="en-US" dirty="0" err="1"/>
              <a:t>PropertyNo</a:t>
            </a:r>
            <a:r>
              <a:rPr lang="en-US" altLang="en-US" dirty="0"/>
              <a:t>----</a:t>
            </a:r>
            <a:r>
              <a:rPr lang="en-US" altLang="en-US" dirty="0" err="1"/>
              <a:t>Paddress</a:t>
            </a:r>
            <a:endParaRPr lang="en-US" altLang="en-US" dirty="0"/>
          </a:p>
          <a:p>
            <a:pPr eaLnBrk="1" hangingPunct="1">
              <a:defRPr/>
            </a:pPr>
            <a:r>
              <a:rPr lang="en-US" altLang="en-US" dirty="0" err="1"/>
              <a:t>Staff_no</a:t>
            </a:r>
            <a:r>
              <a:rPr lang="en-US" altLang="en-US" dirty="0"/>
              <a:t>----</a:t>
            </a:r>
            <a:r>
              <a:rPr lang="en-US" altLang="en-US" dirty="0" err="1"/>
              <a:t>staffName</a:t>
            </a:r>
            <a:endParaRPr lang="en-US" altLang="en-US" dirty="0"/>
          </a:p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47068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A84D197-2F0B-4C6B-89A5-96534EC37543}" type="slidenum">
              <a:rPr lang="en-CA" altLang="en-US" sz="1200" i="0">
                <a:latin typeface="Tahoma" charset="0"/>
              </a:rPr>
              <a:pPr>
                <a:defRPr/>
              </a:pPr>
              <a:t>52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16001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36149C18-2A3A-4C88-8FCB-95F78937C25C}" type="slidenum">
              <a:rPr lang="en-CA" altLang="en-US" sz="1200" i="0">
                <a:latin typeface="Tahoma" charset="0"/>
              </a:rPr>
              <a:pPr>
                <a:defRPr/>
              </a:pPr>
              <a:t>53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9398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D128394A-B60F-462F-93BB-E5124FDCB688}" type="slidenum">
              <a:rPr lang="en-CA" altLang="en-US" sz="1200" i="0">
                <a:latin typeface="Tahoma" charset="0"/>
              </a:rPr>
              <a:pPr>
                <a:defRPr/>
              </a:pPr>
              <a:t>54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954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3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41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Anomalies.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Insertion anomalies can be differentiated into two types,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illustrated by the following examples based on the EMP_DEPT relation: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To insert a new employee tuple into EMP_DEPT, we must include either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attribute values for the department that the employee works for, or NULLs (if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employee does not work for a department as yet). For example, to insert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new tuple for an employee who works in department number 5, we must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 all the attribute values of department 5 correctly so that they are </a:t>
            </a:r>
            <a:r>
              <a:rPr lang="en-US" sz="1200" b="0" i="1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the corresponding values for department 5 in other tuples in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EMP_DEPT. In the design of Figure 14.2, we do not have to worry about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consistency problem because we enter only the department number in the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employee tuple; all other attribute values of department 5 are recorded only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once in the database, as a single tuple in the DEPARTMENT relation.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98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■ It is difficult to insert a new department that has no employees as yet in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theEMP_DEPT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relation. This problem does not occur in the design of Figure 14.2 because a department is entered in the DEPARTMENT relation whether or not any employees work for it, and whenever an employee is assigned to that department, a corresponding tuple is inserted in EMPLOYEE.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5902C0-FBB4-4854-B09E-7B9B889D53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5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25207E18-2A91-4D0D-B46D-3F507F9D0CFB}" type="slidenum">
              <a:rPr lang="en-CA" altLang="en-US" sz="1200" i="0">
                <a:latin typeface="Tahoma" charset="0"/>
              </a:rPr>
              <a:pPr>
                <a:defRPr/>
              </a:pPr>
              <a:t>12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60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i="1">
                <a:solidFill>
                  <a:schemeClr val="tx1"/>
                </a:solidFill>
                <a:latin typeface="Arial" charset="0"/>
              </a:defRPr>
            </a:lvl1pPr>
            <a:lvl2pPr marL="755060" indent="-290408">
              <a:defRPr sz="2400" i="1">
                <a:solidFill>
                  <a:schemeClr val="tx1"/>
                </a:solidFill>
                <a:latin typeface="Arial" charset="0"/>
              </a:defRPr>
            </a:lvl2pPr>
            <a:lvl3pPr marL="1161631" indent="-232326">
              <a:defRPr sz="2400" i="1">
                <a:solidFill>
                  <a:schemeClr val="tx1"/>
                </a:solidFill>
                <a:latin typeface="Arial" charset="0"/>
              </a:defRPr>
            </a:lvl3pPr>
            <a:lvl4pPr marL="1626283" indent="-232326">
              <a:defRPr sz="2400" i="1">
                <a:solidFill>
                  <a:schemeClr val="tx1"/>
                </a:solidFill>
                <a:latin typeface="Arial" charset="0"/>
              </a:defRPr>
            </a:lvl4pPr>
            <a:lvl5pPr marL="2090936" indent="-232326">
              <a:defRPr sz="2400" i="1">
                <a:solidFill>
                  <a:schemeClr val="tx1"/>
                </a:solidFill>
                <a:latin typeface="Arial" charset="0"/>
              </a:defRPr>
            </a:lvl5pPr>
            <a:lvl6pPr marL="2555588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6pPr>
            <a:lvl7pPr marL="3020240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7pPr>
            <a:lvl8pPr marL="3484893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8pPr>
            <a:lvl9pPr marL="3949545" indent="-232326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A34494BF-29BF-4B7F-BA73-6C422EC446A4}" type="slidenum">
              <a:rPr lang="en-CA" altLang="en-US" sz="1200" i="0">
                <a:latin typeface="Tahoma" charset="0"/>
              </a:rPr>
              <a:pPr>
                <a:defRPr/>
              </a:pPr>
              <a:t>13</a:t>
            </a:fld>
            <a:endParaRPr lang="en-CA" altLang="en-US" sz="1200" i="0">
              <a:latin typeface="Tahoma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6881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0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67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135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77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229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0064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53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54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50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5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3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8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08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7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89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5DF42-8663-4696-8921-027EDF7D7BC7}" type="datetimeFigureOut">
              <a:rPr lang="en-US" smtClean="0"/>
              <a:t>10/21/2022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865350-E90E-45DF-A86D-EE7C085AE5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17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jpeg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/>
              <a:t>Database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205" y="4498509"/>
            <a:ext cx="7315200" cy="1655762"/>
          </a:xfrm>
        </p:spPr>
        <p:txBody>
          <a:bodyPr/>
          <a:lstStyle/>
          <a:p>
            <a:pPr algn="l"/>
            <a:r>
              <a:rPr lang="en-US" b="1" dirty="0"/>
              <a:t>Chapter # 14</a:t>
            </a:r>
          </a:p>
          <a:p>
            <a:pPr algn="l"/>
            <a:r>
              <a:rPr lang="en-US" b="1" dirty="0"/>
              <a:t>Database Design Theory and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75968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841"/>
            <a:ext cx="4157472" cy="1642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8587"/>
            <a:ext cx="2400300" cy="1000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26863" y="4817302"/>
            <a:ext cx="4239231" cy="175432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dirty="0"/>
              <a:t>For example, to insert a new tuple for an employee who works in department number 5, we must enter all the attribute values of department 5 correctly so that they are </a:t>
            </a:r>
            <a:r>
              <a:rPr lang="en-US" i="1" dirty="0"/>
              <a:t>consistent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3" y="4468724"/>
            <a:ext cx="4450083" cy="175432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In the design of Figure 14.2, we do not have to worry about this consistency problem because we enter only the department number in the employee tuple; once in the database, as a single tuple in the DEPARTMENT relation.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1308228"/>
            <a:ext cx="4242816" cy="284048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72534" y="2353055"/>
            <a:ext cx="4834890" cy="1801881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28800" y="4148712"/>
            <a:ext cx="0" cy="3013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748272" y="4148712"/>
            <a:ext cx="6096" cy="6685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4934" y="2408476"/>
            <a:ext cx="4646675" cy="16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717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0009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It is difficult to insert a new department that has no employees as yet in the EMP_DEPT relation. </a:t>
            </a:r>
          </a:p>
          <a:p>
            <a:pPr lvl="1"/>
            <a:r>
              <a:rPr lang="en-US" dirty="0"/>
              <a:t>The only way to do this is to place NULL values for the employee </a:t>
            </a:r>
          </a:p>
          <a:p>
            <a:pPr marL="457200" lvl="1" indent="0">
              <a:buNone/>
            </a:pPr>
            <a:r>
              <a:rPr lang="en-US" dirty="0"/>
              <a:t>attributes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21664" y="3340607"/>
            <a:ext cx="6790944" cy="2377441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982" y="3527298"/>
            <a:ext cx="6019800" cy="21907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08304" y="5878181"/>
            <a:ext cx="72847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This violates the entity integrity for EMP_DEPT because its primary key </a:t>
            </a:r>
            <a:r>
              <a:rPr lang="en-US" b="1" dirty="0" err="1"/>
              <a:t>Ssn</a:t>
            </a:r>
            <a:r>
              <a:rPr lang="en-US" b="1" dirty="0"/>
              <a:t> cannot be null. </a:t>
            </a:r>
          </a:p>
        </p:txBody>
      </p:sp>
    </p:spTree>
    <p:extLst>
      <p:ext uri="{BB962C8B-B14F-4D97-AF65-F5344CB8AC3E}">
        <p14:creationId xmlns:p14="http://schemas.microsoft.com/office/powerpoint/2010/main" val="1156137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EXAMPLE OF AN INSERT ANOMALY</a:t>
            </a:r>
          </a:p>
        </p:txBody>
      </p:sp>
      <p:sp>
        <p:nvSpPr>
          <p:cNvPr id="29699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406646" cy="383111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lvl="1" eaLnBrk="1" hangingPunct="1"/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Insert  Anomaly:</a:t>
            </a:r>
          </a:p>
          <a:p>
            <a:pPr lvl="1" eaLnBrk="1" hangingPunct="1"/>
            <a:r>
              <a:rPr lang="en-US" altLang="en-US" dirty="0"/>
              <a:t>Cannot insert a project unless an employee is assigned to it.</a:t>
            </a:r>
          </a:p>
          <a:p>
            <a:pPr eaLnBrk="1" hangingPunct="1"/>
            <a:r>
              <a:rPr lang="en-US" altLang="en-US" b="1" dirty="0"/>
              <a:t>Conversely</a:t>
            </a:r>
          </a:p>
          <a:p>
            <a:pPr lvl="1" eaLnBrk="1" hangingPunct="1"/>
            <a:r>
              <a:rPr lang="en-US" altLang="en-US" dirty="0"/>
              <a:t>Cannot insert an employee unless an he/she is assigned to a project.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3310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 OF AN UPDATE ANOMALY(Repeated Update)</a:t>
            </a:r>
          </a:p>
        </p:txBody>
      </p:sp>
      <p:sp>
        <p:nvSpPr>
          <p:cNvPr id="27651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174998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Update Anomaly:</a:t>
            </a:r>
          </a:p>
          <a:p>
            <a:pPr lvl="1" eaLnBrk="1" hangingPunct="1"/>
            <a:r>
              <a:rPr lang="en-US" altLang="en-US" dirty="0"/>
              <a:t>Changing the name of  project number P1 from “</a:t>
            </a:r>
            <a:r>
              <a:rPr lang="en-US" altLang="en-US" dirty="0" err="1"/>
              <a:t>ProjectX</a:t>
            </a:r>
            <a:r>
              <a:rPr lang="en-US" altLang="en-US" dirty="0"/>
              <a:t>” to “Customer-Accounting” may cause this update to be made for all 100 employees working on project P1.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0300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 OF A DELETE ANOMALY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4223766" cy="43513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b="1" dirty="0"/>
              <a:t>Consider the relation:</a:t>
            </a:r>
          </a:p>
          <a:p>
            <a:pPr marL="228600" lvl="1">
              <a:spcBef>
                <a:spcPts val="1000"/>
              </a:spcBef>
            </a:pPr>
            <a:r>
              <a:rPr lang="en-US" altLang="en-US" dirty="0"/>
              <a:t>EMP_PROJ(</a:t>
            </a:r>
            <a:r>
              <a:rPr lang="en-US" altLang="en-US" dirty="0" err="1"/>
              <a:t>Emp</a:t>
            </a:r>
            <a:r>
              <a:rPr lang="en-US" altLang="en-US" dirty="0"/>
              <a:t>#, </a:t>
            </a:r>
            <a:r>
              <a:rPr lang="en-US" altLang="en-US" dirty="0" err="1"/>
              <a:t>Proj</a:t>
            </a:r>
            <a:r>
              <a:rPr lang="en-US" altLang="en-US" dirty="0"/>
              <a:t>#, Hours </a:t>
            </a:r>
            <a:r>
              <a:rPr lang="en-US" altLang="en-US" dirty="0" err="1"/>
              <a:t>Ename</a:t>
            </a:r>
            <a:r>
              <a:rPr lang="en-US" altLang="en-US" dirty="0"/>
              <a:t>, </a:t>
            </a:r>
            <a:r>
              <a:rPr lang="en-US" altLang="en-US" dirty="0" err="1"/>
              <a:t>Pname,Plocation</a:t>
            </a:r>
            <a:r>
              <a:rPr lang="en-US" altLang="en-US" dirty="0"/>
              <a:t>)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Delete Anomaly:</a:t>
            </a:r>
          </a:p>
          <a:p>
            <a:pPr lvl="1" eaLnBrk="1" hangingPunct="1"/>
            <a:r>
              <a:rPr lang="en-US" altLang="en-US" dirty="0"/>
              <a:t>When a project is deleted, it will result in deleting all the employees who work on that project.</a:t>
            </a:r>
          </a:p>
          <a:p>
            <a:pPr lvl="1" eaLnBrk="1" hangingPunct="1"/>
            <a:r>
              <a:rPr lang="en-US" altLang="en-US" dirty="0"/>
              <a:t>Alternately, if an employee is the sole employee on a project, deleting that employee would result in deleting the corresponding project.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2416" y="1690689"/>
            <a:ext cx="4206240" cy="31472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0293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2.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Guideline 2. </a:t>
            </a:r>
            <a:r>
              <a:rPr lang="en-US" dirty="0"/>
              <a:t>Design the base relation schemas so that no insertion, deletion, or modification anomalies are not present in the relations. </a:t>
            </a:r>
          </a:p>
        </p:txBody>
      </p:sp>
    </p:spTree>
    <p:extLst>
      <p:ext uri="{BB962C8B-B14F-4D97-AF65-F5344CB8AC3E}">
        <p14:creationId xmlns:p14="http://schemas.microsoft.com/office/powerpoint/2010/main" val="340896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many of the attributes do not apply to all tuples in the relation, we end up with many NULLs in those tuples. </a:t>
            </a:r>
          </a:p>
          <a:p>
            <a:r>
              <a:rPr lang="en-US" dirty="0"/>
              <a:t>This can waste space at the storage level and may also lead to problems with understanding the meaning of the attributes.</a:t>
            </a:r>
          </a:p>
          <a:p>
            <a:r>
              <a:rPr lang="en-US" dirty="0"/>
              <a:t>Another problem with NULLs is how to account for them when aggregate operations such as COUNT or SUM are applied.</a:t>
            </a:r>
          </a:p>
        </p:txBody>
      </p:sp>
    </p:spTree>
    <p:extLst>
      <p:ext uri="{BB962C8B-B14F-4D97-AF65-F5344CB8AC3E}">
        <p14:creationId xmlns:p14="http://schemas.microsoft.com/office/powerpoint/2010/main" val="997671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992"/>
            <a:ext cx="7886700" cy="1373697"/>
          </a:xfrm>
        </p:spPr>
        <p:txBody>
          <a:bodyPr/>
          <a:lstStyle/>
          <a:p>
            <a:r>
              <a:rPr lang="en-US" b="1" dirty="0"/>
              <a:t>Reasons for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Attribute not applicable or invalid </a:t>
            </a:r>
            <a:r>
              <a:rPr lang="en-US" dirty="0"/>
              <a:t>(e.g. </a:t>
            </a:r>
            <a:r>
              <a:rPr lang="en-US" dirty="0" err="1"/>
              <a:t>Visa_Status</a:t>
            </a:r>
            <a:r>
              <a:rPr lang="en-US" dirty="0"/>
              <a:t> may not apply to local students)</a:t>
            </a:r>
          </a:p>
          <a:p>
            <a:r>
              <a:rPr lang="en-US" b="1" dirty="0"/>
              <a:t>Attribute value unknown  </a:t>
            </a:r>
            <a:r>
              <a:rPr lang="en-US" dirty="0"/>
              <a:t>(may exist) (e.g. </a:t>
            </a:r>
            <a:r>
              <a:rPr lang="en-US" dirty="0" err="1"/>
              <a:t>Date_of_birth</a:t>
            </a:r>
            <a:r>
              <a:rPr lang="en-US" dirty="0"/>
              <a:t> may be unknown for an employee)</a:t>
            </a:r>
          </a:p>
          <a:p>
            <a:r>
              <a:rPr lang="en-US" b="1" dirty="0"/>
              <a:t>Value known to exist, but unavailable </a:t>
            </a:r>
            <a:r>
              <a:rPr lang="en-US" dirty="0"/>
              <a:t>(e.g. </a:t>
            </a:r>
            <a:r>
              <a:rPr lang="en-US" dirty="0" err="1"/>
              <a:t>Home_Phone_Number</a:t>
            </a:r>
            <a:r>
              <a:rPr lang="en-US" dirty="0"/>
              <a:t> for an employee may exist, but may not be available and recorded yet.</a:t>
            </a:r>
          </a:p>
          <a:p>
            <a:r>
              <a:rPr lang="en-US" b="1" dirty="0"/>
              <a:t>Guideline 3. </a:t>
            </a:r>
            <a:r>
              <a:rPr lang="en-US" dirty="0"/>
              <a:t>As far as possible, avoid placing attributes in a base relation whose values may frequently be NULL. </a:t>
            </a:r>
          </a:p>
          <a:p>
            <a:r>
              <a:rPr lang="en-US" dirty="0"/>
              <a:t>If NULLs are unavoidable, make sure that they apply in exceptional cases only and do not apply to a majority of tuples in the relation.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56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7984" y="182247"/>
            <a:ext cx="6357366" cy="537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Generation of Spurious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538" y="719329"/>
            <a:ext cx="7125462" cy="1088263"/>
          </a:xfrm>
        </p:spPr>
        <p:txBody>
          <a:bodyPr>
            <a:normAutofit/>
          </a:bodyPr>
          <a:lstStyle/>
          <a:p>
            <a:r>
              <a:rPr lang="en-US" dirty="0"/>
              <a:t>Additional tuples that are not present in original table are called spurious tuples because they represent spurious information that is not valid.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45" y="450788"/>
            <a:ext cx="9035055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13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relation schemas so that they can be joined with equality conditions on attributes that are appropriately related (primary key, foreign key) pairs in a way that guarantees that no spurious tuples are generated. </a:t>
            </a:r>
          </a:p>
          <a:p>
            <a:r>
              <a:rPr lang="en-US" dirty="0"/>
              <a:t>Avoid relations that contain matching attributes that are not (foreign key, primary key) combinations because joining on such attributes may produce spurious tuples.</a:t>
            </a:r>
          </a:p>
        </p:txBody>
      </p:sp>
    </p:spTree>
    <p:extLst>
      <p:ext uri="{BB962C8B-B14F-4D97-AF65-F5344CB8AC3E}">
        <p14:creationId xmlns:p14="http://schemas.microsoft.com/office/powerpoint/2010/main" val="89770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 is the process of reorganizing/restructuring data in a database with a series of so called normal-forms, so that it meets two basic requirements: </a:t>
            </a:r>
          </a:p>
          <a:p>
            <a:pPr lvl="1"/>
            <a:r>
              <a:rPr lang="en-US" dirty="0"/>
              <a:t>There is no redundancy of data (all data is stored in only one place)</a:t>
            </a:r>
          </a:p>
          <a:p>
            <a:pPr lvl="1"/>
            <a:r>
              <a:rPr lang="en-US" dirty="0"/>
              <a:t>data dependencies are logical (all related data items are stored together). </a:t>
            </a:r>
          </a:p>
          <a:p>
            <a:r>
              <a:rPr lang="en-US" dirty="0"/>
              <a:t>Normalization is important for many reasons, but chiefly because it allows databases to take up as little disk space as possible, resulting in increased performance.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057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158874"/>
          </a:xfrm>
        </p:spPr>
        <p:txBody>
          <a:bodyPr/>
          <a:lstStyle/>
          <a:p>
            <a:pPr eaLnBrk="1" hangingPunct="1"/>
            <a:r>
              <a:rPr lang="en-US" altLang="en-US" b="1" dirty="0"/>
              <a:t>Spurious Tuples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idx="1"/>
          </p:nvPr>
        </p:nvSpPr>
        <p:spPr>
          <a:xfrm>
            <a:off x="628650" y="1633728"/>
            <a:ext cx="7886700" cy="4543235"/>
          </a:xfrm>
        </p:spPr>
        <p:txBody>
          <a:bodyPr>
            <a:noAutofit/>
          </a:bodyPr>
          <a:lstStyle/>
          <a:p>
            <a:r>
              <a:rPr lang="en-US" altLang="en-US" dirty="0"/>
              <a:t>There are two important properties of decompositions: </a:t>
            </a:r>
          </a:p>
          <a:p>
            <a:pPr lvl="1"/>
            <a:r>
              <a:rPr lang="en-US" altLang="en-US" b="1" dirty="0"/>
              <a:t>Non-additive or lossless property of the corresponding join</a:t>
            </a:r>
          </a:p>
          <a:p>
            <a:pPr lvl="1"/>
            <a:r>
              <a:rPr lang="en-US" altLang="en-US" b="1" dirty="0"/>
              <a:t>Preservation of the functional dependencies. </a:t>
            </a:r>
          </a:p>
          <a:p>
            <a:r>
              <a:rPr lang="en-US" altLang="en-US" b="1" dirty="0"/>
              <a:t>Note that:</a:t>
            </a:r>
          </a:p>
          <a:p>
            <a:pPr lvl="1"/>
            <a:r>
              <a:rPr lang="en-US" altLang="en-US" dirty="0"/>
              <a:t>Property (a) is extremely important and </a:t>
            </a:r>
            <a:r>
              <a:rPr lang="en-US" altLang="en-US" i="1" u="sng" dirty="0"/>
              <a:t>cannot</a:t>
            </a:r>
            <a:r>
              <a:rPr lang="en-US" altLang="en-US" u="sng" dirty="0"/>
              <a:t> </a:t>
            </a:r>
            <a:r>
              <a:rPr lang="en-US" altLang="en-US" dirty="0"/>
              <a:t>be sacrificed.</a:t>
            </a:r>
          </a:p>
          <a:p>
            <a:pPr lvl="1"/>
            <a:r>
              <a:rPr lang="en-US" altLang="en-US" dirty="0"/>
              <a:t>Property (b) is less stringent and may be sacrificed.  </a:t>
            </a:r>
          </a:p>
        </p:txBody>
      </p:sp>
    </p:spTree>
    <p:extLst>
      <p:ext uri="{BB962C8B-B14F-4D97-AF65-F5344CB8AC3E}">
        <p14:creationId xmlns:p14="http://schemas.microsoft.com/office/powerpoint/2010/main" val="1657199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functional dependency is a constraint between two sets of attributes from the database.</a:t>
            </a:r>
          </a:p>
          <a:p>
            <a:r>
              <a:rPr lang="en-US" b="1" dirty="0"/>
              <a:t>Definition. </a:t>
            </a:r>
          </a:p>
          <a:p>
            <a:r>
              <a:rPr lang="en-US" dirty="0"/>
              <a:t>A functional dependency, denoted by X → Y, between two sets of attributes X and Y that are subsets of R specifies a constraint on the possible tuples that can form a relation state r of R. The constraint is that, for any two tuples t1 and t2 in r that have </a:t>
            </a:r>
          </a:p>
          <a:p>
            <a:r>
              <a:rPr lang="en-US" dirty="0"/>
              <a:t>t1[X] = t2[X], they must also have t1[Y] = t2[Y].</a:t>
            </a:r>
          </a:p>
        </p:txBody>
      </p:sp>
    </p:spTree>
    <p:extLst>
      <p:ext uri="{BB962C8B-B14F-4D97-AF65-F5344CB8AC3E}">
        <p14:creationId xmlns:p14="http://schemas.microsoft.com/office/powerpoint/2010/main" val="193314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6"/>
          <p:cNvSpPr>
            <a:spLocks noGrp="1" noChangeArrowheads="1"/>
          </p:cNvSpPr>
          <p:nvPr>
            <p:ph type="title"/>
          </p:nvPr>
        </p:nvSpPr>
        <p:spPr>
          <a:xfrm>
            <a:off x="161364" y="591312"/>
            <a:ext cx="7826189" cy="1320800"/>
          </a:xfrm>
        </p:spPr>
        <p:txBody>
          <a:bodyPr/>
          <a:lstStyle/>
          <a:p>
            <a:pPr eaLnBrk="1" hangingPunct="1"/>
            <a:r>
              <a:rPr lang="en-US" altLang="en-US" dirty="0"/>
              <a:t>Defining Functional Dependencies 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idx="1"/>
          </p:nvPr>
        </p:nvSpPr>
        <p:spPr>
          <a:xfrm>
            <a:off x="262128" y="1459039"/>
            <a:ext cx="8881872" cy="6322325"/>
          </a:xfrm>
        </p:spPr>
        <p:txBody>
          <a:bodyPr>
            <a:noAutofit/>
          </a:bodyPr>
          <a:lstStyle/>
          <a:p>
            <a:pPr eaLnBrk="1" hangingPunct="1"/>
            <a:r>
              <a:rPr lang="en-GB" altLang="en-US" sz="2000" b="1" dirty="0"/>
              <a:t>If A and B are attributes of relation R, B is functionally </a:t>
            </a:r>
          </a:p>
          <a:p>
            <a:pPr marL="0" indent="0" eaLnBrk="1" hangingPunct="1">
              <a:buNone/>
            </a:pPr>
            <a:r>
              <a:rPr lang="en-GB" altLang="en-US" sz="2000" b="1" dirty="0"/>
              <a:t>dependent on A (denoted A </a:t>
            </a:r>
            <a:r>
              <a:rPr lang="en-GB" altLang="en-US" sz="2000" b="1" dirty="0">
                <a:sym typeface="Symbol" panose="05050102010706020507" pitchFamily="18" charset="2"/>
              </a:rPr>
              <a:t></a:t>
            </a:r>
            <a:r>
              <a:rPr lang="en-GB" altLang="en-US" sz="2000" b="1" dirty="0"/>
              <a:t> B), if each value of A in R </a:t>
            </a:r>
          </a:p>
          <a:p>
            <a:pPr marL="0" indent="0" eaLnBrk="1" hangingPunct="1">
              <a:buNone/>
            </a:pPr>
            <a:r>
              <a:rPr lang="en-GB" altLang="en-US" sz="2000" b="1" dirty="0"/>
              <a:t>is associated with exactly one value of B in R.</a:t>
            </a:r>
          </a:p>
          <a:p>
            <a:pPr lvl="1" eaLnBrk="1" hangingPunct="1"/>
            <a:endParaRPr lang="en-US" altLang="en-US" sz="14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X </a:t>
            </a:r>
            <a:r>
              <a:rPr lang="en-US" altLang="en-US" sz="2000" dirty="0">
                <a:sym typeface="Wingdings 3" panose="05040102010807070707" pitchFamily="18" charset="2"/>
              </a:rPr>
              <a:t></a:t>
            </a:r>
            <a:r>
              <a:rPr lang="en-US" altLang="en-US" sz="2000" dirty="0"/>
              <a:t> Y holds if whenever two tuples have the same value for X,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they </a:t>
            </a:r>
            <a:r>
              <a:rPr lang="en-US" altLang="en-US" sz="2000" i="1" dirty="0"/>
              <a:t>must have </a:t>
            </a:r>
            <a:r>
              <a:rPr lang="en-US" altLang="en-US" sz="2000" dirty="0"/>
              <a:t>the same value for Y</a:t>
            </a:r>
          </a:p>
          <a:p>
            <a:pPr lvl="1" eaLnBrk="1" hangingPunct="1"/>
            <a:r>
              <a:rPr lang="en-US" altLang="en-US" sz="1400" dirty="0"/>
              <a:t>For any two tuples t1 and t2 in any relation instance r(R): If  t1[X]=t2[X], </a:t>
            </a:r>
            <a:r>
              <a:rPr lang="en-US" altLang="en-US" sz="1400" i="1" dirty="0"/>
              <a:t>then</a:t>
            </a:r>
            <a:r>
              <a:rPr lang="en-US" altLang="en-US" sz="1400" dirty="0"/>
              <a:t> t1[Y]=t2[Y]</a:t>
            </a:r>
          </a:p>
          <a:p>
            <a:pPr eaLnBrk="1" hangingPunct="1"/>
            <a:r>
              <a:rPr lang="en-US" altLang="en-US" sz="2000" dirty="0"/>
              <a:t>X </a:t>
            </a:r>
            <a:r>
              <a:rPr lang="en-US" altLang="en-US" sz="2000" dirty="0">
                <a:sym typeface="Wingdings 3" panose="05040102010807070707" pitchFamily="18" charset="2"/>
              </a:rPr>
              <a:t></a:t>
            </a:r>
            <a:r>
              <a:rPr lang="en-US" altLang="en-US" sz="2000" dirty="0"/>
              <a:t> Y in R specifies a </a:t>
            </a:r>
            <a:r>
              <a:rPr lang="en-US" altLang="en-US" sz="2000" i="1" dirty="0"/>
              <a:t>constraint</a:t>
            </a:r>
            <a:r>
              <a:rPr lang="en-US" altLang="en-US" sz="2000" dirty="0"/>
              <a:t> on all relation instances r(R)</a:t>
            </a:r>
          </a:p>
          <a:p>
            <a:pPr eaLnBrk="1" hangingPunct="1"/>
            <a:r>
              <a:rPr lang="en-US" altLang="en-US" sz="2000" dirty="0"/>
              <a:t>Written as X </a:t>
            </a:r>
            <a:r>
              <a:rPr lang="en-US" altLang="en-US" sz="2000" dirty="0">
                <a:sym typeface="Wingdings 3" panose="05040102010807070707" pitchFamily="18" charset="2"/>
              </a:rPr>
              <a:t></a:t>
            </a:r>
            <a:r>
              <a:rPr lang="en-US" altLang="en-US" sz="2000" dirty="0"/>
              <a:t> Y; can be displayed graphically on a relation </a:t>
            </a:r>
          </a:p>
          <a:p>
            <a:pPr marL="0" indent="0" eaLnBrk="1" hangingPunct="1">
              <a:buNone/>
            </a:pPr>
            <a:r>
              <a:rPr lang="en-US" altLang="en-US" sz="2000" dirty="0"/>
              <a:t>schema as in Figures.  ( denoted by the arrow:  ).</a:t>
            </a:r>
          </a:p>
          <a:p>
            <a:pPr eaLnBrk="1" hangingPunct="1"/>
            <a:r>
              <a:rPr lang="en-US" altLang="en-US" sz="2000" dirty="0"/>
              <a:t>FDs are derived from the real-world constraints on the attributes </a:t>
            </a:r>
          </a:p>
        </p:txBody>
      </p:sp>
      <p:pic>
        <p:nvPicPr>
          <p:cNvPr id="52229" name="Picture 6" descr="DS3-Figure 13-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136" y="2891028"/>
            <a:ext cx="31337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7375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Examples of FD constraints (1) 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Social security number determines employee name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ENAME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Project number determines project name and location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PNUMBER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{PNAME, PLOCATION}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Employee SSN and project number determines the hours per week that the employee works on the project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{SSN, PNUMBER} </a:t>
            </a:r>
            <a:r>
              <a:rPr lang="en-US" altLang="en-US" sz="2800" dirty="0">
                <a:sym typeface="Wingdings 3" panose="05040102010807070707" pitchFamily="18" charset="2"/>
              </a:rPr>
              <a:t></a:t>
            </a:r>
            <a:r>
              <a:rPr lang="en-US" altLang="en-US" dirty="0"/>
              <a:t> HOURS </a:t>
            </a:r>
          </a:p>
        </p:txBody>
      </p:sp>
    </p:spTree>
    <p:extLst>
      <p:ext uri="{BB962C8B-B14F-4D97-AF65-F5344CB8AC3E}">
        <p14:creationId xmlns:p14="http://schemas.microsoft.com/office/powerpoint/2010/main" val="246023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Defining FDs from instances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Note that in order to define the FDs, we need to understand the meaning of the attributes involved  and the relationship between them. </a:t>
            </a:r>
          </a:p>
          <a:p>
            <a:pPr eaLnBrk="1" hangingPunct="1"/>
            <a:r>
              <a:rPr lang="en-US" altLang="en-US" dirty="0"/>
              <a:t>An FD is a property of the attributes in the schema R</a:t>
            </a:r>
          </a:p>
          <a:p>
            <a:pPr eaLnBrk="1" hangingPunct="1"/>
            <a:r>
              <a:rPr lang="en-US" altLang="en-US" dirty="0"/>
              <a:t>Given the instance (population) of a relation, all we can conclude is that a FD </a:t>
            </a:r>
            <a:r>
              <a:rPr lang="en-US" altLang="en-US" i="1" u="sng" dirty="0">
                <a:solidFill>
                  <a:srgbClr val="990033"/>
                </a:solidFill>
              </a:rPr>
              <a:t>may exist </a:t>
            </a:r>
            <a:r>
              <a:rPr lang="en-US" altLang="en-US" dirty="0"/>
              <a:t>between certain attributes. </a:t>
            </a:r>
          </a:p>
          <a:p>
            <a:pPr eaLnBrk="1" hangingPunct="1"/>
            <a:r>
              <a:rPr lang="en-US" altLang="en-US" dirty="0"/>
              <a:t>What we can definitely conclude is – that certain FDs </a:t>
            </a:r>
            <a:r>
              <a:rPr lang="en-US" altLang="en-US" i="1" u="sng" dirty="0">
                <a:solidFill>
                  <a:srgbClr val="990033"/>
                </a:solidFill>
              </a:rPr>
              <a:t>do not exist </a:t>
            </a:r>
            <a:r>
              <a:rPr lang="en-US" altLang="en-US" dirty="0"/>
              <a:t>because there are tuples that show a violation of those dependencies. </a:t>
            </a:r>
          </a:p>
        </p:txBody>
      </p:sp>
    </p:spTree>
    <p:extLst>
      <p:ext uri="{BB962C8B-B14F-4D97-AF65-F5344CB8AC3E}">
        <p14:creationId xmlns:p14="http://schemas.microsoft.com/office/powerpoint/2010/main" val="2912021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Determining Functional Dependencies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868" y="2157984"/>
            <a:ext cx="8786263" cy="246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168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292608"/>
            <a:ext cx="7886700" cy="1398081"/>
          </a:xfrm>
        </p:spPr>
        <p:txBody>
          <a:bodyPr/>
          <a:lstStyle/>
          <a:p>
            <a:r>
              <a:rPr lang="en-US" altLang="en-US" b="1" dirty="0"/>
              <a:t>Figure 14.8  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</a:rPr>
              <a:t>A relation </a:t>
            </a:r>
            <a:r>
              <a:rPr lang="en-US" altLang="en-US" sz="1800" i="1" dirty="0">
                <a:latin typeface="Verdana" panose="020B0604030504040204" pitchFamily="34" charset="0"/>
              </a:rPr>
              <a:t>R</a:t>
            </a:r>
            <a:r>
              <a:rPr lang="en-US" altLang="en-US" sz="1800" dirty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z="1800" dirty="0">
                <a:latin typeface="Verdana" panose="020B0604030504040204" pitchFamily="34" charset="0"/>
              </a:rPr>
              <a:t>Which FDs </a:t>
            </a:r>
            <a:r>
              <a:rPr lang="en-US" altLang="en-US" sz="1800" i="1" u="sng" dirty="0">
                <a:latin typeface="Verdana" panose="020B0604030504040204" pitchFamily="34" charset="0"/>
              </a:rPr>
              <a:t>may exist </a:t>
            </a:r>
            <a:r>
              <a:rPr lang="en-US" altLang="en-US" sz="1800" dirty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138" y="3091000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7830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 noChangeArrowheads="1"/>
          </p:cNvSpPr>
          <p:nvPr>
            <p:ph type="title"/>
          </p:nvPr>
        </p:nvSpPr>
        <p:spPr>
          <a:xfrm>
            <a:off x="628650" y="292608"/>
            <a:ext cx="7886700" cy="1398081"/>
          </a:xfrm>
        </p:spPr>
        <p:txBody>
          <a:bodyPr/>
          <a:lstStyle/>
          <a:p>
            <a:r>
              <a:rPr lang="en-US" altLang="en-US" b="1" dirty="0"/>
              <a:t>Figure 14.8  What FDs may exist?</a:t>
            </a:r>
          </a:p>
        </p:txBody>
      </p:sp>
      <p:sp>
        <p:nvSpPr>
          <p:cNvPr id="62468" name="Title 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dirty="0">
                <a:latin typeface="Verdana" panose="020B0604030504040204" pitchFamily="34" charset="0"/>
              </a:rPr>
              <a:t>A relation </a:t>
            </a:r>
            <a:r>
              <a:rPr lang="en-US" altLang="en-US" sz="1800" i="1" dirty="0">
                <a:latin typeface="Verdana" panose="020B0604030504040204" pitchFamily="34" charset="0"/>
              </a:rPr>
              <a:t>R</a:t>
            </a:r>
            <a:r>
              <a:rPr lang="en-US" altLang="en-US" sz="1800" dirty="0">
                <a:latin typeface="Verdana" panose="020B0604030504040204" pitchFamily="34" charset="0"/>
              </a:rPr>
              <a:t>(A, B, C, D) with its extension.</a:t>
            </a:r>
          </a:p>
          <a:p>
            <a:r>
              <a:rPr lang="en-US" altLang="en-US" sz="1800" dirty="0">
                <a:latin typeface="Verdana" panose="020B0604030504040204" pitchFamily="34" charset="0"/>
              </a:rPr>
              <a:t>Which FDs </a:t>
            </a:r>
            <a:r>
              <a:rPr lang="en-US" altLang="en-US" sz="1800" i="1" u="sng" dirty="0">
                <a:latin typeface="Verdana" panose="020B0604030504040204" pitchFamily="34" charset="0"/>
              </a:rPr>
              <a:t>may exist </a:t>
            </a:r>
            <a:r>
              <a:rPr lang="en-US" altLang="en-US" sz="1800" dirty="0">
                <a:latin typeface="Verdana" panose="020B0604030504040204" pitchFamily="34" charset="0"/>
              </a:rPr>
              <a:t>in this relation?</a:t>
            </a:r>
          </a:p>
        </p:txBody>
      </p:sp>
      <p:pic>
        <p:nvPicPr>
          <p:cNvPr id="62469" name="Picture 2" descr="fig14_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00" y="3073072"/>
            <a:ext cx="4648200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562600" y="1295400"/>
            <a:ext cx="1905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 dirty="0">
                <a:solidFill>
                  <a:schemeClr val="tx1"/>
                </a:solidFill>
              </a:rPr>
              <a:t>FD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B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C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{A,C}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{C,D}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{C,D}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{A,B,C}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{A,B,D}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chemeClr val="tx1"/>
                </a:solidFill>
              </a:rPr>
              <a:t>{B,C,D} -&gt; A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402513" y="1447800"/>
            <a:ext cx="1741487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b="1" u="sng">
                <a:solidFill>
                  <a:schemeClr val="tx1"/>
                </a:solidFill>
              </a:rPr>
              <a:t>FD not holds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A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B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C -&gt; D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B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D -&gt; C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solidFill>
                  <a:schemeClr val="tx1"/>
                </a:solidFill>
              </a:rPr>
              <a:t>{B,C} -&gt; D</a:t>
            </a:r>
          </a:p>
        </p:txBody>
      </p:sp>
    </p:spTree>
    <p:extLst>
      <p:ext uri="{BB962C8B-B14F-4D97-AF65-F5344CB8AC3E}">
        <p14:creationId xmlns:p14="http://schemas.microsoft.com/office/powerpoint/2010/main" val="300053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Important Definitions</a:t>
            </a:r>
          </a:p>
        </p:txBody>
      </p:sp>
      <p:sp>
        <p:nvSpPr>
          <p:cNvPr id="63491" name="Rectangle 7"/>
          <p:cNvSpPr>
            <a:spLocks noGrp="1" noChangeArrowheads="1"/>
          </p:cNvSpPr>
          <p:nvPr>
            <p:ph idx="1"/>
          </p:nvPr>
        </p:nvSpPr>
        <p:spPr>
          <a:xfrm>
            <a:off x="512064" y="1517904"/>
            <a:ext cx="7800912" cy="4572000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US" altLang="en-US" sz="2000" b="1" dirty="0"/>
              <a:t>Determinant</a:t>
            </a:r>
          </a:p>
          <a:p>
            <a:pPr lvl="1" eaLnBrk="1" hangingPunct="1"/>
            <a:r>
              <a:rPr lang="en-US" altLang="en-US" sz="2000" dirty="0"/>
              <a:t>Refers to the attribute, or group of attributes, on the left-hand side of the arrow of a functional dependency.</a:t>
            </a:r>
          </a:p>
          <a:p>
            <a:pPr eaLnBrk="1" hangingPunct="1"/>
            <a:r>
              <a:rPr lang="en-US" altLang="en-US" sz="2000" b="1" dirty="0"/>
              <a:t>Fully Functional dependency:</a:t>
            </a:r>
          </a:p>
          <a:p>
            <a:pPr lvl="1" eaLnBrk="1" hangingPunct="1"/>
            <a:r>
              <a:rPr lang="en-US" altLang="en-US" sz="2000" dirty="0"/>
              <a:t>Indicates that if A and B are attributes of a relation, B is fully functionally dependent on A if B is functionally dependent on A, but not on any proper subset of A.</a:t>
            </a:r>
          </a:p>
          <a:p>
            <a:pPr lvl="2" eaLnBrk="1" hangingPunct="1"/>
            <a:r>
              <a:rPr lang="en-US" altLang="en-US" dirty="0"/>
              <a:t>{</a:t>
            </a:r>
            <a:r>
              <a:rPr lang="en-US" altLang="en-US" dirty="0" err="1"/>
              <a:t>StaffNo</a:t>
            </a:r>
            <a:r>
              <a:rPr lang="en-US" altLang="en-US" dirty="0"/>
              <a:t>, </a:t>
            </a:r>
            <a:r>
              <a:rPr lang="en-US" altLang="en-US" dirty="0" err="1"/>
              <a:t>StaffName</a:t>
            </a:r>
            <a:r>
              <a:rPr lang="en-US" altLang="en-US" dirty="0"/>
              <a:t>}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dirty="0" err="1">
                <a:sym typeface="Wingdings" panose="05000000000000000000" pitchFamily="2" charset="2"/>
              </a:rPr>
              <a:t>BranchNo</a:t>
            </a:r>
            <a:endParaRPr lang="en-US" altLang="en-US" dirty="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en-US" dirty="0" err="1">
                <a:sym typeface="Wingdings" panose="05000000000000000000" pitchFamily="2" charset="2"/>
              </a:rPr>
              <a:t>StaffNo</a:t>
            </a:r>
            <a:r>
              <a:rPr lang="en-US" altLang="en-US" dirty="0">
                <a:sym typeface="Wingdings" panose="05000000000000000000" pitchFamily="2" charset="2"/>
              </a:rPr>
              <a:t>  </a:t>
            </a:r>
            <a:r>
              <a:rPr lang="en-US" altLang="en-US" dirty="0" err="1">
                <a:sym typeface="Wingdings" panose="05000000000000000000" pitchFamily="2" charset="2"/>
              </a:rPr>
              <a:t>BranchNo</a:t>
            </a:r>
            <a:endParaRPr lang="en-US" altLang="en-US" dirty="0"/>
          </a:p>
          <a:p>
            <a:pPr eaLnBrk="1" hangingPunct="1"/>
            <a:r>
              <a:rPr lang="en-US" altLang="en-US" sz="2000" dirty="0"/>
              <a:t> </a:t>
            </a:r>
            <a:r>
              <a:rPr lang="en-US" altLang="en-US" sz="2000" b="1" dirty="0"/>
              <a:t>Transitive Dependency</a:t>
            </a:r>
          </a:p>
          <a:p>
            <a:pPr lvl="1" eaLnBrk="1" hangingPunct="1"/>
            <a:r>
              <a:rPr lang="en-US" altLang="en-US" sz="2000" dirty="0"/>
              <a:t>A condition where A, B, and C are attributes of a relation such that if A → B and B → C, then C is transitively dependent on A via B (provided that A is not functionally dependent on B or C).</a:t>
            </a:r>
          </a:p>
        </p:txBody>
      </p:sp>
    </p:spTree>
    <p:extLst>
      <p:ext uri="{BB962C8B-B14F-4D97-AF65-F5344CB8AC3E}">
        <p14:creationId xmlns:p14="http://schemas.microsoft.com/office/powerpoint/2010/main" val="3554987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44824" y="369982"/>
            <a:ext cx="7351060" cy="941014"/>
          </a:xfrm>
        </p:spPr>
        <p:txBody>
          <a:bodyPr/>
          <a:lstStyle/>
          <a:p>
            <a:r>
              <a:rPr lang="en-GB" altLang="en-US" b="1" dirty="0"/>
              <a:t>Example Transitive Dependency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095750"/>
            <a:ext cx="8382000" cy="2289175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Consider functional dependencies in the Staff-Branch relation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 </a:t>
            </a:r>
            <a:r>
              <a:rPr lang="en-US" altLang="en-US" sz="2000" dirty="0" err="1"/>
              <a:t>staffNo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→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sName</a:t>
            </a:r>
            <a:r>
              <a:rPr lang="en-US" altLang="en-US" sz="2000" dirty="0"/>
              <a:t>, position, salary,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bAddress</a:t>
            </a:r>
            <a:endParaRPr lang="en-US" altLang="en-US" sz="2000" dirty="0"/>
          </a:p>
          <a:p>
            <a:pPr>
              <a:buFont typeface="Monotype Sorts" pitchFamily="2" charset="2"/>
              <a:buNone/>
            </a:pPr>
            <a:r>
              <a:rPr lang="en-US" altLang="en-US" sz="2000" dirty="0"/>
              <a:t>	 </a:t>
            </a:r>
            <a:r>
              <a:rPr lang="en-US" altLang="en-US" sz="2000" dirty="0" err="1"/>
              <a:t>branchNo</a:t>
            </a:r>
            <a:r>
              <a:rPr lang="en-US" altLang="en-US" sz="2000" dirty="0"/>
              <a:t> </a:t>
            </a:r>
            <a:r>
              <a:rPr lang="en-US" altLang="en-US" sz="2000" dirty="0">
                <a:cs typeface="Times New Roman" panose="02020603050405020304" pitchFamily="18" charset="0"/>
              </a:rPr>
              <a:t>→</a:t>
            </a:r>
            <a:r>
              <a:rPr lang="en-US" altLang="en-US" sz="2000" dirty="0"/>
              <a:t> </a:t>
            </a:r>
            <a:r>
              <a:rPr lang="en-US" altLang="en-US" sz="2000" dirty="0" err="1"/>
              <a:t>bAddress</a:t>
            </a:r>
            <a:endParaRPr lang="en-US" altLang="en-US" sz="2000" dirty="0"/>
          </a:p>
          <a:p>
            <a:pPr>
              <a:buFontTx/>
              <a:buChar char="•"/>
            </a:pPr>
            <a:r>
              <a:rPr lang="en-US" altLang="en-US" sz="2000" dirty="0"/>
              <a:t>Transitive dependency, </a:t>
            </a:r>
          </a:p>
          <a:p>
            <a:pPr lvl="1">
              <a:buFontTx/>
              <a:buChar char="•"/>
            </a:pPr>
            <a:r>
              <a:rPr lang="en-US" altLang="en-US" sz="1400" dirty="0" err="1"/>
              <a:t>branchNo</a:t>
            </a:r>
            <a:r>
              <a:rPr lang="en-US" altLang="en-US" sz="1400" dirty="0"/>
              <a:t> → </a:t>
            </a:r>
            <a:r>
              <a:rPr lang="en-US" altLang="en-US" sz="1400" dirty="0" err="1"/>
              <a:t>bAddress</a:t>
            </a:r>
            <a:r>
              <a:rPr lang="en-US" altLang="en-US" sz="1400" dirty="0"/>
              <a:t> exists on </a:t>
            </a:r>
            <a:r>
              <a:rPr lang="en-US" altLang="en-US" sz="1400" dirty="0" err="1"/>
              <a:t>staffNo</a:t>
            </a:r>
            <a:r>
              <a:rPr lang="en-US" altLang="en-US" sz="1400" dirty="0"/>
              <a:t> via </a:t>
            </a:r>
            <a:r>
              <a:rPr lang="en-US" altLang="en-US" sz="1400" dirty="0" err="1"/>
              <a:t>branchNo</a:t>
            </a:r>
            <a:endParaRPr lang="en-US" altLang="en-US" sz="1400" dirty="0"/>
          </a:p>
          <a:p>
            <a:endParaRPr lang="en-US" altLang="en-US" sz="2400" b="1" dirty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54" y="1074505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3925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Four informal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informal guidelines used to determine the quality of relation schema design:</a:t>
            </a:r>
          </a:p>
          <a:p>
            <a:pPr lvl="1"/>
            <a:r>
              <a:rPr lang="en-US" dirty="0"/>
              <a:t>Making sure that the semantics of the attributes is clear in the schema</a:t>
            </a:r>
          </a:p>
          <a:p>
            <a:pPr lvl="1"/>
            <a:r>
              <a:rPr lang="en-US" dirty="0"/>
              <a:t>Reducing the redundant information in tuples</a:t>
            </a:r>
          </a:p>
          <a:p>
            <a:pPr lvl="1"/>
            <a:r>
              <a:rPr lang="en-US" dirty="0"/>
              <a:t>Reducing the NULL values in tuples</a:t>
            </a:r>
          </a:p>
          <a:p>
            <a:pPr lvl="1"/>
            <a:r>
              <a:rPr lang="en-US" dirty="0"/>
              <a:t>Disallowing the possibility of generating spurious tuples.</a:t>
            </a:r>
          </a:p>
        </p:txBody>
      </p:sp>
    </p:spTree>
    <p:extLst>
      <p:ext uri="{BB962C8B-B14F-4D97-AF65-F5344CB8AC3E}">
        <p14:creationId xmlns:p14="http://schemas.microsoft.com/office/powerpoint/2010/main" val="3413404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Normalization of Relations</a:t>
            </a:r>
          </a:p>
        </p:txBody>
      </p:sp>
      <p:sp>
        <p:nvSpPr>
          <p:cNvPr id="66563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Definition. </a:t>
            </a:r>
            <a:r>
              <a:rPr lang="en-US" altLang="en-US" dirty="0"/>
              <a:t>The normal form of a relation refers to the highest normal form condition that it meets, and hence indicates the degree to which it has been normalized.</a:t>
            </a:r>
            <a:endParaRPr lang="en-US" altLang="en-US" b="1" dirty="0"/>
          </a:p>
          <a:p>
            <a:r>
              <a:rPr lang="en-US" altLang="en-US" b="1" dirty="0"/>
              <a:t>Normalization of data: </a:t>
            </a:r>
            <a:r>
              <a:rPr lang="en-US" altLang="en-US" dirty="0"/>
              <a:t>process of analyzing the given relation schemas based on their FDs and primary keys to achieve the desirable properties of</a:t>
            </a:r>
          </a:p>
          <a:p>
            <a:pPr marL="914400" lvl="1" indent="-457200">
              <a:buAutoNum type="arabicParenBoth"/>
            </a:pPr>
            <a:r>
              <a:rPr lang="en-US" altLang="en-US" dirty="0"/>
              <a:t>minimizing redundancy</a:t>
            </a:r>
          </a:p>
          <a:p>
            <a:pPr marL="914400" lvl="1" indent="-457200">
              <a:buAutoNum type="arabicParenBoth"/>
            </a:pPr>
            <a:r>
              <a:rPr lang="en-US" altLang="en-US" dirty="0"/>
              <a:t>minimizing the insertion, deletion, and update anomalies</a:t>
            </a:r>
          </a:p>
          <a:p>
            <a:pPr eaLnBrk="1" hangingPunct="1"/>
            <a:r>
              <a:rPr lang="en-US" altLang="en-US" b="1" dirty="0"/>
              <a:t>Normal form:</a:t>
            </a:r>
          </a:p>
          <a:p>
            <a:pPr lvl="1" eaLnBrk="1" hangingPunct="1"/>
            <a:r>
              <a:rPr lang="en-US" altLang="en-US" dirty="0"/>
              <a:t>Condition using keys and FDs of a relation to certify whether a relation schema is in a particular normal form </a:t>
            </a:r>
          </a:p>
        </p:txBody>
      </p:sp>
    </p:spTree>
    <p:extLst>
      <p:ext uri="{BB962C8B-B14F-4D97-AF65-F5344CB8AC3E}">
        <p14:creationId xmlns:p14="http://schemas.microsoft.com/office/powerpoint/2010/main" val="4147841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Normalization of Relations</a:t>
            </a:r>
            <a:endParaRPr lang="en-US" altLang="en-US" dirty="0"/>
          </a:p>
        </p:txBody>
      </p:sp>
      <p:sp>
        <p:nvSpPr>
          <p:cNvPr id="68611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2NF, 3NF, BCNF </a:t>
            </a:r>
          </a:p>
          <a:p>
            <a:pPr lvl="1" eaLnBrk="1" hangingPunct="1"/>
            <a:r>
              <a:rPr lang="en-US" altLang="en-US" dirty="0"/>
              <a:t>based on keys and FDs of a relation schema</a:t>
            </a:r>
          </a:p>
          <a:p>
            <a:pPr eaLnBrk="1" hangingPunct="1"/>
            <a:r>
              <a:rPr lang="en-US" altLang="en-US" dirty="0"/>
              <a:t>4NF</a:t>
            </a:r>
          </a:p>
          <a:p>
            <a:pPr lvl="1" eaLnBrk="1" hangingPunct="1"/>
            <a:r>
              <a:rPr lang="en-US" altLang="en-US" dirty="0"/>
              <a:t>based on keys, multi-valued dependencies : MVDs; </a:t>
            </a:r>
          </a:p>
          <a:p>
            <a:pPr eaLnBrk="1" hangingPunct="1"/>
            <a:r>
              <a:rPr lang="en-US" altLang="en-US" dirty="0"/>
              <a:t>5NF </a:t>
            </a:r>
          </a:p>
          <a:p>
            <a:pPr lvl="1" eaLnBrk="1" hangingPunct="1"/>
            <a:r>
              <a:rPr lang="en-US" altLang="en-US" dirty="0"/>
              <a:t>based on keys, join dependencies : JDs</a:t>
            </a:r>
          </a:p>
          <a:p>
            <a:pPr eaLnBrk="1" hangingPunct="1"/>
            <a:r>
              <a:rPr lang="en-US" altLang="en-US" dirty="0"/>
              <a:t>Additional properties may be needed to ensure a good relational design (lossless join, dependency preservation)</a:t>
            </a:r>
          </a:p>
        </p:txBody>
      </p:sp>
    </p:spTree>
    <p:extLst>
      <p:ext uri="{BB962C8B-B14F-4D97-AF65-F5344CB8AC3E}">
        <p14:creationId xmlns:p14="http://schemas.microsoft.com/office/powerpoint/2010/main" val="34789243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Practical Use of Normal Forms</a:t>
            </a:r>
          </a:p>
        </p:txBody>
      </p:sp>
      <p:sp>
        <p:nvSpPr>
          <p:cNvPr id="706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The database designers </a:t>
            </a:r>
            <a:r>
              <a:rPr lang="en-US" altLang="en-US" sz="2400" i="1" dirty="0"/>
              <a:t>need not</a:t>
            </a:r>
            <a:r>
              <a:rPr lang="en-US" altLang="en-US" sz="2400" dirty="0"/>
              <a:t> normalize to the highest possible normal form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(usually up to 3NF and BCNF. 4NF rarely used in practice.)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 dirty="0"/>
              <a:t>Denormalization</a:t>
            </a:r>
            <a:r>
              <a:rPr lang="en-US" altLang="en-US" sz="2400" dirty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The process of storing the join of higher normal form relations as a base relation—which is in a lower normal form    </a:t>
            </a:r>
          </a:p>
        </p:txBody>
      </p:sp>
    </p:spTree>
    <p:extLst>
      <p:ext uri="{BB962C8B-B14F-4D97-AF65-F5344CB8AC3E}">
        <p14:creationId xmlns:p14="http://schemas.microsoft.com/office/powerpoint/2010/main" val="3119227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Definitions of Keys and Attributes Participating in Keys </a:t>
            </a:r>
          </a:p>
        </p:txBody>
      </p:sp>
      <p:sp>
        <p:nvSpPr>
          <p:cNvPr id="7475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If a relation schema has more than one key, each is called a </a:t>
            </a:r>
            <a:r>
              <a:rPr lang="en-US" altLang="en-US" b="1" dirty="0"/>
              <a:t>candidate</a:t>
            </a:r>
            <a:r>
              <a:rPr lang="en-US" altLang="en-US" dirty="0"/>
              <a:t> key.</a:t>
            </a:r>
          </a:p>
          <a:p>
            <a:pPr lvl="1" eaLnBrk="1" hangingPunct="1"/>
            <a:r>
              <a:rPr lang="en-US" altLang="en-US" dirty="0"/>
              <a:t>One of the candidate keys is </a:t>
            </a:r>
            <a:r>
              <a:rPr lang="en-US" altLang="en-US" i="1" dirty="0"/>
              <a:t>arbitrarily</a:t>
            </a:r>
            <a:r>
              <a:rPr lang="en-US" altLang="en-US" dirty="0"/>
              <a:t> designated to be the </a:t>
            </a:r>
            <a:r>
              <a:rPr lang="en-US" altLang="en-US" b="1" dirty="0"/>
              <a:t>primary key</a:t>
            </a:r>
            <a:r>
              <a:rPr lang="en-US" altLang="en-US" dirty="0"/>
              <a:t>, and the others are called </a:t>
            </a:r>
            <a:r>
              <a:rPr lang="en-US" altLang="en-US" b="1" dirty="0"/>
              <a:t>secondary keys</a:t>
            </a:r>
            <a:r>
              <a:rPr lang="en-US" altLang="en-US" dirty="0"/>
              <a:t>.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Prime attribute</a:t>
            </a:r>
            <a:r>
              <a:rPr lang="en-US" altLang="en-US" dirty="0"/>
              <a:t> must be a member of </a:t>
            </a:r>
            <a:r>
              <a:rPr lang="en-US" altLang="en-US" i="1" dirty="0"/>
              <a:t>some</a:t>
            </a:r>
            <a:r>
              <a:rPr lang="en-US" altLang="en-US" dirty="0"/>
              <a:t> candidate key</a:t>
            </a:r>
          </a:p>
          <a:p>
            <a:pPr eaLnBrk="1" hangingPunct="1"/>
            <a:r>
              <a:rPr lang="en-US" altLang="en-US" dirty="0"/>
              <a:t>A </a:t>
            </a:r>
            <a:r>
              <a:rPr lang="en-US" altLang="en-US" b="1" dirty="0"/>
              <a:t>Nonprime attribute</a:t>
            </a:r>
            <a:r>
              <a:rPr lang="en-US" altLang="en-US" dirty="0"/>
              <a:t> is not a prime attribute—that is, it is not a member of any candidate key. </a:t>
            </a:r>
          </a:p>
        </p:txBody>
      </p:sp>
    </p:spTree>
    <p:extLst>
      <p:ext uri="{BB962C8B-B14F-4D97-AF65-F5344CB8AC3E}">
        <p14:creationId xmlns:p14="http://schemas.microsoft.com/office/powerpoint/2010/main" val="2938197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Non-additive or </a:t>
            </a:r>
            <a:r>
              <a:rPr lang="en-US" b="1" dirty="0"/>
              <a:t>Lossless 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If we decompose a relation R into relations R1 and R2,</a:t>
            </a:r>
          </a:p>
          <a:p>
            <a:pPr lvl="1"/>
            <a:r>
              <a:rPr lang="en-US" dirty="0"/>
              <a:t>Decomposition is </a:t>
            </a:r>
            <a:r>
              <a:rPr lang="en-US" dirty="0" err="1"/>
              <a:t>lossy</a:t>
            </a:r>
            <a:r>
              <a:rPr lang="en-US" dirty="0"/>
              <a:t> if R1 ⋈ R2 ⊃ R</a:t>
            </a:r>
          </a:p>
          <a:p>
            <a:pPr lvl="1"/>
            <a:r>
              <a:rPr lang="en-US" dirty="0"/>
              <a:t>Decomposition is lossless if R1 ⋈ R2 = R</a:t>
            </a:r>
          </a:p>
          <a:p>
            <a:r>
              <a:rPr lang="en-US" dirty="0"/>
              <a:t>To check for lossless join decomposition using FD set, following conditions must hold:</a:t>
            </a:r>
          </a:p>
          <a:p>
            <a:pPr lvl="1"/>
            <a:r>
              <a:rPr lang="en-US" dirty="0"/>
              <a:t>Union of Attributes of R1 and R2 must be equal to attribute of R. Each attribute of R must be either in R1 or in R2.</a:t>
            </a:r>
          </a:p>
          <a:p>
            <a:pPr lvl="2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U </a:t>
            </a:r>
            <a:r>
              <a:rPr lang="en-US" b="1" dirty="0" err="1"/>
              <a:t>Att</a:t>
            </a:r>
            <a:r>
              <a:rPr lang="en-US" b="1" dirty="0"/>
              <a:t>(R2) = </a:t>
            </a:r>
            <a:r>
              <a:rPr lang="en-US" b="1" dirty="0" err="1"/>
              <a:t>Att</a:t>
            </a:r>
            <a:r>
              <a:rPr lang="en-US" b="1" dirty="0"/>
              <a:t>(R)</a:t>
            </a:r>
          </a:p>
          <a:p>
            <a:pPr lvl="1"/>
            <a:r>
              <a:rPr lang="en-US" dirty="0"/>
              <a:t>Intersection of Attributes of R1 and R2 must not be NULL.</a:t>
            </a:r>
          </a:p>
          <a:p>
            <a:pPr lvl="2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≠ Φ</a:t>
            </a:r>
          </a:p>
          <a:p>
            <a:pPr lvl="1"/>
            <a:r>
              <a:rPr lang="en-US" dirty="0"/>
              <a:t>Common attribute must be a key for at least one relation (R1 or R2)</a:t>
            </a:r>
          </a:p>
          <a:p>
            <a:pPr lvl="1"/>
            <a:r>
              <a:rPr lang="en-US" dirty="0"/>
              <a:t>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-&gt; </a:t>
            </a:r>
            <a:r>
              <a:rPr lang="en-US" b="1" dirty="0" err="1"/>
              <a:t>Att</a:t>
            </a:r>
            <a:r>
              <a:rPr lang="en-US" b="1" dirty="0"/>
              <a:t>(R1) or </a:t>
            </a:r>
            <a:r>
              <a:rPr lang="en-US" b="1" dirty="0" err="1"/>
              <a:t>Att</a:t>
            </a:r>
            <a:r>
              <a:rPr lang="en-US" b="1" dirty="0"/>
              <a:t>(R1) ∩ </a:t>
            </a:r>
            <a:r>
              <a:rPr lang="en-US" b="1" dirty="0" err="1"/>
              <a:t>Att</a:t>
            </a:r>
            <a:r>
              <a:rPr lang="en-US" b="1" dirty="0"/>
              <a:t>(R2) -&gt; </a:t>
            </a:r>
            <a:r>
              <a:rPr lang="en-US" b="1" dirty="0" err="1"/>
              <a:t>Att</a:t>
            </a:r>
            <a:r>
              <a:rPr lang="en-US" b="1" dirty="0"/>
              <a:t>(R2)</a:t>
            </a:r>
          </a:p>
        </p:txBody>
      </p:sp>
    </p:spTree>
    <p:extLst>
      <p:ext uri="{BB962C8B-B14F-4D97-AF65-F5344CB8AC3E}">
        <p14:creationId xmlns:p14="http://schemas.microsoft.com/office/powerpoint/2010/main" val="161195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(A, B, C, D) </a:t>
            </a:r>
          </a:p>
          <a:p>
            <a:r>
              <a:rPr lang="en-US" dirty="0"/>
              <a:t>FD: {A-&gt;BC} is decomposed into R1(ABC) and R2(AD) which is a lossless join decomposition as:</a:t>
            </a:r>
          </a:p>
          <a:p>
            <a:r>
              <a:rPr lang="en-US" dirty="0"/>
              <a:t>First condition holds true as </a:t>
            </a:r>
            <a:r>
              <a:rPr lang="en-US" dirty="0" err="1"/>
              <a:t>Att</a:t>
            </a:r>
            <a:r>
              <a:rPr lang="en-US" dirty="0"/>
              <a:t>(R1) U </a:t>
            </a:r>
            <a:r>
              <a:rPr lang="en-US" dirty="0" err="1"/>
              <a:t>Att</a:t>
            </a:r>
            <a:r>
              <a:rPr lang="en-US" dirty="0"/>
              <a:t>(R2) = (ABC) U (AD) = (ABCD) = </a:t>
            </a:r>
            <a:r>
              <a:rPr lang="en-US" dirty="0" err="1"/>
              <a:t>Att</a:t>
            </a:r>
            <a:r>
              <a:rPr lang="en-US" dirty="0"/>
              <a:t>(R).</a:t>
            </a:r>
          </a:p>
          <a:p>
            <a:r>
              <a:rPr lang="en-US" dirty="0"/>
              <a:t>Second condition holds true as </a:t>
            </a:r>
            <a:r>
              <a:rPr lang="en-US" dirty="0" err="1"/>
              <a:t>Att</a:t>
            </a:r>
            <a:r>
              <a:rPr lang="en-US" dirty="0"/>
              <a:t>(R1) ∩ </a:t>
            </a:r>
            <a:r>
              <a:rPr lang="en-US" dirty="0" err="1"/>
              <a:t>Att</a:t>
            </a:r>
            <a:r>
              <a:rPr lang="en-US" dirty="0"/>
              <a:t>(R2) = (ABC) ∩ (AD) ≠ </a:t>
            </a:r>
            <a:r>
              <a:rPr lang="el-GR" dirty="0"/>
              <a:t>Φ</a:t>
            </a:r>
          </a:p>
          <a:p>
            <a:r>
              <a:rPr lang="en-US" dirty="0"/>
              <a:t>Third condition holds true as </a:t>
            </a:r>
            <a:r>
              <a:rPr lang="en-US" dirty="0" err="1"/>
              <a:t>Att</a:t>
            </a:r>
            <a:r>
              <a:rPr lang="en-US" dirty="0"/>
              <a:t>(R1) ∩ </a:t>
            </a:r>
            <a:r>
              <a:rPr lang="en-US" dirty="0" err="1"/>
              <a:t>Att</a:t>
            </a:r>
            <a:r>
              <a:rPr lang="en-US" dirty="0"/>
              <a:t>(R2) = A is a key of R1(ABC) because A-&gt;BC is given.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16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Dependency Preserving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decompose a relation R into relations R1 and R2, All dependencies of R either must be a part of R1 or R2 or must be </a:t>
            </a:r>
            <a:r>
              <a:rPr lang="en-US" i="1" u="sng" dirty="0"/>
              <a:t>derivable</a:t>
            </a:r>
            <a:r>
              <a:rPr lang="en-US" dirty="0"/>
              <a:t> from combination of FD’s of R1 and R2.</a:t>
            </a:r>
          </a:p>
          <a:p>
            <a:r>
              <a:rPr lang="en-US" b="1" dirty="0"/>
              <a:t>For Example</a:t>
            </a:r>
            <a:r>
              <a:rPr lang="en-US" dirty="0"/>
              <a:t>, </a:t>
            </a:r>
          </a:p>
          <a:p>
            <a:r>
              <a:rPr lang="en-US" b="1" dirty="0"/>
              <a:t>R (A, B, C, D) </a:t>
            </a:r>
            <a:r>
              <a:rPr lang="en-US" dirty="0"/>
              <a:t>with </a:t>
            </a:r>
            <a:r>
              <a:rPr lang="en-US" b="1" dirty="0"/>
              <a:t>FD set{A-&gt;BC}</a:t>
            </a:r>
            <a:r>
              <a:rPr lang="en-US" dirty="0"/>
              <a:t> is decomposed into </a:t>
            </a:r>
            <a:r>
              <a:rPr lang="en-US" b="1" dirty="0"/>
              <a:t>R1(ABC)</a:t>
            </a:r>
            <a:r>
              <a:rPr lang="en-US" dirty="0"/>
              <a:t> and </a:t>
            </a:r>
            <a:r>
              <a:rPr lang="en-US" b="1" dirty="0"/>
              <a:t>R2(AD)</a:t>
            </a:r>
            <a:r>
              <a:rPr lang="en-US" dirty="0"/>
              <a:t> which is dependency preserving because FD </a:t>
            </a:r>
            <a:r>
              <a:rPr lang="en-US" b="1" dirty="0"/>
              <a:t>A-&gt;BC </a:t>
            </a:r>
            <a:r>
              <a:rPr lang="en-US" dirty="0"/>
              <a:t>is a part of </a:t>
            </a:r>
            <a:r>
              <a:rPr lang="en-US" b="1" dirty="0"/>
              <a:t>R1(ABC)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50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FIRST NORMAL FORM</a:t>
            </a:r>
          </a:p>
        </p:txBody>
      </p:sp>
      <p:pic>
        <p:nvPicPr>
          <p:cNvPr id="4" name="Picture 6" descr="fig14_09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18712" y="1828563"/>
            <a:ext cx="4001414" cy="3972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68069" y="5210556"/>
            <a:ext cx="2057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defRPr/>
            </a:pPr>
            <a:r>
              <a:rPr lang="en-US" altLang="en-US" sz="1000" b="1" i="0" kern="0" dirty="0">
                <a:latin typeface="Verdana" charset="0"/>
              </a:rPr>
              <a:t>Figure 14.9</a:t>
            </a:r>
            <a:r>
              <a:rPr lang="en-US" altLang="en-US" sz="1000" i="0" kern="0" dirty="0">
                <a:latin typeface="Verdana" charset="0"/>
              </a:rPr>
              <a:t>   </a:t>
            </a:r>
          </a:p>
          <a:p>
            <a:pPr algn="r">
              <a:defRPr/>
            </a:pPr>
            <a:r>
              <a:rPr lang="en-US" altLang="en-US" sz="1000" i="0" kern="0" dirty="0">
                <a:latin typeface="Verdana" charset="0"/>
              </a:rPr>
              <a:t>Normalization into 1NF. (a) A relation schema that is not in 1NF. (b) Sample state of relation DEPARTMENT. (c) 1NF version of the same relation with redundancy.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530352" y="1542152"/>
            <a:ext cx="299313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MinionPro-Regular"/>
              </a:rPr>
              <a:t>It states that</a:t>
            </a:r>
          </a:p>
          <a:p>
            <a:r>
              <a:rPr lang="en-US" dirty="0">
                <a:latin typeface="MinionPro-Regular"/>
              </a:rPr>
              <a:t>the domain of an attribute must include only </a:t>
            </a:r>
            <a:r>
              <a:rPr lang="en-US" i="1" dirty="0">
                <a:latin typeface="MinionPro-It"/>
              </a:rPr>
              <a:t>atomic </a:t>
            </a:r>
            <a:r>
              <a:rPr lang="en-US" dirty="0">
                <a:latin typeface="MinionPro-Regular"/>
              </a:rPr>
              <a:t>(simple, indivisible) </a:t>
            </a:r>
            <a:r>
              <a:rPr lang="en-US" i="1" dirty="0">
                <a:latin typeface="MinionPro-It"/>
              </a:rPr>
              <a:t>values </a:t>
            </a:r>
            <a:r>
              <a:rPr lang="en-US" dirty="0">
                <a:latin typeface="MinionPro-Regular"/>
              </a:rPr>
              <a:t>and</a:t>
            </a:r>
          </a:p>
          <a:p>
            <a:r>
              <a:rPr lang="en-US" dirty="0">
                <a:latin typeface="MinionPro-Regular"/>
              </a:rPr>
              <a:t>that the value of any attribute in a tuple must be a </a:t>
            </a:r>
            <a:r>
              <a:rPr lang="en-US" i="1" dirty="0">
                <a:latin typeface="MinionPro-It"/>
              </a:rPr>
              <a:t>single value </a:t>
            </a:r>
            <a:r>
              <a:rPr lang="en-US" dirty="0">
                <a:latin typeface="MinionPro-Regular"/>
              </a:rPr>
              <a:t>from the domain of</a:t>
            </a:r>
          </a:p>
          <a:p>
            <a:r>
              <a:rPr lang="en-US" dirty="0">
                <a:latin typeface="MinionPro-Regular"/>
              </a:rPr>
              <a:t>that attribute.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151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8234" y="262255"/>
            <a:ext cx="7454646" cy="1325563"/>
          </a:xfrm>
        </p:spPr>
        <p:txBody>
          <a:bodyPr/>
          <a:lstStyle/>
          <a:p>
            <a:r>
              <a:rPr lang="en-US" altLang="en-US" kern="0" dirty="0"/>
              <a:t>Normalizing nested relations into 1NF.</a:t>
            </a:r>
            <a:endParaRPr lang="en-US" dirty="0"/>
          </a:p>
        </p:txBody>
      </p:sp>
      <p:pic>
        <p:nvPicPr>
          <p:cNvPr id="4" name="Picture 6" descr="fig14_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25" y="262255"/>
            <a:ext cx="5908675" cy="644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52400" y="3220466"/>
            <a:ext cx="2743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800" b="1" i="0" kern="0" dirty="0">
                <a:latin typeface="+mn-lt"/>
              </a:rPr>
              <a:t>Figure 14.10</a:t>
            </a:r>
            <a:r>
              <a:rPr lang="en-US" altLang="en-US" sz="18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800" i="0" kern="0" dirty="0">
                <a:latin typeface="+mn-lt"/>
              </a:rPr>
              <a:t>Normalizing nested relations into 1NF. (a) Schema of the EMP_PROJ relation with a </a:t>
            </a:r>
            <a:r>
              <a:rPr lang="en-US" altLang="en-US" sz="1800" kern="0" dirty="0">
                <a:latin typeface="+mn-lt"/>
              </a:rPr>
              <a:t>nested relation </a:t>
            </a:r>
            <a:r>
              <a:rPr lang="en-US" altLang="en-US" sz="1800" i="0" kern="0" dirty="0">
                <a:latin typeface="+mn-lt"/>
              </a:rPr>
              <a:t>attribute PROJS. (b) Sample extension of the EMP_PROJ relation showing nested relations within each tuple. (c) Decomposition of EMP_PROJ into relations EMP_PROJ1 and EMP_PROJ2 by propagating the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5723436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Second Normal Form </a:t>
            </a:r>
          </a:p>
        </p:txBody>
      </p:sp>
      <p:sp>
        <p:nvSpPr>
          <p:cNvPr id="82947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Uses the concepts of </a:t>
            </a:r>
            <a:r>
              <a:rPr lang="en-US" altLang="en-US" sz="2400" b="1" dirty="0"/>
              <a:t>FDs, primary 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Definitions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Prime attribute:</a:t>
            </a:r>
            <a:r>
              <a:rPr lang="en-US" altLang="en-US" sz="2200" dirty="0"/>
              <a:t> An attribute that is member of the primary key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Full functional dependency:</a:t>
            </a:r>
            <a:r>
              <a:rPr lang="en-US" altLang="en-US" sz="2200" dirty="0"/>
              <a:t> a FD  Y -&gt; Z where removal of any attribute from Y means the FD does not hold any more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{SSN, PNUMBER} -&gt; HOURS is a full FD since neither SSN -&gt; HOURS nor PNUMBER -&gt; HOURS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{SSN, PNUMBER} -&gt; ENAME is not  a full FD (it is called a partial dependency ) since SSN -&gt; ENAME also holds </a:t>
            </a:r>
          </a:p>
        </p:txBody>
      </p:sp>
    </p:spTree>
    <p:extLst>
      <p:ext uri="{BB962C8B-B14F-4D97-AF65-F5344CB8AC3E}">
        <p14:creationId xmlns:p14="http://schemas.microsoft.com/office/powerpoint/2010/main" val="112450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pic>
        <p:nvPicPr>
          <p:cNvPr id="23556" name="Picture 6" descr="fig14_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68275"/>
            <a:ext cx="4343400" cy="652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itle 1"/>
          <p:cNvSpPr txBox="1">
            <a:spLocks/>
          </p:cNvSpPr>
          <p:nvPr/>
        </p:nvSpPr>
        <p:spPr bwMode="auto">
          <a:xfrm>
            <a:off x="207963" y="5029200"/>
            <a:ext cx="2005012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Figure 14.1   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A simplified COMPANY relational database schema.</a:t>
            </a:r>
            <a:endParaRPr lang="en-US" altLang="en-US" sz="1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7867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Second Normal 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Definition. </a:t>
            </a:r>
            <a:r>
              <a:rPr lang="en-US" dirty="0"/>
              <a:t>A relation schema R is in 2NF if every nonprime attribute A in R is fully functionally dependent on the primary key of R.</a:t>
            </a:r>
          </a:p>
        </p:txBody>
      </p:sp>
    </p:spTree>
    <p:extLst>
      <p:ext uri="{BB962C8B-B14F-4D97-AF65-F5344CB8AC3E}">
        <p14:creationId xmlns:p14="http://schemas.microsoft.com/office/powerpoint/2010/main" val="28870640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169152" y="365126"/>
            <a:ext cx="2209800" cy="1139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400" b="1" i="0" kern="0" dirty="0">
                <a:latin typeface="+mn-lt"/>
              </a:rPr>
              <a:t>Figure 14.11</a:t>
            </a:r>
            <a:r>
              <a:rPr lang="en-US" altLang="en-US" sz="14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400" i="0" kern="0" dirty="0">
                <a:latin typeface="+mn-lt"/>
              </a:rPr>
              <a:t> Normalizing into 2NF and 3NF. (a) Normalizing EMP_PROJ into 2NF relations. (b) Normalizing EMP_DEPT into 3NF relations.</a:t>
            </a:r>
          </a:p>
        </p:txBody>
      </p:sp>
      <p:pic>
        <p:nvPicPr>
          <p:cNvPr id="8704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863" y="1915922"/>
            <a:ext cx="8171070" cy="43263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Second Normal Form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9970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Normalize this table </a:t>
            </a:r>
            <a:r>
              <a:rPr lang="en-GB" altLang="en-US" b="1" dirty="0" err="1"/>
              <a:t>upto</a:t>
            </a:r>
            <a:r>
              <a:rPr lang="en-GB" altLang="en-US" b="1" dirty="0"/>
              <a:t> 3nf</a:t>
            </a:r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43" y="1930400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73257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Example Transitive Dependency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4608945"/>
            <a:ext cx="8382000" cy="1775980"/>
          </a:xfrm>
        </p:spPr>
        <p:txBody>
          <a:bodyPr>
            <a:noAutofit/>
          </a:bodyPr>
          <a:lstStyle/>
          <a:p>
            <a:r>
              <a:rPr lang="en-US" altLang="en-US" sz="1600" b="1" dirty="0"/>
              <a:t>Consider functional dependencies in the Staff-Branch relation</a:t>
            </a:r>
          </a:p>
          <a:p>
            <a:pPr>
              <a:buNone/>
            </a:pPr>
            <a:r>
              <a:rPr lang="en-US" altLang="en-US" sz="1600" b="1" dirty="0"/>
              <a:t>	 </a:t>
            </a:r>
            <a:r>
              <a:rPr lang="en-US" altLang="en-US" sz="1600" b="1" dirty="0" err="1"/>
              <a:t>staffNo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cs typeface="Times New Roman" panose="02020603050405020304" pitchFamily="18" charset="0"/>
              </a:rPr>
              <a:t>→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sName</a:t>
            </a:r>
            <a:r>
              <a:rPr lang="en-US" altLang="en-US" sz="1600" b="1" dirty="0"/>
              <a:t>, position, salary, </a:t>
            </a:r>
            <a:r>
              <a:rPr lang="en-US" altLang="en-US" sz="1600" b="1" dirty="0" err="1"/>
              <a:t>branchNo</a:t>
            </a:r>
            <a:r>
              <a:rPr lang="en-US" altLang="en-US" sz="1600" b="1" dirty="0"/>
              <a:t>, </a:t>
            </a:r>
            <a:r>
              <a:rPr lang="en-US" altLang="en-US" sz="1600" b="1" dirty="0" err="1"/>
              <a:t>bAddress</a:t>
            </a:r>
            <a:endParaRPr lang="en-US" altLang="en-US" sz="1600" b="1" dirty="0"/>
          </a:p>
          <a:p>
            <a:pPr>
              <a:buFont typeface="Monotype Sorts" pitchFamily="2" charset="2"/>
              <a:buNone/>
            </a:pPr>
            <a:r>
              <a:rPr lang="en-US" altLang="en-US" sz="1600" b="1" dirty="0"/>
              <a:t>	 </a:t>
            </a:r>
            <a:r>
              <a:rPr lang="en-US" altLang="en-US" sz="1600" b="1" dirty="0" err="1"/>
              <a:t>branchNo</a:t>
            </a:r>
            <a:r>
              <a:rPr lang="en-US" altLang="en-US" sz="1600" b="1" dirty="0"/>
              <a:t> </a:t>
            </a:r>
            <a:r>
              <a:rPr lang="en-US" altLang="en-US" sz="1600" b="1" dirty="0">
                <a:cs typeface="Times New Roman" panose="02020603050405020304" pitchFamily="18" charset="0"/>
              </a:rPr>
              <a:t>→</a:t>
            </a:r>
            <a:r>
              <a:rPr lang="en-US" altLang="en-US" sz="1600" b="1" dirty="0"/>
              <a:t> </a:t>
            </a:r>
            <a:r>
              <a:rPr lang="en-US" altLang="en-US" sz="1600" b="1" dirty="0" err="1"/>
              <a:t>bAddress</a:t>
            </a:r>
            <a:endParaRPr lang="en-US" altLang="en-US" sz="1600" b="1" dirty="0"/>
          </a:p>
          <a:p>
            <a:pPr>
              <a:buFontTx/>
              <a:buChar char="•"/>
            </a:pPr>
            <a:r>
              <a:rPr lang="en-US" altLang="en-US" sz="1600" b="1" dirty="0"/>
              <a:t>Transitive dependency, </a:t>
            </a:r>
          </a:p>
          <a:p>
            <a:pPr lvl="1">
              <a:buFontTx/>
              <a:buChar char="•"/>
            </a:pPr>
            <a:r>
              <a:rPr lang="en-US" altLang="en-US" sz="1100" b="1" dirty="0" err="1"/>
              <a:t>branchNo</a:t>
            </a:r>
            <a:r>
              <a:rPr lang="en-US" altLang="en-US" sz="1100" b="1" dirty="0"/>
              <a:t> → </a:t>
            </a:r>
            <a:r>
              <a:rPr lang="en-US" altLang="en-US" sz="1100" b="1" dirty="0" err="1"/>
              <a:t>bAddress</a:t>
            </a:r>
            <a:r>
              <a:rPr lang="en-US" altLang="en-US" sz="1100" b="1" dirty="0"/>
              <a:t> exists on </a:t>
            </a:r>
            <a:r>
              <a:rPr lang="en-US" altLang="en-US" sz="1100" b="1" dirty="0" err="1"/>
              <a:t>staffNo</a:t>
            </a:r>
            <a:r>
              <a:rPr lang="en-US" altLang="en-US" sz="1100" b="1" dirty="0"/>
              <a:t> via </a:t>
            </a:r>
            <a:r>
              <a:rPr lang="en-US" altLang="en-US" sz="1100" b="1" dirty="0" err="1"/>
              <a:t>branchNo</a:t>
            </a:r>
            <a:endParaRPr lang="en-US" altLang="en-US" sz="1100" b="1" dirty="0"/>
          </a:p>
          <a:p>
            <a:endParaRPr lang="en-US" altLang="en-US" sz="2400" b="1" dirty="0"/>
          </a:p>
        </p:txBody>
      </p:sp>
      <p:sp>
        <p:nvSpPr>
          <p:cNvPr id="6553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23B4054-E5AC-402A-8690-E77E46C28C54}" type="slidenum">
              <a:rPr lang="en-GB" altLang="en-US" sz="2400" smtClean="0">
                <a:solidFill>
                  <a:schemeClr val="tx1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GB" altLang="en-US" sz="24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65541" name="Picture 1032" descr="DS3-Figure 13-0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71" y="1895908"/>
            <a:ext cx="6858000" cy="271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87606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Third Normal Form</a:t>
            </a:r>
          </a:p>
        </p:txBody>
      </p:sp>
      <p:sp>
        <p:nvSpPr>
          <p:cNvPr id="890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Definition. </a:t>
            </a:r>
            <a:r>
              <a:rPr lang="en-US" altLang="en-US" dirty="0"/>
              <a:t>a relation schema R is in 3NF if it satisfies 2NF and no nonprime attribute of R is transitively dependent on the primary key.</a:t>
            </a:r>
          </a:p>
          <a:p>
            <a:r>
              <a:rPr lang="en-US" altLang="en-US" b="1" dirty="0"/>
              <a:t>Definition of Transitive functional dependency: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b="1" dirty="0"/>
              <a:t>Transitive functional dependency:</a:t>
            </a:r>
            <a:r>
              <a:rPr lang="en-US" altLang="en-US" dirty="0"/>
              <a:t> a FD  X -&gt; Z that can be derived from two FDs   X -&gt; Y and Y -&gt; Z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dirty="0"/>
              <a:t>Examples: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-&gt; DMGRSSN is a </a:t>
            </a:r>
            <a:r>
              <a:rPr lang="en-US" altLang="en-US" b="1" dirty="0"/>
              <a:t>transitive</a:t>
            </a:r>
            <a:r>
              <a:rPr lang="en-US" altLang="en-US" dirty="0"/>
              <a:t> FD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Since SSN -&gt; DNUMBER and DNUMBER -&gt; DMGRSSN hold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SSN -&gt; ENAME is </a:t>
            </a:r>
            <a:r>
              <a:rPr lang="en-US" altLang="en-US" b="1" dirty="0"/>
              <a:t>non-transitive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Since there is no set of attributes X where SSN -&gt; X and X -&gt; ENAME </a:t>
            </a:r>
          </a:p>
        </p:txBody>
      </p:sp>
    </p:spTree>
    <p:extLst>
      <p:ext uri="{BB962C8B-B14F-4D97-AF65-F5344CB8AC3E}">
        <p14:creationId xmlns:p14="http://schemas.microsoft.com/office/powerpoint/2010/main" val="27376478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226695" y="1815098"/>
            <a:ext cx="254127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600" b="1" i="0" kern="0" dirty="0">
                <a:latin typeface="+mn-lt"/>
              </a:rPr>
              <a:t>Figure 14.11</a:t>
            </a:r>
            <a:r>
              <a:rPr lang="en-US" altLang="en-US" sz="1600" i="0" kern="0" dirty="0">
                <a:latin typeface="+mn-lt"/>
              </a:rPr>
              <a:t>  </a:t>
            </a:r>
          </a:p>
          <a:p>
            <a:pPr>
              <a:defRPr/>
            </a:pPr>
            <a:r>
              <a:rPr lang="en-US" altLang="en-US" sz="1600" i="0" kern="0" dirty="0">
                <a:latin typeface="+mn-lt"/>
              </a:rPr>
              <a:t>Normalizing into 2NF and 3NF. (b) Normalizing EMP_DEPT into 3NF relations.</a:t>
            </a:r>
          </a:p>
        </p:txBody>
      </p:sp>
      <p:pic>
        <p:nvPicPr>
          <p:cNvPr id="93189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3187257"/>
            <a:ext cx="8559800" cy="32430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Third Normal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4907280" y="879349"/>
            <a:ext cx="4094480" cy="203132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/>
              <a:t>General Definition. </a:t>
            </a:r>
            <a:r>
              <a:rPr lang="en-US" dirty="0"/>
              <a:t>A relation schema R is in third normal form (3NF) if, whenever a</a:t>
            </a:r>
          </a:p>
          <a:p>
            <a:r>
              <a:rPr lang="en-US" dirty="0"/>
              <a:t>nontrivial functional dependency X → A holds in R, either </a:t>
            </a:r>
          </a:p>
          <a:p>
            <a:r>
              <a:rPr lang="en-US" dirty="0"/>
              <a:t>(a) X is a super key/Candidate key of R, </a:t>
            </a:r>
          </a:p>
          <a:p>
            <a:r>
              <a:rPr lang="en-US" b="1" dirty="0"/>
              <a:t>OR </a:t>
            </a:r>
          </a:p>
          <a:p>
            <a:r>
              <a:rPr lang="en-US" dirty="0"/>
              <a:t>(b) A is a prime attribute of R.</a:t>
            </a:r>
          </a:p>
        </p:txBody>
      </p:sp>
    </p:spTree>
    <p:extLst>
      <p:ext uri="{BB962C8B-B14F-4D97-AF65-F5344CB8AC3E}">
        <p14:creationId xmlns:p14="http://schemas.microsoft.com/office/powerpoint/2010/main" val="6674770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1828800" y="1309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charset="2"/>
              <a:buChar char="n"/>
              <a:defRPr sz="2800">
                <a:solidFill>
                  <a:schemeClr val="tx2"/>
                </a:solidFill>
                <a:latin typeface="Arial" charset="0"/>
                <a:ea typeface="MS PGothic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600">
                <a:solidFill>
                  <a:srgbClr val="800000"/>
                </a:solidFill>
                <a:latin typeface="Arial" charset="0"/>
                <a:ea typeface="MS PGothic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400">
                <a:solidFill>
                  <a:schemeClr val="tx2"/>
                </a:solidFill>
                <a:latin typeface="Arial" charset="0"/>
                <a:ea typeface="MS PGothic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charset="2"/>
              <a:buChar char="n"/>
              <a:defRPr sz="2000">
                <a:solidFill>
                  <a:srgbClr val="800000"/>
                </a:solidFill>
                <a:latin typeface="Arial" charset="0"/>
                <a:ea typeface="MS PGothic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charset="2"/>
              <a:buChar char="n"/>
              <a:defRPr sz="2000">
                <a:solidFill>
                  <a:schemeClr val="tx2"/>
                </a:solidFill>
                <a:latin typeface="Arial" charset="0"/>
                <a:ea typeface="MS PGothic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95236" name="Title 2"/>
          <p:cNvSpPr txBox="1">
            <a:spLocks/>
          </p:cNvSpPr>
          <p:nvPr/>
        </p:nvSpPr>
        <p:spPr bwMode="auto">
          <a:xfrm>
            <a:off x="43434" y="2554771"/>
            <a:ext cx="17526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Figure 14.12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  Normalization into 2NF and 3NF. (a) The LOTS relation with its functional dependencies FD1 through FD4.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(b) Decomposing into the 2NF relations LOTS1 and LOTS2. </a:t>
            </a:r>
            <a:r>
              <a:rPr lang="de-DE" altLang="en-US" sz="1400" i="0" dirty="0">
                <a:solidFill>
                  <a:srgbClr val="000000"/>
                </a:solidFill>
                <a:latin typeface="+mn-lt"/>
              </a:rPr>
              <a:t>(c) 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Decomposing LOTS1 into the 3NF relations LOTS1A and LOTS1B. (d) Progressive normalization of LOTS into a </a:t>
            </a:r>
            <a:r>
              <a:rPr lang="en-US" altLang="en-US" sz="1400" b="1" i="0" dirty="0">
                <a:solidFill>
                  <a:srgbClr val="000000"/>
                </a:solidFill>
                <a:latin typeface="+mn-lt"/>
              </a:rPr>
              <a:t>3NF</a:t>
            </a: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design.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 i="0" dirty="0">
              <a:solidFill>
                <a:srgbClr val="000000"/>
              </a:solidFill>
              <a:latin typeface="+mn-lt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0" dirty="0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grpSp>
        <p:nvGrpSpPr>
          <p:cNvPr id="95237" name="Group 4"/>
          <p:cNvGrpSpPr>
            <a:grpSpLocks/>
          </p:cNvGrpSpPr>
          <p:nvPr/>
        </p:nvGrpSpPr>
        <p:grpSpPr bwMode="auto">
          <a:xfrm>
            <a:off x="1752600" y="0"/>
            <a:ext cx="6781800" cy="6524625"/>
            <a:chOff x="3276600" y="1468438"/>
            <a:chExt cx="4648200" cy="5056187"/>
          </a:xfrm>
        </p:grpSpPr>
        <p:pic>
          <p:nvPicPr>
            <p:cNvPr id="95242" name="Picture 3" descr="fig14_12a.jp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1468438"/>
              <a:ext cx="3743325" cy="1512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3" name="Picture 12" descr="fig14_12b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3043238"/>
              <a:ext cx="4648200" cy="1184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4" name="Picture 16" descr="fig14_12c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4191000"/>
              <a:ext cx="4365625" cy="1025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5245" name="Picture 20" descr="fig14_12d.jp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6600" y="5181600"/>
              <a:ext cx="3529013" cy="1343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95238" name="Straight Connector 3"/>
          <p:cNvCxnSpPr>
            <a:cxnSpLocks noChangeShapeType="1"/>
          </p:cNvCxnSpPr>
          <p:nvPr/>
        </p:nvCxnSpPr>
        <p:spPr bwMode="auto">
          <a:xfrm flipV="1">
            <a:off x="6705600" y="1143000"/>
            <a:ext cx="6858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39" name="TextBox 4"/>
          <p:cNvSpPr txBox="1">
            <a:spLocks noChangeArrowheads="1"/>
          </p:cNvSpPr>
          <p:nvPr/>
        </p:nvSpPr>
        <p:spPr bwMode="auto">
          <a:xfrm>
            <a:off x="7315200" y="146050"/>
            <a:ext cx="1600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 i="0" dirty="0" err="1">
                <a:solidFill>
                  <a:schemeClr val="tx1"/>
                </a:solidFill>
                <a:latin typeface="+mn-lt"/>
              </a:rPr>
              <a:t>Tax_rate</a:t>
            </a:r>
            <a:r>
              <a:rPr lang="en-US" altLang="en-US" sz="1300" b="1" i="0" dirty="0">
                <a:solidFill>
                  <a:schemeClr val="tx1"/>
                </a:solidFill>
                <a:latin typeface="+mn-lt"/>
              </a:rPr>
              <a:t> is partially dependent on the candidate key</a:t>
            </a:r>
          </a:p>
        </p:txBody>
      </p:sp>
      <p:cxnSp>
        <p:nvCxnSpPr>
          <p:cNvPr id="95240" name="Straight Connector 12"/>
          <p:cNvCxnSpPr>
            <a:cxnSpLocks/>
          </p:cNvCxnSpPr>
          <p:nvPr/>
        </p:nvCxnSpPr>
        <p:spPr bwMode="auto">
          <a:xfrm>
            <a:off x="6019800" y="1822450"/>
            <a:ext cx="609600" cy="173038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41" name="TextBox 13"/>
          <p:cNvSpPr txBox="1">
            <a:spLocks noChangeArrowheads="1"/>
          </p:cNvSpPr>
          <p:nvPr/>
        </p:nvSpPr>
        <p:spPr bwMode="auto">
          <a:xfrm>
            <a:off x="6629400" y="1389063"/>
            <a:ext cx="23622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300" b="1" i="0" dirty="0">
                <a:solidFill>
                  <a:schemeClr val="tx1"/>
                </a:solidFill>
                <a:latin typeface="+mn-lt"/>
              </a:rPr>
              <a:t>Price is transitively dependent on each of the candidate keys via non-prime attribute area</a:t>
            </a:r>
          </a:p>
        </p:txBody>
      </p:sp>
    </p:spTree>
    <p:extLst>
      <p:ext uri="{BB962C8B-B14F-4D97-AF65-F5344CB8AC3E}">
        <p14:creationId xmlns:p14="http://schemas.microsoft.com/office/powerpoint/2010/main" val="24369455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Boyce-</a:t>
            </a:r>
            <a:r>
              <a:rPr lang="en-US" b="1" dirty="0" err="1"/>
              <a:t>Codd</a:t>
            </a:r>
            <a:r>
              <a:rPr lang="en-US" b="1" dirty="0"/>
              <a:t> Normal Form</a:t>
            </a:r>
          </a:p>
        </p:txBody>
      </p:sp>
      <p:sp>
        <p:nvSpPr>
          <p:cNvPr id="107523" name="Rectangle 7"/>
          <p:cNvSpPr>
            <a:spLocks noGrp="1" noChangeArrowheads="1"/>
          </p:cNvSpPr>
          <p:nvPr>
            <p:ph idx="1"/>
          </p:nvPr>
        </p:nvSpPr>
        <p:spPr>
          <a:xfrm>
            <a:off x="424871" y="1403209"/>
            <a:ext cx="6347714" cy="3880773"/>
          </a:xfrm>
        </p:spPr>
        <p:txBody>
          <a:bodyPr/>
          <a:lstStyle/>
          <a:p>
            <a:pPr>
              <a:defRPr/>
            </a:pPr>
            <a:r>
              <a:rPr lang="en-US" altLang="en-US" sz="2400" b="1" dirty="0"/>
              <a:t>Definition. </a:t>
            </a:r>
            <a:r>
              <a:rPr lang="en-US" altLang="en-US" sz="2400" dirty="0"/>
              <a:t>A relation schema R is in BCNF if whenever a nontrivial functional dependency X → A holds in R, </a:t>
            </a:r>
            <a:r>
              <a:rPr lang="en-US" altLang="en-US" sz="2400" b="1" dirty="0"/>
              <a:t>then X is a </a:t>
            </a:r>
            <a:r>
              <a:rPr lang="en-US" altLang="en-US" sz="2400" b="1" dirty="0" err="1"/>
              <a:t>superkey</a:t>
            </a:r>
            <a:r>
              <a:rPr lang="en-US" altLang="en-US" sz="2400" b="1" dirty="0"/>
              <a:t> of R.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874239"/>
            <a:ext cx="6784086" cy="366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539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Decomposition of Relations not in BCNF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09598" y="1930400"/>
            <a:ext cx="6347714" cy="388077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43" t="2235" r="41501" b="4499"/>
          <a:stretch/>
        </p:blipFill>
        <p:spPr>
          <a:xfrm>
            <a:off x="1980439" y="2878627"/>
            <a:ext cx="3267456" cy="3218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894" y="2233809"/>
            <a:ext cx="5263088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kzidenzGroteskBE-Regular"/>
              </a:rPr>
              <a:t>FD1: {Student, Course} </a:t>
            </a:r>
            <a:r>
              <a:rPr lang="en-US" sz="2000" dirty="0">
                <a:latin typeface="Symbol" panose="05050102010706020507" pitchFamily="18" charset="2"/>
              </a:rPr>
              <a:t>         </a:t>
            </a:r>
            <a:r>
              <a:rPr lang="en-US" dirty="0">
                <a:latin typeface="AkzidenzGroteskBE-Regular"/>
              </a:rPr>
              <a:t>Instructor</a:t>
            </a:r>
          </a:p>
          <a:p>
            <a:r>
              <a:rPr lang="en-US" dirty="0">
                <a:latin typeface="AkzidenzGroteskBE-Regular"/>
              </a:rPr>
              <a:t>FD2:</a:t>
            </a:r>
            <a:r>
              <a:rPr lang="en-US" sz="1600" dirty="0">
                <a:latin typeface="MinionPro-Regular"/>
              </a:rPr>
              <a:t>14 </a:t>
            </a:r>
            <a:r>
              <a:rPr lang="en-US" dirty="0">
                <a:latin typeface="AkzidenzGroteskBE-Regular"/>
              </a:rPr>
              <a:t>Instructor              Course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5328" y="2453640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477932" y="2753149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8955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Decomposition of Relations not in BCNF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828289"/>
            <a:ext cx="4711446" cy="13289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Normalized Relations:</a:t>
            </a:r>
          </a:p>
          <a:p>
            <a:pPr marL="0" indent="0">
              <a:buNone/>
            </a:pPr>
            <a:r>
              <a:rPr lang="en-US" dirty="0"/>
              <a:t>R1 (Instructor, Course) and R2(Instructor, Student)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243" t="2235" r="41501" b="4499"/>
          <a:stretch/>
        </p:blipFill>
        <p:spPr>
          <a:xfrm>
            <a:off x="5705856" y="2036063"/>
            <a:ext cx="3267456" cy="32186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5894" y="2233809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AkzidenzGroteskBE-Regular"/>
              </a:rPr>
              <a:t>FD1: {Student, Course} </a:t>
            </a:r>
            <a:r>
              <a:rPr lang="en-US" sz="2000" dirty="0">
                <a:latin typeface="Symbol" panose="05050102010706020507" pitchFamily="18" charset="2"/>
              </a:rPr>
              <a:t>         </a:t>
            </a:r>
            <a:r>
              <a:rPr lang="en-US" dirty="0">
                <a:latin typeface="AkzidenzGroteskBE-Regular"/>
              </a:rPr>
              <a:t>Instructor</a:t>
            </a:r>
          </a:p>
          <a:p>
            <a:r>
              <a:rPr lang="en-US" dirty="0">
                <a:latin typeface="AkzidenzGroteskBE-Regular"/>
              </a:rPr>
              <a:t>FD2:</a:t>
            </a:r>
            <a:r>
              <a:rPr lang="en-US" sz="1600" dirty="0">
                <a:latin typeface="MinionPro-Regular"/>
              </a:rPr>
              <a:t>14 </a:t>
            </a:r>
            <a:r>
              <a:rPr lang="en-US" dirty="0">
                <a:latin typeface="AkzidenzGroteskBE-Regular"/>
              </a:rPr>
              <a:t>Instructor              Course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005328" y="2459736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535174" y="2762509"/>
            <a:ext cx="426720" cy="12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192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Guideline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Design a relation schema so that it is easy to explain its meaning. </a:t>
            </a:r>
          </a:p>
          <a:p>
            <a:pPr algn="just"/>
            <a:r>
              <a:rPr lang="en-US" dirty="0"/>
              <a:t>Do not combine attributes from multiple entity types and relationship types into a single relation. </a:t>
            </a:r>
          </a:p>
          <a:p>
            <a:pPr algn="just"/>
            <a:r>
              <a:rPr lang="en-US" dirty="0"/>
              <a:t>If the relation corresponds to a mixture of multiple entities and relationships, semantic ambiguities will result and the relation cannot be easily explained.</a:t>
            </a:r>
          </a:p>
        </p:txBody>
      </p:sp>
    </p:spTree>
    <p:extLst>
      <p:ext uri="{BB962C8B-B14F-4D97-AF65-F5344CB8AC3E}">
        <p14:creationId xmlns:p14="http://schemas.microsoft.com/office/powerpoint/2010/main" val="18297239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7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953000"/>
            <a:ext cx="9144000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96631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520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208" y="810769"/>
            <a:ext cx="6649530" cy="318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04" y="3994404"/>
            <a:ext cx="7754112" cy="2180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67416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1"/>
          <p:cNvSpPr>
            <a:spLocks noChangeArrowheads="1"/>
          </p:cNvSpPr>
          <p:nvPr/>
        </p:nvSpPr>
        <p:spPr bwMode="auto">
          <a:xfrm>
            <a:off x="119063" y="597675"/>
            <a:ext cx="3621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Second Normal Form (2NF)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4644"/>
            <a:ext cx="9144000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119063" y="2001425"/>
            <a:ext cx="33607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Third Normal Form (3NF)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0245"/>
            <a:ext cx="860107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119063" y="3748881"/>
            <a:ext cx="44529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33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6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rgbClr val="800000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33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Boyce–</a:t>
            </a:r>
            <a:r>
              <a:rPr lang="en-US" altLang="en-US" sz="2400" b="1" i="0" dirty="0" err="1">
                <a:solidFill>
                  <a:schemeClr val="tx1"/>
                </a:solidFill>
                <a:latin typeface="GillSans-Bold"/>
              </a:rPr>
              <a:t>Codd</a:t>
            </a:r>
            <a:r>
              <a:rPr lang="en-US" altLang="en-US" sz="2400" b="1" i="0" dirty="0">
                <a:solidFill>
                  <a:schemeClr val="tx1"/>
                </a:solidFill>
                <a:latin typeface="GillSans-Bold"/>
              </a:rPr>
              <a:t> Normal Form (BCNF)</a:t>
            </a:r>
            <a:endParaRPr lang="en-US" altLang="en-US" sz="2400" dirty="0">
              <a:solidFill>
                <a:schemeClr val="tx1"/>
              </a:solidFill>
            </a:endParaRPr>
          </a:p>
        </p:txBody>
      </p:sp>
      <p:pic>
        <p:nvPicPr>
          <p:cNvPr id="10957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210843"/>
            <a:ext cx="4248150" cy="2111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7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" y="4445000"/>
            <a:ext cx="4195762" cy="54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07286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9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6848475" cy="465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1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 of Violating Guideline 1.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9328" y="1690689"/>
            <a:ext cx="8285344" cy="3431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28650" y="5099814"/>
            <a:ext cx="78867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They fare poorly</a:t>
            </a:r>
          </a:p>
          <a:p>
            <a:pPr algn="just"/>
            <a:r>
              <a:rPr lang="en-US" dirty="0"/>
              <a:t>Against the above measure of design quality. They may be used as views, but they</a:t>
            </a:r>
          </a:p>
          <a:p>
            <a:pPr algn="just"/>
            <a:r>
              <a:rPr lang="en-US" dirty="0"/>
              <a:t>Cause problems when used as base relations,</a:t>
            </a:r>
          </a:p>
        </p:txBody>
      </p:sp>
    </p:spTree>
    <p:extLst>
      <p:ext uri="{BB962C8B-B14F-4D97-AF65-F5344CB8AC3E}">
        <p14:creationId xmlns:p14="http://schemas.microsoft.com/office/powerpoint/2010/main" val="3220779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Redundant Information in Tuples and Update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 of schema design: </a:t>
            </a:r>
            <a:r>
              <a:rPr lang="en-US" dirty="0"/>
              <a:t>to minimize the storage space used by the base relations</a:t>
            </a:r>
          </a:p>
          <a:p>
            <a:pPr lvl="1"/>
            <a:r>
              <a:rPr lang="en-US" dirty="0"/>
              <a:t>Grouping attributes into relation schemas has a significant effect on storage space.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2508"/>
            <a:ext cx="4157472" cy="16427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5311774"/>
            <a:ext cx="2400300" cy="1000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6576" y="3572508"/>
            <a:ext cx="4242816" cy="2840484"/>
          </a:xfrm>
          <a:prstGeom prst="rect">
            <a:avLst/>
          </a:prstGeom>
          <a:noFill/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315968" y="4393880"/>
            <a:ext cx="4791456" cy="2019111"/>
          </a:xfrm>
          <a:prstGeom prst="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346448" y="3660028"/>
            <a:ext cx="4760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Natural join of Employee and Department Tables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3935"/>
          <a:stretch/>
        </p:blipFill>
        <p:spPr>
          <a:xfrm>
            <a:off x="4460749" y="4529686"/>
            <a:ext cx="4463795" cy="16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Storing natural joins as base relations leads to an additional problem referred to as update anomalies. </a:t>
            </a:r>
          </a:p>
          <a:p>
            <a:pPr lvl="1"/>
            <a:r>
              <a:rPr lang="en-US" dirty="0"/>
              <a:t>Classified into: </a:t>
            </a:r>
          </a:p>
          <a:p>
            <a:pPr lvl="2"/>
            <a:r>
              <a:rPr lang="en-US" b="1" dirty="0"/>
              <a:t>Insertion Anomaly</a:t>
            </a:r>
          </a:p>
          <a:p>
            <a:pPr lvl="2"/>
            <a:r>
              <a:rPr lang="en-US" b="1" dirty="0"/>
              <a:t>Deletion Anomaly</a:t>
            </a:r>
          </a:p>
          <a:p>
            <a:pPr lvl="2"/>
            <a:r>
              <a:rPr lang="en-US" b="1" dirty="0"/>
              <a:t>Modification Anomaly</a:t>
            </a:r>
          </a:p>
        </p:txBody>
      </p:sp>
    </p:spTree>
    <p:extLst>
      <p:ext uri="{BB962C8B-B14F-4D97-AF65-F5344CB8AC3E}">
        <p14:creationId xmlns:p14="http://schemas.microsoft.com/office/powerpoint/2010/main" val="3546787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Insertion Anomalies.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Insertion anomalies can be differentiated into two types: </a:t>
            </a:r>
          </a:p>
          <a:p>
            <a:r>
              <a:rPr lang="en-US" dirty="0"/>
              <a:t>To insert a new employee tuple into EMP_DEPT, we must include either the attribute values for the department that the employee works for, or NULLs (if the employee does not work for a department as yet). </a:t>
            </a:r>
          </a:p>
          <a:p>
            <a:pPr lvl="1"/>
            <a:r>
              <a:rPr lang="en-US" dirty="0"/>
              <a:t>For example, to insert a new tuple for an employee who works in department number 5, we must enter all the attribute values of department 5 correctly so that they are </a:t>
            </a:r>
            <a:r>
              <a:rPr lang="en-US" i="1" dirty="0"/>
              <a:t>consistent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7449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710</TotalTime>
  <Words>4276</Words>
  <Application>Microsoft Office PowerPoint</Application>
  <PresentationFormat>On-screen Show (4:3)</PresentationFormat>
  <Paragraphs>379</Paragraphs>
  <Slides>54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8" baseType="lpstr">
      <vt:lpstr>AkzidenzGroteskBE-Regular</vt:lpstr>
      <vt:lpstr>Arial</vt:lpstr>
      <vt:lpstr>Calibri</vt:lpstr>
      <vt:lpstr>GillSans-Bold</vt:lpstr>
      <vt:lpstr>MinionPro-It</vt:lpstr>
      <vt:lpstr>MinionPro-Regular</vt:lpstr>
      <vt:lpstr>Monotype Sorts</vt:lpstr>
      <vt:lpstr>Symbol</vt:lpstr>
      <vt:lpstr>Tahoma</vt:lpstr>
      <vt:lpstr>Times New Roman</vt:lpstr>
      <vt:lpstr>Trebuchet MS</vt:lpstr>
      <vt:lpstr>Verdana</vt:lpstr>
      <vt:lpstr>Wingdings 3</vt:lpstr>
      <vt:lpstr>Facet</vt:lpstr>
      <vt:lpstr>Database Systems</vt:lpstr>
      <vt:lpstr>Normalization</vt:lpstr>
      <vt:lpstr>Four informal guidelines </vt:lpstr>
      <vt:lpstr>PowerPoint Presentation</vt:lpstr>
      <vt:lpstr>Guideline 1</vt:lpstr>
      <vt:lpstr>Examples of Violating Guideline 1.</vt:lpstr>
      <vt:lpstr>Redundant Information in Tuples and Update Anomalies</vt:lpstr>
      <vt:lpstr>Anomalies</vt:lpstr>
      <vt:lpstr>Insertion Anomalies.</vt:lpstr>
      <vt:lpstr>Insertion Anomalies.</vt:lpstr>
      <vt:lpstr>Insertion Anomalies.</vt:lpstr>
      <vt:lpstr>EXAMPLE OF AN INSERT ANOMALY</vt:lpstr>
      <vt:lpstr>EXAMPLE OF AN UPDATE ANOMALY(Repeated Update)</vt:lpstr>
      <vt:lpstr>EXAMPLE OF A DELETE ANOMALY</vt:lpstr>
      <vt:lpstr>Guideline 2.</vt:lpstr>
      <vt:lpstr>Null Values </vt:lpstr>
      <vt:lpstr>Reasons for NULLS</vt:lpstr>
      <vt:lpstr>Generation of Spurious Tuples</vt:lpstr>
      <vt:lpstr>Guideline 4</vt:lpstr>
      <vt:lpstr>Spurious Tuples</vt:lpstr>
      <vt:lpstr>Functional Dependencies</vt:lpstr>
      <vt:lpstr>Defining Functional Dependencies </vt:lpstr>
      <vt:lpstr>Examples of FD constraints (1) </vt:lpstr>
      <vt:lpstr>Defining FDs from instances</vt:lpstr>
      <vt:lpstr>Determining Functional Dependencies</vt:lpstr>
      <vt:lpstr>Figure 14.8  What FDs may exist?</vt:lpstr>
      <vt:lpstr>Figure 14.8  What FDs may exist?</vt:lpstr>
      <vt:lpstr>Important Definitions</vt:lpstr>
      <vt:lpstr>Example Transitive Dependency</vt:lpstr>
      <vt:lpstr>Normalization of Relations</vt:lpstr>
      <vt:lpstr>Normalization of Relations</vt:lpstr>
      <vt:lpstr>Practical Use of Normal Forms</vt:lpstr>
      <vt:lpstr>Definitions of Keys and Attributes Participating in Keys </vt:lpstr>
      <vt:lpstr>Non-additive or Lossless Join Decomposition</vt:lpstr>
      <vt:lpstr>Example </vt:lpstr>
      <vt:lpstr>Dependency Preserving Decomposition</vt:lpstr>
      <vt:lpstr>FIRST NORMAL FORM</vt:lpstr>
      <vt:lpstr>Normalizing nested relations into 1NF.</vt:lpstr>
      <vt:lpstr>Second Normal Form </vt:lpstr>
      <vt:lpstr>Second Normal Form </vt:lpstr>
      <vt:lpstr>Second Normal Form </vt:lpstr>
      <vt:lpstr>Normalize this table upto 3nf</vt:lpstr>
      <vt:lpstr>Example Transitive Dependency</vt:lpstr>
      <vt:lpstr>Third Normal Form</vt:lpstr>
      <vt:lpstr>Third Normal Form</vt:lpstr>
      <vt:lpstr>PowerPoint Presentation</vt:lpstr>
      <vt:lpstr>Boyce-Codd Normal Form</vt:lpstr>
      <vt:lpstr>Decomposition of Relations not in BCNF</vt:lpstr>
      <vt:lpstr>Decomposition of Relations not in BCNF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</dc:title>
  <dc:creator>Administrator</dc:creator>
  <cp:lastModifiedBy>FastPc</cp:lastModifiedBy>
  <cp:revision>157</cp:revision>
  <dcterms:created xsi:type="dcterms:W3CDTF">2021-10-15T09:37:03Z</dcterms:created>
  <dcterms:modified xsi:type="dcterms:W3CDTF">2022-10-21T03:53:04Z</dcterms:modified>
</cp:coreProperties>
</file>