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85"/>
  </p:notesMasterIdLst>
  <p:sldIdLst>
    <p:sldId id="256" r:id="rId2"/>
    <p:sldId id="257" r:id="rId3"/>
    <p:sldId id="258" r:id="rId4"/>
    <p:sldId id="566" r:id="rId5"/>
    <p:sldId id="449" r:id="rId6"/>
    <p:sldId id="450" r:id="rId7"/>
    <p:sldId id="451" r:id="rId8"/>
    <p:sldId id="454" r:id="rId9"/>
    <p:sldId id="455" r:id="rId10"/>
    <p:sldId id="456" r:id="rId11"/>
    <p:sldId id="549" r:id="rId12"/>
    <p:sldId id="459" r:id="rId13"/>
    <p:sldId id="567" r:id="rId14"/>
    <p:sldId id="461" r:id="rId15"/>
    <p:sldId id="462" r:id="rId16"/>
    <p:sldId id="570" r:id="rId17"/>
    <p:sldId id="544" r:id="rId18"/>
    <p:sldId id="568" r:id="rId19"/>
    <p:sldId id="465" r:id="rId20"/>
    <p:sldId id="464" r:id="rId21"/>
    <p:sldId id="569" r:id="rId22"/>
    <p:sldId id="467" r:id="rId23"/>
    <p:sldId id="466" r:id="rId24"/>
    <p:sldId id="468" r:id="rId25"/>
    <p:sldId id="276" r:id="rId26"/>
    <p:sldId id="469" r:id="rId27"/>
    <p:sldId id="470" r:id="rId28"/>
    <p:sldId id="473" r:id="rId29"/>
    <p:sldId id="474" r:id="rId30"/>
    <p:sldId id="475" r:id="rId31"/>
    <p:sldId id="548" r:id="rId32"/>
    <p:sldId id="478" r:id="rId33"/>
    <p:sldId id="479" r:id="rId34"/>
    <p:sldId id="481" r:id="rId35"/>
    <p:sldId id="487" r:id="rId36"/>
    <p:sldId id="492" r:id="rId37"/>
    <p:sldId id="493" r:id="rId38"/>
    <p:sldId id="494" r:id="rId39"/>
    <p:sldId id="495" r:id="rId40"/>
    <p:sldId id="496" r:id="rId41"/>
    <p:sldId id="498" r:id="rId42"/>
    <p:sldId id="497" r:id="rId43"/>
    <p:sldId id="499" r:id="rId44"/>
    <p:sldId id="500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9" r:id="rId54"/>
    <p:sldId id="503" r:id="rId55"/>
    <p:sldId id="505" r:id="rId56"/>
    <p:sldId id="506" r:id="rId57"/>
    <p:sldId id="510" r:id="rId58"/>
    <p:sldId id="571" r:id="rId59"/>
    <p:sldId id="512" r:id="rId60"/>
    <p:sldId id="513" r:id="rId61"/>
    <p:sldId id="572" r:id="rId62"/>
    <p:sldId id="520" r:id="rId63"/>
    <p:sldId id="522" r:id="rId64"/>
    <p:sldId id="523" r:id="rId65"/>
    <p:sldId id="560" r:id="rId66"/>
    <p:sldId id="303" r:id="rId67"/>
    <p:sldId id="304" r:id="rId68"/>
    <p:sldId id="305" r:id="rId69"/>
    <p:sldId id="531" r:id="rId70"/>
    <p:sldId id="573" r:id="rId71"/>
    <p:sldId id="534" r:id="rId72"/>
    <p:sldId id="575" r:id="rId73"/>
    <p:sldId id="535" r:id="rId74"/>
    <p:sldId id="561" r:id="rId75"/>
    <p:sldId id="576" r:id="rId76"/>
    <p:sldId id="562" r:id="rId77"/>
    <p:sldId id="537" r:id="rId78"/>
    <p:sldId id="577" r:id="rId79"/>
    <p:sldId id="540" r:id="rId80"/>
    <p:sldId id="578" r:id="rId81"/>
    <p:sldId id="542" r:id="rId82"/>
    <p:sldId id="579" r:id="rId83"/>
    <p:sldId id="580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7F7AA-893C-44B5-BD02-3ED448F152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3E432-E32B-4C36-B0BC-D49A61D9389C}">
      <dgm:prSet phldrT="[Text]"/>
      <dgm:spPr/>
      <dgm:t>
        <a:bodyPr/>
        <a:lstStyle/>
        <a:p>
          <a:r>
            <a:rPr lang="en-US" dirty="0"/>
            <a:t>Conflict serializable</a:t>
          </a:r>
        </a:p>
      </dgm:t>
    </dgm:pt>
    <dgm:pt modelId="{548A752B-A48F-4C4D-8FF0-039D0CBD8FDB}" type="parTrans" cxnId="{70C788EB-B921-499B-972E-E18EDAEEAC2F}">
      <dgm:prSet/>
      <dgm:spPr/>
      <dgm:t>
        <a:bodyPr/>
        <a:lstStyle/>
        <a:p>
          <a:endParaRPr lang="en-US"/>
        </a:p>
      </dgm:t>
    </dgm:pt>
    <dgm:pt modelId="{63FB227A-D3F2-4DD5-A09B-28BDA2A2B604}" type="sibTrans" cxnId="{70C788EB-B921-499B-972E-E18EDAEEAC2F}">
      <dgm:prSet/>
      <dgm:spPr/>
      <dgm:t>
        <a:bodyPr/>
        <a:lstStyle/>
        <a:p>
          <a:endParaRPr lang="en-US"/>
        </a:p>
      </dgm:t>
    </dgm:pt>
    <dgm:pt modelId="{DCDDA5D1-71E2-4E4D-951B-28071806DE28}">
      <dgm:prSet phldrT="[Text]"/>
      <dgm:spPr/>
      <dgm:t>
        <a:bodyPr/>
        <a:lstStyle/>
        <a:p>
          <a:r>
            <a:rPr lang="en-US" dirty="0"/>
            <a:t>Check for blind write</a:t>
          </a:r>
        </a:p>
      </dgm:t>
    </dgm:pt>
    <dgm:pt modelId="{A1462F4F-E633-4B2F-8361-73B056BE5F62}" type="parTrans" cxnId="{C642E6BB-48AA-458D-8C64-C5CF95622AF1}">
      <dgm:prSet/>
      <dgm:spPr/>
      <dgm:t>
        <a:bodyPr/>
        <a:lstStyle/>
        <a:p>
          <a:endParaRPr lang="en-US"/>
        </a:p>
      </dgm:t>
    </dgm:pt>
    <dgm:pt modelId="{0DE3AEEA-09AB-4CBA-B324-26857E65AB97}" type="sibTrans" cxnId="{C642E6BB-48AA-458D-8C64-C5CF95622AF1}">
      <dgm:prSet/>
      <dgm:spPr/>
      <dgm:t>
        <a:bodyPr/>
        <a:lstStyle/>
        <a:p>
          <a:endParaRPr lang="en-US"/>
        </a:p>
      </dgm:t>
    </dgm:pt>
    <dgm:pt modelId="{FBCE460B-B63C-49A3-8549-F28305A7CA8A}">
      <dgm:prSet phldrT="[Text]"/>
      <dgm:spPr/>
      <dgm:t>
        <a:bodyPr/>
        <a:lstStyle/>
        <a:p>
          <a:r>
            <a:rPr lang="en-US" dirty="0"/>
            <a:t>View serializable</a:t>
          </a:r>
        </a:p>
      </dgm:t>
    </dgm:pt>
    <dgm:pt modelId="{51D81E44-E544-4D28-827B-40438117736E}" type="parTrans" cxnId="{9EE96E56-499F-4555-95C9-40F7E581D58C}">
      <dgm:prSet/>
      <dgm:spPr/>
      <dgm:t>
        <a:bodyPr/>
        <a:lstStyle/>
        <a:p>
          <a:endParaRPr lang="en-US"/>
        </a:p>
      </dgm:t>
    </dgm:pt>
    <dgm:pt modelId="{041F7627-3D7D-467B-9E05-F58A741C5C39}" type="sibTrans" cxnId="{9EE96E56-499F-4555-95C9-40F7E581D58C}">
      <dgm:prSet/>
      <dgm:spPr/>
      <dgm:t>
        <a:bodyPr/>
        <a:lstStyle/>
        <a:p>
          <a:endParaRPr lang="en-US"/>
        </a:p>
      </dgm:t>
    </dgm:pt>
    <dgm:pt modelId="{92D0687C-9B4C-4153-B66C-A366E3627213}">
      <dgm:prSet phldrT="[Text]"/>
      <dgm:spPr/>
      <dgm:t>
        <a:bodyPr/>
        <a:lstStyle/>
        <a:p>
          <a:r>
            <a:rPr lang="en-US" dirty="0"/>
            <a:t>Not View serializable</a:t>
          </a:r>
        </a:p>
      </dgm:t>
    </dgm:pt>
    <dgm:pt modelId="{AA7209E3-B51F-4341-883D-D3BB2C24822C}" type="parTrans" cxnId="{9B14A3CA-38DB-4B61-A944-5D6780B5CD2C}">
      <dgm:prSet/>
      <dgm:spPr/>
      <dgm:t>
        <a:bodyPr/>
        <a:lstStyle/>
        <a:p>
          <a:endParaRPr lang="en-US"/>
        </a:p>
      </dgm:t>
    </dgm:pt>
    <dgm:pt modelId="{1ADDD494-E68C-4706-B997-41EB99B06136}" type="sibTrans" cxnId="{9B14A3CA-38DB-4B61-A944-5D6780B5CD2C}">
      <dgm:prSet/>
      <dgm:spPr/>
      <dgm:t>
        <a:bodyPr/>
        <a:lstStyle/>
        <a:p>
          <a:endParaRPr lang="en-US"/>
        </a:p>
      </dgm:t>
    </dgm:pt>
    <dgm:pt modelId="{0EBE501F-468F-49E1-BED6-AAAEC21DAF5D}">
      <dgm:prSet phldrT="[Text]"/>
      <dgm:spPr/>
      <dgm:t>
        <a:bodyPr/>
        <a:lstStyle/>
        <a:p>
          <a:r>
            <a:rPr lang="en-US" dirty="0"/>
            <a:t>S is view serializable</a:t>
          </a:r>
        </a:p>
      </dgm:t>
    </dgm:pt>
    <dgm:pt modelId="{4424188A-AB95-4F3C-B837-2D89F2170BD7}" type="parTrans" cxnId="{E69B1DFD-E904-44C6-ACDC-B37BCB324EA4}">
      <dgm:prSet/>
      <dgm:spPr/>
      <dgm:t>
        <a:bodyPr/>
        <a:lstStyle/>
        <a:p>
          <a:endParaRPr lang="en-US"/>
        </a:p>
      </dgm:t>
    </dgm:pt>
    <dgm:pt modelId="{D591F679-2C3F-46E1-88EC-8DA85E0BD625}" type="sibTrans" cxnId="{E69B1DFD-E904-44C6-ACDC-B37BCB324EA4}">
      <dgm:prSet/>
      <dgm:spPr/>
      <dgm:t>
        <a:bodyPr/>
        <a:lstStyle/>
        <a:p>
          <a:endParaRPr lang="en-US"/>
        </a:p>
      </dgm:t>
    </dgm:pt>
    <dgm:pt modelId="{2395A13A-FB8E-4D29-97D0-1906233E99B4}" type="pres">
      <dgm:prSet presAssocID="{A4C7F7AA-893C-44B5-BD02-3ED448F152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8DD24F-CC74-4C38-BFE1-22B72616ABDF}" type="pres">
      <dgm:prSet presAssocID="{FA43E432-E32B-4C36-B0BC-D49A61D9389C}" presName="hierRoot1" presStyleCnt="0"/>
      <dgm:spPr/>
    </dgm:pt>
    <dgm:pt modelId="{B1834DB2-C349-4285-9A88-92859D45DE0C}" type="pres">
      <dgm:prSet presAssocID="{FA43E432-E32B-4C36-B0BC-D49A61D9389C}" presName="composite" presStyleCnt="0"/>
      <dgm:spPr/>
    </dgm:pt>
    <dgm:pt modelId="{98E88A56-C28E-4FCE-AAEE-2E3A7D5E75EC}" type="pres">
      <dgm:prSet presAssocID="{FA43E432-E32B-4C36-B0BC-D49A61D9389C}" presName="background" presStyleLbl="node0" presStyleIdx="0" presStyleCnt="1"/>
      <dgm:spPr/>
    </dgm:pt>
    <dgm:pt modelId="{2E86274F-F18A-43DD-B3F7-0D0559213364}" type="pres">
      <dgm:prSet presAssocID="{FA43E432-E32B-4C36-B0BC-D49A61D9389C}" presName="text" presStyleLbl="fgAcc0" presStyleIdx="0" presStyleCnt="1">
        <dgm:presLayoutVars>
          <dgm:chPref val="3"/>
        </dgm:presLayoutVars>
      </dgm:prSet>
      <dgm:spPr/>
    </dgm:pt>
    <dgm:pt modelId="{D7308B25-1053-4B1D-8537-39FDA79C3FB8}" type="pres">
      <dgm:prSet presAssocID="{FA43E432-E32B-4C36-B0BC-D49A61D9389C}" presName="hierChild2" presStyleCnt="0"/>
      <dgm:spPr/>
    </dgm:pt>
    <dgm:pt modelId="{CC8C47B8-DA0E-4413-B381-E59D65DD7BB3}" type="pres">
      <dgm:prSet presAssocID="{A1462F4F-E633-4B2F-8361-73B056BE5F62}" presName="Name10" presStyleLbl="parChTrans1D2" presStyleIdx="0" presStyleCnt="2"/>
      <dgm:spPr/>
    </dgm:pt>
    <dgm:pt modelId="{81C95BD8-ADBE-45B7-B348-FC2AE87AD70A}" type="pres">
      <dgm:prSet presAssocID="{DCDDA5D1-71E2-4E4D-951B-28071806DE28}" presName="hierRoot2" presStyleCnt="0"/>
      <dgm:spPr/>
    </dgm:pt>
    <dgm:pt modelId="{36EEBA40-95DD-44B6-AFE1-17ECF0CF815A}" type="pres">
      <dgm:prSet presAssocID="{DCDDA5D1-71E2-4E4D-951B-28071806DE28}" presName="composite2" presStyleCnt="0"/>
      <dgm:spPr/>
    </dgm:pt>
    <dgm:pt modelId="{9C7AF199-8F19-4198-8D67-1CE74B622C0E}" type="pres">
      <dgm:prSet presAssocID="{DCDDA5D1-71E2-4E4D-951B-28071806DE28}" presName="background2" presStyleLbl="node2" presStyleIdx="0" presStyleCnt="2"/>
      <dgm:spPr/>
    </dgm:pt>
    <dgm:pt modelId="{A1A95025-C26A-4858-918C-73E9E967DDC9}" type="pres">
      <dgm:prSet presAssocID="{DCDDA5D1-71E2-4E4D-951B-28071806DE28}" presName="text2" presStyleLbl="fgAcc2" presStyleIdx="0" presStyleCnt="2">
        <dgm:presLayoutVars>
          <dgm:chPref val="3"/>
        </dgm:presLayoutVars>
      </dgm:prSet>
      <dgm:spPr/>
    </dgm:pt>
    <dgm:pt modelId="{4E736D31-E028-4F59-9A87-00561E575F10}" type="pres">
      <dgm:prSet presAssocID="{DCDDA5D1-71E2-4E4D-951B-28071806DE28}" presName="hierChild3" presStyleCnt="0"/>
      <dgm:spPr/>
    </dgm:pt>
    <dgm:pt modelId="{2E939C0E-C6FE-4015-9F12-2135552DD3CD}" type="pres">
      <dgm:prSet presAssocID="{51D81E44-E544-4D28-827B-40438117736E}" presName="Name17" presStyleLbl="parChTrans1D3" presStyleIdx="0" presStyleCnt="2"/>
      <dgm:spPr/>
    </dgm:pt>
    <dgm:pt modelId="{42B1C5D4-8F86-4434-9149-ECB45D8CB047}" type="pres">
      <dgm:prSet presAssocID="{FBCE460B-B63C-49A3-8549-F28305A7CA8A}" presName="hierRoot3" presStyleCnt="0"/>
      <dgm:spPr/>
    </dgm:pt>
    <dgm:pt modelId="{8C13896C-5DF0-4AF5-984F-D094B3E9854B}" type="pres">
      <dgm:prSet presAssocID="{FBCE460B-B63C-49A3-8549-F28305A7CA8A}" presName="composite3" presStyleCnt="0"/>
      <dgm:spPr/>
    </dgm:pt>
    <dgm:pt modelId="{137AFC2B-F54A-482B-819A-EBAE0CD54ABD}" type="pres">
      <dgm:prSet presAssocID="{FBCE460B-B63C-49A3-8549-F28305A7CA8A}" presName="background3" presStyleLbl="node3" presStyleIdx="0" presStyleCnt="2"/>
      <dgm:spPr/>
    </dgm:pt>
    <dgm:pt modelId="{CA9544C0-FE9B-4990-B3F9-81277FDC55A4}" type="pres">
      <dgm:prSet presAssocID="{FBCE460B-B63C-49A3-8549-F28305A7CA8A}" presName="text3" presStyleLbl="fgAcc3" presStyleIdx="0" presStyleCnt="2">
        <dgm:presLayoutVars>
          <dgm:chPref val="3"/>
        </dgm:presLayoutVars>
      </dgm:prSet>
      <dgm:spPr/>
    </dgm:pt>
    <dgm:pt modelId="{D45C4BAB-B8A2-4F76-B9E1-25F933342599}" type="pres">
      <dgm:prSet presAssocID="{FBCE460B-B63C-49A3-8549-F28305A7CA8A}" presName="hierChild4" presStyleCnt="0"/>
      <dgm:spPr/>
    </dgm:pt>
    <dgm:pt modelId="{53DDCE32-B6C0-4880-BC30-ABDD55EED006}" type="pres">
      <dgm:prSet presAssocID="{AA7209E3-B51F-4341-883D-D3BB2C24822C}" presName="Name17" presStyleLbl="parChTrans1D3" presStyleIdx="1" presStyleCnt="2"/>
      <dgm:spPr/>
    </dgm:pt>
    <dgm:pt modelId="{B036A7A1-D42C-4E42-92FF-2563C396841C}" type="pres">
      <dgm:prSet presAssocID="{92D0687C-9B4C-4153-B66C-A366E3627213}" presName="hierRoot3" presStyleCnt="0"/>
      <dgm:spPr/>
    </dgm:pt>
    <dgm:pt modelId="{A1326D8B-CD05-471E-963F-9D2642D2C92D}" type="pres">
      <dgm:prSet presAssocID="{92D0687C-9B4C-4153-B66C-A366E3627213}" presName="composite3" presStyleCnt="0"/>
      <dgm:spPr/>
    </dgm:pt>
    <dgm:pt modelId="{41E8FCE4-82DA-466D-AC76-7722A1CBB2C7}" type="pres">
      <dgm:prSet presAssocID="{92D0687C-9B4C-4153-B66C-A366E3627213}" presName="background3" presStyleLbl="node3" presStyleIdx="1" presStyleCnt="2"/>
      <dgm:spPr/>
    </dgm:pt>
    <dgm:pt modelId="{C12C99F3-FB85-498A-B00D-D8ED8EBD2DC5}" type="pres">
      <dgm:prSet presAssocID="{92D0687C-9B4C-4153-B66C-A366E3627213}" presName="text3" presStyleLbl="fgAcc3" presStyleIdx="1" presStyleCnt="2">
        <dgm:presLayoutVars>
          <dgm:chPref val="3"/>
        </dgm:presLayoutVars>
      </dgm:prSet>
      <dgm:spPr/>
    </dgm:pt>
    <dgm:pt modelId="{008530BB-DF6E-4EC9-95F3-BED07D9DE91C}" type="pres">
      <dgm:prSet presAssocID="{92D0687C-9B4C-4153-B66C-A366E3627213}" presName="hierChild4" presStyleCnt="0"/>
      <dgm:spPr/>
    </dgm:pt>
    <dgm:pt modelId="{2DF48BA4-C54B-4970-801F-647AEE16F9B4}" type="pres">
      <dgm:prSet presAssocID="{4424188A-AB95-4F3C-B837-2D89F2170BD7}" presName="Name10" presStyleLbl="parChTrans1D2" presStyleIdx="1" presStyleCnt="2"/>
      <dgm:spPr/>
    </dgm:pt>
    <dgm:pt modelId="{D1207CD9-180C-4DF0-BDFA-1EBC861F3095}" type="pres">
      <dgm:prSet presAssocID="{0EBE501F-468F-49E1-BED6-AAAEC21DAF5D}" presName="hierRoot2" presStyleCnt="0"/>
      <dgm:spPr/>
    </dgm:pt>
    <dgm:pt modelId="{B95BB8BF-A989-427C-9278-759C7467DE43}" type="pres">
      <dgm:prSet presAssocID="{0EBE501F-468F-49E1-BED6-AAAEC21DAF5D}" presName="composite2" presStyleCnt="0"/>
      <dgm:spPr/>
    </dgm:pt>
    <dgm:pt modelId="{2A0A1C6D-4363-4585-AECD-5797D0E87A94}" type="pres">
      <dgm:prSet presAssocID="{0EBE501F-468F-49E1-BED6-AAAEC21DAF5D}" presName="background2" presStyleLbl="node2" presStyleIdx="1" presStyleCnt="2"/>
      <dgm:spPr/>
    </dgm:pt>
    <dgm:pt modelId="{1F7FF7DB-9156-4CFA-9EF9-5EE5F0B72534}" type="pres">
      <dgm:prSet presAssocID="{0EBE501F-468F-49E1-BED6-AAAEC21DAF5D}" presName="text2" presStyleLbl="fgAcc2" presStyleIdx="1" presStyleCnt="2">
        <dgm:presLayoutVars>
          <dgm:chPref val="3"/>
        </dgm:presLayoutVars>
      </dgm:prSet>
      <dgm:spPr/>
    </dgm:pt>
    <dgm:pt modelId="{4BEE8C68-F3BA-448E-ACC8-CE39FC3F9323}" type="pres">
      <dgm:prSet presAssocID="{0EBE501F-468F-49E1-BED6-AAAEC21DAF5D}" presName="hierChild3" presStyleCnt="0"/>
      <dgm:spPr/>
    </dgm:pt>
  </dgm:ptLst>
  <dgm:cxnLst>
    <dgm:cxn modelId="{7451451F-64A4-445E-911A-9740D4040F7E}" type="presOf" srcId="{51D81E44-E544-4D28-827B-40438117736E}" destId="{2E939C0E-C6FE-4015-9F12-2135552DD3CD}" srcOrd="0" destOrd="0" presId="urn:microsoft.com/office/officeart/2005/8/layout/hierarchy1"/>
    <dgm:cxn modelId="{B556C851-4FA2-440B-9A45-17C81354A83D}" type="presOf" srcId="{0EBE501F-468F-49E1-BED6-AAAEC21DAF5D}" destId="{1F7FF7DB-9156-4CFA-9EF9-5EE5F0B72534}" srcOrd="0" destOrd="0" presId="urn:microsoft.com/office/officeart/2005/8/layout/hierarchy1"/>
    <dgm:cxn modelId="{9EE96E56-499F-4555-95C9-40F7E581D58C}" srcId="{DCDDA5D1-71E2-4E4D-951B-28071806DE28}" destId="{FBCE460B-B63C-49A3-8549-F28305A7CA8A}" srcOrd="0" destOrd="0" parTransId="{51D81E44-E544-4D28-827B-40438117736E}" sibTransId="{041F7627-3D7D-467B-9E05-F58A741C5C39}"/>
    <dgm:cxn modelId="{E416E559-64EC-4230-AB27-7280F8E86CEC}" type="presOf" srcId="{A4C7F7AA-893C-44B5-BD02-3ED448F152D2}" destId="{2395A13A-FB8E-4D29-97D0-1906233E99B4}" srcOrd="0" destOrd="0" presId="urn:microsoft.com/office/officeart/2005/8/layout/hierarchy1"/>
    <dgm:cxn modelId="{E9672A97-53A1-409B-9A0A-EAF4F18A53D8}" type="presOf" srcId="{92D0687C-9B4C-4153-B66C-A366E3627213}" destId="{C12C99F3-FB85-498A-B00D-D8ED8EBD2DC5}" srcOrd="0" destOrd="0" presId="urn:microsoft.com/office/officeart/2005/8/layout/hierarchy1"/>
    <dgm:cxn modelId="{5B6101AD-A848-459D-B48A-944C1E3EABA1}" type="presOf" srcId="{4424188A-AB95-4F3C-B837-2D89F2170BD7}" destId="{2DF48BA4-C54B-4970-801F-647AEE16F9B4}" srcOrd="0" destOrd="0" presId="urn:microsoft.com/office/officeart/2005/8/layout/hierarchy1"/>
    <dgm:cxn modelId="{C5252EAE-3C63-485E-9A5B-856AB90781D7}" type="presOf" srcId="{FA43E432-E32B-4C36-B0BC-D49A61D9389C}" destId="{2E86274F-F18A-43DD-B3F7-0D0559213364}" srcOrd="0" destOrd="0" presId="urn:microsoft.com/office/officeart/2005/8/layout/hierarchy1"/>
    <dgm:cxn modelId="{C642E6BB-48AA-458D-8C64-C5CF95622AF1}" srcId="{FA43E432-E32B-4C36-B0BC-D49A61D9389C}" destId="{DCDDA5D1-71E2-4E4D-951B-28071806DE28}" srcOrd="0" destOrd="0" parTransId="{A1462F4F-E633-4B2F-8361-73B056BE5F62}" sibTransId="{0DE3AEEA-09AB-4CBA-B324-26857E65AB97}"/>
    <dgm:cxn modelId="{9B14A3CA-38DB-4B61-A944-5D6780B5CD2C}" srcId="{DCDDA5D1-71E2-4E4D-951B-28071806DE28}" destId="{92D0687C-9B4C-4153-B66C-A366E3627213}" srcOrd="1" destOrd="0" parTransId="{AA7209E3-B51F-4341-883D-D3BB2C24822C}" sibTransId="{1ADDD494-E68C-4706-B997-41EB99B06136}"/>
    <dgm:cxn modelId="{32B1D4D4-35F2-4270-97BF-0AEAC77F7502}" type="presOf" srcId="{DCDDA5D1-71E2-4E4D-951B-28071806DE28}" destId="{A1A95025-C26A-4858-918C-73E9E967DDC9}" srcOrd="0" destOrd="0" presId="urn:microsoft.com/office/officeart/2005/8/layout/hierarchy1"/>
    <dgm:cxn modelId="{A6D155E2-0B79-4021-9209-AA7A952685F6}" type="presOf" srcId="{FBCE460B-B63C-49A3-8549-F28305A7CA8A}" destId="{CA9544C0-FE9B-4990-B3F9-81277FDC55A4}" srcOrd="0" destOrd="0" presId="urn:microsoft.com/office/officeart/2005/8/layout/hierarchy1"/>
    <dgm:cxn modelId="{70C788EB-B921-499B-972E-E18EDAEEAC2F}" srcId="{A4C7F7AA-893C-44B5-BD02-3ED448F152D2}" destId="{FA43E432-E32B-4C36-B0BC-D49A61D9389C}" srcOrd="0" destOrd="0" parTransId="{548A752B-A48F-4C4D-8FF0-039D0CBD8FDB}" sibTransId="{63FB227A-D3F2-4DD5-A09B-28BDA2A2B604}"/>
    <dgm:cxn modelId="{59ACACF1-B227-4F6E-A677-FC53D43732E7}" type="presOf" srcId="{AA7209E3-B51F-4341-883D-D3BB2C24822C}" destId="{53DDCE32-B6C0-4880-BC30-ABDD55EED006}" srcOrd="0" destOrd="0" presId="urn:microsoft.com/office/officeart/2005/8/layout/hierarchy1"/>
    <dgm:cxn modelId="{951142F6-A87E-489F-A66D-652C286108FB}" type="presOf" srcId="{A1462F4F-E633-4B2F-8361-73B056BE5F62}" destId="{CC8C47B8-DA0E-4413-B381-E59D65DD7BB3}" srcOrd="0" destOrd="0" presId="urn:microsoft.com/office/officeart/2005/8/layout/hierarchy1"/>
    <dgm:cxn modelId="{E69B1DFD-E904-44C6-ACDC-B37BCB324EA4}" srcId="{FA43E432-E32B-4C36-B0BC-D49A61D9389C}" destId="{0EBE501F-468F-49E1-BED6-AAAEC21DAF5D}" srcOrd="1" destOrd="0" parTransId="{4424188A-AB95-4F3C-B837-2D89F2170BD7}" sibTransId="{D591F679-2C3F-46E1-88EC-8DA85E0BD625}"/>
    <dgm:cxn modelId="{7B0DC9B2-B570-4A7D-BC2E-734D729D3A80}" type="presParOf" srcId="{2395A13A-FB8E-4D29-97D0-1906233E99B4}" destId="{3E8DD24F-CC74-4C38-BFE1-22B72616ABDF}" srcOrd="0" destOrd="0" presId="urn:microsoft.com/office/officeart/2005/8/layout/hierarchy1"/>
    <dgm:cxn modelId="{3A1A8322-4F4B-4404-AAEF-5FCE89A4E14C}" type="presParOf" srcId="{3E8DD24F-CC74-4C38-BFE1-22B72616ABDF}" destId="{B1834DB2-C349-4285-9A88-92859D45DE0C}" srcOrd="0" destOrd="0" presId="urn:microsoft.com/office/officeart/2005/8/layout/hierarchy1"/>
    <dgm:cxn modelId="{0D6C79AB-9001-45E4-A5F9-B90675C0A01F}" type="presParOf" srcId="{B1834DB2-C349-4285-9A88-92859D45DE0C}" destId="{98E88A56-C28E-4FCE-AAEE-2E3A7D5E75EC}" srcOrd="0" destOrd="0" presId="urn:microsoft.com/office/officeart/2005/8/layout/hierarchy1"/>
    <dgm:cxn modelId="{BD979C42-A0F7-47D5-9ABC-C9CE61C165C1}" type="presParOf" srcId="{B1834DB2-C349-4285-9A88-92859D45DE0C}" destId="{2E86274F-F18A-43DD-B3F7-0D0559213364}" srcOrd="1" destOrd="0" presId="urn:microsoft.com/office/officeart/2005/8/layout/hierarchy1"/>
    <dgm:cxn modelId="{8D748FC8-32D4-4214-94C9-FF7A4254CAC9}" type="presParOf" srcId="{3E8DD24F-CC74-4C38-BFE1-22B72616ABDF}" destId="{D7308B25-1053-4B1D-8537-39FDA79C3FB8}" srcOrd="1" destOrd="0" presId="urn:microsoft.com/office/officeart/2005/8/layout/hierarchy1"/>
    <dgm:cxn modelId="{FD991E62-9414-4DEF-80E6-CF5C8D3C19F5}" type="presParOf" srcId="{D7308B25-1053-4B1D-8537-39FDA79C3FB8}" destId="{CC8C47B8-DA0E-4413-B381-E59D65DD7BB3}" srcOrd="0" destOrd="0" presId="urn:microsoft.com/office/officeart/2005/8/layout/hierarchy1"/>
    <dgm:cxn modelId="{FAB90ED3-D1F1-4BA6-8778-126F22E66BD4}" type="presParOf" srcId="{D7308B25-1053-4B1D-8537-39FDA79C3FB8}" destId="{81C95BD8-ADBE-45B7-B348-FC2AE87AD70A}" srcOrd="1" destOrd="0" presId="urn:microsoft.com/office/officeart/2005/8/layout/hierarchy1"/>
    <dgm:cxn modelId="{A0AFCAC8-F938-4190-BF89-8C602550A7EE}" type="presParOf" srcId="{81C95BD8-ADBE-45B7-B348-FC2AE87AD70A}" destId="{36EEBA40-95DD-44B6-AFE1-17ECF0CF815A}" srcOrd="0" destOrd="0" presId="urn:microsoft.com/office/officeart/2005/8/layout/hierarchy1"/>
    <dgm:cxn modelId="{2102762D-38E0-4662-89D4-52BD43B1E2FC}" type="presParOf" srcId="{36EEBA40-95DD-44B6-AFE1-17ECF0CF815A}" destId="{9C7AF199-8F19-4198-8D67-1CE74B622C0E}" srcOrd="0" destOrd="0" presId="urn:microsoft.com/office/officeart/2005/8/layout/hierarchy1"/>
    <dgm:cxn modelId="{AF4FF50D-A245-4DF8-8C17-A78F978779EB}" type="presParOf" srcId="{36EEBA40-95DD-44B6-AFE1-17ECF0CF815A}" destId="{A1A95025-C26A-4858-918C-73E9E967DDC9}" srcOrd="1" destOrd="0" presId="urn:microsoft.com/office/officeart/2005/8/layout/hierarchy1"/>
    <dgm:cxn modelId="{3D4DB634-8A54-4691-9A2D-3C723D4463DC}" type="presParOf" srcId="{81C95BD8-ADBE-45B7-B348-FC2AE87AD70A}" destId="{4E736D31-E028-4F59-9A87-00561E575F10}" srcOrd="1" destOrd="0" presId="urn:microsoft.com/office/officeart/2005/8/layout/hierarchy1"/>
    <dgm:cxn modelId="{02FE3A2A-42DB-4E83-9C72-7C201E0DBEA2}" type="presParOf" srcId="{4E736D31-E028-4F59-9A87-00561E575F10}" destId="{2E939C0E-C6FE-4015-9F12-2135552DD3CD}" srcOrd="0" destOrd="0" presId="urn:microsoft.com/office/officeart/2005/8/layout/hierarchy1"/>
    <dgm:cxn modelId="{0AD0EE97-59DF-41A7-98BC-AE5B153D0376}" type="presParOf" srcId="{4E736D31-E028-4F59-9A87-00561E575F10}" destId="{42B1C5D4-8F86-4434-9149-ECB45D8CB047}" srcOrd="1" destOrd="0" presId="urn:microsoft.com/office/officeart/2005/8/layout/hierarchy1"/>
    <dgm:cxn modelId="{EF644898-7853-4A3D-AD3F-FF195291A189}" type="presParOf" srcId="{42B1C5D4-8F86-4434-9149-ECB45D8CB047}" destId="{8C13896C-5DF0-4AF5-984F-D094B3E9854B}" srcOrd="0" destOrd="0" presId="urn:microsoft.com/office/officeart/2005/8/layout/hierarchy1"/>
    <dgm:cxn modelId="{4093522C-01D1-49DC-9A6F-F3F86FE561C3}" type="presParOf" srcId="{8C13896C-5DF0-4AF5-984F-D094B3E9854B}" destId="{137AFC2B-F54A-482B-819A-EBAE0CD54ABD}" srcOrd="0" destOrd="0" presId="urn:microsoft.com/office/officeart/2005/8/layout/hierarchy1"/>
    <dgm:cxn modelId="{57D987FD-59DF-45D4-B41D-AB80B41B68D0}" type="presParOf" srcId="{8C13896C-5DF0-4AF5-984F-D094B3E9854B}" destId="{CA9544C0-FE9B-4990-B3F9-81277FDC55A4}" srcOrd="1" destOrd="0" presId="urn:microsoft.com/office/officeart/2005/8/layout/hierarchy1"/>
    <dgm:cxn modelId="{0B4E2CBA-77B6-4E12-B658-F0EE3A90F203}" type="presParOf" srcId="{42B1C5D4-8F86-4434-9149-ECB45D8CB047}" destId="{D45C4BAB-B8A2-4F76-B9E1-25F933342599}" srcOrd="1" destOrd="0" presId="urn:microsoft.com/office/officeart/2005/8/layout/hierarchy1"/>
    <dgm:cxn modelId="{266C887A-2A5D-4733-889C-5000735FEEB6}" type="presParOf" srcId="{4E736D31-E028-4F59-9A87-00561E575F10}" destId="{53DDCE32-B6C0-4880-BC30-ABDD55EED006}" srcOrd="2" destOrd="0" presId="urn:microsoft.com/office/officeart/2005/8/layout/hierarchy1"/>
    <dgm:cxn modelId="{2ED56D02-79CF-450D-AC86-BCEA0DC21473}" type="presParOf" srcId="{4E736D31-E028-4F59-9A87-00561E575F10}" destId="{B036A7A1-D42C-4E42-92FF-2563C396841C}" srcOrd="3" destOrd="0" presId="urn:microsoft.com/office/officeart/2005/8/layout/hierarchy1"/>
    <dgm:cxn modelId="{5ED47A4F-6888-497E-8B51-DF7EBD1EBB61}" type="presParOf" srcId="{B036A7A1-D42C-4E42-92FF-2563C396841C}" destId="{A1326D8B-CD05-471E-963F-9D2642D2C92D}" srcOrd="0" destOrd="0" presId="urn:microsoft.com/office/officeart/2005/8/layout/hierarchy1"/>
    <dgm:cxn modelId="{2B778885-92CB-4B0E-9B67-0CEF8A4A6C67}" type="presParOf" srcId="{A1326D8B-CD05-471E-963F-9D2642D2C92D}" destId="{41E8FCE4-82DA-466D-AC76-7722A1CBB2C7}" srcOrd="0" destOrd="0" presId="urn:microsoft.com/office/officeart/2005/8/layout/hierarchy1"/>
    <dgm:cxn modelId="{B57AE44E-FC64-4D14-A196-7F69DE520357}" type="presParOf" srcId="{A1326D8B-CD05-471E-963F-9D2642D2C92D}" destId="{C12C99F3-FB85-498A-B00D-D8ED8EBD2DC5}" srcOrd="1" destOrd="0" presId="urn:microsoft.com/office/officeart/2005/8/layout/hierarchy1"/>
    <dgm:cxn modelId="{AB0382BF-6F26-4B86-A67F-6C39F115560F}" type="presParOf" srcId="{B036A7A1-D42C-4E42-92FF-2563C396841C}" destId="{008530BB-DF6E-4EC9-95F3-BED07D9DE91C}" srcOrd="1" destOrd="0" presId="urn:microsoft.com/office/officeart/2005/8/layout/hierarchy1"/>
    <dgm:cxn modelId="{78851251-8C1C-4A8F-BE9D-B45B72573E9E}" type="presParOf" srcId="{D7308B25-1053-4B1D-8537-39FDA79C3FB8}" destId="{2DF48BA4-C54B-4970-801F-647AEE16F9B4}" srcOrd="2" destOrd="0" presId="urn:microsoft.com/office/officeart/2005/8/layout/hierarchy1"/>
    <dgm:cxn modelId="{9840B52B-6B86-4331-8E89-6495F23F8B48}" type="presParOf" srcId="{D7308B25-1053-4B1D-8537-39FDA79C3FB8}" destId="{D1207CD9-180C-4DF0-BDFA-1EBC861F3095}" srcOrd="3" destOrd="0" presId="urn:microsoft.com/office/officeart/2005/8/layout/hierarchy1"/>
    <dgm:cxn modelId="{B1D7D022-22AD-464D-9F38-D3EE72E35247}" type="presParOf" srcId="{D1207CD9-180C-4DF0-BDFA-1EBC861F3095}" destId="{B95BB8BF-A989-427C-9278-759C7467DE43}" srcOrd="0" destOrd="0" presId="urn:microsoft.com/office/officeart/2005/8/layout/hierarchy1"/>
    <dgm:cxn modelId="{F91ADBB1-F0CC-457D-9633-EE7B494BCCEE}" type="presParOf" srcId="{B95BB8BF-A989-427C-9278-759C7467DE43}" destId="{2A0A1C6D-4363-4585-AECD-5797D0E87A94}" srcOrd="0" destOrd="0" presId="urn:microsoft.com/office/officeart/2005/8/layout/hierarchy1"/>
    <dgm:cxn modelId="{595BA52E-0526-45A1-BCF0-4E4001E0BA23}" type="presParOf" srcId="{B95BB8BF-A989-427C-9278-759C7467DE43}" destId="{1F7FF7DB-9156-4CFA-9EF9-5EE5F0B72534}" srcOrd="1" destOrd="0" presId="urn:microsoft.com/office/officeart/2005/8/layout/hierarchy1"/>
    <dgm:cxn modelId="{67D8898E-CD7D-4031-83CA-E72EBD20CE61}" type="presParOf" srcId="{D1207CD9-180C-4DF0-BDFA-1EBC861F3095}" destId="{4BEE8C68-F3BA-448E-ACC8-CE39FC3F93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48BA4-C54B-4970-801F-647AEE16F9B4}">
      <dsp:nvSpPr>
        <dsp:cNvPr id="0" name=""/>
        <dsp:cNvSpPr/>
      </dsp:nvSpPr>
      <dsp:spPr>
        <a:xfrm>
          <a:off x="4551103" y="1115418"/>
          <a:ext cx="1072377" cy="510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91"/>
              </a:lnTo>
              <a:lnTo>
                <a:pt x="1072377" y="347791"/>
              </a:lnTo>
              <a:lnTo>
                <a:pt x="1072377" y="510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CE32-B6C0-4880-BC30-ABDD55EED006}">
      <dsp:nvSpPr>
        <dsp:cNvPr id="0" name=""/>
        <dsp:cNvSpPr/>
      </dsp:nvSpPr>
      <dsp:spPr>
        <a:xfrm>
          <a:off x="3478726" y="2740070"/>
          <a:ext cx="1072377" cy="510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91"/>
              </a:lnTo>
              <a:lnTo>
                <a:pt x="1072377" y="347791"/>
              </a:lnTo>
              <a:lnTo>
                <a:pt x="1072377" y="510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39C0E-C6FE-4015-9F12-2135552DD3CD}">
      <dsp:nvSpPr>
        <dsp:cNvPr id="0" name=""/>
        <dsp:cNvSpPr/>
      </dsp:nvSpPr>
      <dsp:spPr>
        <a:xfrm>
          <a:off x="2406348" y="2740070"/>
          <a:ext cx="1072377" cy="510354"/>
        </a:xfrm>
        <a:custGeom>
          <a:avLst/>
          <a:gdLst/>
          <a:ahLst/>
          <a:cxnLst/>
          <a:rect l="0" t="0" r="0" b="0"/>
          <a:pathLst>
            <a:path>
              <a:moveTo>
                <a:pt x="1072377" y="0"/>
              </a:moveTo>
              <a:lnTo>
                <a:pt x="1072377" y="347791"/>
              </a:lnTo>
              <a:lnTo>
                <a:pt x="0" y="347791"/>
              </a:lnTo>
              <a:lnTo>
                <a:pt x="0" y="51035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C47B8-DA0E-4413-B381-E59D65DD7BB3}">
      <dsp:nvSpPr>
        <dsp:cNvPr id="0" name=""/>
        <dsp:cNvSpPr/>
      </dsp:nvSpPr>
      <dsp:spPr>
        <a:xfrm>
          <a:off x="3478726" y="1115418"/>
          <a:ext cx="1072377" cy="510354"/>
        </a:xfrm>
        <a:custGeom>
          <a:avLst/>
          <a:gdLst/>
          <a:ahLst/>
          <a:cxnLst/>
          <a:rect l="0" t="0" r="0" b="0"/>
          <a:pathLst>
            <a:path>
              <a:moveTo>
                <a:pt x="1072377" y="0"/>
              </a:moveTo>
              <a:lnTo>
                <a:pt x="1072377" y="347791"/>
              </a:lnTo>
              <a:lnTo>
                <a:pt x="0" y="347791"/>
              </a:lnTo>
              <a:lnTo>
                <a:pt x="0" y="5103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88A56-C28E-4FCE-AAEE-2E3A7D5E75EC}">
      <dsp:nvSpPr>
        <dsp:cNvPr id="0" name=""/>
        <dsp:cNvSpPr/>
      </dsp:nvSpPr>
      <dsp:spPr>
        <a:xfrm>
          <a:off x="3673704" y="1120"/>
          <a:ext cx="1754799" cy="1114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6274F-F18A-43DD-B3F7-0D0559213364}">
      <dsp:nvSpPr>
        <dsp:cNvPr id="0" name=""/>
        <dsp:cNvSpPr/>
      </dsp:nvSpPr>
      <dsp:spPr>
        <a:xfrm>
          <a:off x="3868681" y="186349"/>
          <a:ext cx="1754799" cy="1114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Conflict serializable</a:t>
          </a:r>
        </a:p>
      </dsp:txBody>
      <dsp:txXfrm>
        <a:off x="3901318" y="218986"/>
        <a:ext cx="1689525" cy="1049023"/>
      </dsp:txXfrm>
    </dsp:sp>
    <dsp:sp modelId="{9C7AF199-8F19-4198-8D67-1CE74B622C0E}">
      <dsp:nvSpPr>
        <dsp:cNvPr id="0" name=""/>
        <dsp:cNvSpPr/>
      </dsp:nvSpPr>
      <dsp:spPr>
        <a:xfrm>
          <a:off x="2601326" y="1625772"/>
          <a:ext cx="1754799" cy="1114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5025-C26A-4858-918C-73E9E967DDC9}">
      <dsp:nvSpPr>
        <dsp:cNvPr id="0" name=""/>
        <dsp:cNvSpPr/>
      </dsp:nvSpPr>
      <dsp:spPr>
        <a:xfrm>
          <a:off x="2796304" y="1811001"/>
          <a:ext cx="1754799" cy="1114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Check for blind write</a:t>
          </a:r>
        </a:p>
      </dsp:txBody>
      <dsp:txXfrm>
        <a:off x="2828941" y="1843638"/>
        <a:ext cx="1689525" cy="1049023"/>
      </dsp:txXfrm>
    </dsp:sp>
    <dsp:sp modelId="{137AFC2B-F54A-482B-819A-EBAE0CD54ABD}">
      <dsp:nvSpPr>
        <dsp:cNvPr id="0" name=""/>
        <dsp:cNvSpPr/>
      </dsp:nvSpPr>
      <dsp:spPr>
        <a:xfrm>
          <a:off x="1528948" y="3250424"/>
          <a:ext cx="1754799" cy="1114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44C0-FE9B-4990-B3F9-81277FDC55A4}">
      <dsp:nvSpPr>
        <dsp:cNvPr id="0" name=""/>
        <dsp:cNvSpPr/>
      </dsp:nvSpPr>
      <dsp:spPr>
        <a:xfrm>
          <a:off x="1723926" y="3435653"/>
          <a:ext cx="1754799" cy="1114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View serializable</a:t>
          </a:r>
        </a:p>
      </dsp:txBody>
      <dsp:txXfrm>
        <a:off x="1756563" y="3468290"/>
        <a:ext cx="1689525" cy="1049023"/>
      </dsp:txXfrm>
    </dsp:sp>
    <dsp:sp modelId="{41E8FCE4-82DA-466D-AC76-7722A1CBB2C7}">
      <dsp:nvSpPr>
        <dsp:cNvPr id="0" name=""/>
        <dsp:cNvSpPr/>
      </dsp:nvSpPr>
      <dsp:spPr>
        <a:xfrm>
          <a:off x="3673704" y="3250424"/>
          <a:ext cx="1754799" cy="1114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99F3-FB85-498A-B00D-D8ED8EBD2DC5}">
      <dsp:nvSpPr>
        <dsp:cNvPr id="0" name=""/>
        <dsp:cNvSpPr/>
      </dsp:nvSpPr>
      <dsp:spPr>
        <a:xfrm>
          <a:off x="3868681" y="3435653"/>
          <a:ext cx="1754799" cy="1114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Not View serializable</a:t>
          </a:r>
        </a:p>
      </dsp:txBody>
      <dsp:txXfrm>
        <a:off x="3901318" y="3468290"/>
        <a:ext cx="1689525" cy="1049023"/>
      </dsp:txXfrm>
    </dsp:sp>
    <dsp:sp modelId="{2A0A1C6D-4363-4585-AECD-5797D0E87A94}">
      <dsp:nvSpPr>
        <dsp:cNvPr id="0" name=""/>
        <dsp:cNvSpPr/>
      </dsp:nvSpPr>
      <dsp:spPr>
        <a:xfrm>
          <a:off x="4746081" y="1625772"/>
          <a:ext cx="1754799" cy="11142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F7DB-9156-4CFA-9EF9-5EE5F0B72534}">
      <dsp:nvSpPr>
        <dsp:cNvPr id="0" name=""/>
        <dsp:cNvSpPr/>
      </dsp:nvSpPr>
      <dsp:spPr>
        <a:xfrm>
          <a:off x="4941059" y="1811001"/>
          <a:ext cx="1754799" cy="1114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 is view serializable</a:t>
          </a:r>
        </a:p>
      </dsp:txBody>
      <dsp:txXfrm>
        <a:off x="4973696" y="1843638"/>
        <a:ext cx="1689525" cy="1049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13:0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1729 316 24575,'-34'-34'0,"-3"1"0,0 2 0,-2 2 0,-1 1 0,-2 2 0,0 2 0,-2 2 0,0 2 0,-1 1 0,-88-22 0,120 38 0,0 1 0,0 0 0,-1 1 0,1 1 0,-1 0 0,1 0 0,-1 2 0,1-1 0,0 2 0,-1 0 0,1 0 0,1 1 0,-1 1 0,1 0 0,-1 1 0,1 0 0,-21 16 0,5-6 0,0-1 0,-1-1 0,-1-1 0,-32 8 0,26-8 0,-251 79 0,267-85 0,-157 45 0,169-50 0,0 0 0,0 1 0,0 0 0,0 1 0,1 0 0,-1 0 0,1 0 0,0 1 0,0 0 0,1 0 0,-1 1 0,1 0 0,0 0 0,-7 10 0,3 0 0,0 0 0,1 1 0,1 0 0,1 0 0,-9 27 0,-2 19 0,2 1 0,-8 66 0,20-95 0,2-1 0,1 1 0,1 0 0,2 0 0,2 0 0,1-1 0,1 1 0,18 52 0,-15-62 0,1-1 0,1 0 0,1 0 0,1-1 0,2-1 0,0 0 0,1-1 0,1-1 0,0 0 0,2-1 0,39 30 0,458 296 0,-491-332 0,1-1 0,0-1 0,1-1 0,-1-1 0,2-2 0,-1-1 0,46 5 0,200-4 0,-196-8 0,-56 1 0,1 0 0,-1-2 0,0 0 0,0-1 0,0-2 0,0 0 0,0-1 0,-1-1 0,0 0 0,0-2 0,29-17 0,100-74 0,-125 83 0,-2-2 0,0 0 0,-2-2 0,22-27 0,-33 36 0,-2-1 0,0 0 0,0 0 0,-1-1 0,-1 0 0,0 0 0,-1 0 0,0 0 0,-2-1 0,3-24 0,-2-15 0,-7-84 0,2 109 0,-1-13 0,-3 0 0,-1 0 0,-24-74 0,-57-116 0,30 85 0,46 116 0,-1 0 0,-1 0 0,-2 1 0,-1 1 0,-1 0 0,-2 2 0,-30-34 0,44 56-195,0 0 0,0 0 0,-1 0 0,0 1 0,0-1 0,-10-3 0,-2 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13:0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1636 170 24575,'-11'-1'0,"1"-1"0,-1 0 0,1-1 0,0 0 0,-1 0 0,2-1 0,-13-7 0,-18-6 0,-44-13 0,-114-35 0,164 56 0,1 3 0,-1 0 0,0 2 0,-39 1 0,19 3 0,0 3 0,0 2 0,-89 21 0,50-3 0,-278 85 0,359-103 0,0 1 0,1 0 0,-1 1 0,1 0 0,1 1 0,-1 0 0,1 1 0,1 0 0,0 0 0,0 1 0,1 0 0,0 1 0,1 0 0,0 0 0,0 1 0,-6 17 0,-2 9 0,2 0 0,2 1 0,1 1 0,-4 40 0,8-38 0,2-1 0,1 1 0,3 0 0,1-1 0,2 1 0,14 70 0,-12-97 0,1 1 0,0-1 0,2 0 0,-1-1 0,2 0 0,0 0 0,1-1 0,0 0 0,0 0 0,2-2 0,16 16 0,21 13 0,81 52 0,-120-86 0,76 52 0,3-5 0,3-3 0,1-4 0,188 63 0,-250-101 0,1-2 0,-1-1 0,59 1 0,96-11 0,-160 4 0,10-2 0,0-1 0,-1-1 0,1-3 0,-1 0 0,0-3 0,-1 0 0,0-3 0,-1 0 0,-1-3 0,38-24 0,-62 34 0,0-1 0,0-1 0,-1 1 0,0-1 0,0 0 0,-1-1 0,0 0 0,7-17 0,11-18 0,-14 26 0,0 1 0,-1-2 0,-1 1 0,-1-1 0,-1-1 0,-1 1 0,-1-1 0,3-24 0,-3-23 0,-3-80 0,-2 76 0,0 51 0,-1 1 0,-1-1 0,0 1 0,-2 0 0,0 0 0,-2 1 0,0-1 0,-1 1 0,-1 1 0,-17-29 0,8 20 0,-1 1 0,-2 0 0,0 2 0,-2 0 0,-49-40 0,27 32-177,-61-32-1,76 47-832,10 6-5816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1:1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3838 361 24575,'-19'-12'0,"-1"0"0,2-2 0,-27-24 0,21 16 0,-29-26 0,41 35 0,0 1 0,-1 0 0,0 1 0,0 1 0,-1 0 0,-1 1 0,0 1 0,-31-14 0,-30 0 0,-1 3 0,0 3 0,-1 4 0,-1 3 0,-86 2 0,-79 10 0,-182-4 0,222-10 0,-144-2 0,83 20 0,217-2 0,-1 2 0,1 2 0,-64 20 0,-259 114 0,278-97 0,2 3 0,-116 84 0,138-80 0,2 3 0,-74 80 0,127-119 0,0 1 0,1 1 0,1 0 0,0 0 0,2 2 0,0-1 0,1 1 0,-9 36 0,1 13 0,-12 99 0,21-86 0,3 1 0,10 135 0,-3-202 0,1 1 0,1-1 0,0 0 0,1 0 0,1 0 0,1-1 0,0 1 0,14 21 0,5 3 0,57 69 0,-3-2 0,-52-66 0,54 60 0,-41-65 0,1-1 0,1-3 0,58 35 0,-51-35 0,31 19 0,1-4 0,3-4 0,129 49 0,-109-55 0,1-4 0,1-5 0,178 25 0,-29-15 0,-39-5 0,-102-20 0,1-5 0,215-11 0,-254-9 0,-2-3 0,75-25 0,-129 33 0,156-47 0,336-152 0,-473 186 0,0-2 0,45-32 0,-67 39 0,0 0 0,0-1 0,-1-2 0,-1 1 0,-1-2 0,16-23 0,12-21 0,-10 17 0,-2-1 0,-3-1 0,-1-2 0,35-88 0,-62 135 0,15-39 0,-1-1 0,-3 0 0,-1 0 0,-3-1 0,5-73 0,-18 23 0,-4 1 0,-3 0 0,-33-112 0,42 188 0,-13-60 0,-36-131 0,32 139 0,-3 1 0,-55-106 0,67 152 0,-1 0 0,-1 2 0,0-1 0,-1 2 0,-2 0 0,0 1 0,0 0 0,-2 1 0,0 2 0,0 0 0,-36-19 0,-4 3 40,-1 4 0,-75-24 0,96 40-337,0 0 0,0 3 0,-1 1 0,-73-1 0,88 8-6529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1:2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DCD3-98F5-4A9B-8E16-6EFBDBF29C46}" type="datetimeFigureOut">
              <a:rPr lang="en-PK" smtClean="0"/>
              <a:t>11/22/2022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6569-BCC5-4999-BD3D-00AAF4D1E6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42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487470729_2_1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Phantoms. A transaction T1 may read a set of rows from a table, perhaps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some condition specified in the SQL WHERE-clause. Now suppose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a transaction T2 inserts a new row r that also satisfies the WHERE-clause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 used in T1, into the table used by T1. The record r is called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phantom record because it was not there when T1 starts but is there when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T1 ends. T1 may or may not see the phantom, a row that previously did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exist. If the equivalent serial order is T1 followed by T2, then the record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not be seen; but if it is T2 followed by T1,then the phantom record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be in the result given to T1. If the system cannot ensure the correct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behavior, then it does not deal with the phantom record problem</a:t>
            </a:r>
            <a:endParaRPr dirty="0"/>
          </a:p>
        </p:txBody>
      </p:sp>
      <p:sp>
        <p:nvSpPr>
          <p:cNvPr id="237" name="Google Shape;237;g10487470729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487470729_2_3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0487470729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487470729_2_3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10487470729_2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487470729_2_3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0487470729_2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1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0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8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0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4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2" y="132629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20 </a:t>
            </a:r>
            <a:br>
              <a:rPr lang="en-US" dirty="0"/>
            </a:br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5" y="1367483"/>
            <a:ext cx="10741278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Transactions, Database Items, Read and Write Operations, and DBMS Buffers</a:t>
            </a:r>
          </a:p>
          <a:p>
            <a:pPr algn="just"/>
            <a:r>
              <a:rPr lang="en-US" sz="2400" dirty="0"/>
              <a:t>Since </a:t>
            </a:r>
            <a:r>
              <a:rPr lang="en-US" sz="2400" b="1" dirty="0">
                <a:solidFill>
                  <a:srgbClr val="C00000"/>
                </a:solidFill>
              </a:rPr>
              <a:t>Processor &amp; Disk has a speed mismatch </a:t>
            </a:r>
            <a:r>
              <a:rPr lang="en-US" sz="2400" dirty="0"/>
              <a:t>so data is processed and temporarily stored in Main Memory, and after COMMIT it will get saved in disk.</a:t>
            </a:r>
          </a:p>
          <a:p>
            <a:pPr algn="just"/>
            <a:r>
              <a:rPr lang="en-US" sz="2400" dirty="0"/>
              <a:t>So, The </a:t>
            </a:r>
            <a:r>
              <a:rPr lang="en-US" sz="2400" b="1" dirty="0">
                <a:solidFill>
                  <a:srgbClr val="C00000"/>
                </a:solidFill>
              </a:rPr>
              <a:t>basic database access operations </a:t>
            </a:r>
            <a:r>
              <a:rPr lang="en-US" sz="2400" dirty="0"/>
              <a:t>that a transaction can include are: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read_item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</a:p>
          <a:p>
            <a:pPr lvl="1" algn="just"/>
            <a:r>
              <a:rPr lang="en-US" sz="2200" dirty="0"/>
              <a:t>Reads a database item named X into a program variable. </a:t>
            </a:r>
          </a:p>
          <a:p>
            <a:pPr lvl="1" algn="just"/>
            <a:r>
              <a:rPr lang="en-US" sz="2200" dirty="0"/>
              <a:t>To simplify our notation, we assume that the program variable is also named X.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write_item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</a:p>
          <a:p>
            <a:pPr lvl="1" algn="just"/>
            <a:r>
              <a:rPr lang="en-US" sz="2200" dirty="0"/>
              <a:t>Writes the value of program variable X into the database item named X.</a:t>
            </a:r>
          </a:p>
        </p:txBody>
      </p:sp>
    </p:spTree>
    <p:extLst>
      <p:ext uri="{BB962C8B-B14F-4D97-AF65-F5344CB8AC3E}">
        <p14:creationId xmlns:p14="http://schemas.microsoft.com/office/powerpoint/2010/main" val="22382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5" y="1367483"/>
            <a:ext cx="7946827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Transactions, Database Items, Read and Write Operations, and DBMS Buffers</a:t>
            </a:r>
          </a:p>
          <a:p>
            <a:pPr algn="just"/>
            <a:r>
              <a:rPr lang="en-US" sz="2400" dirty="0"/>
              <a:t>A transaction includes </a:t>
            </a:r>
            <a:r>
              <a:rPr lang="en-US" sz="2400" dirty="0" err="1"/>
              <a:t>read_item</a:t>
            </a:r>
            <a:r>
              <a:rPr lang="en-US" sz="2400" dirty="0"/>
              <a:t> and </a:t>
            </a:r>
            <a:r>
              <a:rPr lang="en-US" sz="2400" dirty="0" err="1"/>
              <a:t>write_item</a:t>
            </a:r>
            <a:r>
              <a:rPr lang="en-US" sz="2400" dirty="0"/>
              <a:t> operations to access and update the database.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read-set </a:t>
            </a:r>
            <a:r>
              <a:rPr lang="en-US" sz="2400" dirty="0"/>
              <a:t>of a transaction is the set of all items that the transaction </a:t>
            </a:r>
            <a:r>
              <a:rPr lang="en-US" sz="2400" b="1" dirty="0">
                <a:solidFill>
                  <a:srgbClr val="C00000"/>
                </a:solidFill>
              </a:rPr>
              <a:t>reads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write-set</a:t>
            </a:r>
            <a:r>
              <a:rPr lang="en-US" sz="2400" dirty="0"/>
              <a:t> is the set of all items that the transaction </a:t>
            </a:r>
            <a:r>
              <a:rPr lang="en-US" sz="2400" b="1" dirty="0">
                <a:solidFill>
                  <a:srgbClr val="C00000"/>
                </a:solidFill>
              </a:rPr>
              <a:t>writes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Example: The read-set of T1 is </a:t>
            </a:r>
            <a:r>
              <a:rPr lang="en-US" sz="2400" b="1" dirty="0">
                <a:solidFill>
                  <a:srgbClr val="C00000"/>
                </a:solidFill>
              </a:rPr>
              <a:t>{X, Y} </a:t>
            </a:r>
            <a:r>
              <a:rPr lang="en-US" sz="2400" dirty="0"/>
              <a:t>and its write-set is also </a:t>
            </a:r>
            <a:r>
              <a:rPr lang="en-US" sz="2400" b="1" dirty="0">
                <a:solidFill>
                  <a:srgbClr val="C00000"/>
                </a:solidFill>
              </a:rPr>
              <a:t>{X, Y}.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18" r="51740"/>
          <a:stretch/>
        </p:blipFill>
        <p:spPr>
          <a:xfrm>
            <a:off x="8928337" y="1705442"/>
            <a:ext cx="2682817" cy="415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979102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Transaction Concurrency</a:t>
            </a:r>
            <a:endParaRPr lang="en-US" sz="2200" b="1" u="sng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Several users using a system can access the data and may try to update it concurrently.</a:t>
            </a:r>
          </a:p>
          <a:p>
            <a:pPr algn="just"/>
            <a:r>
              <a:rPr lang="en-US" sz="2200" dirty="0">
                <a:solidFill>
                  <a:srgbClr val="C00000"/>
                </a:solidFill>
              </a:rPr>
              <a:t>Uncontrolled transaction execution </a:t>
            </a:r>
            <a:r>
              <a:rPr lang="en-US" sz="2200" dirty="0"/>
              <a:t>may leads to concurrency anomalies </a:t>
            </a:r>
          </a:p>
          <a:p>
            <a:pPr algn="just"/>
            <a:r>
              <a:rPr lang="en-US" sz="2200" dirty="0"/>
              <a:t>Which will leave database in an </a:t>
            </a:r>
            <a:r>
              <a:rPr lang="en-US" sz="2200" dirty="0">
                <a:solidFill>
                  <a:srgbClr val="C00000"/>
                </a:solidFill>
              </a:rPr>
              <a:t>inconsistent state.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979102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Why Concurrency Control Is Needed?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To address these problems lets take an example of: </a:t>
            </a:r>
          </a:p>
          <a:p>
            <a:pPr algn="just"/>
            <a:r>
              <a:rPr lang="en-US" sz="2400" dirty="0"/>
              <a:t>Airline Reservation System;</a:t>
            </a:r>
          </a:p>
          <a:p>
            <a:pPr lvl="1" algn="just"/>
            <a:r>
              <a:rPr lang="en-US" sz="2200" dirty="0"/>
              <a:t>Saves the records of Flights</a:t>
            </a:r>
          </a:p>
          <a:p>
            <a:pPr lvl="1" algn="just"/>
            <a:r>
              <a:rPr lang="en-US" sz="2200" dirty="0"/>
              <a:t>Each record includes: </a:t>
            </a:r>
          </a:p>
          <a:p>
            <a:pPr lvl="2" algn="just"/>
            <a:r>
              <a:rPr lang="en-US" sz="2000" dirty="0">
                <a:solidFill>
                  <a:srgbClr val="C00000"/>
                </a:solidFill>
              </a:rPr>
              <a:t>the number of reserved seats on that flight</a:t>
            </a:r>
            <a:r>
              <a:rPr lang="en-US" sz="2000" dirty="0"/>
              <a:t> as a named (uniquely identifiable) data item, among other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08059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83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5" y="694001"/>
            <a:ext cx="10400619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Why Concurrency Control Is Needed</a:t>
            </a:r>
          </a:p>
          <a:p>
            <a:pPr algn="just"/>
            <a:r>
              <a:rPr lang="en-US" sz="2000" dirty="0"/>
              <a:t>Transaction T1: (</a:t>
            </a:r>
            <a:r>
              <a:rPr lang="en-US" sz="2000" b="1" dirty="0">
                <a:solidFill>
                  <a:srgbClr val="C00000"/>
                </a:solidFill>
              </a:rPr>
              <a:t>Moving N reservation from Flight 1 to Flight 2</a:t>
            </a:r>
            <a:r>
              <a:rPr lang="en-US" sz="2000" dirty="0"/>
              <a:t>)</a:t>
            </a:r>
          </a:p>
          <a:p>
            <a:pPr lvl="1" algn="just"/>
            <a:r>
              <a:rPr lang="en-US" sz="1800" dirty="0"/>
              <a:t>transfers N reservations from one flight whose number of reserved seats is stored in the database item named X </a:t>
            </a:r>
          </a:p>
          <a:p>
            <a:pPr lvl="1" algn="just"/>
            <a:r>
              <a:rPr lang="en-US" sz="1800" dirty="0"/>
              <a:t>to another flight whose number of reserved seats is stored in the database item named Y. </a:t>
            </a:r>
          </a:p>
          <a:p>
            <a:pPr algn="just"/>
            <a:r>
              <a:rPr lang="en-US" sz="2000" dirty="0"/>
              <a:t>Transaction T2 : (</a:t>
            </a:r>
            <a:r>
              <a:rPr lang="en-US" sz="2000" b="1" dirty="0">
                <a:solidFill>
                  <a:srgbClr val="C00000"/>
                </a:solidFill>
              </a:rPr>
              <a:t>Making M reservations in Flight1</a:t>
            </a:r>
            <a:r>
              <a:rPr lang="en-US" sz="2000" dirty="0"/>
              <a:t>)</a:t>
            </a:r>
          </a:p>
          <a:p>
            <a:pPr lvl="1" algn="just"/>
            <a:r>
              <a:rPr lang="en-US" sz="1800" dirty="0"/>
              <a:t>reserves M seats on the first flight (X) referenced in transaction T1.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81" y="3564890"/>
            <a:ext cx="6556553" cy="31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153851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044754"/>
            <a:ext cx="10248220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Why Concurrency Control Is Needed ?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We will discuss 3 problems here</a:t>
            </a:r>
          </a:p>
          <a:p>
            <a:pPr lvl="1" algn="just"/>
            <a:r>
              <a:rPr lang="en-US" sz="2000" dirty="0"/>
              <a:t>The lost update problem</a:t>
            </a:r>
          </a:p>
          <a:p>
            <a:pPr lvl="1" algn="just"/>
            <a:r>
              <a:rPr lang="en-US" sz="2000" dirty="0"/>
              <a:t>The temporary update or the Dirty read problem</a:t>
            </a:r>
          </a:p>
          <a:p>
            <a:pPr lvl="1" algn="just"/>
            <a:r>
              <a:rPr lang="en-US" sz="2000" dirty="0"/>
              <a:t>The incorrect summary problem</a:t>
            </a:r>
          </a:p>
          <a:p>
            <a:pPr lvl="1" algn="just"/>
            <a:r>
              <a:rPr lang="en-US" sz="2000" dirty="0"/>
              <a:t>The unrepeatable read problem 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153851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044754"/>
            <a:ext cx="10248220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Why Concurrency Control Is Needed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The Lost Update Problem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Occurs when two transactions that access the same database items have their operations interleaved in a way that makes the value of some database items incorrect. </a:t>
            </a:r>
          </a:p>
          <a:p>
            <a:pPr algn="just"/>
            <a:r>
              <a:rPr lang="en-US" sz="2400" dirty="0"/>
              <a:t>Suppose that transactions T1 and T2 are submitted at approximately the same time, </a:t>
            </a:r>
          </a:p>
          <a:p>
            <a:pPr algn="just"/>
            <a:r>
              <a:rPr lang="en-US" sz="2400" dirty="0"/>
              <a:t>and suppose that their operations are interleaved then the final value of item X is incorrect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because T2 reads the value of X before T1 changes it in the database</a:t>
            </a:r>
            <a:r>
              <a:rPr lang="en-US" sz="2200" dirty="0"/>
              <a:t>, and hence the updated value resulting from T1 is lost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01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" y="128043"/>
            <a:ext cx="8596668" cy="1320800"/>
          </a:xfrm>
        </p:spPr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0AAEB-E391-44DF-8A2F-0044049A630B}"/>
              </a:ext>
            </a:extLst>
          </p:cNvPr>
          <p:cNvSpPr/>
          <p:nvPr/>
        </p:nvSpPr>
        <p:spPr>
          <a:xfrm>
            <a:off x="6400801" y="2812026"/>
            <a:ext cx="793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MinionPro-It"/>
              </a:rPr>
              <a:t>X </a:t>
            </a:r>
            <a:r>
              <a:rPr lang="en-US" dirty="0">
                <a:latin typeface="MinionPro-Regular"/>
              </a:rPr>
              <a:t>= 80</a:t>
            </a:r>
          </a:p>
          <a:p>
            <a:r>
              <a:rPr lang="en-US" i="1" dirty="0">
                <a:latin typeface="MinionPro-It"/>
              </a:rPr>
              <a:t>M </a:t>
            </a:r>
            <a:r>
              <a:rPr lang="en-US" dirty="0">
                <a:latin typeface="MinionPro-Regular"/>
              </a:rPr>
              <a:t>= 4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A519B-5688-B433-00AB-9CCCA0B7CA68}"/>
              </a:ext>
            </a:extLst>
          </p:cNvPr>
          <p:cNvGrpSpPr/>
          <p:nvPr/>
        </p:nvGrpSpPr>
        <p:grpSpPr>
          <a:xfrm>
            <a:off x="1196788" y="1671918"/>
            <a:ext cx="9798424" cy="4074458"/>
            <a:chOff x="1541068" y="1905000"/>
            <a:chExt cx="9126932" cy="3070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068" y="1905000"/>
              <a:ext cx="8800241" cy="304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34D6D0-0C98-4002-A791-256282DC984B}"/>
                </a:ext>
              </a:extLst>
            </p:cNvPr>
            <p:cNvSpPr/>
            <p:nvPr/>
          </p:nvSpPr>
          <p:spPr>
            <a:xfrm>
              <a:off x="2060606" y="2253352"/>
              <a:ext cx="708051" cy="904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MinionPro-It"/>
                </a:rPr>
                <a:t>Let,</a:t>
              </a:r>
            </a:p>
            <a:p>
              <a:r>
                <a:rPr lang="en-US" i="1" dirty="0">
                  <a:latin typeface="MinionPro-It"/>
                </a:rPr>
                <a:t>X </a:t>
              </a:r>
              <a:r>
                <a:rPr lang="en-US" dirty="0">
                  <a:latin typeface="MinionPro-Regular"/>
                </a:rPr>
                <a:t>= 80</a:t>
              </a:r>
            </a:p>
            <a:p>
              <a:r>
                <a:rPr lang="en-US" dirty="0">
                  <a:latin typeface="MinionPro-Regular"/>
                </a:rPr>
                <a:t>N=5</a:t>
              </a:r>
            </a:p>
            <a:p>
              <a:r>
                <a:rPr lang="en-US" dirty="0">
                  <a:latin typeface="MinionPro-Regular"/>
                </a:rPr>
                <a:t>M=4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5E03CC-8A29-4899-8884-5E1B88DB665C}"/>
                </a:ext>
              </a:extLst>
            </p:cNvPr>
            <p:cNvSpPr/>
            <p:nvPr/>
          </p:nvSpPr>
          <p:spPr>
            <a:xfrm>
              <a:off x="6400800" y="4328823"/>
              <a:ext cx="426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inionPro-Regular"/>
                </a:rPr>
                <a:t>the final result should be </a:t>
              </a:r>
              <a:r>
                <a:rPr lang="en-US" i="1" dirty="0">
                  <a:latin typeface="MinionPro-It"/>
                </a:rPr>
                <a:t>X </a:t>
              </a:r>
              <a:r>
                <a:rPr lang="en-US" dirty="0">
                  <a:latin typeface="MinionPro-Regular"/>
                </a:rPr>
                <a:t>= 79,</a:t>
              </a:r>
            </a:p>
            <a:p>
              <a:r>
                <a:rPr lang="en-US" dirty="0">
                  <a:latin typeface="MinionPro-Regular"/>
                </a:rPr>
                <a:t>But it is X = 84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" y="128043"/>
            <a:ext cx="8596668" cy="1320800"/>
          </a:xfrm>
        </p:spPr>
        <p:txBody>
          <a:bodyPr/>
          <a:lstStyle/>
          <a:p>
            <a:r>
              <a:rPr lang="en-US" dirty="0"/>
              <a:t>The Lost Update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BE94C-EA67-172B-E999-C8E8B0C0E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81"/>
          <a:stretch/>
        </p:blipFill>
        <p:spPr>
          <a:xfrm>
            <a:off x="1706592" y="1080189"/>
            <a:ext cx="7813925" cy="51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62" y="901318"/>
            <a:ext cx="10759208" cy="5804282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Why Concurrency Control Is Needed</a:t>
            </a:r>
          </a:p>
          <a:p>
            <a:r>
              <a:rPr lang="en-US" sz="2000" b="1" dirty="0"/>
              <a:t>The Temporary Update (or Dirty Read) Problem.</a:t>
            </a:r>
          </a:p>
          <a:p>
            <a:pPr algn="just"/>
            <a:r>
              <a:rPr lang="en-US" sz="2000" dirty="0"/>
              <a:t>This problem occurs when one transaction updates a database item and then the transaction fails for some reason.</a:t>
            </a:r>
          </a:p>
          <a:p>
            <a:pPr algn="just"/>
            <a:r>
              <a:rPr lang="en-US" sz="2000" dirty="0"/>
              <a:t>Meanwhile, the updated item is accessed (read) by another transaction before it is changed back (or rolled back) to its original value. </a:t>
            </a:r>
          </a:p>
          <a:p>
            <a:pPr algn="just"/>
            <a:r>
              <a:rPr lang="en-US" sz="2000" dirty="0"/>
              <a:t>Figure 20.3(b) shows an example,</a:t>
            </a:r>
          </a:p>
          <a:p>
            <a:pPr lvl="1" algn="just"/>
            <a:r>
              <a:rPr lang="en-US" sz="1800" dirty="0"/>
              <a:t>where T1 updates item X and then fails before completion, so the system must roll back X to its original value. </a:t>
            </a:r>
          </a:p>
          <a:p>
            <a:pPr lvl="1" algn="just"/>
            <a:r>
              <a:rPr lang="en-US" sz="1800" dirty="0"/>
              <a:t>Before it can do so, however, transaction T2 reads the temporary value of X, which will not be recorded permanently in the database because of the failure of T1. </a:t>
            </a:r>
          </a:p>
          <a:p>
            <a:pPr algn="just"/>
            <a:r>
              <a:rPr lang="en-US" sz="2000" b="1" u="sng" dirty="0">
                <a:solidFill>
                  <a:srgbClr val="C00000"/>
                </a:solidFill>
              </a:rPr>
              <a:t>Result:</a:t>
            </a:r>
          </a:p>
          <a:p>
            <a:pPr algn="just"/>
            <a:r>
              <a:rPr lang="en-US" sz="2000" dirty="0"/>
              <a:t>The value of item X that is read by T2 is called dirty data because it has been created by a transaction that has not completed and committed yet; hence, this problem is also known as the dirty read problem.</a:t>
            </a:r>
          </a:p>
          <a:p>
            <a:pPr algn="just"/>
            <a:r>
              <a:rPr lang="en-US" sz="2000" dirty="0"/>
              <a:t>This may or may not occur always.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76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8805777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 to Transaction Processing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Transaction and System Concepts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Desirable Properties of Transactions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</a:t>
            </a:r>
            <a:r>
              <a:rPr lang="en-US" sz="3200" dirty="0">
                <a:solidFill>
                  <a:schemeClr val="tx1"/>
                </a:solidFill>
              </a:rPr>
              <a:t>Characterizing Schedules Based on Recoverability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5" y="1367483"/>
            <a:ext cx="7926360" cy="5346356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Why Concurrency Control Is Needed</a:t>
            </a:r>
          </a:p>
          <a:p>
            <a:r>
              <a:rPr lang="en-US" sz="2000" b="1" dirty="0"/>
              <a:t>The Temporary Update (or Dirty Read)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1" y="2605905"/>
            <a:ext cx="9737388" cy="36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32" y="0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32" y="755822"/>
            <a:ext cx="7926360" cy="5346356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Why Concurrency Control Is Needed</a:t>
            </a:r>
          </a:p>
          <a:p>
            <a:r>
              <a:rPr lang="en-US" sz="2000" b="1" dirty="0"/>
              <a:t>The Temporary Update (or Dirty Read) Problem.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B0FB0-B352-00DA-1262-58A12443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2" y="1757944"/>
            <a:ext cx="7172106" cy="45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6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9925491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Why Concurrency Control Is Needed</a:t>
            </a:r>
          </a:p>
          <a:p>
            <a:pPr algn="just"/>
            <a:r>
              <a:rPr lang="en-US" sz="2000" b="1" dirty="0"/>
              <a:t>The Incorrect Summary Problem.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T1: </a:t>
            </a:r>
            <a:r>
              <a:rPr lang="en-US" sz="2000" dirty="0"/>
              <a:t>calculating an aggregate summary function on a number of database items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T2: </a:t>
            </a:r>
            <a:r>
              <a:rPr lang="en-US" sz="2000" dirty="0"/>
              <a:t>updating some of these database items,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Problem:</a:t>
            </a:r>
            <a:r>
              <a:rPr lang="en-US" sz="2000" dirty="0"/>
              <a:t> the aggregate function may calculate some values before they are updated and others after they are updated. </a:t>
            </a:r>
          </a:p>
          <a:p>
            <a:pPr algn="just"/>
            <a:r>
              <a:rPr lang="en-US" sz="2000" dirty="0"/>
              <a:t>For example, </a:t>
            </a:r>
          </a:p>
          <a:p>
            <a:pPr lvl="1" algn="just"/>
            <a:r>
              <a:rPr lang="en-US" sz="1800" dirty="0"/>
              <a:t>suppose that a transaction T3 is calculating the total number of reservations on all the flights; </a:t>
            </a:r>
          </a:p>
          <a:p>
            <a:pPr lvl="1" algn="just"/>
            <a:r>
              <a:rPr lang="en-US" sz="1800" dirty="0"/>
              <a:t>meanwhile, transaction T1 is executing. </a:t>
            </a:r>
          </a:p>
          <a:p>
            <a:pPr algn="just"/>
            <a:r>
              <a:rPr lang="en-US" sz="2000" dirty="0"/>
              <a:t>If the interleaving of operations shown in Figure 20.3(c) occurs, the result of T3 will be off by an amount N because T3 reads the value of X after N seats have been subtracted from it but reads the value of Y before those N seats have been added to it.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23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5" y="1367483"/>
            <a:ext cx="5674040" cy="5346356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Why Concurrency Control Is Needed</a:t>
            </a:r>
          </a:p>
          <a:p>
            <a:r>
              <a:rPr lang="en-US" sz="2000" b="1" dirty="0"/>
              <a:t>The Incorrect Summary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71" y="2213918"/>
            <a:ext cx="803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10149608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b="1" u="sng" dirty="0"/>
              <a:t>Why Concurrency Control Is Needed</a:t>
            </a:r>
          </a:p>
          <a:p>
            <a:pPr algn="just"/>
            <a:r>
              <a:rPr lang="en-US" sz="2400" b="1" dirty="0"/>
              <a:t>The Unrepeatable Read Problem.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Problem: </a:t>
            </a:r>
          </a:p>
          <a:p>
            <a:pPr lvl="1" algn="just"/>
            <a:r>
              <a:rPr lang="en-US" sz="2200" dirty="0"/>
              <a:t>A transaction T reads the same item twice and the item is changed by another transaction T′ between the two reads.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RESULT: </a:t>
            </a:r>
          </a:p>
          <a:p>
            <a:pPr lvl="1" algn="just"/>
            <a:r>
              <a:rPr lang="en-US" sz="2200" dirty="0"/>
              <a:t>Hence, T receives different values for its two reads of the same item.</a:t>
            </a:r>
          </a:p>
          <a:p>
            <a:pPr algn="just"/>
            <a:r>
              <a:rPr lang="en-US" sz="2400" dirty="0"/>
              <a:t>for example, 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if during an airline reservation transaction, a customer inquires about seat availability on several flights. </a:t>
            </a:r>
          </a:p>
          <a:p>
            <a:pPr lvl="1" algn="just"/>
            <a:r>
              <a:rPr lang="en-US" sz="2200" dirty="0"/>
              <a:t>When the customer decides on a particular flight, the transaction then reads the number of seats on that flight a second time before completing the reservation, and it may end up reading a different value for the item.</a:t>
            </a:r>
          </a:p>
        </p:txBody>
      </p:sp>
    </p:spTree>
    <p:extLst>
      <p:ext uri="{BB962C8B-B14F-4D97-AF65-F5344CB8AC3E}">
        <p14:creationId xmlns:p14="http://schemas.microsoft.com/office/powerpoint/2010/main" val="387631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394188" y="455126"/>
            <a:ext cx="7886700" cy="10089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r>
              <a:rPr lang="en" b="1" dirty="0"/>
              <a:t>The Phantom Read Problem</a:t>
            </a:r>
            <a:endParaRPr b="1" dirty="0"/>
          </a:p>
        </p:txBody>
      </p:sp>
      <p:sp>
        <p:nvSpPr>
          <p:cNvPr id="240" name="Google Shape;240;p33"/>
          <p:cNvSpPr txBox="1">
            <a:spLocks noGrp="1"/>
          </p:cNvSpPr>
          <p:nvPr>
            <p:ph idx="1"/>
          </p:nvPr>
        </p:nvSpPr>
        <p:spPr>
          <a:xfrm>
            <a:off x="504720" y="2065696"/>
            <a:ext cx="10347499" cy="326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0" bIns="45700" rtlCol="0" anchor="t" anchorCtr="0">
            <a:normAutofit/>
          </a:bodyPr>
          <a:lstStyle/>
          <a:p>
            <a:pPr marL="342891" algn="just">
              <a:spcBef>
                <a:spcPts val="0"/>
              </a:spcBef>
              <a:buSzPts val="1680"/>
            </a:pPr>
            <a:r>
              <a:rPr lang="en" sz="2400" dirty="0"/>
              <a:t>Transaction T executes a query that retrieves a set of tuples from a relation satisfying a certain predicate</a:t>
            </a:r>
            <a:endParaRPr sz="2400" dirty="0"/>
          </a:p>
          <a:p>
            <a:pPr marL="342891" algn="just">
              <a:spcBef>
                <a:spcPts val="560"/>
              </a:spcBef>
              <a:buSzPts val="1680"/>
            </a:pPr>
            <a:r>
              <a:rPr lang="en" sz="2400" dirty="0"/>
              <a:t>T re-executes the query at a later time, but finds that the retrieved set contains an additional (phantom) that has been inserted by another transaction in the meantime.</a:t>
            </a:r>
            <a:endParaRPr sz="2400" dirty="0"/>
          </a:p>
          <a:p>
            <a:pPr marL="342891" algn="just">
              <a:spcBef>
                <a:spcPts val="560"/>
              </a:spcBef>
              <a:buSzPts val="1680"/>
            </a:pPr>
            <a:r>
              <a:rPr lang="en" sz="2400" dirty="0"/>
              <a:t>T receives different tuples for the same query</a:t>
            </a:r>
            <a:endParaRPr sz="2400"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sz="quarter" idx="12"/>
          </p:nvPr>
        </p:nvSpPr>
        <p:spPr>
          <a:xfrm>
            <a:off x="7981951" y="56245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9961350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Why Recovery Is Needed?</a:t>
            </a:r>
          </a:p>
          <a:p>
            <a:pPr algn="just"/>
            <a:r>
              <a:rPr lang="en-US" sz="2800" dirty="0"/>
              <a:t>Whenever a transaction is submitted to a DBMS for execution, there exists two possibilities: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Committed Transaction:</a:t>
            </a:r>
          </a:p>
          <a:p>
            <a:pPr lvl="2" algn="just"/>
            <a:r>
              <a:rPr lang="en-US" sz="2800" dirty="0"/>
              <a:t>Transaction completed &amp; data saved in database successfully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Aborted Transaction:</a:t>
            </a:r>
          </a:p>
          <a:p>
            <a:pPr lvl="2" algn="just"/>
            <a:r>
              <a:rPr lang="en-US" sz="2200" dirty="0"/>
              <a:t>Transaction failed</a:t>
            </a:r>
          </a:p>
          <a:p>
            <a:pPr lvl="1" algn="just"/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1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11098306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u="sng" dirty="0"/>
              <a:t>Why Recovery Is Needed?</a:t>
            </a:r>
          </a:p>
          <a:p>
            <a:pPr algn="just"/>
            <a:r>
              <a:rPr lang="en-US" sz="2000" b="1" u="sng" dirty="0">
                <a:solidFill>
                  <a:srgbClr val="7030A0"/>
                </a:solidFill>
              </a:rPr>
              <a:t>Types of Failures.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1. A computer failure (system crash). </a:t>
            </a:r>
            <a:r>
              <a:rPr lang="en-US" sz="2000" dirty="0"/>
              <a:t>A hardware, software, or network error occurs in the computer system during transaction execution.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2. A transaction or system error. </a:t>
            </a:r>
            <a:r>
              <a:rPr lang="en-US" sz="2000" dirty="0"/>
              <a:t>Some operation in the transaction may cause it to fail, such as division by zero, or because of a logical programming error.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3. Local errors or exception conditions. </a:t>
            </a:r>
            <a:r>
              <a:rPr lang="en-US" sz="2000" dirty="0"/>
              <a:t>For example, data for the transaction may not be found. An exception condition, such as insufficient account balance in a banking database, such as a fund withdrawal, to be canceled.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4. Concurrency control enforcement. </a:t>
            </a:r>
            <a:r>
              <a:rPr lang="en-US" sz="2000" dirty="0"/>
              <a:t>The concurrency control method may abort a transaction because it violates serializability or to resolve a state of deadlock.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5. Disk failure. </a:t>
            </a:r>
            <a:r>
              <a:rPr lang="en-US" sz="2000" dirty="0"/>
              <a:t>Some disk blocks may lose their data because of a read or write malfunction or because of a disk read/write head crash.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6. Physical problems and catastrophes. </a:t>
            </a:r>
            <a:r>
              <a:rPr lang="en-US" sz="2000" dirty="0"/>
              <a:t>Power or air-conditioning failure, fire, theft, sabotage, overwriting disks or tapes by mistake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9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4776"/>
            <a:ext cx="10750244" cy="6086310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Transaction States and Additional Operations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For recovery purposes, </a:t>
            </a:r>
          </a:p>
          <a:p>
            <a:pPr lvl="1" algn="just"/>
            <a:r>
              <a:rPr lang="en-US" sz="2000" dirty="0"/>
              <a:t>the system needs to keep track of when each transaction starts, terminates, and commits, or aborts.</a:t>
            </a:r>
          </a:p>
          <a:p>
            <a:pPr algn="just"/>
            <a:r>
              <a:rPr lang="en-US" sz="2400" dirty="0"/>
              <a:t>Therefore, the recovery manager of the DBMS needs to keep track of the following operations: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</a:rPr>
              <a:t>BEGIN_TRANSACTION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lvl="2" algn="just"/>
            <a:r>
              <a:rPr lang="en-US" sz="1800" dirty="0"/>
              <a:t>Beginning of transaction execution.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</a:rPr>
              <a:t>READ or WRITE</a:t>
            </a:r>
          </a:p>
          <a:p>
            <a:pPr lvl="2" algn="just"/>
            <a:r>
              <a:rPr lang="en-US" sz="1800" dirty="0"/>
              <a:t>These specify read or write operations on the database items that are executed as part of a transaction.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</a:rPr>
              <a:t>END_TRANSACTION </a:t>
            </a:r>
          </a:p>
          <a:p>
            <a:pPr lvl="2" algn="just"/>
            <a:r>
              <a:rPr lang="en-US" sz="1800" dirty="0"/>
              <a:t>This specifies that READ and WRITE transaction operations have ended and marks the end of transaction execution. </a:t>
            </a:r>
          </a:p>
          <a:p>
            <a:pPr lvl="2" algn="just"/>
            <a:r>
              <a:rPr lang="en-US" sz="1800" dirty="0"/>
              <a:t>It also checks whether the changes are committed or the transaction was aborted.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2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9430493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Transaction States and Additional Operations</a:t>
            </a:r>
          </a:p>
          <a:p>
            <a:pPr algn="just"/>
            <a:endParaRPr lang="en-US" sz="2000" dirty="0"/>
          </a:p>
          <a:p>
            <a:pPr algn="just"/>
            <a:r>
              <a:rPr lang="en-US" sz="2200" b="1" dirty="0">
                <a:solidFill>
                  <a:srgbClr val="C00000"/>
                </a:solidFill>
              </a:rPr>
              <a:t>COMMIT_TRANSACTION</a:t>
            </a:r>
          </a:p>
          <a:p>
            <a:pPr lvl="1" algn="just"/>
            <a:r>
              <a:rPr lang="en-US" sz="1800" dirty="0"/>
              <a:t>This signals a successful end of the transaction so that any changes (updates) executed by the transaction can be safely committed to the database and will not be undone.</a:t>
            </a:r>
          </a:p>
          <a:p>
            <a:pPr algn="just"/>
            <a:r>
              <a:rPr lang="en-US" sz="2200" b="1" dirty="0">
                <a:solidFill>
                  <a:srgbClr val="C00000"/>
                </a:solidFill>
              </a:rPr>
              <a:t>ROLLBACK (or ABORT)</a:t>
            </a:r>
          </a:p>
          <a:p>
            <a:pPr lvl="1" algn="just"/>
            <a:r>
              <a:rPr lang="en-US" sz="1800" dirty="0"/>
              <a:t>This signals that the transaction has ended unsuccessfully, so that any changes or effects that the transaction may have applied to the database must be undone.</a:t>
            </a:r>
          </a:p>
        </p:txBody>
      </p:sp>
    </p:spTree>
    <p:extLst>
      <p:ext uri="{BB962C8B-B14F-4D97-AF65-F5344CB8AC3E}">
        <p14:creationId xmlns:p14="http://schemas.microsoft.com/office/powerpoint/2010/main" val="147409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Transaction: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a logical unit of database processing that must be completed in its entirety to ensure correctness. i.e., transaction atomicity.</a:t>
            </a:r>
          </a:p>
          <a:p>
            <a:pPr marL="457200" lvl="1" indent="0" algn="just">
              <a:buNone/>
            </a:pPr>
            <a:endParaRPr lang="en-US" sz="2200" dirty="0"/>
          </a:p>
          <a:p>
            <a:pPr lvl="1" algn="just"/>
            <a:r>
              <a:rPr lang="en-US" sz="2200" dirty="0"/>
              <a:t>A transaction includes database commands such as </a:t>
            </a:r>
            <a:r>
              <a:rPr lang="en-US" sz="2200" b="1" dirty="0">
                <a:solidFill>
                  <a:srgbClr val="C00000"/>
                </a:solidFill>
              </a:rPr>
              <a:t>retrievals, insertions, deletions, and updates.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820"/>
            <a:ext cx="7666385" cy="5346356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Transaction States and Additional Operations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9" y="1763709"/>
            <a:ext cx="11005083" cy="34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4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983326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u="sng" dirty="0"/>
              <a:t>Transaction States and Additional Operations</a:t>
            </a:r>
          </a:p>
          <a:p>
            <a:pPr algn="just"/>
            <a:r>
              <a:rPr lang="en-US" sz="2000" dirty="0"/>
              <a:t>A transaction goes into an active state immediately after it starts execution, where it can execute its READ and WRITE operations.</a:t>
            </a:r>
          </a:p>
          <a:p>
            <a:pPr algn="just"/>
            <a:r>
              <a:rPr lang="en-US" sz="2000" dirty="0"/>
              <a:t>When the transaction ends, it moves to the partially committed state. </a:t>
            </a:r>
          </a:p>
          <a:p>
            <a:pPr algn="just"/>
            <a:r>
              <a:rPr lang="en-US" sz="2000" dirty="0"/>
              <a:t>At this point, some types of concurrency control protocols may do additional checks to see if the transaction can be committed or not.</a:t>
            </a:r>
          </a:p>
          <a:p>
            <a:pPr algn="just"/>
            <a:r>
              <a:rPr lang="en-US" sz="2000" dirty="0"/>
              <a:t>If these checks are successful, the transaction is said to have reached its commit point and enters the committed state. </a:t>
            </a:r>
          </a:p>
          <a:p>
            <a:pPr algn="just"/>
            <a:r>
              <a:rPr lang="en-US" sz="2000" dirty="0"/>
              <a:t>When a transaction is committed, it has concluded its execution successfully and all its changes must be recorded permanently in the database, even if a system failure occurs.</a:t>
            </a:r>
          </a:p>
          <a:p>
            <a:pPr algn="just"/>
            <a:r>
              <a:rPr lang="en-US" sz="2000" dirty="0"/>
              <a:t>However, a transaction can go to the failed state if one of the checks fails or if the transaction is aborted during its active state. </a:t>
            </a:r>
          </a:p>
          <a:p>
            <a:pPr algn="just"/>
            <a:r>
              <a:rPr lang="en-US" sz="2000" dirty="0"/>
              <a:t>The transaction may then have to be rolled back to undo the effect of its WRITE operations on the database. </a:t>
            </a:r>
          </a:p>
          <a:p>
            <a:pPr algn="just"/>
            <a:r>
              <a:rPr lang="en-US" sz="2000" dirty="0"/>
              <a:t>The terminated state corresponds to the transaction leaving the system.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8239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104785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The System Log</a:t>
            </a:r>
          </a:p>
          <a:p>
            <a:pPr algn="just"/>
            <a:r>
              <a:rPr lang="en-US" sz="2000" dirty="0"/>
              <a:t>To be able to recover from failures that affect transactions, the system maintains a log to keep track of all transaction operations that affect the values of database items, as well as other transaction information that may be needed to permit recovery from failures. </a:t>
            </a:r>
          </a:p>
          <a:p>
            <a:pPr algn="just"/>
            <a:r>
              <a:rPr lang="en-US" sz="2000" dirty="0"/>
              <a:t>The log is a </a:t>
            </a:r>
            <a:r>
              <a:rPr lang="en-US" sz="2000" b="1" dirty="0">
                <a:solidFill>
                  <a:srgbClr val="C00000"/>
                </a:solidFill>
              </a:rPr>
              <a:t>append-only file </a:t>
            </a:r>
            <a:r>
              <a:rPr lang="en-US" sz="2000" dirty="0"/>
              <a:t>that is kept on disk, so it is not affected by any type of failure except for disk failure. </a:t>
            </a:r>
          </a:p>
          <a:p>
            <a:pPr algn="just"/>
            <a:r>
              <a:rPr lang="en-US" sz="2000" dirty="0"/>
              <a:t>Typically, one (or more) main memory buffers, called the </a:t>
            </a:r>
            <a:r>
              <a:rPr lang="en-US" sz="2000" b="1" dirty="0">
                <a:solidFill>
                  <a:srgbClr val="C00000"/>
                </a:solidFill>
              </a:rPr>
              <a:t>log buffers</a:t>
            </a:r>
            <a:r>
              <a:rPr lang="en-US" sz="2000" dirty="0"/>
              <a:t>, hold the last part of the log file, so that log entries are first added to the log main memory buffer. </a:t>
            </a:r>
          </a:p>
          <a:p>
            <a:pPr algn="just"/>
            <a:r>
              <a:rPr lang="en-US" sz="2000" dirty="0"/>
              <a:t>When the log buffer is filled, the log buffer is appended to the end of the log file on disk. </a:t>
            </a:r>
          </a:p>
        </p:txBody>
      </p:sp>
    </p:spTree>
    <p:extLst>
      <p:ext uri="{BB962C8B-B14F-4D97-AF65-F5344CB8AC3E}">
        <p14:creationId xmlns:p14="http://schemas.microsoft.com/office/powerpoint/2010/main" val="95340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436479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/>
              <a:t>The System Log</a:t>
            </a:r>
          </a:p>
          <a:p>
            <a:pPr algn="just"/>
            <a:r>
              <a:rPr lang="en-US" sz="2000" dirty="0"/>
              <a:t>The following are the types of entries called log records that are written to the log file.</a:t>
            </a:r>
          </a:p>
          <a:p>
            <a:pPr algn="just"/>
            <a:r>
              <a:rPr lang="en-US" sz="2000" dirty="0"/>
              <a:t>T refers to a unique transaction-id that is generated automatically by the system for each transaction and that is used to identify each transaction: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start_transaction</a:t>
            </a:r>
            <a:r>
              <a:rPr lang="en-US" sz="2000" dirty="0">
                <a:solidFill>
                  <a:srgbClr val="C00000"/>
                </a:solidFill>
              </a:rPr>
              <a:t>, T]</a:t>
            </a:r>
            <a:r>
              <a:rPr lang="en-US" sz="2000" dirty="0"/>
              <a:t> Indicates that transaction T has started execution.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write_item</a:t>
            </a:r>
            <a:r>
              <a:rPr lang="en-US" sz="2000" dirty="0">
                <a:solidFill>
                  <a:srgbClr val="C00000"/>
                </a:solidFill>
              </a:rPr>
              <a:t>, T, X, </a:t>
            </a:r>
            <a:r>
              <a:rPr lang="en-US" sz="2000" dirty="0" err="1">
                <a:solidFill>
                  <a:srgbClr val="C00000"/>
                </a:solidFill>
              </a:rPr>
              <a:t>old_value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new_value</a:t>
            </a:r>
            <a:r>
              <a:rPr lang="en-US" sz="2000" dirty="0">
                <a:solidFill>
                  <a:srgbClr val="C00000"/>
                </a:solidFill>
              </a:rPr>
              <a:t>]</a:t>
            </a:r>
            <a:r>
              <a:rPr lang="en-US" sz="2000" dirty="0"/>
              <a:t> Indicates that transaction T has changed the value of database item X from </a:t>
            </a:r>
            <a:r>
              <a:rPr lang="en-US" sz="2000" dirty="0" err="1"/>
              <a:t>old_value</a:t>
            </a:r>
            <a:r>
              <a:rPr lang="en-US" sz="2000" dirty="0"/>
              <a:t> to </a:t>
            </a:r>
            <a:r>
              <a:rPr lang="en-US" sz="2000" dirty="0" err="1"/>
              <a:t>new_value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read_item</a:t>
            </a:r>
            <a:r>
              <a:rPr lang="en-US" sz="2000" dirty="0">
                <a:solidFill>
                  <a:srgbClr val="C00000"/>
                </a:solidFill>
              </a:rPr>
              <a:t>, T, X]</a:t>
            </a:r>
            <a:r>
              <a:rPr lang="en-US" sz="2000" dirty="0"/>
              <a:t> Indicates that transaction T has read the value of database item X.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[commit, T]</a:t>
            </a:r>
            <a:r>
              <a:rPr lang="en-US" sz="2000" dirty="0"/>
              <a:t> Indicates that transaction T has completed successfully, and affirms that its effect can be committed to the database.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[abort, T]</a:t>
            </a:r>
            <a:r>
              <a:rPr lang="en-US" sz="2000" dirty="0"/>
              <a:t> Indicates that transaction T has been aborted.</a:t>
            </a:r>
          </a:p>
        </p:txBody>
      </p:sp>
    </p:spTree>
    <p:extLst>
      <p:ext uri="{BB962C8B-B14F-4D97-AF65-F5344CB8AC3E}">
        <p14:creationId xmlns:p14="http://schemas.microsoft.com/office/powerpoint/2010/main" val="3782033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Transaction and System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373726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Commit Point of a Transaction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A transaction T reaches its commit point when</a:t>
            </a:r>
            <a:r>
              <a:rPr lang="en-US" sz="2400" dirty="0"/>
              <a:t>:</a:t>
            </a:r>
          </a:p>
          <a:p>
            <a:pPr lvl="1" algn="just"/>
            <a:r>
              <a:rPr lang="en-US" sz="2200" dirty="0"/>
              <a:t>all its operations that access the database have been executed successfully </a:t>
            </a:r>
          </a:p>
          <a:p>
            <a:pPr lvl="1" algn="just"/>
            <a:r>
              <a:rPr lang="en-US" sz="2200" dirty="0"/>
              <a:t>and the effect of all the transaction operations on the database have been recorded in the log.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The transaction then writes a commit record [commit, T] into the log.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If a system failure occurs,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dirty="0"/>
              <a:t>we can </a:t>
            </a:r>
            <a:r>
              <a:rPr lang="en-US" sz="2200" dirty="0">
                <a:solidFill>
                  <a:srgbClr val="7030A0"/>
                </a:solidFill>
              </a:rPr>
              <a:t>search back in the log for all</a:t>
            </a:r>
            <a:r>
              <a:rPr lang="en-US" sz="2200" dirty="0"/>
              <a:t> transactions T that have written a </a:t>
            </a:r>
            <a:r>
              <a:rPr lang="en-US" sz="2200" dirty="0">
                <a:solidFill>
                  <a:srgbClr val="7030A0"/>
                </a:solidFill>
              </a:rPr>
              <a:t>[</a:t>
            </a:r>
            <a:r>
              <a:rPr lang="en-US" sz="2200" dirty="0" err="1">
                <a:solidFill>
                  <a:srgbClr val="7030A0"/>
                </a:solidFill>
              </a:rPr>
              <a:t>start_transaction</a:t>
            </a:r>
            <a:r>
              <a:rPr lang="en-US" sz="2200" dirty="0">
                <a:solidFill>
                  <a:srgbClr val="7030A0"/>
                </a:solidFill>
              </a:rPr>
              <a:t>, T] record into the log </a:t>
            </a:r>
            <a:r>
              <a:rPr lang="en-US" sz="2200" dirty="0"/>
              <a:t>but have not written their [commit, T] record yet; </a:t>
            </a:r>
          </a:p>
          <a:p>
            <a:pPr lvl="1" algn="just"/>
            <a:r>
              <a:rPr lang="en-US" sz="2200" dirty="0"/>
              <a:t>these transactions may have to be </a:t>
            </a:r>
            <a:r>
              <a:rPr lang="en-US" sz="2200" dirty="0">
                <a:solidFill>
                  <a:srgbClr val="7030A0"/>
                </a:solidFill>
              </a:rPr>
              <a:t>rolled back </a:t>
            </a:r>
            <a:r>
              <a:rPr lang="en-US" sz="2200" dirty="0"/>
              <a:t>to undo their effect during the recovery process. </a:t>
            </a:r>
          </a:p>
        </p:txBody>
      </p:sp>
    </p:spTree>
    <p:extLst>
      <p:ext uri="{BB962C8B-B14F-4D97-AF65-F5344CB8AC3E}">
        <p14:creationId xmlns:p14="http://schemas.microsoft.com/office/powerpoint/2010/main" val="2576407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Desirable Properties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606808" cy="534635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following are the ACID properties:</a:t>
            </a:r>
          </a:p>
          <a:p>
            <a:pPr algn="just"/>
            <a:r>
              <a:rPr lang="en-US" sz="2000" b="1" u="sng" dirty="0"/>
              <a:t>Atomicity:</a:t>
            </a:r>
            <a:r>
              <a:rPr lang="en-US" sz="2000" b="1" dirty="0"/>
              <a:t> </a:t>
            </a:r>
            <a:r>
              <a:rPr lang="en-US" sz="2000" dirty="0"/>
              <a:t>A transaction is an atomic unit of processing; it should either be performed in its entirety or not performed at all.</a:t>
            </a:r>
          </a:p>
          <a:p>
            <a:pPr algn="just"/>
            <a:r>
              <a:rPr lang="en-US" sz="2000" b="1" u="sng" dirty="0"/>
              <a:t>Consistency preservation:</a:t>
            </a:r>
            <a:r>
              <a:rPr lang="en-US" sz="2000" dirty="0"/>
              <a:t> If a transaction is completely executed from beginning to end without interference from other transactions, it should take the database from one consistent state to another. A consistent state of the database satisfies the constraints specified in the schema. </a:t>
            </a:r>
          </a:p>
          <a:p>
            <a:pPr algn="just"/>
            <a:r>
              <a:rPr lang="en-US" sz="2000" b="1" u="sng" dirty="0"/>
              <a:t>Isolation:</a:t>
            </a:r>
            <a:r>
              <a:rPr lang="en-US" sz="2000" dirty="0"/>
              <a:t> A transaction should appear as though it is being executed in isolation from other transactions, even though many transactions are executing concurrently. That is, the execution of a transaction should not be interfered with by any other transactions executing concurrently.</a:t>
            </a:r>
          </a:p>
          <a:p>
            <a:pPr algn="just"/>
            <a:r>
              <a:rPr lang="en-US" sz="2000" b="1" u="sng" dirty="0"/>
              <a:t>Durability or permanency:</a:t>
            </a:r>
            <a:r>
              <a:rPr lang="en-US" sz="2000" dirty="0"/>
              <a:t> The changes applied to the database by a committed transaction must persist in the database. These changes must not be lost because of any failure.</a:t>
            </a:r>
          </a:p>
        </p:txBody>
      </p:sp>
    </p:spTree>
    <p:extLst>
      <p:ext uri="{BB962C8B-B14F-4D97-AF65-F5344CB8AC3E}">
        <p14:creationId xmlns:p14="http://schemas.microsoft.com/office/powerpoint/2010/main" val="148533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Desirable Properties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9463445" cy="5346356"/>
          </a:xfrm>
        </p:spPr>
        <p:txBody>
          <a:bodyPr>
            <a:normAutofit/>
          </a:bodyPr>
          <a:lstStyle/>
          <a:p>
            <a:r>
              <a:rPr lang="en-US" sz="2400" dirty="0"/>
              <a:t>Levels of Isolation. There have been attempts to define the level of isolation of a transaction. </a:t>
            </a:r>
          </a:p>
          <a:p>
            <a:r>
              <a:rPr lang="en-US" sz="2400" dirty="0"/>
              <a:t>A transaction is said to have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Level 0 (zero) isolation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if it does not overwrite the dirty reads.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Level 1 (one) isolation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has no lost updates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Level 2 isolation </a:t>
            </a:r>
          </a:p>
          <a:p>
            <a:pPr lvl="1"/>
            <a:r>
              <a:rPr lang="en-US" sz="2200" dirty="0"/>
              <a:t>has no lost updates and no dirty reads.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Level 3 isolation (also called true isolation) </a:t>
            </a:r>
          </a:p>
          <a:p>
            <a:pPr lvl="1"/>
            <a:r>
              <a:rPr lang="en-US" sz="2200" dirty="0"/>
              <a:t>has, in addition to level 2 properties, no nonrepeatable reads. </a:t>
            </a:r>
          </a:p>
        </p:txBody>
      </p:sp>
    </p:spTree>
    <p:extLst>
      <p:ext uri="{BB962C8B-B14F-4D97-AF65-F5344CB8AC3E}">
        <p14:creationId xmlns:p14="http://schemas.microsoft.com/office/powerpoint/2010/main" val="46647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257114" cy="1320800"/>
          </a:xfrm>
        </p:spPr>
        <p:txBody>
          <a:bodyPr/>
          <a:lstStyle/>
          <a:p>
            <a:r>
              <a:rPr lang="en-US" dirty="0"/>
              <a:t>Characterizing Schedules Based 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75720"/>
            <a:ext cx="10561985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Schedule:</a:t>
            </a:r>
          </a:p>
          <a:p>
            <a:pPr lvl="1" algn="just"/>
            <a:r>
              <a:rPr lang="en-US" sz="2200" dirty="0"/>
              <a:t>When </a:t>
            </a:r>
            <a:r>
              <a:rPr lang="en-US" sz="2200" dirty="0">
                <a:solidFill>
                  <a:srgbClr val="C00000"/>
                </a:solidFill>
              </a:rPr>
              <a:t>transactions are executing concurrently </a:t>
            </a:r>
            <a:r>
              <a:rPr lang="en-US" sz="2200" dirty="0"/>
              <a:t>in an interleaved fashion, </a:t>
            </a:r>
            <a:r>
              <a:rPr lang="en-US" sz="2200" dirty="0">
                <a:solidFill>
                  <a:srgbClr val="C00000"/>
                </a:solidFill>
              </a:rPr>
              <a:t>then the order of execution of operations from all the various transactions is known as a schedule </a:t>
            </a:r>
            <a:r>
              <a:rPr lang="en-US" sz="2200" dirty="0"/>
              <a:t>(or history).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schedule (or history) S of n transactions T1, T2, … , </a:t>
            </a:r>
            <a:r>
              <a:rPr lang="en-US" sz="2400" dirty="0" err="1">
                <a:solidFill>
                  <a:schemeClr val="tx1"/>
                </a:solidFill>
              </a:rPr>
              <a:t>Tn</a:t>
            </a:r>
            <a:r>
              <a:rPr lang="en-US" sz="2400" dirty="0">
                <a:solidFill>
                  <a:schemeClr val="tx1"/>
                </a:solidFill>
              </a:rPr>
              <a:t> is an ordering of the operations of the transactions.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Operations from different transactions can be interleaved in the schedule S.</a:t>
            </a:r>
          </a:p>
        </p:txBody>
      </p:sp>
    </p:spTree>
    <p:extLst>
      <p:ext uri="{BB962C8B-B14F-4D97-AF65-F5344CB8AC3E}">
        <p14:creationId xmlns:p14="http://schemas.microsoft.com/office/powerpoint/2010/main" val="425011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2" y="1153298"/>
            <a:ext cx="10239257" cy="534635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shorthand </a:t>
            </a:r>
            <a:r>
              <a:rPr lang="en-US" sz="2400" dirty="0">
                <a:solidFill>
                  <a:srgbClr val="C00000"/>
                </a:solidFill>
              </a:rPr>
              <a:t>notation for describing a schedule uses the symbols </a:t>
            </a: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b: </a:t>
            </a:r>
            <a:r>
              <a:rPr lang="en-US" sz="2200" dirty="0" err="1">
                <a:solidFill>
                  <a:schemeClr val="tx1"/>
                </a:solidFill>
              </a:rPr>
              <a:t>begin_transaction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r: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w: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e: </a:t>
            </a:r>
            <a:r>
              <a:rPr lang="en-US" sz="2200" dirty="0" err="1">
                <a:solidFill>
                  <a:schemeClr val="tx1"/>
                </a:solidFill>
              </a:rPr>
              <a:t>end_transaction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c: </a:t>
            </a:r>
            <a:r>
              <a:rPr lang="en-US" sz="2200" dirty="0">
                <a:solidFill>
                  <a:schemeClr val="tx1"/>
                </a:solidFill>
              </a:rPr>
              <a:t>commit </a:t>
            </a:r>
          </a:p>
          <a:p>
            <a:pPr lvl="1" algn="just"/>
            <a:r>
              <a:rPr lang="en-US" sz="2200" dirty="0">
                <a:solidFill>
                  <a:srgbClr val="C00000"/>
                </a:solidFill>
              </a:rPr>
              <a:t>a: </a:t>
            </a:r>
            <a:r>
              <a:rPr lang="en-US" sz="2200" dirty="0">
                <a:solidFill>
                  <a:schemeClr val="tx1"/>
                </a:solidFill>
              </a:rPr>
              <a:t>abort,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appends as a subscript the transaction id (transaction number) to each operation in the schedule.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For example: committing transaction 1 can be shown as:  C</a:t>
            </a:r>
            <a:r>
              <a:rPr lang="en-US" sz="2200" baseline="-25000" dirty="0">
                <a:solidFill>
                  <a:schemeClr val="tx1"/>
                </a:solidFill>
              </a:rPr>
              <a:t>1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database item X that is read or written follows the r and w operations in parentheses.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For example, transaction 1 reading an item X can be shown as: r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05962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651561" cy="1320800"/>
          </a:xfrm>
        </p:spPr>
        <p:txBody>
          <a:bodyPr/>
          <a:lstStyle/>
          <a:p>
            <a:r>
              <a:rPr lang="en-US" dirty="0"/>
              <a:t>Characterizing Schedules Based 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66" y="400263"/>
            <a:ext cx="9782058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schedule shown in figure can be written as follows in this notation: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Sa: r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(X); r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(X); 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(X); r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(Y); 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(X); 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(Y);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3277530"/>
            <a:ext cx="8617748" cy="31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1015203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Transaction processing systems: </a:t>
            </a:r>
          </a:p>
          <a:p>
            <a:pPr algn="just"/>
            <a:r>
              <a:rPr lang="en-US" sz="2400" dirty="0"/>
              <a:t>systems with large databases and hundreds of concurrent users. </a:t>
            </a:r>
          </a:p>
          <a:p>
            <a:pPr algn="just"/>
            <a:r>
              <a:rPr lang="en-US" sz="2400" dirty="0"/>
              <a:t>Examples:</a:t>
            </a:r>
          </a:p>
          <a:p>
            <a:pPr lvl="1" algn="just"/>
            <a:r>
              <a:rPr lang="en-US" sz="2200" dirty="0"/>
              <a:t>airline reservations, </a:t>
            </a:r>
          </a:p>
          <a:p>
            <a:pPr lvl="1" algn="just"/>
            <a:r>
              <a:rPr lang="en-US" sz="2200" dirty="0"/>
              <a:t>Banking applications,</a:t>
            </a:r>
          </a:p>
          <a:p>
            <a:pPr lvl="1" algn="just"/>
            <a:r>
              <a:rPr lang="en-US" sz="2200" dirty="0"/>
              <a:t>credit card processing, </a:t>
            </a:r>
          </a:p>
          <a:p>
            <a:pPr lvl="1" algn="just"/>
            <a:r>
              <a:rPr lang="en-US" sz="2200" dirty="0"/>
              <a:t>online retail purchasing, </a:t>
            </a:r>
          </a:p>
          <a:p>
            <a:pPr lvl="1" algn="just"/>
            <a:r>
              <a:rPr lang="en-US" sz="2200" dirty="0"/>
              <a:t>stock markets, </a:t>
            </a:r>
          </a:p>
          <a:p>
            <a:pPr lvl="1" algn="just"/>
            <a:r>
              <a:rPr lang="en-US" sz="2200" dirty="0"/>
              <a:t>supermarket checkouts etc. </a:t>
            </a:r>
          </a:p>
          <a:p>
            <a:pPr algn="just"/>
            <a:r>
              <a:rPr lang="en-US" sz="2400" dirty="0"/>
              <a:t>These systems require </a:t>
            </a:r>
            <a:r>
              <a:rPr lang="en-US" sz="2400" b="1" dirty="0">
                <a:solidFill>
                  <a:srgbClr val="C00000"/>
                </a:solidFill>
              </a:rPr>
              <a:t>high availability and fast response time </a:t>
            </a:r>
            <a:r>
              <a:rPr lang="en-US" sz="2400" dirty="0"/>
              <a:t>for hundreds of concurrent users. </a:t>
            </a:r>
          </a:p>
        </p:txBody>
      </p:sp>
    </p:spTree>
    <p:extLst>
      <p:ext uri="{BB962C8B-B14F-4D97-AF65-F5344CB8AC3E}">
        <p14:creationId xmlns:p14="http://schemas.microsoft.com/office/powerpoint/2010/main" val="29020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832023"/>
            <a:ext cx="10158575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Similarly, the schedule for Figure 20.3(b), which we call Sb, can be written as follows, if we assume that transaction T1 aborted after its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(Y) operation: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Sb: r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(X); 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(X); r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(X); 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(X); r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(Y); a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95" y="3827929"/>
            <a:ext cx="799035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9306928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Conflicting Operations in a Schedule.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Two operations in a schedule are said to conflict if they satisfy all three of the following conditions: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(1) they </a:t>
            </a:r>
            <a:r>
              <a:rPr lang="en-US" sz="2400" dirty="0">
                <a:solidFill>
                  <a:srgbClr val="FF0000"/>
                </a:solidFill>
              </a:rPr>
              <a:t>belong to different transactions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(2) they </a:t>
            </a:r>
            <a:r>
              <a:rPr lang="en-US" sz="2400" dirty="0">
                <a:solidFill>
                  <a:srgbClr val="FF0000"/>
                </a:solidFill>
              </a:rPr>
              <a:t>access the same item X;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and (3) </a:t>
            </a:r>
            <a:r>
              <a:rPr lang="en-US" sz="2400" dirty="0">
                <a:solidFill>
                  <a:srgbClr val="FF0000"/>
                </a:solidFill>
              </a:rPr>
              <a:t>at least one of the operations is a </a:t>
            </a:r>
            <a:r>
              <a:rPr lang="en-US" sz="2400" dirty="0" err="1">
                <a:solidFill>
                  <a:srgbClr val="FF0000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1741653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5797608" cy="53463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Conflicting Operations in a Schedule.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operations </a:t>
            </a:r>
            <a:r>
              <a:rPr lang="en-US" sz="2400" dirty="0">
                <a:solidFill>
                  <a:srgbClr val="FF0000"/>
                </a:solidFill>
              </a:rPr>
              <a:t>r1(X) and w2(X) </a:t>
            </a:r>
            <a:r>
              <a:rPr lang="en-US" sz="2400" dirty="0">
                <a:solidFill>
                  <a:schemeClr val="tx1"/>
                </a:solidFill>
              </a:rPr>
              <a:t>conflict, as do the operations r2(X) and w1(X), and the operations w1(X) and w2(X).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operations </a:t>
            </a:r>
            <a:r>
              <a:rPr lang="en-US" sz="2400" dirty="0">
                <a:solidFill>
                  <a:srgbClr val="FF0000"/>
                </a:solidFill>
              </a:rPr>
              <a:t>r1(X) and r2(X) </a:t>
            </a:r>
            <a:r>
              <a:rPr lang="en-US" sz="2400" dirty="0">
                <a:solidFill>
                  <a:schemeClr val="tx1"/>
                </a:solidFill>
              </a:rPr>
              <a:t>do not conflict, since they are both read operations;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operations </a:t>
            </a:r>
            <a:r>
              <a:rPr lang="en-US" sz="2400" dirty="0">
                <a:solidFill>
                  <a:srgbClr val="FF0000"/>
                </a:solidFill>
              </a:rPr>
              <a:t>w2(X) and w1(Y) </a:t>
            </a:r>
            <a:r>
              <a:rPr lang="en-US" sz="2400" dirty="0">
                <a:solidFill>
                  <a:schemeClr val="tx1"/>
                </a:solidFill>
              </a:rPr>
              <a:t>do not conflict because they operate on distinct data items X and Y;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operations </a:t>
            </a:r>
            <a:r>
              <a:rPr lang="en-US" sz="2400" dirty="0">
                <a:solidFill>
                  <a:srgbClr val="FF0000"/>
                </a:solidFill>
              </a:rPr>
              <a:t>r1(X) and w1(X) </a:t>
            </a:r>
            <a:r>
              <a:rPr lang="en-US" sz="2400" dirty="0">
                <a:solidFill>
                  <a:schemeClr val="tx1"/>
                </a:solidFill>
              </a:rPr>
              <a:t>do not conflict because they belong to the same transaction.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1C40-C973-487A-9899-AFA9E2695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87"/>
          <a:stretch/>
        </p:blipFill>
        <p:spPr>
          <a:xfrm>
            <a:off x="6122503" y="1825965"/>
            <a:ext cx="5990154" cy="41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1252153"/>
            <a:ext cx="10862667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Conflicting Operations in a Schedule.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Precisely we can say that </a:t>
            </a:r>
            <a:r>
              <a:rPr lang="en-US" sz="2400" dirty="0">
                <a:solidFill>
                  <a:srgbClr val="FF0000"/>
                </a:solidFill>
              </a:rPr>
              <a:t>two operations are conflicting if changing their order of execution can result in a different outcome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For example, if we change the order of the two operations </a:t>
            </a:r>
            <a:r>
              <a:rPr lang="en-US" sz="2400" b="1" dirty="0">
                <a:solidFill>
                  <a:srgbClr val="C00000"/>
                </a:solidFill>
              </a:rPr>
              <a:t>r1(X);w2(X) to w2(X); r1(X), </a:t>
            </a:r>
            <a:r>
              <a:rPr lang="en-US" sz="2400" dirty="0">
                <a:solidFill>
                  <a:schemeClr val="tx1"/>
                </a:solidFill>
              </a:rPr>
              <a:t>then the value of X that is read by transaction T1 changes, because in the second ordering the value of X is read by r1(X) after it is changed byw2(X), whereas in the first ordering the value is read before it is changed.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This is called a </a:t>
            </a:r>
            <a:r>
              <a:rPr lang="en-US" sz="2400" b="1" dirty="0">
                <a:solidFill>
                  <a:srgbClr val="C00000"/>
                </a:solidFill>
              </a:rPr>
              <a:t>read-write conflict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9501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9306928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Schedules (Histories) of Transactions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Conflicting Operations in a Schedule.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other type is called a </a:t>
            </a:r>
            <a:r>
              <a:rPr lang="en-US" sz="2400" b="1" dirty="0">
                <a:solidFill>
                  <a:srgbClr val="C00000"/>
                </a:solidFill>
              </a:rPr>
              <a:t>write-write</a:t>
            </a:r>
            <a:r>
              <a:rPr lang="en-US" sz="2400" dirty="0">
                <a:solidFill>
                  <a:schemeClr val="tx1"/>
                </a:solidFill>
              </a:rPr>
              <a:t> conflict and is illustrated by the case where we change the order of two operations such as </a:t>
            </a:r>
            <a:r>
              <a:rPr lang="en-US" sz="2400" b="1" dirty="0">
                <a:solidFill>
                  <a:srgbClr val="C00000"/>
                </a:solidFill>
              </a:rPr>
              <a:t>w1(X); w2(X) to w2(X); w1(X).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For a write-write conflict, the last value of X will differ because in one case it is written by T2 and in the other case by T1.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Notice that </a:t>
            </a:r>
            <a:r>
              <a:rPr lang="en-US" sz="2400" b="1" dirty="0">
                <a:solidFill>
                  <a:srgbClr val="C00000"/>
                </a:solidFill>
              </a:rPr>
              <a:t>two read operations are not conflicting</a:t>
            </a:r>
            <a:r>
              <a:rPr lang="en-US" sz="2400" dirty="0">
                <a:solidFill>
                  <a:schemeClr val="tx1"/>
                </a:solidFill>
              </a:rPr>
              <a:t> because changing their order makes no difference in outcome.</a:t>
            </a:r>
          </a:p>
        </p:txBody>
      </p:sp>
    </p:spTree>
    <p:extLst>
      <p:ext uri="{BB962C8B-B14F-4D97-AF65-F5344CB8AC3E}">
        <p14:creationId xmlns:p14="http://schemas.microsoft.com/office/powerpoint/2010/main" val="2009911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588583"/>
            <a:ext cx="1017238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types of schedules for which recovery is possible.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Once a transaction T is committed, it should never be necessary to roll back T.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This ensures that the </a:t>
            </a:r>
            <a:r>
              <a:rPr lang="en-US" sz="2200" b="1" dirty="0">
                <a:solidFill>
                  <a:srgbClr val="C00000"/>
                </a:solidFill>
              </a:rPr>
              <a:t>durability property </a:t>
            </a:r>
            <a:r>
              <a:rPr lang="en-US" sz="2200" dirty="0">
                <a:solidFill>
                  <a:schemeClr val="tx1"/>
                </a:solidFill>
              </a:rPr>
              <a:t>of transactions is not violated.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Now we will discuss the recoverable or non recoverable schedules.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Nonrecoverable schedules should not be permitted by the DBMS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7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252" y="161575"/>
            <a:ext cx="10915568" cy="1320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Characterizing Schedules Based 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8622"/>
            <a:ext cx="11153955" cy="61778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</a:p>
          <a:p>
            <a:pPr marL="257175" algn="just">
              <a:spcBef>
                <a:spcPts val="0"/>
              </a:spcBef>
              <a:buSzPts val="1440"/>
            </a:pPr>
            <a:endParaRPr lang="en-US" sz="1800" b="1" dirty="0"/>
          </a:p>
          <a:p>
            <a:pPr marL="257175" algn="just">
              <a:spcBef>
                <a:spcPts val="0"/>
              </a:spcBef>
              <a:buSzPts val="1440"/>
            </a:pPr>
            <a:r>
              <a:rPr lang="en-US" sz="2000" b="1" u="sng" dirty="0"/>
              <a:t>Recoverable schedules</a:t>
            </a:r>
          </a:p>
          <a:p>
            <a:pPr marL="628650" lvl="1" algn="just">
              <a:spcBef>
                <a:spcPts val="360"/>
              </a:spcBef>
              <a:buSzPts val="1320"/>
            </a:pPr>
            <a:r>
              <a:rPr lang="en-US" sz="2400" dirty="0">
                <a:solidFill>
                  <a:schemeClr val="tx1"/>
                </a:solidFill>
              </a:rPr>
              <a:t>The schedules whose Recovery is possible</a:t>
            </a:r>
          </a:p>
          <a:p>
            <a:pPr marL="228600" algn="just">
              <a:spcBef>
                <a:spcPts val="360"/>
              </a:spcBef>
              <a:buSzPts val="1320"/>
            </a:pPr>
            <a:r>
              <a:rPr lang="en-US" sz="2200" b="1" u="sng" dirty="0"/>
              <a:t>Which schedules are said to be recoverable?</a:t>
            </a:r>
          </a:p>
          <a:p>
            <a:pPr marL="657225" lvl="1" algn="just">
              <a:spcBef>
                <a:spcPts val="360"/>
              </a:spcBef>
              <a:buSzPts val="1440"/>
            </a:pPr>
            <a:r>
              <a:rPr lang="en-US" sz="2400" dirty="0">
                <a:solidFill>
                  <a:srgbClr val="7030A0"/>
                </a:solidFill>
              </a:rPr>
              <a:t>A schedule S is recoverable if no transaction T in schedule S commits until all transactions T′ that have written some item X that T reads, have committed.</a:t>
            </a:r>
            <a:endParaRPr lang="en-US" sz="2400" b="1" i="1" dirty="0"/>
          </a:p>
          <a:p>
            <a:pPr marL="257175" algn="just">
              <a:spcBef>
                <a:spcPts val="360"/>
              </a:spcBef>
              <a:buSzPts val="1440"/>
            </a:pPr>
            <a:r>
              <a:rPr lang="en-US" sz="2000" b="1" u="sng" dirty="0"/>
              <a:t>Cascading rollback:</a:t>
            </a:r>
          </a:p>
          <a:p>
            <a:pPr marL="600075" lvl="1" algn="just">
              <a:spcBef>
                <a:spcPts val="360"/>
              </a:spcBef>
              <a:buSzPts val="1440"/>
            </a:pPr>
            <a:r>
              <a:rPr lang="en-US" sz="2400" dirty="0">
                <a:solidFill>
                  <a:schemeClr val="tx1"/>
                </a:solidFill>
              </a:rPr>
              <a:t>An uncommitted transaction has to be rolled back because it read an item from a failed transaction.</a:t>
            </a:r>
          </a:p>
          <a:p>
            <a:pPr marL="557213" lvl="1" indent="-214313" algn="just">
              <a:spcBef>
                <a:spcPts val="330"/>
              </a:spcBef>
              <a:buSzPts val="1210"/>
            </a:pPr>
            <a:r>
              <a:rPr lang="en-US" sz="2400" dirty="0">
                <a:solidFill>
                  <a:schemeClr val="tx1"/>
                </a:solidFill>
              </a:rPr>
              <a:t>Cascading rollback may occur in some recoverable schedules</a:t>
            </a:r>
          </a:p>
          <a:p>
            <a:pPr marL="557213" lvl="1" indent="-214313" algn="just">
              <a:spcBef>
                <a:spcPts val="330"/>
              </a:spcBef>
              <a:buSzPts val="1210"/>
            </a:pPr>
            <a:r>
              <a:rPr lang="en-US" sz="2400" dirty="0">
                <a:solidFill>
                  <a:schemeClr val="tx1"/>
                </a:solidFill>
              </a:rPr>
              <a:t>Its time consuming as It may require multiple transactions to roll back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7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78033"/>
            <a:ext cx="1074341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 this schedule recoverable?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Sa′ is recoverable, even though it suffers from the lost update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3" y="2886461"/>
            <a:ext cx="9803509" cy="8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832022"/>
            <a:ext cx="10113691" cy="6025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baseline="-25000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is not recoverable because T2 reads item X from T1, but T2 commits before T1 commits.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problem occurs if T1 aborts after the c2 operation in Sc;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then the value of X that T2 read is no longer valid and T2 must be aborted after it is committed,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leading to a schedule that is </a:t>
            </a:r>
            <a:r>
              <a:rPr lang="en-US" sz="2000" b="1" dirty="0">
                <a:solidFill>
                  <a:srgbClr val="C00000"/>
                </a:solidFill>
              </a:rPr>
              <a:t>not recoverable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Solution for recovering S</a:t>
            </a:r>
            <a:r>
              <a:rPr lang="en-US" sz="2000" baseline="-25000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For the schedule to be recoverable, the c2 operation in Sc must be postponed until after T1 commits, as shown in Sd. 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8606"/>
          <a:stretch/>
        </p:blipFill>
        <p:spPr>
          <a:xfrm>
            <a:off x="1317939" y="1725337"/>
            <a:ext cx="8311483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845230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For S</a:t>
            </a:r>
            <a:r>
              <a:rPr lang="en-US" sz="2400" b="1" baseline="-25000" dirty="0">
                <a:solidFill>
                  <a:srgbClr val="C00000"/>
                </a:solidFill>
              </a:rPr>
              <a:t>e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If T1 aborts instead of committing, then T2 should also abort as shown in S</a:t>
            </a:r>
            <a:r>
              <a:rPr lang="en-US" sz="2200" b="1" baseline="-25000" dirty="0">
                <a:solidFill>
                  <a:srgbClr val="C00000"/>
                </a:solidFill>
              </a:rPr>
              <a:t>e</a:t>
            </a:r>
            <a:r>
              <a:rPr lang="en-US" sz="2200" b="1" dirty="0">
                <a:solidFill>
                  <a:srgbClr val="C00000"/>
                </a:solidFill>
              </a:rPr>
              <a:t>, because the value of X it read is no longer valid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In Se, </a:t>
            </a:r>
            <a:r>
              <a:rPr lang="en-US" sz="2200" dirty="0">
                <a:solidFill>
                  <a:srgbClr val="7030A0"/>
                </a:solidFill>
              </a:rPr>
              <a:t>aborting T2 is acceptable since it has not committed yet</a:t>
            </a:r>
            <a:r>
              <a:rPr lang="en-US" sz="2200" dirty="0">
                <a:solidFill>
                  <a:schemeClr val="tx1"/>
                </a:solidFill>
              </a:rPr>
              <a:t>, hence the schedule is recoverable schedule.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9405"/>
          <a:stretch/>
        </p:blipFill>
        <p:spPr>
          <a:xfrm>
            <a:off x="1272864" y="2743200"/>
            <a:ext cx="8311483" cy="4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672711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Single-User versus Multiuser Systems</a:t>
            </a:r>
          </a:p>
          <a:p>
            <a:pPr algn="just"/>
            <a:r>
              <a:rPr lang="en-US" sz="2800" dirty="0"/>
              <a:t>One criterion for classifying a database system is </a:t>
            </a:r>
            <a:r>
              <a:rPr lang="en-US" sz="2800" b="1" dirty="0">
                <a:solidFill>
                  <a:srgbClr val="C00000"/>
                </a:solidFill>
              </a:rPr>
              <a:t>the number of users who can use the system concurrently. </a:t>
            </a:r>
          </a:p>
          <a:p>
            <a:pPr algn="just"/>
            <a:r>
              <a:rPr lang="en-US" sz="2800" b="1" u="sng" dirty="0"/>
              <a:t>Single-user: </a:t>
            </a:r>
            <a:r>
              <a:rPr lang="en-US" sz="2800" dirty="0"/>
              <a:t>one user at a time can use the system, </a:t>
            </a:r>
          </a:p>
          <a:p>
            <a:pPr lvl="1" algn="just"/>
            <a:r>
              <a:rPr lang="en-US" sz="2400" dirty="0"/>
              <a:t>Single-user DBMSs are mostly restricted to personal computer systems</a:t>
            </a:r>
            <a:endParaRPr lang="en-US" sz="2600" dirty="0"/>
          </a:p>
          <a:p>
            <a:pPr algn="just"/>
            <a:r>
              <a:rPr lang="en-US" sz="2800" b="1" u="sng" dirty="0"/>
              <a:t>Multiuser: </a:t>
            </a:r>
            <a:r>
              <a:rPr lang="en-US" sz="2800" dirty="0"/>
              <a:t>many users can use the system and hence access the database concurrently. </a:t>
            </a:r>
          </a:p>
          <a:p>
            <a:pPr lvl="1" algn="just"/>
            <a:r>
              <a:rPr lang="en-US" sz="2600" dirty="0"/>
              <a:t>most DBMSs are multiuser. </a:t>
            </a:r>
          </a:p>
        </p:txBody>
      </p:sp>
    </p:spTree>
    <p:extLst>
      <p:ext uri="{BB962C8B-B14F-4D97-AF65-F5344CB8AC3E}">
        <p14:creationId xmlns:p14="http://schemas.microsoft.com/office/powerpoint/2010/main" val="245395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1252153"/>
            <a:ext cx="11510617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cascading rollback (or cascading abort)</a:t>
            </a:r>
            <a:r>
              <a:rPr lang="en-US" sz="2400" dirty="0">
                <a:solidFill>
                  <a:schemeClr val="tx1"/>
                </a:solidFill>
              </a:rPr>
              <a:t> may occur in some recoverable schedules in which an uncommitted transaction has to be rolled back because it read an item from a transaction that failed.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Hence schedule S</a:t>
            </a:r>
            <a:r>
              <a:rPr lang="en-US" sz="2400" baseline="-25000" dirty="0">
                <a:solidFill>
                  <a:schemeClr val="tx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depicts cascading rollback phenomenon,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transaction T2 has to be rolled back because it read item X from T1, and T1 then aborted.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943"/>
          <a:stretch/>
        </p:blipFill>
        <p:spPr>
          <a:xfrm>
            <a:off x="179363" y="2572953"/>
            <a:ext cx="11379480" cy="7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6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1252153"/>
            <a:ext cx="11186875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Cascadeless schedules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Used to avoid cascading rollback</a:t>
            </a:r>
          </a:p>
          <a:p>
            <a:pPr lvl="1" algn="just"/>
            <a:r>
              <a:rPr lang="en-US" sz="2200" b="1" dirty="0">
                <a:solidFill>
                  <a:schemeClr val="tx1"/>
                </a:solidFill>
              </a:rPr>
              <a:t>How?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every transaction in the schedule </a:t>
            </a: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reads only items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that were written by committed transactions. </a:t>
            </a:r>
          </a:p>
          <a:p>
            <a:pPr lvl="1" algn="just"/>
            <a:r>
              <a:rPr lang="en-US" sz="2200" b="1" dirty="0">
                <a:solidFill>
                  <a:schemeClr val="tx1"/>
                </a:solidFill>
              </a:rPr>
              <a:t>Advantage: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Save time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Since a data is read from an already committed transaction so the data will always be valid</a:t>
            </a:r>
          </a:p>
        </p:txBody>
      </p:sp>
    </p:spTree>
    <p:extLst>
      <p:ext uri="{BB962C8B-B14F-4D97-AF65-F5344CB8AC3E}">
        <p14:creationId xmlns:p14="http://schemas.microsoft.com/office/powerpoint/2010/main" val="1856331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1252153"/>
            <a:ext cx="9863525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Strict schedule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 schedule in which </a:t>
            </a:r>
            <a:r>
              <a:rPr lang="en-US" sz="2200" dirty="0">
                <a:solidFill>
                  <a:srgbClr val="7030A0"/>
                </a:solidFill>
              </a:rPr>
              <a:t>transactions can </a:t>
            </a:r>
            <a:r>
              <a:rPr lang="en-US" sz="2200" u="sng" dirty="0">
                <a:solidFill>
                  <a:schemeClr val="accent5">
                    <a:lumMod val="50000"/>
                  </a:schemeClr>
                </a:solidFill>
              </a:rPr>
              <a:t>neither read nor write</a:t>
            </a:r>
            <a:r>
              <a:rPr lang="en-US" sz="2200" dirty="0">
                <a:solidFill>
                  <a:srgbClr val="7030A0"/>
                </a:solidFill>
              </a:rPr>
              <a:t> an item X until the last transaction that wrote X has committed </a:t>
            </a:r>
            <a:r>
              <a:rPr lang="en-US" sz="2200" dirty="0">
                <a:solidFill>
                  <a:schemeClr val="tx1"/>
                </a:solidFill>
              </a:rPr>
              <a:t>(or aborted). </a:t>
            </a:r>
          </a:p>
        </p:txBody>
      </p:sp>
    </p:spTree>
    <p:extLst>
      <p:ext uri="{BB962C8B-B14F-4D97-AF65-F5344CB8AC3E}">
        <p14:creationId xmlns:p14="http://schemas.microsoft.com/office/powerpoint/2010/main" val="71434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468039" cy="1320800"/>
          </a:xfrm>
        </p:spPr>
        <p:txBody>
          <a:bodyPr/>
          <a:lstStyle/>
          <a:p>
            <a:r>
              <a:rPr lang="en-US" dirty="0"/>
              <a:t>Characterizing Schedules Based on 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255543"/>
            <a:ext cx="9306928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Characterizing Schedules Based on Recoverability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728"/>
          <a:stretch/>
        </p:blipFill>
        <p:spPr>
          <a:xfrm>
            <a:off x="5883237" y="2192286"/>
            <a:ext cx="5883194" cy="32842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C2EAB3-8CD0-80C2-C1BC-89C6FCA9E9EF}"/>
              </a:ext>
            </a:extLst>
          </p:cNvPr>
          <p:cNvSpPr txBox="1">
            <a:spLocks/>
          </p:cNvSpPr>
          <p:nvPr/>
        </p:nvSpPr>
        <p:spPr>
          <a:xfrm>
            <a:off x="177622" y="741872"/>
            <a:ext cx="5498559" cy="61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endParaRPr lang="en-US" sz="2400" dirty="0"/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 can divide the schedules into two disjoint subsets: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recoverable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nonrecoverable.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cascadeless schedules will be a subset of the recoverable schedules,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strict schedules will be a subset of the cascadeless schedules.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Thus,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all strict schedules are cascadeless,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and all cascadeless schedules are recoverable.</a:t>
            </a:r>
          </a:p>
        </p:txBody>
      </p:sp>
    </p:spTree>
    <p:extLst>
      <p:ext uri="{BB962C8B-B14F-4D97-AF65-F5344CB8AC3E}">
        <p14:creationId xmlns:p14="http://schemas.microsoft.com/office/powerpoint/2010/main" val="322751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795706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Serializable schedules: 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If no interleaving of operations is permitted, there are only two possible outcomes: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Execute all the operations of transaction T1 (in sequence) followed by all the operations of transaction T2 (in sequence).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 -&gt; T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Execute all the operations of transaction T2 (in sequence) followed by all the operations of transaction T1 (in sequence).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 -&gt; 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0954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514163" cy="1320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Characterizing Schedules Based on Serializability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6" y="2574954"/>
            <a:ext cx="10428610" cy="4111423"/>
          </a:xfrm>
          <a:prstGeom prst="rect">
            <a:avLst/>
          </a:prstGeom>
        </p:spPr>
      </p:pic>
      <p:pic>
        <p:nvPicPr>
          <p:cNvPr id="4" name="Google Shape;377;p52">
            <a:extLst>
              <a:ext uri="{FF2B5EF4-FFF2-40B4-BE49-F238E27FC236}">
                <a16:creationId xmlns:a16="http://schemas.microsoft.com/office/drawing/2014/main" id="{AA25F7ED-337C-0EBA-BEA0-6901E2BC5D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434" y="1874235"/>
            <a:ext cx="2351434" cy="63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8;p52">
            <a:extLst>
              <a:ext uri="{FF2B5EF4-FFF2-40B4-BE49-F238E27FC236}">
                <a16:creationId xmlns:a16="http://schemas.microsoft.com/office/drawing/2014/main" id="{B23E4117-5521-D09A-BBC5-42339FDCE9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3871" y="1770419"/>
            <a:ext cx="2208976" cy="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44225-CF7B-188F-E7AD-D6E809F28AFE}"/>
              </a:ext>
            </a:extLst>
          </p:cNvPr>
          <p:cNvSpPr txBox="1"/>
          <p:nvPr/>
        </p:nvSpPr>
        <p:spPr>
          <a:xfrm>
            <a:off x="379446" y="793430"/>
            <a:ext cx="10428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7030A0"/>
                </a:solidFill>
              </a:rPr>
              <a:t>Schedules A and B are called </a:t>
            </a:r>
            <a:r>
              <a:rPr lang="en-US" sz="1800" b="1" u="sng" dirty="0">
                <a:solidFill>
                  <a:srgbClr val="7030A0"/>
                </a:solidFill>
              </a:rPr>
              <a:t>serial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because the operations of each transaction are executed consecutively, without any interleaved operations from the other transaction.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31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407653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832023"/>
            <a:ext cx="10898343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Schedules C and D are called </a:t>
            </a:r>
            <a:r>
              <a:rPr lang="en-US" sz="2400" b="1" u="sng" dirty="0">
                <a:solidFill>
                  <a:srgbClr val="7030A0"/>
                </a:solidFill>
              </a:rPr>
              <a:t>non-serial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because each sequence interleaves operations from the two transactions.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88" y="3707132"/>
            <a:ext cx="8271691" cy="3125822"/>
          </a:xfrm>
          <a:prstGeom prst="rect">
            <a:avLst/>
          </a:prstGeom>
        </p:spPr>
      </p:pic>
      <p:pic>
        <p:nvPicPr>
          <p:cNvPr id="5" name="Google Shape;379;p52">
            <a:extLst>
              <a:ext uri="{FF2B5EF4-FFF2-40B4-BE49-F238E27FC236}">
                <a16:creationId xmlns:a16="http://schemas.microsoft.com/office/drawing/2014/main" id="{58A93311-2EBA-CDCB-F553-9871751681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521" y="2572899"/>
            <a:ext cx="2545754" cy="115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80;p52">
            <a:extLst>
              <a:ext uri="{FF2B5EF4-FFF2-40B4-BE49-F238E27FC236}">
                <a16:creationId xmlns:a16="http://schemas.microsoft.com/office/drawing/2014/main" id="{686454AB-A4EB-D8C2-E776-62F6FB00A1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8822" y="2710568"/>
            <a:ext cx="2441276" cy="977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323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795706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  <a:p>
            <a:pPr algn="just"/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with serial schedules: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two transactions cannot run concurrently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Thus, if a transaction waits for an I/O operation to complete, we cannot switch the CPU processor to another transaction, 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results in </a:t>
            </a:r>
            <a:r>
              <a:rPr lang="en-US" sz="2000" b="1" dirty="0">
                <a:solidFill>
                  <a:srgbClr val="7030A0"/>
                </a:solidFill>
              </a:rPr>
              <a:t>wasting valuable CPU processing 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2"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Hence, 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serial schedules are </a:t>
            </a:r>
            <a:r>
              <a:rPr lang="en-US" sz="2400" b="1" u="sng" dirty="0">
                <a:solidFill>
                  <a:srgbClr val="C00000"/>
                </a:solidFill>
              </a:rPr>
              <a:t>unacceptable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practice.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6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407653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832023"/>
            <a:ext cx="10898343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Serializable schedule:</a:t>
            </a:r>
          </a:p>
          <a:p>
            <a:pPr lvl="1"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non-serial schedule and a serial schedule result in the same output </a:t>
            </a:r>
          </a:p>
          <a:p>
            <a:pPr lvl="1"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it is termed as a serializable schedule.</a:t>
            </a:r>
          </a:p>
        </p:txBody>
      </p:sp>
    </p:spTree>
    <p:extLst>
      <p:ext uri="{BB962C8B-B14F-4D97-AF65-F5344CB8AC3E}">
        <p14:creationId xmlns:p14="http://schemas.microsoft.com/office/powerpoint/2010/main" val="2295126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11364521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71623"/>
            <a:ext cx="1061790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56" y="1086928"/>
            <a:ext cx="7705056" cy="56701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6288" y="791196"/>
            <a:ext cx="4012799" cy="534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endParaRPr lang="en-US" sz="2400" dirty="0"/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Let, </a:t>
            </a:r>
            <a:r>
              <a:rPr lang="en-US" dirty="0">
                <a:solidFill>
                  <a:srgbClr val="C00000"/>
                </a:solidFill>
              </a:rPr>
              <a:t>Initial values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= 90, Y = 90, N = 3, M = 2.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Expected Outcome after execution: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= 89, Y = 93.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Output of Schedule 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= 92, Y = 93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value is erroneous because of the lost update problem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Output of Schedule D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= 89 and Y = 93.</a:t>
            </a: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04523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Single-User versus Multiuser Systems</a:t>
            </a:r>
          </a:p>
          <a:p>
            <a:pPr algn="just"/>
            <a:r>
              <a:rPr lang="en-US" sz="2800" dirty="0"/>
              <a:t>A single CPU can execute at most 1 process at a time</a:t>
            </a:r>
          </a:p>
          <a:p>
            <a:pPr algn="just"/>
            <a:r>
              <a:rPr lang="en-US" sz="2800" dirty="0"/>
              <a:t>But a Multiprogramming OS allows that a processor can:</a:t>
            </a:r>
          </a:p>
          <a:p>
            <a:pPr lvl="1" algn="just"/>
            <a:r>
              <a:rPr lang="en-US" sz="2800" dirty="0"/>
              <a:t>execute </a:t>
            </a:r>
            <a:r>
              <a:rPr lang="en-US" sz="2800" b="1" dirty="0">
                <a:solidFill>
                  <a:srgbClr val="C00000"/>
                </a:solidFill>
              </a:rPr>
              <a:t>some commands from one process</a:t>
            </a:r>
            <a:r>
              <a:rPr lang="en-US" sz="2800" dirty="0"/>
              <a:t>, </a:t>
            </a:r>
          </a:p>
          <a:p>
            <a:pPr lvl="1" algn="just"/>
            <a:r>
              <a:rPr lang="en-US" sz="2800" dirty="0"/>
              <a:t>then </a:t>
            </a:r>
            <a:r>
              <a:rPr lang="en-US" sz="2800" b="1" dirty="0">
                <a:solidFill>
                  <a:srgbClr val="C00000"/>
                </a:solidFill>
              </a:rPr>
              <a:t>suspend that process </a:t>
            </a:r>
          </a:p>
          <a:p>
            <a:pPr lvl="1" algn="just"/>
            <a:r>
              <a:rPr lang="en-US" sz="2800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execute some commands from the next process, and so on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A process is resumed at the point where it was suspended. </a:t>
            </a:r>
          </a:p>
        </p:txBody>
      </p:sp>
    </p:spTree>
    <p:extLst>
      <p:ext uri="{BB962C8B-B14F-4D97-AF65-F5344CB8AC3E}">
        <p14:creationId xmlns:p14="http://schemas.microsoft.com/office/powerpoint/2010/main" val="1995184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75838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Serial, Non-serial, and Conflict-Serializable Schedules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So, </a:t>
            </a:r>
            <a:r>
              <a:rPr lang="en-US" sz="2400" b="1" dirty="0">
                <a:solidFill>
                  <a:srgbClr val="7030A0"/>
                </a:solidFill>
              </a:rPr>
              <a:t>Some non-serial schedules give the correct expected result, such as schedule 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 just need to identify that which of the non-serial schedules always give a correct result and which may give erroneous results. 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</a:rPr>
              <a:t>Serializability: </a:t>
            </a:r>
          </a:p>
          <a:p>
            <a:pPr marL="957263" lvl="2" indent="-214313" algn="just">
              <a:spcBef>
                <a:spcPts val="390"/>
              </a:spcBef>
              <a:buSzPts val="1430"/>
            </a:pPr>
            <a:r>
              <a:rPr lang="en-US" sz="2400" dirty="0">
                <a:solidFill>
                  <a:schemeClr val="tx1"/>
                </a:solidFill>
              </a:rPr>
              <a:t>determine which non-serial schedules are equivalent to a serial schedule and allow those to occur only</a:t>
            </a:r>
          </a:p>
        </p:txBody>
      </p:sp>
    </p:spTree>
    <p:extLst>
      <p:ext uri="{BB962C8B-B14F-4D97-AF65-F5344CB8AC3E}">
        <p14:creationId xmlns:p14="http://schemas.microsoft.com/office/powerpoint/2010/main" val="2449235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171623"/>
            <a:ext cx="9760007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75838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marL="257175">
              <a:spcBef>
                <a:spcPts val="0"/>
              </a:spcBef>
              <a:buSzPts val="1680"/>
            </a:pPr>
            <a:r>
              <a:rPr lang="en-US" sz="2800" b="1" dirty="0">
                <a:solidFill>
                  <a:srgbClr val="C00000"/>
                </a:solidFill>
              </a:rPr>
              <a:t>Conflict equivalence</a:t>
            </a:r>
          </a:p>
          <a:p>
            <a:pPr marL="557213" lvl="1" indent="-214313">
              <a:spcBef>
                <a:spcPts val="390"/>
              </a:spcBef>
              <a:buSzPts val="1430"/>
            </a:pPr>
            <a:r>
              <a:rPr lang="en-US" sz="2400" dirty="0"/>
              <a:t>Relative order of any two conflicting operations is the same in both schedules</a:t>
            </a:r>
          </a:p>
          <a:p>
            <a:pPr marL="557213" lvl="1" indent="-214313">
              <a:spcBef>
                <a:spcPts val="390"/>
              </a:spcBef>
              <a:buSzPts val="1430"/>
            </a:pPr>
            <a:r>
              <a:rPr lang="en-US" sz="2400" dirty="0"/>
              <a:t>When swapping the position of operations makes no difference on the execution of two schedules</a:t>
            </a:r>
          </a:p>
          <a:p>
            <a:pPr marL="557213" lvl="1" indent="-214313">
              <a:spcBef>
                <a:spcPts val="390"/>
              </a:spcBef>
              <a:buSzPts val="1430"/>
            </a:pPr>
            <a:r>
              <a:rPr lang="en-US" sz="2400" dirty="0"/>
              <a:t>Remember what are the conflicting operations</a:t>
            </a:r>
          </a:p>
          <a:p>
            <a:pPr marL="257175">
              <a:spcBef>
                <a:spcPts val="420"/>
              </a:spcBef>
              <a:buSzPts val="1680"/>
            </a:pPr>
            <a:r>
              <a:rPr lang="en-US" sz="2800" b="1" dirty="0">
                <a:solidFill>
                  <a:srgbClr val="C00000"/>
                </a:solidFill>
              </a:rPr>
              <a:t>Conflict Serializable schedules</a:t>
            </a:r>
          </a:p>
          <a:p>
            <a:pPr marL="657225" lvl="1">
              <a:spcBef>
                <a:spcPts val="420"/>
              </a:spcBef>
              <a:buSzPts val="1680"/>
            </a:pPr>
            <a:r>
              <a:rPr lang="en-US" sz="2200" dirty="0"/>
              <a:t>Schedule S is serializable if it is conflict equivalent to some serial schedule S’.</a:t>
            </a:r>
          </a:p>
        </p:txBody>
      </p:sp>
    </p:spTree>
    <p:extLst>
      <p:ext uri="{BB962C8B-B14F-4D97-AF65-F5344CB8AC3E}">
        <p14:creationId xmlns:p14="http://schemas.microsoft.com/office/powerpoint/2010/main" val="3881772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254278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</a:t>
            </a: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 of a Schedule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There is a simple algorithm for determining whether a particular schedule is (conflict) </a:t>
            </a:r>
            <a:r>
              <a:rPr lang="en-US" sz="2800" dirty="0" err="1">
                <a:solidFill>
                  <a:srgbClr val="C00000"/>
                </a:solidFill>
              </a:rPr>
              <a:t>serializable</a:t>
            </a:r>
            <a:r>
              <a:rPr lang="en-US" sz="2800" dirty="0">
                <a:solidFill>
                  <a:srgbClr val="C00000"/>
                </a:solidFill>
              </a:rPr>
              <a:t> or not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Look for </a:t>
            </a:r>
            <a:r>
              <a:rPr lang="en-US" sz="2800" dirty="0" err="1">
                <a:solidFill>
                  <a:schemeClr val="tx1"/>
                </a:solidFill>
              </a:rPr>
              <a:t>read_item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 err="1">
                <a:solidFill>
                  <a:schemeClr val="tx1"/>
                </a:solidFill>
              </a:rPr>
              <a:t>write_item</a:t>
            </a:r>
            <a:r>
              <a:rPr lang="en-US" sz="2800" dirty="0">
                <a:solidFill>
                  <a:schemeClr val="tx1"/>
                </a:solidFill>
              </a:rPr>
              <a:t> operations in a schedule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construct a precedence graph (or serialization graph) using those operations,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graph should be a directed graph.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20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812431" cy="534635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  <a:endParaRPr lang="en-US" sz="2800" b="1" u="sng" dirty="0">
              <a:solidFill>
                <a:srgbClr val="C00000"/>
              </a:solidFill>
            </a:endParaRPr>
          </a:p>
          <a:p>
            <a:pPr algn="just"/>
            <a:r>
              <a:rPr lang="en-US" sz="2800" b="1" u="sng" dirty="0">
                <a:solidFill>
                  <a:srgbClr val="C00000"/>
                </a:solidFill>
              </a:rPr>
              <a:t>Algorithm : Testing Conflict Serializability of a Schedule 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each transaction Ti participating in schedule S, create a node labeled Ti in the precedence graph.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each case in S where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 executes a </a:t>
            </a:r>
            <a:r>
              <a:rPr lang="en-US" sz="2800" dirty="0" err="1">
                <a:solidFill>
                  <a:schemeClr val="tx1"/>
                </a:solidFill>
              </a:rPr>
              <a:t>read_item</a:t>
            </a:r>
            <a:r>
              <a:rPr lang="en-US" sz="2800" dirty="0">
                <a:solidFill>
                  <a:schemeClr val="tx1"/>
                </a:solidFill>
              </a:rPr>
              <a:t>(X) after Ti executes a </a:t>
            </a:r>
            <a:r>
              <a:rPr lang="en-US" sz="2800" dirty="0" err="1">
                <a:solidFill>
                  <a:schemeClr val="tx1"/>
                </a:solidFill>
              </a:rPr>
              <a:t>write_item</a:t>
            </a:r>
            <a:r>
              <a:rPr lang="en-US" sz="2800" dirty="0">
                <a:solidFill>
                  <a:schemeClr val="tx1"/>
                </a:solidFill>
              </a:rPr>
              <a:t>(X), create an edge (Ti →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) in the precedence graph.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each case in S where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 executes a </a:t>
            </a:r>
            <a:r>
              <a:rPr lang="en-US" sz="2800" dirty="0" err="1">
                <a:solidFill>
                  <a:schemeClr val="tx1"/>
                </a:solidFill>
              </a:rPr>
              <a:t>write_item</a:t>
            </a:r>
            <a:r>
              <a:rPr lang="en-US" sz="2800" dirty="0">
                <a:solidFill>
                  <a:schemeClr val="tx1"/>
                </a:solidFill>
              </a:rPr>
              <a:t>(X) after Ti executes a </a:t>
            </a:r>
            <a:r>
              <a:rPr lang="en-US" sz="2800" dirty="0" err="1">
                <a:solidFill>
                  <a:schemeClr val="tx1"/>
                </a:solidFill>
              </a:rPr>
              <a:t>read_item</a:t>
            </a:r>
            <a:r>
              <a:rPr lang="en-US" sz="2800" dirty="0">
                <a:solidFill>
                  <a:schemeClr val="tx1"/>
                </a:solidFill>
              </a:rPr>
              <a:t>(X), create an edge (Ti →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) in the precedence graph.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For each case in S where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 executes a </a:t>
            </a:r>
            <a:r>
              <a:rPr lang="en-US" sz="2800" dirty="0" err="1">
                <a:solidFill>
                  <a:schemeClr val="tx1"/>
                </a:solidFill>
              </a:rPr>
              <a:t>write_item</a:t>
            </a:r>
            <a:r>
              <a:rPr lang="en-US" sz="2800" dirty="0">
                <a:solidFill>
                  <a:schemeClr val="tx1"/>
                </a:solidFill>
              </a:rPr>
              <a:t>(X) after Ti executes a </a:t>
            </a:r>
            <a:r>
              <a:rPr lang="en-US" sz="2800" dirty="0" err="1">
                <a:solidFill>
                  <a:schemeClr val="tx1"/>
                </a:solidFill>
              </a:rPr>
              <a:t>write_item</a:t>
            </a:r>
            <a:r>
              <a:rPr lang="en-US" sz="2800" dirty="0">
                <a:solidFill>
                  <a:schemeClr val="tx1"/>
                </a:solidFill>
              </a:rPr>
              <a:t>(X), create an edge (Ti → </a:t>
            </a:r>
            <a:r>
              <a:rPr lang="en-US" sz="2800" dirty="0" err="1">
                <a:solidFill>
                  <a:schemeClr val="tx1"/>
                </a:solidFill>
              </a:rPr>
              <a:t>Tj</a:t>
            </a:r>
            <a:r>
              <a:rPr lang="en-US" sz="2800" dirty="0">
                <a:solidFill>
                  <a:schemeClr val="tx1"/>
                </a:solidFill>
              </a:rPr>
              <a:t>) in the precedence graph.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schedule S is serializable if and only if the precedence graph has no cycles.</a:t>
            </a:r>
          </a:p>
        </p:txBody>
      </p:sp>
    </p:spTree>
    <p:extLst>
      <p:ext uri="{BB962C8B-B14F-4D97-AF65-F5344CB8AC3E}">
        <p14:creationId xmlns:p14="http://schemas.microsoft.com/office/powerpoint/2010/main" val="340109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1304136" cy="534635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</a:t>
            </a:r>
            <a:r>
              <a:rPr lang="en-US" sz="2800" b="1" u="sng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 of a Schedule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there is a </a:t>
            </a:r>
            <a:r>
              <a:rPr lang="en-US" sz="2800" b="1" dirty="0">
                <a:solidFill>
                  <a:srgbClr val="C00000"/>
                </a:solidFill>
              </a:rPr>
              <a:t>cycle in the precedence graph, schedule S is not (conflict) serializable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The name is conflict serializable as we check for Read write conflicts in the </a:t>
            </a:r>
            <a:r>
              <a:rPr lang="en-US" sz="2800" dirty="0" err="1">
                <a:solidFill>
                  <a:schemeClr val="tx1"/>
                </a:solidFill>
              </a:rPr>
              <a:t>trasactions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Three conflicting pairs are: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R-W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W-R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W-W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if there is no cycle, S is serializable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After that check for its equivalent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1887684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647"/>
            <a:ext cx="11114355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9" y="152292"/>
            <a:ext cx="9521111" cy="966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19" y="1118450"/>
            <a:ext cx="5496252" cy="4700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0328C-3E8C-DED8-6395-1548FFA5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3" y="1252153"/>
            <a:ext cx="6569906" cy="50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1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sldNum" sz="quarter" idx="12"/>
          </p:nvPr>
        </p:nvSpPr>
        <p:spPr>
          <a:xfrm>
            <a:off x="7981951" y="56245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/>
          </a:p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43" y="284672"/>
            <a:ext cx="7795404" cy="22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936" y="2751827"/>
            <a:ext cx="6436026" cy="401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6582" y="3253326"/>
            <a:ext cx="4157758" cy="264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>
            <a:spLocks noGrp="1"/>
          </p:cNvSpPr>
          <p:nvPr>
            <p:ph type="sldNum" sz="quarter" idx="12"/>
          </p:nvPr>
        </p:nvSpPr>
        <p:spPr>
          <a:xfrm>
            <a:off x="7981951" y="56245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258793"/>
            <a:ext cx="9014603" cy="415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0913" y="4745067"/>
            <a:ext cx="5207479" cy="185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9054C8-8009-49BA-8204-271ECC8C1825}"/>
              </a:ext>
            </a:extLst>
          </p:cNvPr>
          <p:cNvGrpSpPr/>
          <p:nvPr/>
        </p:nvGrpSpPr>
        <p:grpSpPr>
          <a:xfrm>
            <a:off x="1559401" y="884547"/>
            <a:ext cx="7377565" cy="5490374"/>
            <a:chOff x="1559401" y="884547"/>
            <a:chExt cx="6607969" cy="5281558"/>
          </a:xfrm>
        </p:grpSpPr>
        <p:pic>
          <p:nvPicPr>
            <p:cNvPr id="464" name="Google Shape;464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9401" y="884547"/>
              <a:ext cx="6607969" cy="36790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95346" y="4773074"/>
              <a:ext cx="4743451" cy="13930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9661153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marL="257175" indent="-251174">
              <a:spcBef>
                <a:spcPts val="0"/>
              </a:spcBef>
              <a:buSzPct val="59999"/>
            </a:pPr>
            <a:endParaRPr lang="en-US" dirty="0"/>
          </a:p>
          <a:p>
            <a:pPr marL="257175" indent="-251174">
              <a:spcBef>
                <a:spcPts val="0"/>
              </a:spcBef>
              <a:buSzPct val="59999"/>
            </a:pPr>
            <a:r>
              <a:rPr lang="en-US" sz="2400" dirty="0"/>
              <a:t>Being serializable is different from being serial</a:t>
            </a:r>
          </a:p>
          <a:p>
            <a:pPr marL="257175" indent="-251174">
              <a:spcBef>
                <a:spcPts val="420"/>
              </a:spcBef>
              <a:buSzPct val="59999"/>
            </a:pPr>
            <a:r>
              <a:rPr lang="en-US" sz="2400" dirty="0"/>
              <a:t>Difficult to test for serializability in practice</a:t>
            </a:r>
          </a:p>
          <a:p>
            <a:pPr marL="557213" lvl="1" indent="-209204">
              <a:spcBef>
                <a:spcPts val="390"/>
              </a:spcBef>
              <a:buSzPct val="59583"/>
            </a:pPr>
            <a:r>
              <a:rPr lang="en-US" sz="2000" dirty="0"/>
              <a:t>Factors such as system load, time of transaction submission, and process priority affect ordering of operations</a:t>
            </a:r>
          </a:p>
          <a:p>
            <a:pPr marL="557213" lvl="1" indent="-209204">
              <a:spcBef>
                <a:spcPts val="390"/>
              </a:spcBef>
              <a:buSzPct val="59583"/>
            </a:pPr>
            <a:r>
              <a:rPr lang="en-US" sz="2000" dirty="0"/>
              <a:t>Difficult to ensure which set of operations should be scheduled concurrently.</a:t>
            </a:r>
          </a:p>
          <a:p>
            <a:pPr marL="0" indent="0">
              <a:buNone/>
            </a:pPr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4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279" y="-125099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0340"/>
            <a:ext cx="10606808" cy="64159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u="sng" dirty="0"/>
              <a:t>Single-User versus Multiuser Systems</a:t>
            </a:r>
          </a:p>
          <a:p>
            <a:pPr algn="just"/>
            <a:r>
              <a:rPr lang="en-US" sz="2000" dirty="0"/>
              <a:t>So</a:t>
            </a:r>
            <a:r>
              <a:rPr lang="en-US" sz="2000" dirty="0">
                <a:solidFill>
                  <a:srgbClr val="7030A0"/>
                </a:solidFill>
              </a:rPr>
              <a:t>, Concurrent execution of processes is actually </a:t>
            </a:r>
            <a:r>
              <a:rPr lang="en-US" sz="2000" b="1" dirty="0">
                <a:solidFill>
                  <a:srgbClr val="C00000"/>
                </a:solidFill>
              </a:rPr>
              <a:t>interleaved</a:t>
            </a:r>
            <a:r>
              <a:rPr lang="en-US" sz="2000" dirty="0"/>
              <a:t>, </a:t>
            </a:r>
          </a:p>
          <a:p>
            <a:pPr lvl="1" algn="just"/>
            <a:r>
              <a:rPr lang="en-US" sz="1800" dirty="0"/>
              <a:t>which shows two processes, A and B, executing concurrently in an interleaved fashion. </a:t>
            </a:r>
          </a:p>
          <a:p>
            <a:pPr algn="just"/>
            <a:r>
              <a:rPr lang="en-US" sz="2000" dirty="0">
                <a:solidFill>
                  <a:srgbClr val="7030A0"/>
                </a:solidFill>
              </a:rPr>
              <a:t>Interleaving keeps the CPU busy</a:t>
            </a:r>
          </a:p>
          <a:p>
            <a:pPr lvl="1" algn="just"/>
            <a:r>
              <a:rPr lang="en-US" sz="1800" dirty="0"/>
              <a:t>For example: </a:t>
            </a:r>
          </a:p>
          <a:p>
            <a:pPr lvl="2" algn="just"/>
            <a:r>
              <a:rPr lang="en-US" sz="1600" dirty="0"/>
              <a:t>when a process requires an input or output (I/O) operation, such as reading a block from disk.</a:t>
            </a:r>
          </a:p>
          <a:p>
            <a:pPr lvl="2" algn="just"/>
            <a:r>
              <a:rPr lang="en-US" sz="1600" dirty="0"/>
              <a:t>The CPU is switched to execute another process rather than remaining idle during I/O time. </a:t>
            </a:r>
          </a:p>
          <a:p>
            <a:pPr algn="just"/>
            <a:r>
              <a:rPr lang="en-US" sz="2000" dirty="0">
                <a:solidFill>
                  <a:srgbClr val="7030A0"/>
                </a:solidFill>
              </a:rPr>
              <a:t>Interleaving also avoid delays in other process experienced because of execution of a long process.</a:t>
            </a:r>
          </a:p>
          <a:p>
            <a:pPr algn="just"/>
            <a:r>
              <a:rPr lang="en-US" sz="2000" dirty="0"/>
              <a:t>The diagram represents the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7030A0"/>
                </a:solidFill>
              </a:rPr>
              <a:t>difference between multi programming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7030A0"/>
                </a:solidFill>
              </a:rPr>
              <a:t>and parallel programming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We will discuss w.r.t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7030A0"/>
                </a:solidFill>
              </a:rPr>
              <a:t>multiprogramming in OS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7030A0"/>
                </a:solidFill>
              </a:rPr>
              <a:t>where database operations are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7030A0"/>
                </a:solidFill>
              </a:rPr>
              <a:t>interleaved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98" y="3616523"/>
            <a:ext cx="7511404" cy="32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1" y="319904"/>
            <a:ext cx="11726831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432644"/>
            <a:ext cx="1027759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marL="257175" indent="-251174" algn="just">
              <a:spcBef>
                <a:spcPts val="0"/>
              </a:spcBef>
              <a:buSzPct val="59999"/>
            </a:pPr>
            <a:endParaRPr lang="en-US" dirty="0"/>
          </a:p>
          <a:p>
            <a:pPr marL="157163" indent="-209204" algn="just">
              <a:spcBef>
                <a:spcPts val="390"/>
              </a:spcBef>
              <a:buSzPct val="59583"/>
            </a:pPr>
            <a:r>
              <a:rPr lang="en-US" sz="2200" dirty="0"/>
              <a:t>If transactions are executed concurrently and then checked for serializability, a problem occur i.e. the result might not be correct and hence the effect of schedule needs to be cancelled.</a:t>
            </a:r>
          </a:p>
          <a:p>
            <a:pPr marL="157163" indent="-209204" algn="just">
              <a:spcBef>
                <a:spcPts val="390"/>
              </a:spcBef>
              <a:buSzPct val="59583"/>
            </a:pPr>
            <a:endParaRPr lang="en-US" sz="2200" dirty="0"/>
          </a:p>
          <a:p>
            <a:pPr marL="257175" indent="-251174" algn="just">
              <a:spcBef>
                <a:spcPts val="420"/>
              </a:spcBef>
              <a:buSzPct val="59999"/>
            </a:pPr>
            <a:r>
              <a:rPr lang="en-US" sz="2400" dirty="0"/>
              <a:t>DBMS enforces protocols</a:t>
            </a:r>
          </a:p>
          <a:p>
            <a:pPr marL="557213" lvl="1" indent="-209204" algn="just">
              <a:spcBef>
                <a:spcPts val="390"/>
              </a:spcBef>
              <a:buSzPct val="59583"/>
            </a:pPr>
            <a:r>
              <a:rPr lang="en-US" sz="2000" dirty="0"/>
              <a:t>Set of rules to ensure serializability</a:t>
            </a:r>
          </a:p>
          <a:p>
            <a:pPr marL="557213" lvl="1" indent="-209204" algn="just">
              <a:spcBef>
                <a:spcPts val="390"/>
              </a:spcBef>
              <a:buSzPct val="59583"/>
            </a:pPr>
            <a:r>
              <a:rPr lang="en-US" sz="2000" dirty="0"/>
              <a:t>We will discuss some concurrency control protocols that ensures serializability based on</a:t>
            </a:r>
          </a:p>
          <a:p>
            <a:pPr marL="957263" lvl="2" indent="-209204" algn="just">
              <a:spcBef>
                <a:spcPts val="390"/>
              </a:spcBef>
              <a:buSzPct val="59583"/>
            </a:pPr>
            <a:r>
              <a:rPr lang="en-US" sz="1800" dirty="0"/>
              <a:t>locking data items</a:t>
            </a:r>
          </a:p>
          <a:p>
            <a:pPr marL="957263" lvl="2" indent="-209204" algn="just">
              <a:spcBef>
                <a:spcPts val="390"/>
              </a:spcBef>
              <a:buSzPct val="59583"/>
            </a:pPr>
            <a:r>
              <a:rPr lang="en-US" sz="1800" dirty="0"/>
              <a:t>Snapshot isolation</a:t>
            </a:r>
          </a:p>
          <a:p>
            <a:pPr marL="957263" lvl="2" indent="-209204" algn="just">
              <a:spcBef>
                <a:spcPts val="390"/>
              </a:spcBef>
              <a:buSzPct val="59583"/>
            </a:pPr>
            <a:r>
              <a:rPr lang="en-US" sz="1800" dirty="0"/>
              <a:t>Timestamp ordering etc.</a:t>
            </a:r>
          </a:p>
          <a:p>
            <a:pPr marL="957263" lvl="2" indent="-209204" algn="just">
              <a:spcBef>
                <a:spcPts val="390"/>
              </a:spcBef>
              <a:buSzPct val="59583"/>
            </a:pPr>
            <a:endParaRPr lang="en-US" sz="1800" dirty="0"/>
          </a:p>
          <a:p>
            <a:pPr marL="0" indent="0" algn="just">
              <a:buNone/>
            </a:pPr>
            <a:endParaRPr lang="en-US" sz="36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444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9661153" cy="53463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schedules S and S′ are said to be view equivalent if the following three conditions hold: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data item: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 read should be performed by same transaction</a:t>
            </a:r>
          </a:p>
          <a:p>
            <a:pPr lvl="2"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performing R(X) in S then, T</a:t>
            </a:r>
            <a:r>
              <a:rPr 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should also perform R(X) in S′ </a:t>
            </a:r>
          </a:p>
          <a:p>
            <a:pPr lvl="1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Last write should be performed by same transaction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Producer consumer sequence should be maintained</a:t>
            </a:r>
          </a:p>
          <a:p>
            <a:pPr lvl="1" algn="just"/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6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864922"/>
            <a:ext cx="9661153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for view equivalence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all 3 rules w.r.t each data item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09C91-85E4-598D-1672-452FC3F63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26737"/>
              </p:ext>
            </p:extLst>
          </p:nvPr>
        </p:nvGraphicFramePr>
        <p:xfrm>
          <a:off x="599607" y="3538100"/>
          <a:ext cx="4332157" cy="329184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2087796">
                  <a:extLst>
                    <a:ext uri="{9D8B030D-6E8A-4147-A177-3AD203B41FA5}">
                      <a16:colId xmlns:a16="http://schemas.microsoft.com/office/drawing/2014/main" val="2282352221"/>
                    </a:ext>
                  </a:extLst>
                </a:gridCol>
                <a:gridCol w="2244361">
                  <a:extLst>
                    <a:ext uri="{9D8B030D-6E8A-4147-A177-3AD203B41FA5}">
                      <a16:colId xmlns:a16="http://schemas.microsoft.com/office/drawing/2014/main" val="2962235700"/>
                    </a:ext>
                  </a:extLst>
                </a:gridCol>
              </a:tblGrid>
              <a:tr h="3522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03991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19537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19724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62279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90646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01670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5770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468933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292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5E8D50-C308-C4FC-6DCF-90B89B18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78189"/>
              </p:ext>
            </p:extLst>
          </p:nvPr>
        </p:nvGraphicFramePr>
        <p:xfrm>
          <a:off x="5470823" y="3566160"/>
          <a:ext cx="4488722" cy="329184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2244361">
                  <a:extLst>
                    <a:ext uri="{9D8B030D-6E8A-4147-A177-3AD203B41FA5}">
                      <a16:colId xmlns:a16="http://schemas.microsoft.com/office/drawing/2014/main" val="2282352221"/>
                    </a:ext>
                  </a:extLst>
                </a:gridCol>
                <a:gridCol w="2244361">
                  <a:extLst>
                    <a:ext uri="{9D8B030D-6E8A-4147-A177-3AD203B41FA5}">
                      <a16:colId xmlns:a16="http://schemas.microsoft.com/office/drawing/2014/main" val="2962235700"/>
                    </a:ext>
                  </a:extLst>
                </a:gridCol>
              </a:tblGrid>
              <a:tr h="3522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03991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19537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19724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62279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90646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101670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95770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468933"/>
                  </a:ext>
                </a:extLst>
              </a:tr>
              <a:tr h="352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29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51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1131608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755822"/>
            <a:ext cx="11045344" cy="53463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Why View Serializability is needed?</a:t>
            </a:r>
          </a:p>
          <a:p>
            <a:pPr lvl="1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Conflict serializability does not care about the data operations performed.</a:t>
            </a:r>
          </a:p>
          <a:p>
            <a:pPr lvl="1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just works as per some rules</a:t>
            </a:r>
          </a:p>
          <a:p>
            <a:pPr lvl="1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Whereas, view serializability restricts the order of execution of operations on data items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view serializable Schedule:</a:t>
            </a:r>
          </a:p>
          <a:p>
            <a:pPr lvl="1"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schedule is view equivalent to a serial schedule.</a:t>
            </a:r>
          </a:p>
        </p:txBody>
      </p:sp>
    </p:spTree>
    <p:extLst>
      <p:ext uri="{BB962C8B-B14F-4D97-AF65-F5344CB8AC3E}">
        <p14:creationId xmlns:p14="http://schemas.microsoft.com/office/powerpoint/2010/main" val="38521560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2468702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4" y="319904"/>
            <a:ext cx="9661153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blind write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write operation in a transaction T on an item X which was not read any where before in the transaction T.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Consider the following schedule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DD9DBF-FB87-0D94-2EA9-0E27D91B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0504"/>
              </p:ext>
            </p:extLst>
          </p:nvPr>
        </p:nvGraphicFramePr>
        <p:xfrm>
          <a:off x="1048589" y="3799296"/>
          <a:ext cx="8127999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4392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8123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627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8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7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3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4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0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9889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09532C-B2A4-3824-1B90-CF43A022277E}"/>
                  </a:ext>
                </a:extLst>
              </p14:cNvPr>
              <p14:cNvContentPartPr/>
              <p14:nvPr/>
            </p14:nvContentPartPr>
            <p14:xfrm>
              <a:off x="3793925" y="4432191"/>
              <a:ext cx="719640" cy="66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09532C-B2A4-3824-1B90-CF43A02227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5285" y="4423551"/>
                <a:ext cx="7372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F199AF-E6E4-2DF8-B8BF-67B46FB75ACA}"/>
                  </a:ext>
                </a:extLst>
              </p14:cNvPr>
              <p14:cNvContentPartPr/>
              <p14:nvPr/>
            </p14:nvContentPartPr>
            <p14:xfrm>
              <a:off x="6475925" y="5226711"/>
              <a:ext cx="70164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F199AF-E6E4-2DF8-B8BF-67B46FB75A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7285" y="5218071"/>
                <a:ext cx="719280" cy="590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9760D3-138B-E4B2-6276-3107884C4B7B}"/>
              </a:ext>
            </a:extLst>
          </p:cNvPr>
          <p:cNvCxnSpPr/>
          <p:nvPr/>
        </p:nvCxnSpPr>
        <p:spPr>
          <a:xfrm>
            <a:off x="4595004" y="4767532"/>
            <a:ext cx="5365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248330-4FCA-A12A-CF27-6639EFD47B94}"/>
              </a:ext>
            </a:extLst>
          </p:cNvPr>
          <p:cNvCxnSpPr>
            <a:cxnSpLocks/>
          </p:cNvCxnSpPr>
          <p:nvPr/>
        </p:nvCxnSpPr>
        <p:spPr>
          <a:xfrm flipV="1">
            <a:off x="7177565" y="4767532"/>
            <a:ext cx="2783069" cy="727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F942A4-130A-9C9F-0ACA-31FEA3B84876}"/>
              </a:ext>
            </a:extLst>
          </p:cNvPr>
          <p:cNvSpPr txBox="1"/>
          <p:nvPr/>
        </p:nvSpPr>
        <p:spPr>
          <a:xfrm>
            <a:off x="9876181" y="4596298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Blind write</a:t>
            </a:r>
          </a:p>
        </p:txBody>
      </p:sp>
    </p:spTree>
    <p:extLst>
      <p:ext uri="{BB962C8B-B14F-4D97-AF65-F5344CB8AC3E}">
        <p14:creationId xmlns:p14="http://schemas.microsoft.com/office/powerpoint/2010/main" val="5940331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933200" cy="1320800"/>
          </a:xfrm>
        </p:spPr>
        <p:txBody>
          <a:bodyPr/>
          <a:lstStyle/>
          <a:p>
            <a:r>
              <a:rPr lang="en-US" dirty="0"/>
              <a:t>Characterizing Schedules Based on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4" y="319904"/>
            <a:ext cx="10648529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schedule is view serializable, since it is view equivalent to the serial schedule T1-&gt;T2 -&gt;T3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DD9DBF-FB87-0D94-2EA9-0E27D91BE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99855"/>
              </p:ext>
            </p:extLst>
          </p:nvPr>
        </p:nvGraphicFramePr>
        <p:xfrm>
          <a:off x="5730750" y="2985598"/>
          <a:ext cx="5500842" cy="3178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614">
                  <a:extLst>
                    <a:ext uri="{9D8B030D-6E8A-4147-A177-3AD203B41FA5}">
                      <a16:colId xmlns:a16="http://schemas.microsoft.com/office/drawing/2014/main" val="434392393"/>
                    </a:ext>
                  </a:extLst>
                </a:gridCol>
                <a:gridCol w="1833614">
                  <a:extLst>
                    <a:ext uri="{9D8B030D-6E8A-4147-A177-3AD203B41FA5}">
                      <a16:colId xmlns:a16="http://schemas.microsoft.com/office/drawing/2014/main" val="1228123948"/>
                    </a:ext>
                  </a:extLst>
                </a:gridCol>
                <a:gridCol w="1833614">
                  <a:extLst>
                    <a:ext uri="{9D8B030D-6E8A-4147-A177-3AD203B41FA5}">
                      <a16:colId xmlns:a16="http://schemas.microsoft.com/office/drawing/2014/main" val="987627589"/>
                    </a:ext>
                  </a:extLst>
                </a:gridCol>
              </a:tblGrid>
              <a:tr h="3973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11188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86303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719882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32672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43243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09885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935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9889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61A84-550A-C29A-11F9-0366D6D3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56919"/>
              </p:ext>
            </p:extLst>
          </p:nvPr>
        </p:nvGraphicFramePr>
        <p:xfrm>
          <a:off x="470554" y="2985598"/>
          <a:ext cx="4897887" cy="3178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629">
                  <a:extLst>
                    <a:ext uri="{9D8B030D-6E8A-4147-A177-3AD203B41FA5}">
                      <a16:colId xmlns:a16="http://schemas.microsoft.com/office/drawing/2014/main" val="434392393"/>
                    </a:ext>
                  </a:extLst>
                </a:gridCol>
                <a:gridCol w="1632629">
                  <a:extLst>
                    <a:ext uri="{9D8B030D-6E8A-4147-A177-3AD203B41FA5}">
                      <a16:colId xmlns:a16="http://schemas.microsoft.com/office/drawing/2014/main" val="1228123948"/>
                    </a:ext>
                  </a:extLst>
                </a:gridCol>
                <a:gridCol w="1632629">
                  <a:extLst>
                    <a:ext uri="{9D8B030D-6E8A-4147-A177-3AD203B41FA5}">
                      <a16:colId xmlns:a16="http://schemas.microsoft.com/office/drawing/2014/main" val="987627589"/>
                    </a:ext>
                  </a:extLst>
                </a:gridCol>
              </a:tblGrid>
              <a:tr h="3973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11188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186303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719882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432672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43243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09885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935"/>
                  </a:ext>
                </a:extLst>
              </a:tr>
              <a:tr h="397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98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010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Characterizing Schedules Based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46737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Testing for Serializability of a Schedule</a:t>
            </a: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Equivalence and View Serializability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it is </a:t>
            </a:r>
            <a:r>
              <a:rPr lang="en-US" sz="2800" b="1" dirty="0">
                <a:solidFill>
                  <a:srgbClr val="C00000"/>
                </a:solidFill>
              </a:rPr>
              <a:t>not conflict serializable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since it is not conflict equivalent to any serial schedule. 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</a:t>
            </a:r>
            <a:r>
              <a:rPr lang="en-US" sz="2800" b="1" dirty="0">
                <a:solidFill>
                  <a:srgbClr val="C00000"/>
                </a:solidFill>
              </a:rPr>
              <a:t>conflict-serializable schedule is also view serializable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but not vice versa.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C0819-FFC2-E284-0FB4-5AFA2DC5B1F7}"/>
              </a:ext>
            </a:extLst>
          </p:cNvPr>
          <p:cNvGrpSpPr/>
          <p:nvPr/>
        </p:nvGrpSpPr>
        <p:grpSpPr>
          <a:xfrm>
            <a:off x="4601648" y="4879905"/>
            <a:ext cx="2525668" cy="1580553"/>
            <a:chOff x="2281142" y="5164577"/>
            <a:chExt cx="2525668" cy="15805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842382-CB0E-05B4-912E-881620FE4CCA}"/>
                </a:ext>
              </a:extLst>
            </p:cNvPr>
            <p:cNvGrpSpPr/>
            <p:nvPr/>
          </p:nvGrpSpPr>
          <p:grpSpPr>
            <a:xfrm>
              <a:off x="2281142" y="5164577"/>
              <a:ext cx="591452" cy="414068"/>
              <a:chOff x="2281142" y="5164577"/>
              <a:chExt cx="591452" cy="41406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B3CD35-7844-6486-E954-6B263BFC74A1}"/>
                  </a:ext>
                </a:extLst>
              </p:cNvPr>
              <p:cNvSpPr/>
              <p:nvPr/>
            </p:nvSpPr>
            <p:spPr>
              <a:xfrm>
                <a:off x="2281142" y="5164577"/>
                <a:ext cx="526211" cy="4140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E8C1C-EA21-419D-6ED6-22D5DE49B7CE}"/>
                  </a:ext>
                </a:extLst>
              </p:cNvPr>
              <p:cNvSpPr txBox="1"/>
              <p:nvPr/>
            </p:nvSpPr>
            <p:spPr>
              <a:xfrm>
                <a:off x="2346383" y="5209313"/>
                <a:ext cx="526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687618-DF59-AD25-6FF9-8F99CF97AA53}"/>
                </a:ext>
              </a:extLst>
            </p:cNvPr>
            <p:cNvGrpSpPr/>
            <p:nvPr/>
          </p:nvGrpSpPr>
          <p:grpSpPr>
            <a:xfrm>
              <a:off x="4263892" y="5191779"/>
              <a:ext cx="542918" cy="414068"/>
              <a:chOff x="4263892" y="5191779"/>
              <a:chExt cx="542918" cy="41406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F24CB6-B764-C363-EE93-01ED744CE293}"/>
                  </a:ext>
                </a:extLst>
              </p:cNvPr>
              <p:cNvSpPr/>
              <p:nvPr/>
            </p:nvSpPr>
            <p:spPr>
              <a:xfrm>
                <a:off x="4263892" y="5191779"/>
                <a:ext cx="526211" cy="4140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E1B18A-D4A7-F113-5459-00EC79DC6D44}"/>
                  </a:ext>
                </a:extLst>
              </p:cNvPr>
              <p:cNvSpPr txBox="1"/>
              <p:nvPr/>
            </p:nvSpPr>
            <p:spPr>
              <a:xfrm>
                <a:off x="4280599" y="5226847"/>
                <a:ext cx="526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7D0560-9A65-2E24-53CE-C629B4F41267}"/>
                </a:ext>
              </a:extLst>
            </p:cNvPr>
            <p:cNvGrpSpPr/>
            <p:nvPr/>
          </p:nvGrpSpPr>
          <p:grpSpPr>
            <a:xfrm>
              <a:off x="3161036" y="6331062"/>
              <a:ext cx="588576" cy="414068"/>
              <a:chOff x="3161036" y="6331062"/>
              <a:chExt cx="588576" cy="41406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25A7991-4A1F-D3D2-1B47-D010B27D420E}"/>
                  </a:ext>
                </a:extLst>
              </p:cNvPr>
              <p:cNvSpPr/>
              <p:nvPr/>
            </p:nvSpPr>
            <p:spPr>
              <a:xfrm>
                <a:off x="3161036" y="6331062"/>
                <a:ext cx="526211" cy="41406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AE25A-1AF2-75F1-7E96-33B839A0BCA6}"/>
                  </a:ext>
                </a:extLst>
              </p:cNvPr>
              <p:cNvSpPr txBox="1"/>
              <p:nvPr/>
            </p:nvSpPr>
            <p:spPr>
              <a:xfrm>
                <a:off x="3223401" y="6353430"/>
                <a:ext cx="526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3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35300D-0B08-0FB5-CFE8-F69621753FAE}"/>
              </a:ext>
            </a:extLst>
          </p:cNvPr>
          <p:cNvCxnSpPr>
            <a:cxnSpLocks/>
          </p:cNvCxnSpPr>
          <p:nvPr/>
        </p:nvCxnSpPr>
        <p:spPr>
          <a:xfrm>
            <a:off x="5173147" y="5061137"/>
            <a:ext cx="13460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375E2E-F6DA-E6F9-F21E-13FA84610BF4}"/>
              </a:ext>
            </a:extLst>
          </p:cNvPr>
          <p:cNvCxnSpPr>
            <a:cxnSpLocks/>
          </p:cNvCxnSpPr>
          <p:nvPr/>
        </p:nvCxnSpPr>
        <p:spPr>
          <a:xfrm flipH="1">
            <a:off x="5127859" y="5227608"/>
            <a:ext cx="1374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D2CF1-A4E0-D722-5B78-E4D9AF42C09F}"/>
              </a:ext>
            </a:extLst>
          </p:cNvPr>
          <p:cNvCxnSpPr>
            <a:cxnSpLocks/>
          </p:cNvCxnSpPr>
          <p:nvPr/>
        </p:nvCxnSpPr>
        <p:spPr>
          <a:xfrm>
            <a:off x="4841364" y="5407835"/>
            <a:ext cx="584167" cy="80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646DF6-9059-0970-0460-E9DE81D64096}"/>
              </a:ext>
            </a:extLst>
          </p:cNvPr>
          <p:cNvCxnSpPr>
            <a:cxnSpLocks/>
          </p:cNvCxnSpPr>
          <p:nvPr/>
        </p:nvCxnSpPr>
        <p:spPr>
          <a:xfrm flipH="1">
            <a:off x="6053411" y="5321175"/>
            <a:ext cx="530987" cy="859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518C0C-E0F8-EAE7-216D-C563DA8A07CB}"/>
              </a:ext>
            </a:extLst>
          </p:cNvPr>
          <p:cNvSpPr txBox="1"/>
          <p:nvPr/>
        </p:nvSpPr>
        <p:spPr>
          <a:xfrm>
            <a:off x="5540433" y="4753821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7B9C5-62ED-1B1D-552A-FF82B93D45BD}"/>
              </a:ext>
            </a:extLst>
          </p:cNvPr>
          <p:cNvSpPr txBox="1"/>
          <p:nvPr/>
        </p:nvSpPr>
        <p:spPr>
          <a:xfrm>
            <a:off x="6360705" y="5649261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1D001-3F01-80DD-DBDB-8AC345D92CF0}"/>
              </a:ext>
            </a:extLst>
          </p:cNvPr>
          <p:cNvSpPr txBox="1"/>
          <p:nvPr/>
        </p:nvSpPr>
        <p:spPr>
          <a:xfrm>
            <a:off x="4864753" y="5656564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AA9EB7-5BED-437B-0BAB-DC13BF3C4DC4}"/>
              </a:ext>
            </a:extLst>
          </p:cNvPr>
          <p:cNvSpPr txBox="1"/>
          <p:nvPr/>
        </p:nvSpPr>
        <p:spPr>
          <a:xfrm>
            <a:off x="5581019" y="5153105"/>
            <a:ext cx="31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2C34D5-E421-961A-F5F9-CCB96AE54A04}"/>
                  </a:ext>
                </a:extLst>
              </p14:cNvPr>
              <p14:cNvContentPartPr/>
              <p14:nvPr/>
            </p14:nvContentPartPr>
            <p14:xfrm>
              <a:off x="5044632" y="4648911"/>
              <a:ext cx="1564200" cy="1001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2C34D5-E421-961A-F5F9-CCB96AE54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5632" y="4640271"/>
                <a:ext cx="158184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7B1105-B07F-C3A7-61D4-313E395D910C}"/>
                  </a:ext>
                </a:extLst>
              </p14:cNvPr>
              <p14:cNvContentPartPr/>
              <p14:nvPr/>
            </p14:nvContentPartPr>
            <p14:xfrm>
              <a:off x="2268312" y="416615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7B1105-B07F-C3A7-61D4-313E395D9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672" y="41575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04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203BF86-17EE-55BB-9A01-BC67761C4301}"/>
              </a:ext>
            </a:extLst>
          </p:cNvPr>
          <p:cNvSpPr txBox="1">
            <a:spLocks/>
          </p:cNvSpPr>
          <p:nvPr/>
        </p:nvSpPr>
        <p:spPr>
          <a:xfrm>
            <a:off x="298392" y="319904"/>
            <a:ext cx="1130413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Characterizing Schedules Based on Serializability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FAFD6D-C106-C4D7-1D72-EAB6EC4AEE89}"/>
              </a:ext>
            </a:extLst>
          </p:cNvPr>
          <p:cNvGrpSpPr/>
          <p:nvPr/>
        </p:nvGrpSpPr>
        <p:grpSpPr>
          <a:xfrm>
            <a:off x="1531668" y="1449238"/>
            <a:ext cx="8224808" cy="4551072"/>
            <a:chOff x="2032000" y="2113471"/>
            <a:chExt cx="8224808" cy="4024861"/>
          </a:xfrm>
        </p:grpSpPr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F4EB2325-F8D1-F7CF-8F09-DDD22E28B7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0106388"/>
                </p:ext>
              </p:extLst>
            </p:nvPr>
          </p:nvGraphicFramePr>
          <p:xfrm>
            <a:off x="2032000" y="2113471"/>
            <a:ext cx="8224808" cy="40248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C32D38-C23D-7883-709A-ADE179DCED2B}"/>
                </a:ext>
              </a:extLst>
            </p:cNvPr>
            <p:cNvSpPr txBox="1"/>
            <p:nvPr/>
          </p:nvSpPr>
          <p:spPr>
            <a:xfrm>
              <a:off x="7142671" y="3059668"/>
              <a:ext cx="93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CBA0C4-993E-47F4-285A-A066475D2E1C}"/>
                </a:ext>
              </a:extLst>
            </p:cNvPr>
            <p:cNvSpPr txBox="1"/>
            <p:nvPr/>
          </p:nvSpPr>
          <p:spPr>
            <a:xfrm>
              <a:off x="4776157" y="4576313"/>
              <a:ext cx="93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A9FEF5-0FD6-81F6-C1CC-DF5BAA3992B1}"/>
                </a:ext>
              </a:extLst>
            </p:cNvPr>
            <p:cNvSpPr txBox="1"/>
            <p:nvPr/>
          </p:nvSpPr>
          <p:spPr>
            <a:xfrm>
              <a:off x="5569788" y="3059668"/>
              <a:ext cx="93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D6B921-9A7D-858E-CBB6-66D9942AD8B2}"/>
                </a:ext>
              </a:extLst>
            </p:cNvPr>
            <p:cNvSpPr txBox="1"/>
            <p:nvPr/>
          </p:nvSpPr>
          <p:spPr>
            <a:xfrm>
              <a:off x="6096000" y="4576313"/>
              <a:ext cx="931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1098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1" y="665557"/>
            <a:ext cx="11062597" cy="613205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does </a:t>
            </a:r>
            <a:r>
              <a:rPr lang="en-US" sz="2400" b="1" dirty="0">
                <a:solidFill>
                  <a:srgbClr val="C00000"/>
                </a:solidFill>
              </a:rPr>
              <a:t>not have any implicit </a:t>
            </a:r>
            <a:r>
              <a:rPr lang="en-US" sz="2400" b="1" dirty="0" err="1">
                <a:solidFill>
                  <a:srgbClr val="C00000"/>
                </a:solidFill>
              </a:rPr>
              <a:t>begin_transaction</a:t>
            </a:r>
            <a:r>
              <a:rPr lang="en-US" sz="2400" b="1" dirty="0">
                <a:solidFill>
                  <a:srgbClr val="C00000"/>
                </a:solidFill>
              </a:rPr>
              <a:t> statement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every transaction must have an </a:t>
            </a:r>
            <a:r>
              <a:rPr lang="en-US" sz="2400" b="1" dirty="0">
                <a:solidFill>
                  <a:srgbClr val="C00000"/>
                </a:solidFill>
              </a:rPr>
              <a:t>explicit end statement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is either a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a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ROLLBACK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Every transaction has certain characteristics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characteristics are: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 mode, diagnostic area size, isolation level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characteristics are 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specified using SET TRANSACTION statement in SQL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access mode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be specified as READ ONLY or READ WRITE. </a:t>
            </a:r>
          </a:p>
          <a:p>
            <a:pPr lvl="3" algn="just"/>
            <a:r>
              <a:rPr lang="en-US" sz="1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WRITE mode (default)</a:t>
            </a:r>
          </a:p>
          <a:p>
            <a:pPr lvl="4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allows select, update, insert, delete, and create commands to be executed. </a:t>
            </a:r>
          </a:p>
          <a:p>
            <a:pPr lvl="3" algn="just"/>
            <a:r>
              <a:rPr lang="en-US" sz="1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ONLY mode</a:t>
            </a:r>
          </a:p>
          <a:p>
            <a:pPr lvl="4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allows data retrieval operations only.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diagnostic area size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integer value</a:t>
            </a:r>
          </a:p>
          <a:p>
            <a:pPr lvl="3" algn="just"/>
            <a: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Represents number of conditions held simultaneously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diagnostic area. </a:t>
            </a:r>
          </a:p>
          <a:p>
            <a:pPr lvl="3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 information such as the number of rows affected by a statement. </a:t>
            </a:r>
          </a:p>
          <a:p>
            <a:pPr lvl="3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 information such as error code for the error occurred while executing the statement and its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4382102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54278" cy="664234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873"/>
            <a:ext cx="11062597" cy="610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transaction executes at a lower isolation level than </a:t>
            </a:r>
            <a:r>
              <a:rPr lang="en-US" sz="2800" b="1" dirty="0">
                <a:solidFill>
                  <a:srgbClr val="C00000"/>
                </a:solidFill>
              </a:rPr>
              <a:t>SERIALIZABLE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then one or more of the following three violations may occur: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Dirty read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transaction T1 may read the update of a transaction T2, which has not yet committed.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T2 fails and is aborted, then T1 would have read a value that does not exist and is incorrect.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b="1" dirty="0">
              <a:solidFill>
                <a:srgbClr val="C00000"/>
              </a:solidFill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74752-4918-8CCC-FFCA-1A1DAAB31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74015"/>
              </p:ext>
            </p:extLst>
          </p:nvPr>
        </p:nvGraphicFramePr>
        <p:xfrm>
          <a:off x="1791419" y="4875860"/>
          <a:ext cx="807351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6758">
                  <a:extLst>
                    <a:ext uri="{9D8B030D-6E8A-4147-A177-3AD203B41FA5}">
                      <a16:colId xmlns:a16="http://schemas.microsoft.com/office/drawing/2014/main" val="3553933296"/>
                    </a:ext>
                  </a:extLst>
                </a:gridCol>
                <a:gridCol w="4036758">
                  <a:extLst>
                    <a:ext uri="{9D8B030D-6E8A-4147-A177-3AD203B41FA5}">
                      <a16:colId xmlns:a16="http://schemas.microsoft.com/office/drawing/2014/main" val="579403280"/>
                    </a:ext>
                  </a:extLst>
                </a:gridCol>
              </a:tblGrid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40426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430469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63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0635"/>
            <a:ext cx="11681012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Transactions, Database Items, Read and Write Operations, and DBMS Buffers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7030A0"/>
                </a:solidFill>
              </a:rPr>
              <a:t>DB operations that forms a transaction 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can be embedded with application program or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they can be </a:t>
            </a:r>
            <a:r>
              <a:rPr lang="en-US" sz="1800" dirty="0">
                <a:solidFill>
                  <a:srgbClr val="7030A0"/>
                </a:solidFill>
              </a:rPr>
              <a:t>specified using SQL commands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How to mention transaction boundaries?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en-US" sz="1800" dirty="0">
                <a:solidFill>
                  <a:srgbClr val="7030A0"/>
                </a:solidFill>
              </a:rPr>
              <a:t>specifying explicit begin transaction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rgbClr val="7030A0"/>
                </a:solidFill>
              </a:rPr>
              <a:t>end transaction statements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 an application program;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 this case, </a:t>
            </a:r>
            <a:r>
              <a:rPr lang="en-US" sz="1800" b="1" dirty="0">
                <a:solidFill>
                  <a:srgbClr val="7030A0"/>
                </a:solidFill>
              </a:rPr>
              <a:t>all database access operations between the two are considered as one transaction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Read Only transaction: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the database operations in a transaction are retrieve operations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Read Write transaction: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the database operations in a transaction are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517792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54278" cy="664234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873"/>
            <a:ext cx="11062597" cy="610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Nonrepeatable read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transaction T1 may read a given value.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another transaction T2 later updates that value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Now, T1 reads that value again,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T1 will see a different value.</a:t>
            </a:r>
          </a:p>
          <a:p>
            <a:pPr lvl="1" algn="just"/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2AAFD1-272D-FF92-0DDC-0FF64041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81988"/>
              </p:ext>
            </p:extLst>
          </p:nvPr>
        </p:nvGraphicFramePr>
        <p:xfrm>
          <a:off x="1394605" y="3429000"/>
          <a:ext cx="807351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6758">
                  <a:extLst>
                    <a:ext uri="{9D8B030D-6E8A-4147-A177-3AD203B41FA5}">
                      <a16:colId xmlns:a16="http://schemas.microsoft.com/office/drawing/2014/main" val="3553933296"/>
                    </a:ext>
                  </a:extLst>
                </a:gridCol>
                <a:gridCol w="4036758">
                  <a:extLst>
                    <a:ext uri="{9D8B030D-6E8A-4147-A177-3AD203B41FA5}">
                      <a16:colId xmlns:a16="http://schemas.microsoft.com/office/drawing/2014/main" val="579403280"/>
                    </a:ext>
                  </a:extLst>
                </a:gridCol>
              </a:tblGrid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40426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430469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637280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19269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r>
                        <a:rPr lang="en-US" dirty="0"/>
                        <a:t>R(X)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25994"/>
                  </a:ext>
                </a:extLst>
              </a:tr>
              <a:tr h="351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72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46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92" y="1252153"/>
            <a:ext cx="10406989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Phantoms: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transaction T1 may read a set of rows from a table, perhaps based on some condition specified in the SQL WHERE-clause. </a:t>
            </a:r>
          </a:p>
          <a:p>
            <a:pPr lvl="1" algn="just"/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suppose that a transaction T2 inserts a new row r that also satisfies the WHERE-clause condition used in T1, into the table used by T1. 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</a:rPr>
              <a:t>The record r is called a phantom record because it was not there when T1 starts but is there when T1 ends. </a:t>
            </a:r>
          </a:p>
          <a:p>
            <a:pPr algn="just"/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equivalent serial order is T2-&gt;T1, then the record r should not be seen; but if it is T2 followed by T1,then the phantom record should be in the result given to T1. </a:t>
            </a:r>
          </a:p>
        </p:txBody>
      </p:sp>
    </p:spTree>
    <p:extLst>
      <p:ext uri="{BB962C8B-B14F-4D97-AF65-F5344CB8AC3E}">
        <p14:creationId xmlns:p14="http://schemas.microsoft.com/office/powerpoint/2010/main" val="454567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6C7DD-7B4B-E5BB-A2EF-74AE10920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062" y="1828800"/>
            <a:ext cx="8276100" cy="26634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C8163-7F98-D7A0-86B8-903BD3A4E2C0}"/>
              </a:ext>
            </a:extLst>
          </p:cNvPr>
          <p:cNvSpPr txBox="1"/>
          <p:nvPr/>
        </p:nvSpPr>
        <p:spPr>
          <a:xfrm>
            <a:off x="948123" y="5434642"/>
            <a:ext cx="900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Hence, isolation level SERIALIZABLE is used as it’s the most restrictive one.</a:t>
            </a:r>
          </a:p>
        </p:txBody>
      </p:sp>
    </p:spTree>
    <p:extLst>
      <p:ext uri="{BB962C8B-B14F-4D97-AF65-F5344CB8AC3E}">
        <p14:creationId xmlns:p14="http://schemas.microsoft.com/office/powerpoint/2010/main" val="1198890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" y="319904"/>
            <a:ext cx="10254278" cy="1320800"/>
          </a:xfrm>
        </p:spPr>
        <p:txBody>
          <a:bodyPr/>
          <a:lstStyle/>
          <a:p>
            <a:r>
              <a:rPr lang="en-US" dirty="0"/>
              <a:t>Transaction Support in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54D2A-2B3E-112D-BD21-B99B4B60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53" y="1951255"/>
            <a:ext cx="8583731" cy="39892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D02A0-FF3F-8E36-7F23-6AC92B62FD90}"/>
              </a:ext>
            </a:extLst>
          </p:cNvPr>
          <p:cNvSpPr txBox="1"/>
          <p:nvPr/>
        </p:nvSpPr>
        <p:spPr>
          <a:xfrm>
            <a:off x="474453" y="1131591"/>
            <a:ext cx="815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statements insert a new row and then update the salaries of the employees working in department number 2 </a:t>
            </a:r>
          </a:p>
        </p:txBody>
      </p:sp>
    </p:spTree>
    <p:extLst>
      <p:ext uri="{BB962C8B-B14F-4D97-AF65-F5344CB8AC3E}">
        <p14:creationId xmlns:p14="http://schemas.microsoft.com/office/powerpoint/2010/main" val="47335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74" y="624704"/>
            <a:ext cx="8596668" cy="1320800"/>
          </a:xfrm>
        </p:spPr>
        <p:txBody>
          <a:bodyPr/>
          <a:lstStyle/>
          <a:p>
            <a:r>
              <a:rPr lang="en-US" dirty="0"/>
              <a:t>Introduction to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74" y="1367483"/>
            <a:ext cx="10122714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Transactions, Database Items, Read and Write Operations, and DBMS Buffers</a:t>
            </a:r>
          </a:p>
          <a:p>
            <a:pPr algn="just"/>
            <a:r>
              <a:rPr lang="en-US" sz="2800" dirty="0"/>
              <a:t>The size of a data item is called its </a:t>
            </a:r>
            <a:r>
              <a:rPr lang="en-US" sz="2800" b="1" dirty="0">
                <a:solidFill>
                  <a:srgbClr val="C00000"/>
                </a:solidFill>
              </a:rPr>
              <a:t>granularity</a:t>
            </a:r>
            <a:r>
              <a:rPr lang="en-US" sz="2800" dirty="0"/>
              <a:t>.</a:t>
            </a:r>
          </a:p>
          <a:p>
            <a:pPr lvl="1" algn="just"/>
            <a:r>
              <a:rPr lang="en-US" sz="2400" dirty="0"/>
              <a:t>a database record, </a:t>
            </a:r>
          </a:p>
          <a:p>
            <a:pPr lvl="2" algn="just"/>
            <a:r>
              <a:rPr lang="en-US" sz="2200" dirty="0"/>
              <a:t>Identified by a unique id</a:t>
            </a:r>
          </a:p>
          <a:p>
            <a:pPr lvl="1" algn="just"/>
            <a:r>
              <a:rPr lang="en-US" sz="2400" dirty="0"/>
              <a:t>a whole disk block, </a:t>
            </a:r>
          </a:p>
          <a:p>
            <a:pPr lvl="2" algn="just"/>
            <a:r>
              <a:rPr lang="en-US" sz="2200" dirty="0"/>
              <a:t>Identified by an address</a:t>
            </a:r>
          </a:p>
          <a:p>
            <a:pPr lvl="1" algn="just"/>
            <a:r>
              <a:rPr lang="en-US" sz="2400" dirty="0"/>
              <a:t>an individual field (attribute) value of some record in the database. </a:t>
            </a:r>
            <a:endParaRPr lang="en-US" sz="2200" dirty="0"/>
          </a:p>
          <a:p>
            <a:pPr algn="just"/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transaction processing concepts are independent of the data item granularity </a:t>
            </a:r>
            <a:r>
              <a:rPr lang="en-US" sz="2800" dirty="0"/>
              <a:t>(size).</a:t>
            </a:r>
          </a:p>
        </p:txBody>
      </p:sp>
    </p:spTree>
    <p:extLst>
      <p:ext uri="{BB962C8B-B14F-4D97-AF65-F5344CB8AC3E}">
        <p14:creationId xmlns:p14="http://schemas.microsoft.com/office/powerpoint/2010/main" val="1207953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3807</TotalTime>
  <Words>6357</Words>
  <Application>Microsoft Office PowerPoint</Application>
  <PresentationFormat>Widescreen</PresentationFormat>
  <Paragraphs>690</Paragraphs>
  <Slides>83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MinionPro-It</vt:lpstr>
      <vt:lpstr>MinionPro-Regular</vt:lpstr>
      <vt:lpstr>Trebuchet MS</vt:lpstr>
      <vt:lpstr>Wingdings</vt:lpstr>
      <vt:lpstr>Wingdings 3</vt:lpstr>
      <vt:lpstr>Facet</vt:lpstr>
      <vt:lpstr>Chapter 20  Transactions</vt:lpstr>
      <vt:lpstr>- Introduction to Transaction Processing   - Transaction and System Concepts  - Desirable Properties of Transactions  - Characterizing Schedules Based on Recoverability               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The Lost Update Problem</vt:lpstr>
      <vt:lpstr>The Lost Update Problem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Introduction to Transaction Processing</vt:lpstr>
      <vt:lpstr>The Phantom Read Problem</vt:lpstr>
      <vt:lpstr>Introduction to Transaction Processing</vt:lpstr>
      <vt:lpstr>Introduction to Transaction Processing</vt:lpstr>
      <vt:lpstr>Transaction and System Concepts</vt:lpstr>
      <vt:lpstr>Transaction and System Concepts</vt:lpstr>
      <vt:lpstr>Transaction and System Concepts</vt:lpstr>
      <vt:lpstr>Transaction and System Concepts</vt:lpstr>
      <vt:lpstr>Transaction and System Concepts</vt:lpstr>
      <vt:lpstr>Transaction and System Concepts</vt:lpstr>
      <vt:lpstr>Transaction and System Concepts</vt:lpstr>
      <vt:lpstr>Desirable Properties of Transactions</vt:lpstr>
      <vt:lpstr>Desirable Properties of Transactions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Recoverability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PowerPoint Presentation</vt:lpstr>
      <vt:lpstr>PowerPoint Presentation</vt:lpstr>
      <vt:lpstr>PowerPoint Presentation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Characterizing Schedules Based on Serializability</vt:lpstr>
      <vt:lpstr>PowerPoint Presentation</vt:lpstr>
      <vt:lpstr>Transaction Support in SQL</vt:lpstr>
      <vt:lpstr>Transaction Support in SQL</vt:lpstr>
      <vt:lpstr>Transaction Support in SQL</vt:lpstr>
      <vt:lpstr>Transaction Support in SQL</vt:lpstr>
      <vt:lpstr>Transaction Support in SQL</vt:lpstr>
      <vt:lpstr>Transaction Support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Ahmed</cp:lastModifiedBy>
  <cp:revision>1372</cp:revision>
  <dcterms:created xsi:type="dcterms:W3CDTF">2021-08-16T04:03:32Z</dcterms:created>
  <dcterms:modified xsi:type="dcterms:W3CDTF">2022-11-22T08:32:12Z</dcterms:modified>
</cp:coreProperties>
</file>