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8" r:id="rId3"/>
    <p:sldId id="586" r:id="rId4"/>
    <p:sldId id="587" r:id="rId5"/>
    <p:sldId id="588" r:id="rId6"/>
    <p:sldId id="589" r:id="rId7"/>
    <p:sldId id="590" r:id="rId8"/>
    <p:sldId id="591" r:id="rId9"/>
    <p:sldId id="592" r:id="rId10"/>
    <p:sldId id="594" r:id="rId11"/>
    <p:sldId id="595" r:id="rId12"/>
    <p:sldId id="597" r:id="rId13"/>
    <p:sldId id="598" r:id="rId14"/>
    <p:sldId id="599" r:id="rId15"/>
    <p:sldId id="610" r:id="rId16"/>
    <p:sldId id="600" r:id="rId17"/>
    <p:sldId id="601" r:id="rId18"/>
    <p:sldId id="602" r:id="rId19"/>
    <p:sldId id="603" r:id="rId20"/>
    <p:sldId id="611" r:id="rId21"/>
    <p:sldId id="605" r:id="rId22"/>
    <p:sldId id="606" r:id="rId23"/>
    <p:sldId id="607" r:id="rId24"/>
    <p:sldId id="608" r:id="rId25"/>
    <p:sldId id="60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8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5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249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54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618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1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7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2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6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9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2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0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8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7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07" y="2314831"/>
            <a:ext cx="10041924" cy="2372498"/>
          </a:xfrm>
        </p:spPr>
        <p:txBody>
          <a:bodyPr/>
          <a:lstStyle/>
          <a:p>
            <a:pPr algn="ctr"/>
            <a:r>
              <a:rPr lang="en-US" dirty="0"/>
              <a:t>Chapter 21 </a:t>
            </a:r>
            <a:br>
              <a:rPr lang="en-US" dirty="0"/>
            </a:br>
            <a:r>
              <a:rPr lang="en-US" dirty="0"/>
              <a:t>Database Recovery</a:t>
            </a:r>
            <a:br>
              <a:rPr lang="en-US" dirty="0"/>
            </a:br>
            <a:r>
              <a:rPr lang="en-US" dirty="0"/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57275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Caching (Buffering) of Disk Blocks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Dirty bit: </a:t>
            </a:r>
            <a:r>
              <a:rPr lang="en-US" sz="2800" dirty="0">
                <a:solidFill>
                  <a:schemeClr val="tx1"/>
                </a:solidFill>
              </a:rPr>
              <a:t>Associated with each buffer in the cache which can be included in the directory entry to indicate </a:t>
            </a:r>
            <a:r>
              <a:rPr lang="en-US" sz="2800" b="1" dirty="0">
                <a:solidFill>
                  <a:srgbClr val="C00000"/>
                </a:solidFill>
              </a:rPr>
              <a:t>whether or not the buffer has been modified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Dirty bit is set to 0 (zero): </a:t>
            </a:r>
            <a:r>
              <a:rPr lang="en-US" sz="2800" dirty="0">
                <a:solidFill>
                  <a:schemeClr val="tx1"/>
                </a:solidFill>
              </a:rPr>
              <a:t>page is first read from the database disk into a cache buffer, a new entry is inserted in the cache directory with the new disk page address.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>
                <a:solidFill>
                  <a:srgbClr val="C00000"/>
                </a:solidFill>
              </a:rPr>
              <a:t>Dirty bit set to 1 (one)</a:t>
            </a:r>
            <a:r>
              <a:rPr lang="en-US" sz="2800" dirty="0">
                <a:solidFill>
                  <a:schemeClr val="tx1"/>
                </a:solidFill>
              </a:rPr>
              <a:t>: As soon as the buffer is modified.</a:t>
            </a:r>
          </a:p>
          <a:p>
            <a:r>
              <a:rPr lang="en-US" sz="2800" dirty="0">
                <a:solidFill>
                  <a:schemeClr val="tx1"/>
                </a:solidFill>
              </a:rPr>
              <a:t>When the buffer contents are replaced (flushed) from the cache, the contents must first be written back to the corresponding disk page only if its dirty bit is 1.</a:t>
            </a:r>
          </a:p>
        </p:txBody>
      </p:sp>
    </p:spTree>
    <p:extLst>
      <p:ext uri="{BB962C8B-B14F-4D97-AF65-F5344CB8AC3E}">
        <p14:creationId xmlns:p14="http://schemas.microsoft.com/office/powerpoint/2010/main" val="257450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Caching (Buffering) of Disk Blocks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Pin-unpin bit</a:t>
            </a:r>
            <a:r>
              <a:rPr lang="en-US" sz="2800" dirty="0">
                <a:solidFill>
                  <a:schemeClr val="tx1"/>
                </a:solidFill>
              </a:rPr>
              <a:t>: page in the cache is pinned (bit value 1 (one)) if it cannot be written back to disk as yet.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For example, the recovery protocol may restrict certain buffer pages from being written back to the disk until the transactions that changed this buffer have committed.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Before image (BFIM):</a:t>
            </a:r>
            <a:r>
              <a:rPr lang="en-US" sz="2800" dirty="0">
                <a:solidFill>
                  <a:schemeClr val="tx1"/>
                </a:solidFill>
              </a:rPr>
              <a:t>the old value of the data item before updating.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After image (AFIM): </a:t>
            </a:r>
            <a:r>
              <a:rPr lang="en-US" sz="2800" dirty="0">
                <a:solidFill>
                  <a:schemeClr val="tx1"/>
                </a:solidFill>
              </a:rPr>
              <a:t>the new value after updating.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97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Write-Ahead Logging, Steal/No-Steal, and Force/No-Force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REDO-type log entry includes the new value </a:t>
            </a:r>
            <a:r>
              <a:rPr lang="en-US" sz="2800" dirty="0">
                <a:solidFill>
                  <a:schemeClr val="tx1"/>
                </a:solidFill>
              </a:rPr>
              <a:t>(AFIM) of the item written by the operation since this is needed to redo the effect of the operation from the log.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UNDO-type log entries include the old value </a:t>
            </a:r>
            <a:r>
              <a:rPr lang="en-US" sz="2800" dirty="0">
                <a:solidFill>
                  <a:schemeClr val="tx1"/>
                </a:solidFill>
              </a:rPr>
              <a:t>(BFIM) of the item since this is needed to undo the effect of the operation from the log.</a:t>
            </a:r>
          </a:p>
          <a:p>
            <a:r>
              <a:rPr lang="en-US" sz="2800" dirty="0">
                <a:solidFill>
                  <a:schemeClr val="tx1"/>
                </a:solidFill>
              </a:rPr>
              <a:t>In an </a:t>
            </a:r>
            <a:r>
              <a:rPr lang="en-US" sz="2800" b="1" dirty="0">
                <a:solidFill>
                  <a:srgbClr val="C00000"/>
                </a:solidFill>
              </a:rPr>
              <a:t>UNDO/REDO algorithm, both BFIM and AFIM are recorded into a single log entry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5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Write-Ahead Logging, Steal/No-Steal, and Force/No-Force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DBMS cache holds the cached database disk blocks in main memory buffers.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When an update to a data block—stored in the DBMS cache—is made, an associated log record is written to the log buffer in the DBMS cache.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Write-ahead logging approach: </a:t>
            </a:r>
            <a:r>
              <a:rPr lang="en-US" sz="2800" dirty="0">
                <a:solidFill>
                  <a:schemeClr val="tx1"/>
                </a:solidFill>
              </a:rPr>
              <a:t>the log buffers (blocks) that contain the associated log records for a particular data block update must first be written to disk before the data block itself can be written back to disk from its main memory buffer.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256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Write-Ahead Logging, Steal/No-Steal, and Force/No-Force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No-steal approach</a:t>
            </a:r>
            <a:r>
              <a:rPr lang="en-US" sz="2800" dirty="0">
                <a:solidFill>
                  <a:schemeClr val="tx1"/>
                </a:solidFill>
              </a:rPr>
              <a:t>: a cache buffer page updated by a transaction cannot be written to disk before the transaction commits. 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UNDO will never be needed during recovery, since a committed transaction will not have any of its updates on disk before it commits.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pin-unpin bit will be set to 1 (pin) </a:t>
            </a:r>
            <a:r>
              <a:rPr lang="en-US" sz="2800" dirty="0">
                <a:solidFill>
                  <a:schemeClr val="tx1"/>
                </a:solidFill>
              </a:rPr>
              <a:t>to indicate that a cache buffer cannot be written back to disk.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Steal: </a:t>
            </a:r>
            <a:r>
              <a:rPr lang="en-US" sz="2800" dirty="0">
                <a:solidFill>
                  <a:schemeClr val="tx1"/>
                </a:solidFill>
              </a:rPr>
              <a:t>the recovery protocol allows writing an updated buffer before the transaction commits. </a:t>
            </a:r>
          </a:p>
        </p:txBody>
      </p:sp>
    </p:spTree>
    <p:extLst>
      <p:ext uri="{BB962C8B-B14F-4D97-AF65-F5344CB8AC3E}">
        <p14:creationId xmlns:p14="http://schemas.microsoft.com/office/powerpoint/2010/main" val="53400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Write-Ahead Logging, Steal/No-Steal, and Force/No-Force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Force approach: </a:t>
            </a:r>
            <a:r>
              <a:rPr lang="en-US" sz="2800" dirty="0">
                <a:solidFill>
                  <a:schemeClr val="tx1"/>
                </a:solidFill>
              </a:rPr>
              <a:t>If all pages updated by a transaction are immediately written to disk before the transaction commits.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REDO will never be needed during recovery, since any committed transaction will have all its updates on disk before it is committed.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Otherwise, it is called no-force.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For frequently changed objects, a no-force policy reduces the number of write operations to the on-disk database object.</a:t>
            </a:r>
          </a:p>
        </p:txBody>
      </p:sp>
    </p:spTree>
    <p:extLst>
      <p:ext uri="{BB962C8B-B14F-4D97-AF65-F5344CB8AC3E}">
        <p14:creationId xmlns:p14="http://schemas.microsoft.com/office/powerpoint/2010/main" val="273677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Write-Ahead Logging, Steal/No-Steal, and Force/No-Force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deferred update (NO-UNDO) recovery scheme follows a </a:t>
            </a:r>
            <a:r>
              <a:rPr lang="en-US" sz="2800" b="1" dirty="0">
                <a:solidFill>
                  <a:srgbClr val="C00000"/>
                </a:solidFill>
              </a:rPr>
              <a:t>no-steal approach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Typical database systems employ a </a:t>
            </a:r>
            <a:r>
              <a:rPr lang="en-US" sz="2800" b="1" dirty="0">
                <a:solidFill>
                  <a:srgbClr val="C00000"/>
                </a:solidFill>
              </a:rPr>
              <a:t>steal/no-force (UNDO/REDO)</a:t>
            </a:r>
            <a:r>
              <a:rPr lang="en-US" sz="2800" dirty="0">
                <a:solidFill>
                  <a:schemeClr val="tx1"/>
                </a:solidFill>
              </a:rPr>
              <a:t> strategy.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advantage of steal is that it </a:t>
            </a:r>
            <a:r>
              <a:rPr lang="en-US" sz="2800" b="1" dirty="0">
                <a:solidFill>
                  <a:srgbClr val="C00000"/>
                </a:solidFill>
              </a:rPr>
              <a:t>avoids the need for a very large buffer space to store all updated pages in memory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advantage of no-force is that an updated page of a committed transaction may still be in the buffer when another transaction needs to update it.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2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Write-Ahead Logging, Steal/No-Steal, and Force/No-Force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r>
              <a:rPr lang="en-US" sz="2800" dirty="0">
                <a:solidFill>
                  <a:schemeClr val="tx1"/>
                </a:solidFill>
              </a:rPr>
              <a:t>Write-ahead logging (WAL) protocol for a recovery algorithm that requires both UNDO and REDO: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before image of an item cannot be overwritten by its after image in the database on disk until all UNDO-type log entries for the updating transaction have been force-written to disk.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commit operation of a transaction cannot be completed until all the REDO-type and UNDO-type log records for that transaction have been force written to disk.</a:t>
            </a:r>
          </a:p>
        </p:txBody>
      </p:sp>
    </p:spTree>
    <p:extLst>
      <p:ext uri="{BB962C8B-B14F-4D97-AF65-F5344CB8AC3E}">
        <p14:creationId xmlns:p14="http://schemas.microsoft.com/office/powerpoint/2010/main" val="192071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fontScale="925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Checkpoints in the System Log and Fuzzy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Checkpointing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Another type of entry in the log is called a checkpoint.</a:t>
            </a:r>
          </a:p>
          <a:p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b="1" dirty="0">
                <a:solidFill>
                  <a:srgbClr val="C00000"/>
                </a:solidFill>
              </a:rPr>
              <a:t>[checkpoint, list of active transactions] </a:t>
            </a:r>
            <a:r>
              <a:rPr lang="en-US" sz="2800" dirty="0">
                <a:solidFill>
                  <a:schemeClr val="tx1"/>
                </a:solidFill>
              </a:rPr>
              <a:t>record is written into the log periodically at that point when the system writes out to the database on disk all DBMS buffers that have been modified.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All transactions that have their [commit, T ] entries in the log before a [checkpoint] entry do not need to have their WRITE operations redone in case of a system crash, since all their updates will be recorded in the database on disk during </a:t>
            </a:r>
            <a:r>
              <a:rPr lang="en-US" sz="2800" dirty="0" err="1">
                <a:solidFill>
                  <a:schemeClr val="tx1"/>
                </a:solidFill>
              </a:rPr>
              <a:t>checkpointing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Checkpoints in the System Log and Fuzzy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Checkpointing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The interval may be measured in time every m minutes or in the number t of committed transactions since the last checkpoint: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1.Suspend execution of transactions temporarily.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2. Force-write all main memory buffers that have been modified to disk.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3. Write a [checkpoint] record to the log, and force-write the log to disk.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4. Resume executing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34094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158644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r>
              <a:rPr lang="en-US" sz="2800" dirty="0"/>
              <a:t>Recovery from transaction failures usually means that the database is </a:t>
            </a:r>
            <a:r>
              <a:rPr lang="en-US" sz="2800" b="1" dirty="0">
                <a:solidFill>
                  <a:srgbClr val="C00000"/>
                </a:solidFill>
              </a:rPr>
              <a:t>restored</a:t>
            </a:r>
            <a:r>
              <a:rPr lang="en-US" sz="2800" dirty="0"/>
              <a:t> to the most recent consistent state before the time of failure.</a:t>
            </a:r>
          </a:p>
          <a:p>
            <a:r>
              <a:rPr lang="en-US" sz="2800" dirty="0"/>
              <a:t>The system keeps information about the changes that were applied to data items by the various transactions in the </a:t>
            </a:r>
            <a:r>
              <a:rPr lang="en-US" sz="2800" b="1" dirty="0">
                <a:solidFill>
                  <a:srgbClr val="C00000"/>
                </a:solidFill>
              </a:rPr>
              <a:t>system log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887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Checkpoints in the System Log and Fuzzy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Checkpointing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The time needed to force-write all modified memory buffers may delay transaction which is not acceptable in practice. 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Fuzzy </a:t>
            </a:r>
            <a:r>
              <a:rPr lang="en-US" sz="2800" b="1" dirty="0" err="1">
                <a:solidFill>
                  <a:schemeClr val="tx1"/>
                </a:solidFill>
              </a:rPr>
              <a:t>checkpointing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system can resume transaction processing after a [</a:t>
            </a:r>
            <a:r>
              <a:rPr lang="en-US" sz="2800" dirty="0" err="1">
                <a:solidFill>
                  <a:schemeClr val="tx1"/>
                </a:solidFill>
              </a:rPr>
              <a:t>begin_checkpoint</a:t>
            </a:r>
            <a:r>
              <a:rPr lang="en-US" sz="2800" dirty="0">
                <a:solidFill>
                  <a:schemeClr val="tx1"/>
                </a:solidFill>
              </a:rPr>
              <a:t>] record is written to the log without having to wait for step 2 to finish.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When step 2 is completed, an [</a:t>
            </a:r>
            <a:r>
              <a:rPr lang="en-US" sz="2800" dirty="0" err="1">
                <a:solidFill>
                  <a:schemeClr val="tx1"/>
                </a:solidFill>
              </a:rPr>
              <a:t>end_checkpoint</a:t>
            </a:r>
            <a:r>
              <a:rPr lang="en-US" sz="2800" dirty="0">
                <a:solidFill>
                  <a:schemeClr val="tx1"/>
                </a:solidFill>
              </a:rPr>
              <a:t>, … ] record is written in the log with the relevant information collected during </a:t>
            </a:r>
            <a:r>
              <a:rPr lang="en-US" sz="2800" dirty="0" err="1">
                <a:solidFill>
                  <a:schemeClr val="tx1"/>
                </a:solidFill>
              </a:rPr>
              <a:t>checkpointing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61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Transaction Rollback and Cascading Rollback</a:t>
            </a:r>
          </a:p>
          <a:p>
            <a:r>
              <a:rPr lang="en-US" sz="2800" dirty="0">
                <a:solidFill>
                  <a:schemeClr val="tx1"/>
                </a:solidFill>
              </a:rPr>
              <a:t>If a transaction fails for whatever reason after updating the database, but before the transaction commits, it may be necessary to </a:t>
            </a:r>
            <a:r>
              <a:rPr lang="en-US" sz="2800" b="1" dirty="0">
                <a:solidFill>
                  <a:srgbClr val="C00000"/>
                </a:solidFill>
              </a:rPr>
              <a:t>roll back the transaction.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If any data item values have been changed by the transaction and written to the database on disk, they must be restored to their previous values (BFIMs).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</a:t>
            </a:r>
            <a:r>
              <a:rPr lang="en-US" sz="2800" b="1" dirty="0">
                <a:solidFill>
                  <a:srgbClr val="C00000"/>
                </a:solidFill>
              </a:rPr>
              <a:t>undo-type log entries</a:t>
            </a:r>
            <a:r>
              <a:rPr lang="en-US" sz="2800" dirty="0">
                <a:solidFill>
                  <a:schemeClr val="tx1"/>
                </a:solidFill>
              </a:rPr>
              <a:t> are used to restore the old values of data items that must be rolled back.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283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Transaction Rollback and Cascading Rollback</a:t>
            </a:r>
          </a:p>
          <a:p>
            <a:r>
              <a:rPr lang="en-US" sz="2800" dirty="0">
                <a:solidFill>
                  <a:schemeClr val="tx1"/>
                </a:solidFill>
              </a:rPr>
              <a:t>If a transaction T is rolled back, any transaction S that has, in the interim, read the value of some data item X written by T must also be rolled back.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Similarly, once S is rolled back, any transaction R that has read the value of some data item Y written by S must also be rolled back; and so on.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This phenomenon is called </a:t>
            </a:r>
            <a:r>
              <a:rPr lang="en-US" sz="2800" b="1" dirty="0">
                <a:solidFill>
                  <a:srgbClr val="C00000"/>
                </a:solidFill>
              </a:rPr>
              <a:t>cascading rollback</a:t>
            </a:r>
            <a:r>
              <a:rPr lang="en-US" sz="2800" dirty="0">
                <a:solidFill>
                  <a:schemeClr val="tx1"/>
                </a:solidFill>
              </a:rPr>
              <a:t>, and it can occur when the recovery protocol ensures recoverable schedules but does not ensure strict or </a:t>
            </a:r>
            <a:r>
              <a:rPr lang="en-US" sz="2800" dirty="0" err="1">
                <a:solidFill>
                  <a:schemeClr val="tx1"/>
                </a:solidFill>
              </a:rPr>
              <a:t>cascadeless</a:t>
            </a:r>
            <a:r>
              <a:rPr lang="en-US" sz="2800" dirty="0">
                <a:solidFill>
                  <a:schemeClr val="tx1"/>
                </a:solidFill>
              </a:rPr>
              <a:t> schedules.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213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3565153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Transaction Rollback and Cascading Rollback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4" y="395416"/>
            <a:ext cx="6203425" cy="1822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667" y="2324357"/>
            <a:ext cx="73914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44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47" y="996780"/>
            <a:ext cx="5805845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Transaction Rollback and Cascading Rollback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67" y="2023505"/>
            <a:ext cx="8867313" cy="461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45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247" y="996780"/>
            <a:ext cx="5805845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Transaction Rollback and Cascading Rollback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309841" y="2095819"/>
            <a:ext cx="47893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must now check for cascading rollback. </a:t>
            </a:r>
          </a:p>
          <a:p>
            <a:r>
              <a:rPr lang="en-US" dirty="0"/>
              <a:t>T2 reads the value of item B that was written by transaction T3.</a:t>
            </a:r>
          </a:p>
          <a:p>
            <a:r>
              <a:rPr lang="en-US" dirty="0"/>
              <a:t>Because T3 is rolled back, T2 must now be</a:t>
            </a:r>
          </a:p>
          <a:p>
            <a:r>
              <a:rPr lang="en-US" dirty="0"/>
              <a:t>rolled back, too. </a:t>
            </a:r>
          </a:p>
          <a:p>
            <a:r>
              <a:rPr lang="en-US" dirty="0"/>
              <a:t>The WRITE operations of T2, marked by ** in the log, are the one that are undone. </a:t>
            </a:r>
          </a:p>
          <a:p>
            <a:endParaRPr lang="en-US" dirty="0"/>
          </a:p>
          <a:p>
            <a:r>
              <a:rPr lang="en-US" dirty="0"/>
              <a:t>Note that only </a:t>
            </a:r>
            <a:r>
              <a:rPr lang="en-US" b="1" dirty="0" err="1">
                <a:solidFill>
                  <a:srgbClr val="C00000"/>
                </a:solidFill>
              </a:rPr>
              <a:t>write_item</a:t>
            </a:r>
            <a:r>
              <a:rPr lang="en-US" dirty="0"/>
              <a:t> operations need to be undone during transaction rollback; </a:t>
            </a:r>
            <a:r>
              <a:rPr lang="en-US" dirty="0" err="1"/>
              <a:t>read_item</a:t>
            </a:r>
            <a:r>
              <a:rPr lang="en-US" dirty="0"/>
              <a:t> operations are recorded in the log only to determine whether cascading rollback of additional transactions is necessary.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12" y="1567935"/>
            <a:ext cx="6789216" cy="404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4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158644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r>
              <a:rPr lang="en-US" sz="2800" dirty="0"/>
              <a:t>If there is </a:t>
            </a:r>
            <a:r>
              <a:rPr lang="en-US" sz="2800" b="1" dirty="0">
                <a:solidFill>
                  <a:srgbClr val="C00000"/>
                </a:solidFill>
              </a:rPr>
              <a:t>extensive damage </a:t>
            </a:r>
            <a:r>
              <a:rPr lang="en-US" sz="2800" dirty="0"/>
              <a:t>to a wide portion of the database such as a disk crash, the recovery method </a:t>
            </a:r>
            <a:r>
              <a:rPr lang="en-US" sz="2800" b="1" dirty="0">
                <a:solidFill>
                  <a:srgbClr val="C00000"/>
                </a:solidFill>
              </a:rPr>
              <a:t>restores a past copy </a:t>
            </a:r>
            <a:r>
              <a:rPr lang="en-US" sz="2800" dirty="0"/>
              <a:t>of the database and reconstructs a more current state by </a:t>
            </a:r>
            <a:r>
              <a:rPr lang="en-US" sz="2800" b="1" dirty="0">
                <a:solidFill>
                  <a:srgbClr val="C00000"/>
                </a:solidFill>
              </a:rPr>
              <a:t>redoing the operations of committed transactions</a:t>
            </a:r>
            <a:r>
              <a:rPr lang="en-US" sz="2800" dirty="0"/>
              <a:t> from the backed-up log, up to the time of failure.</a:t>
            </a:r>
          </a:p>
        </p:txBody>
      </p:sp>
    </p:spTree>
    <p:extLst>
      <p:ext uri="{BB962C8B-B14F-4D97-AF65-F5344CB8AC3E}">
        <p14:creationId xmlns:p14="http://schemas.microsoft.com/office/powerpoint/2010/main" val="426974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158644" cy="5346356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r>
              <a:rPr lang="en-US" sz="2800" dirty="0"/>
              <a:t>When the database on disk is not physically damaged, the recovery strategy is </a:t>
            </a:r>
            <a:r>
              <a:rPr lang="en-US" sz="2800" b="1" dirty="0">
                <a:solidFill>
                  <a:srgbClr val="C00000"/>
                </a:solidFill>
              </a:rPr>
              <a:t>to identify any changes </a:t>
            </a:r>
            <a:r>
              <a:rPr lang="en-US" sz="2800" dirty="0"/>
              <a:t>that may cause an inconsistency in the database. </a:t>
            </a:r>
          </a:p>
          <a:p>
            <a:r>
              <a:rPr lang="en-US" sz="2800" dirty="0"/>
              <a:t>For example, a transaction that has updated some database items on disk but has not been committed needs to have its changes reversed by </a:t>
            </a:r>
            <a:r>
              <a:rPr lang="en-US" sz="2800" b="1" dirty="0">
                <a:solidFill>
                  <a:srgbClr val="C00000"/>
                </a:solidFill>
              </a:rPr>
              <a:t>undoing its write operations</a:t>
            </a:r>
            <a:r>
              <a:rPr lang="en-US" sz="2800" dirty="0"/>
              <a:t>. </a:t>
            </a:r>
          </a:p>
          <a:p>
            <a:r>
              <a:rPr lang="en-US" sz="2800" dirty="0"/>
              <a:t>It may also be necessary to </a:t>
            </a:r>
            <a:r>
              <a:rPr lang="en-US" sz="2800" b="1" dirty="0">
                <a:solidFill>
                  <a:srgbClr val="C00000"/>
                </a:solidFill>
              </a:rPr>
              <a:t>redo some operations </a:t>
            </a:r>
            <a:r>
              <a:rPr lang="en-US" sz="2800" dirty="0"/>
              <a:t>in order to restore a consistent state of the database; for example, if a transaction has committed but some of its write operations have not yet been written to disk. </a:t>
            </a:r>
          </a:p>
        </p:txBody>
      </p:sp>
    </p:spTree>
    <p:extLst>
      <p:ext uri="{BB962C8B-B14F-4D97-AF65-F5344CB8AC3E}">
        <p14:creationId xmlns:p14="http://schemas.microsoft.com/office/powerpoint/2010/main" val="91058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158644" cy="5346356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Deferred update techniques: </a:t>
            </a:r>
            <a:r>
              <a:rPr lang="en-US" sz="2800" dirty="0"/>
              <a:t>do not physically update the database on disk until after a transaction commits. </a:t>
            </a:r>
          </a:p>
          <a:p>
            <a:r>
              <a:rPr lang="en-US" sz="2800" dirty="0"/>
              <a:t>Before reaching commit, all transaction updates are recorded in the local transaction workspace or in the main memory buffers that the DBMS maintains.</a:t>
            </a:r>
          </a:p>
          <a:p>
            <a:r>
              <a:rPr lang="en-US" sz="2800" dirty="0"/>
              <a:t>Before commit, the updates are recorded in the log file on disk, and then after commit, the updates are written to the database from the main memory buffers.</a:t>
            </a:r>
          </a:p>
        </p:txBody>
      </p:sp>
    </p:spTree>
    <p:extLst>
      <p:ext uri="{BB962C8B-B14F-4D97-AF65-F5344CB8AC3E}">
        <p14:creationId xmlns:p14="http://schemas.microsoft.com/office/powerpoint/2010/main" val="309166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158644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r>
              <a:rPr lang="en-US" sz="2800" dirty="0">
                <a:solidFill>
                  <a:schemeClr val="tx1"/>
                </a:solidFill>
              </a:rPr>
              <a:t>If a transaction fails before reaching its commit point, it will not have changed the database on disk in any way, so </a:t>
            </a:r>
            <a:r>
              <a:rPr lang="en-US" sz="2800" b="1" dirty="0">
                <a:solidFill>
                  <a:srgbClr val="C00000"/>
                </a:solidFill>
              </a:rPr>
              <a:t>UNDO</a:t>
            </a:r>
            <a:r>
              <a:rPr lang="en-US" sz="2800" dirty="0">
                <a:solidFill>
                  <a:schemeClr val="tx1"/>
                </a:solidFill>
              </a:rPr>
              <a:t> is not needed.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It may be necessary to REDO the effect of the operations of a committed transaction from the log, because their effect may not yet have been recorded in the database on disk.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Deferred update is also known as the </a:t>
            </a:r>
            <a:r>
              <a:rPr lang="en-US" sz="2800" b="1" dirty="0">
                <a:solidFill>
                  <a:srgbClr val="C00000"/>
                </a:solidFill>
              </a:rPr>
              <a:t>NO-UNDO/REDO</a:t>
            </a:r>
            <a:r>
              <a:rPr lang="en-US" sz="2800" dirty="0">
                <a:solidFill>
                  <a:schemeClr val="tx1"/>
                </a:solidFill>
              </a:rPr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198314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158644" cy="5346356"/>
          </a:xfrm>
        </p:spPr>
        <p:txBody>
          <a:bodyPr>
            <a:normAutofit fontScale="85000" lnSpcReduction="10000"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Recovery Outline and Categorization of Recovery Algorithms</a:t>
            </a:r>
          </a:p>
          <a:p>
            <a:r>
              <a:rPr lang="en-US" sz="2800" dirty="0">
                <a:solidFill>
                  <a:schemeClr val="tx1"/>
                </a:solidFill>
              </a:rPr>
              <a:t>Immediate update techniques: the </a:t>
            </a:r>
            <a:r>
              <a:rPr lang="en-US" sz="2800" b="1" dirty="0">
                <a:solidFill>
                  <a:srgbClr val="C00000"/>
                </a:solidFill>
              </a:rPr>
              <a:t>database may be updated by some operations of a transaction</a:t>
            </a:r>
            <a:r>
              <a:rPr lang="en-US" sz="2800" dirty="0">
                <a:solidFill>
                  <a:schemeClr val="tx1"/>
                </a:solidFill>
              </a:rPr>
              <a:t> before the transaction reaches its commit point.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These operations must also be recorded in the log on disk by </a:t>
            </a:r>
            <a:r>
              <a:rPr lang="en-US" sz="2800" b="1" dirty="0">
                <a:solidFill>
                  <a:srgbClr val="C00000"/>
                </a:solidFill>
              </a:rPr>
              <a:t>force-writing</a:t>
            </a:r>
            <a:r>
              <a:rPr lang="en-US" sz="2800" dirty="0">
                <a:solidFill>
                  <a:schemeClr val="tx1"/>
                </a:solidFill>
              </a:rPr>
              <a:t> before they are applied to the database on disk, making recovery still possible.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If a transaction fails after recording some changes in the database on disk but before reaching its commit point, the effect of its operations on the database must be undone.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This technique, known as the </a:t>
            </a:r>
            <a:r>
              <a:rPr lang="en-US" sz="2800" b="1" dirty="0">
                <a:solidFill>
                  <a:srgbClr val="C00000"/>
                </a:solidFill>
              </a:rPr>
              <a:t>UNDO/REDO</a:t>
            </a:r>
            <a:r>
              <a:rPr lang="en-US" sz="2800" dirty="0">
                <a:solidFill>
                  <a:schemeClr val="tx1"/>
                </a:solidFill>
              </a:rPr>
              <a:t> algorithm, requires both operations during recovery and is used most often in practice.</a:t>
            </a:r>
          </a:p>
        </p:txBody>
      </p:sp>
    </p:spTree>
    <p:extLst>
      <p:ext uri="{BB962C8B-B14F-4D97-AF65-F5344CB8AC3E}">
        <p14:creationId xmlns:p14="http://schemas.microsoft.com/office/powerpoint/2010/main" val="2509177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9158644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Caching (Buffering) of Disk Blocks</a:t>
            </a:r>
          </a:p>
          <a:p>
            <a:r>
              <a:rPr lang="en-US" sz="2800" dirty="0">
                <a:solidFill>
                  <a:schemeClr val="tx1"/>
                </a:solidFill>
              </a:rPr>
              <a:t>The recovery process: based on the </a:t>
            </a:r>
            <a:r>
              <a:rPr lang="en-US" sz="2800" b="1" dirty="0">
                <a:solidFill>
                  <a:srgbClr val="C00000"/>
                </a:solidFill>
              </a:rPr>
              <a:t>buffering of database disk pages(block)</a:t>
            </a:r>
            <a:r>
              <a:rPr lang="en-US" sz="2800" dirty="0">
                <a:solidFill>
                  <a:schemeClr val="tx1"/>
                </a:solidFill>
              </a:rPr>
              <a:t> in the DBMS main memory cache.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DBMS cache: Collection of in-memory buffers.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b="1" dirty="0">
                <a:solidFill>
                  <a:srgbClr val="C00000"/>
                </a:solidFill>
              </a:rPr>
              <a:t>directory</a:t>
            </a:r>
            <a:r>
              <a:rPr lang="en-US" sz="2800" dirty="0">
                <a:solidFill>
                  <a:schemeClr val="tx1"/>
                </a:solidFill>
              </a:rPr>
              <a:t> for the cache is used to keep track of which </a:t>
            </a:r>
            <a:r>
              <a:rPr lang="en-US" sz="2800" b="1" dirty="0">
                <a:solidFill>
                  <a:srgbClr val="C00000"/>
                </a:solidFill>
              </a:rPr>
              <a:t>database items are in the buffers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r>
              <a:rPr lang="en-US" sz="2800" dirty="0">
                <a:solidFill>
                  <a:schemeClr val="tx1"/>
                </a:solidFill>
              </a:rPr>
              <a:t>Directory entries: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		&lt;</a:t>
            </a:r>
            <a:r>
              <a:rPr lang="en-US" sz="2800" b="1" dirty="0" err="1">
                <a:solidFill>
                  <a:srgbClr val="C00000"/>
                </a:solidFill>
              </a:rPr>
              <a:t>Disk_page_address,Buffer_location</a:t>
            </a:r>
            <a:r>
              <a:rPr lang="en-US" sz="2800" b="1" dirty="0">
                <a:solidFill>
                  <a:srgbClr val="C00000"/>
                </a:solidFill>
              </a:rPr>
              <a:t>, … &gt;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61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37" y="395416"/>
            <a:ext cx="8596668" cy="1320800"/>
          </a:xfrm>
        </p:spPr>
        <p:txBody>
          <a:bodyPr/>
          <a:lstStyle/>
          <a:p>
            <a:r>
              <a:rPr lang="en-US" dirty="0"/>
              <a:t>Recovery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85104"/>
            <a:ext cx="8705564" cy="534635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Caching (Buffering) of Disk Blocks</a:t>
            </a:r>
          </a:p>
          <a:p>
            <a:r>
              <a:rPr lang="en-US" sz="2800" dirty="0">
                <a:solidFill>
                  <a:schemeClr val="tx1"/>
                </a:solidFill>
              </a:rPr>
              <a:t>DBMS requests action on some item: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First it checks the cache directory to determine whether the disk page containing the item is in the DBMS cache.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If it is not, the item must be located on disk, and the appropriate disk pages are copied into the cache. 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Replace (or flush) </a:t>
            </a:r>
            <a:r>
              <a:rPr lang="en-US" sz="2800" dirty="0">
                <a:solidFill>
                  <a:schemeClr val="tx1"/>
                </a:solidFill>
              </a:rPr>
              <a:t>some of the cache buffers to make space available for the new item, if buffer if filled.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2633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3132</TotalTime>
  <Words>2029</Words>
  <Application>Microsoft Office PowerPoint</Application>
  <PresentationFormat>Widescreen</PresentationFormat>
  <Paragraphs>128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 3</vt:lpstr>
      <vt:lpstr>Facet</vt:lpstr>
      <vt:lpstr>Chapter 21  Database Recovery Techniques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  <vt:lpstr>Recovery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databases</dc:title>
  <dc:creator>lab4</dc:creator>
  <cp:lastModifiedBy>FastPc</cp:lastModifiedBy>
  <cp:revision>1386</cp:revision>
  <dcterms:created xsi:type="dcterms:W3CDTF">2021-08-16T04:03:32Z</dcterms:created>
  <dcterms:modified xsi:type="dcterms:W3CDTF">2022-12-07T03:50:14Z</dcterms:modified>
</cp:coreProperties>
</file>