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8"/>
  </p:notesMasterIdLst>
  <p:sldIdLst>
    <p:sldId id="256" r:id="rId2"/>
    <p:sldId id="257" r:id="rId3"/>
    <p:sldId id="282" r:id="rId4"/>
    <p:sldId id="268" r:id="rId5"/>
    <p:sldId id="267" r:id="rId6"/>
    <p:sldId id="259" r:id="rId7"/>
    <p:sldId id="260" r:id="rId8"/>
    <p:sldId id="261" r:id="rId9"/>
    <p:sldId id="269" r:id="rId10"/>
    <p:sldId id="262" r:id="rId11"/>
    <p:sldId id="263" r:id="rId12"/>
    <p:sldId id="281" r:id="rId13"/>
    <p:sldId id="264" r:id="rId14"/>
    <p:sldId id="265"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FF079-91A6-4139-A3DC-FFDDB7F084E0}" type="datetimeFigureOut">
              <a:rPr lang="en-PK" smtClean="0"/>
              <a:t>08/31/2022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9F8B2-7094-42A7-9735-6196415D5FF4}" type="slidenum">
              <a:rPr lang="en-PK" smtClean="0"/>
              <a:t>‹#›</a:t>
            </a:fld>
            <a:endParaRPr lang="en-PK"/>
          </a:p>
        </p:txBody>
      </p:sp>
    </p:spTree>
    <p:extLst>
      <p:ext uri="{BB962C8B-B14F-4D97-AF65-F5344CB8AC3E}">
        <p14:creationId xmlns:p14="http://schemas.microsoft.com/office/powerpoint/2010/main" val="268181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The conceptual data model consists of entities, attributes and the relationships between the entities, while logical data model consists of entities, attributes, relationships, primary keys and foreign keys.</a:t>
            </a:r>
          </a:p>
          <a:p>
            <a:r>
              <a:rPr lang="en-US" b="0" i="0" dirty="0">
                <a:solidFill>
                  <a:srgbClr val="444444"/>
                </a:solidFill>
                <a:effectLst/>
                <a:latin typeface="Open Sans" panose="020B0606030504020204" pitchFamily="34" charset="0"/>
              </a:rPr>
              <a:t>Additionally, the conceptual data model is the basis for developing the logical data model, while the logical data model is the basis for developing the physical data model..</a:t>
            </a:r>
            <a:endParaRPr lang="en-PK" dirty="0"/>
          </a:p>
        </p:txBody>
      </p:sp>
      <p:sp>
        <p:nvSpPr>
          <p:cNvPr id="4" name="Slide Number Placeholder 3"/>
          <p:cNvSpPr>
            <a:spLocks noGrp="1"/>
          </p:cNvSpPr>
          <p:nvPr>
            <p:ph type="sldNum" sz="quarter" idx="5"/>
          </p:nvPr>
        </p:nvSpPr>
        <p:spPr/>
        <p:txBody>
          <a:bodyPr/>
          <a:lstStyle/>
          <a:p>
            <a:fld id="{2FC9F8B2-7094-42A7-9735-6196415D5FF4}" type="slidenum">
              <a:rPr lang="en-PK" smtClean="0"/>
              <a:t>3</a:t>
            </a:fld>
            <a:endParaRPr lang="en-PK"/>
          </a:p>
        </p:txBody>
      </p:sp>
    </p:spTree>
    <p:extLst>
      <p:ext uri="{BB962C8B-B14F-4D97-AF65-F5344CB8AC3E}">
        <p14:creationId xmlns:p14="http://schemas.microsoft.com/office/powerpoint/2010/main" val="177932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514" y="3006810"/>
            <a:ext cx="9580605" cy="2010032"/>
          </a:xfrm>
        </p:spPr>
        <p:txBody>
          <a:bodyPr/>
          <a:lstStyle/>
          <a:p>
            <a:pPr algn="ctr"/>
            <a:r>
              <a:rPr lang="en-US" sz="6600" dirty="0"/>
              <a:t>Chapter 2 – Database System Concepts and Architecture</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7" y="1383956"/>
            <a:ext cx="9809434" cy="4893276"/>
          </a:xfrm>
        </p:spPr>
        <p:txBody>
          <a:bodyPr>
            <a:normAutofit/>
          </a:bodyPr>
          <a:lstStyle/>
          <a:p>
            <a:r>
              <a:rPr lang="en-US" b="1" u="sng" dirty="0">
                <a:solidFill>
                  <a:schemeClr val="accent2">
                    <a:lumMod val="75000"/>
                  </a:schemeClr>
                </a:solidFill>
              </a:rPr>
              <a:t>Data Independence</a:t>
            </a:r>
          </a:p>
          <a:p>
            <a:r>
              <a:rPr lang="en-US" dirty="0">
                <a:solidFill>
                  <a:schemeClr val="tx1"/>
                </a:solidFill>
              </a:rPr>
              <a:t>Data independence – the </a:t>
            </a:r>
            <a:r>
              <a:rPr lang="en-US" b="1" dirty="0">
                <a:solidFill>
                  <a:schemeClr val="accent5"/>
                </a:solidFill>
              </a:rPr>
              <a:t>capacity to change the schema at one level of a database system without having to change the schema at the next higher level</a:t>
            </a:r>
            <a:r>
              <a:rPr lang="en-US" dirty="0">
                <a:solidFill>
                  <a:schemeClr val="tx1"/>
                </a:solidFill>
              </a:rPr>
              <a:t>.</a:t>
            </a:r>
          </a:p>
          <a:p>
            <a:r>
              <a:rPr lang="en-US" b="1" dirty="0">
                <a:solidFill>
                  <a:schemeClr val="accent5"/>
                </a:solidFill>
              </a:rPr>
              <a:t>Logical data independence </a:t>
            </a:r>
            <a:r>
              <a:rPr lang="en-US" dirty="0">
                <a:solidFill>
                  <a:schemeClr val="tx1"/>
                </a:solidFill>
              </a:rPr>
              <a:t>is the capacity to change the conceptual schema without having to change external schemas . We may change the conceptual schema (by adding a record type or data item), to change constraints, or to reduce the database (by removing a record type or data item). </a:t>
            </a:r>
          </a:p>
          <a:p>
            <a:r>
              <a:rPr lang="en-US" dirty="0">
                <a:solidFill>
                  <a:schemeClr val="tx1"/>
                </a:solidFill>
              </a:rPr>
              <a:t>After the conceptual schema changes, application programs that reference the external schema constructs must work as before. </a:t>
            </a:r>
          </a:p>
          <a:p>
            <a:r>
              <a:rPr lang="en-US" b="1" dirty="0">
                <a:solidFill>
                  <a:schemeClr val="accent5"/>
                </a:solidFill>
              </a:rPr>
              <a:t>Changes to constraints </a:t>
            </a:r>
            <a:r>
              <a:rPr lang="en-US" dirty="0">
                <a:solidFill>
                  <a:schemeClr val="tx1"/>
                </a:solidFill>
              </a:rPr>
              <a:t>can be applied to the conceptual schema without affecting the external schemas or application programs.</a:t>
            </a:r>
          </a:p>
          <a:p>
            <a:endParaRPr lang="en-US" dirty="0">
              <a:solidFill>
                <a:schemeClr val="tx1"/>
              </a:solidFill>
            </a:endParaRPr>
          </a:p>
        </p:txBody>
      </p:sp>
    </p:spTree>
    <p:extLst>
      <p:ext uri="{BB962C8B-B14F-4D97-AF65-F5344CB8AC3E}">
        <p14:creationId xmlns:p14="http://schemas.microsoft.com/office/powerpoint/2010/main" val="226384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7" y="1383956"/>
            <a:ext cx="9809434" cy="4893276"/>
          </a:xfrm>
        </p:spPr>
        <p:txBody>
          <a:bodyPr>
            <a:normAutofit/>
          </a:bodyPr>
          <a:lstStyle/>
          <a:p>
            <a:r>
              <a:rPr lang="en-US" b="1" u="sng" dirty="0">
                <a:solidFill>
                  <a:schemeClr val="accent2">
                    <a:lumMod val="75000"/>
                  </a:schemeClr>
                </a:solidFill>
              </a:rPr>
              <a:t>Data Independence</a:t>
            </a:r>
          </a:p>
          <a:p>
            <a:r>
              <a:rPr lang="en-US" b="1" dirty="0">
                <a:solidFill>
                  <a:schemeClr val="accent5"/>
                </a:solidFill>
              </a:rPr>
              <a:t>Physical data independence </a:t>
            </a:r>
            <a:r>
              <a:rPr lang="en-US" dirty="0">
                <a:solidFill>
                  <a:schemeClr val="tx1"/>
                </a:solidFill>
              </a:rPr>
              <a:t>is the capacity to change the internal schema without having to change the conceptual schema. Hence, the external schemas need not be changed as well. </a:t>
            </a:r>
          </a:p>
          <a:p>
            <a:r>
              <a:rPr lang="en-US" dirty="0">
                <a:solidFill>
                  <a:schemeClr val="tx1"/>
                </a:solidFill>
              </a:rPr>
              <a:t>Changes to the internal schema may be needed because some physical files were reorganized—for example, by creating additional access structures—to improve the performance of retrieval or update. </a:t>
            </a:r>
          </a:p>
          <a:p>
            <a:r>
              <a:rPr lang="en-US" dirty="0">
                <a:solidFill>
                  <a:schemeClr val="tx1"/>
                </a:solidFill>
              </a:rPr>
              <a:t>If the same data as before remains in the database, we should not have to change the conceptual schema. </a:t>
            </a:r>
          </a:p>
        </p:txBody>
      </p:sp>
      <p:sp>
        <p:nvSpPr>
          <p:cNvPr id="5" name="TextBox 4"/>
          <p:cNvSpPr txBox="1"/>
          <p:nvPr/>
        </p:nvSpPr>
        <p:spPr>
          <a:xfrm>
            <a:off x="1504321" y="4559646"/>
            <a:ext cx="7825946" cy="1107996"/>
          </a:xfrm>
          <a:prstGeom prst="rect">
            <a:avLst/>
          </a:prstGeom>
          <a:noFill/>
          <a:ln w="28575">
            <a:noFill/>
          </a:ln>
        </p:spPr>
        <p:txBody>
          <a:bodyPr wrap="square" rtlCol="0">
            <a:spAutoFit/>
          </a:bodyPr>
          <a:lstStyle/>
          <a:p>
            <a:pPr algn="ctr"/>
            <a:r>
              <a:rPr lang="en-US" sz="2400" b="1" dirty="0">
                <a:solidFill>
                  <a:srgbClr val="FF0000"/>
                </a:solidFill>
              </a:rPr>
              <a:t>Which data independence is harder to achieve? Physical or logical? Why?</a:t>
            </a:r>
          </a:p>
          <a:p>
            <a:endParaRPr lang="en-US" dirty="0"/>
          </a:p>
        </p:txBody>
      </p:sp>
    </p:spTree>
    <p:extLst>
      <p:ext uri="{BB962C8B-B14F-4D97-AF65-F5344CB8AC3E}">
        <p14:creationId xmlns:p14="http://schemas.microsoft.com/office/powerpoint/2010/main" val="369552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314869" y="1046204"/>
            <a:ext cx="6407207" cy="5577017"/>
          </a:xfrm>
        </p:spPr>
        <p:txBody>
          <a:bodyPr>
            <a:normAutofit/>
          </a:bodyPr>
          <a:lstStyle/>
          <a:p>
            <a:r>
              <a:rPr lang="en-US" b="1" u="sng" dirty="0">
                <a:solidFill>
                  <a:schemeClr val="accent2">
                    <a:lumMod val="75000"/>
                  </a:schemeClr>
                </a:solidFill>
              </a:rPr>
              <a:t>DBMS Languages</a:t>
            </a:r>
          </a:p>
          <a:p>
            <a:endParaRPr lang="en-US" b="1" u="sng" dirty="0">
              <a:solidFill>
                <a:schemeClr val="accent2">
                  <a:lumMod val="75000"/>
                </a:schemeClr>
              </a:solidFill>
            </a:endParaRPr>
          </a:p>
          <a:p>
            <a:r>
              <a:rPr lang="en-US" sz="1600" b="1" dirty="0">
                <a:solidFill>
                  <a:schemeClr val="accent5"/>
                </a:solidFill>
              </a:rPr>
              <a:t>Data definition language (DDL) - </a:t>
            </a:r>
            <a:r>
              <a:rPr lang="en-US" sz="1600" dirty="0">
                <a:solidFill>
                  <a:schemeClr val="tx1"/>
                </a:solidFill>
              </a:rPr>
              <a:t>is used to specify conceptual and internal schemas for the database and any mappings between the conceptual and internal schemas.</a:t>
            </a:r>
          </a:p>
          <a:p>
            <a:r>
              <a:rPr lang="en-US" sz="1600" dirty="0">
                <a:solidFill>
                  <a:schemeClr val="tx1"/>
                </a:solidFill>
              </a:rPr>
              <a:t>The DBMS will have a DDL compiler whose function is to process DDL statements to identify descriptions of the schema constructs and to store the schema description in the DBMS catalog.</a:t>
            </a:r>
          </a:p>
          <a:p>
            <a:r>
              <a:rPr lang="en-US" sz="1600" dirty="0">
                <a:solidFill>
                  <a:schemeClr val="tx1"/>
                </a:solidFill>
              </a:rPr>
              <a:t>DDL is used to specify the conceptual schema only. Another language, the </a:t>
            </a:r>
            <a:r>
              <a:rPr lang="en-US" sz="1600" b="1" dirty="0">
                <a:solidFill>
                  <a:schemeClr val="accent5"/>
                </a:solidFill>
              </a:rPr>
              <a:t>storage definition language (SDL)</a:t>
            </a:r>
            <a:r>
              <a:rPr lang="en-US" sz="1600" b="1" dirty="0">
                <a:solidFill>
                  <a:schemeClr val="tx1"/>
                </a:solidFill>
              </a:rPr>
              <a:t>,</a:t>
            </a:r>
            <a:r>
              <a:rPr lang="en-US" sz="1600" b="1" dirty="0">
                <a:solidFill>
                  <a:schemeClr val="accent5"/>
                </a:solidFill>
              </a:rPr>
              <a:t> </a:t>
            </a:r>
            <a:r>
              <a:rPr lang="en-US" sz="1600" dirty="0">
                <a:solidFill>
                  <a:schemeClr val="tx1"/>
                </a:solidFill>
              </a:rPr>
              <a:t>is used to specify the internal schema (depending on DBMS used).</a:t>
            </a:r>
          </a:p>
          <a:p>
            <a:endParaRPr lang="en-US" sz="1600" dirty="0">
              <a:solidFill>
                <a:schemeClr val="tx1"/>
              </a:solidFill>
            </a:endParaRPr>
          </a:p>
        </p:txBody>
      </p:sp>
      <p:pic>
        <p:nvPicPr>
          <p:cNvPr id="4098" name="Picture 2" descr="What is the Difference Between DDL and DML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357" y="1565188"/>
            <a:ext cx="4524375" cy="4486276"/>
          </a:xfrm>
          <a:prstGeom prst="rect">
            <a:avLst/>
          </a:prstGeom>
          <a:ln w="381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91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314869" y="1280983"/>
            <a:ext cx="6407207" cy="5577017"/>
          </a:xfrm>
        </p:spPr>
        <p:txBody>
          <a:bodyPr>
            <a:normAutofit/>
          </a:bodyPr>
          <a:lstStyle/>
          <a:p>
            <a:r>
              <a:rPr lang="en-US" b="1" u="sng" dirty="0">
                <a:solidFill>
                  <a:schemeClr val="accent2">
                    <a:lumMod val="75000"/>
                  </a:schemeClr>
                </a:solidFill>
              </a:rPr>
              <a:t>DBMS Languages</a:t>
            </a:r>
          </a:p>
          <a:p>
            <a:r>
              <a:rPr lang="en-US" sz="1600" dirty="0">
                <a:solidFill>
                  <a:schemeClr val="tx1"/>
                </a:solidFill>
              </a:rPr>
              <a:t>Typical manipulations include </a:t>
            </a:r>
          </a:p>
          <a:p>
            <a:pPr lvl="1"/>
            <a:r>
              <a:rPr lang="en-US" sz="1400" b="1" dirty="0">
                <a:solidFill>
                  <a:schemeClr val="accent5"/>
                </a:solidFill>
              </a:rPr>
              <a:t>Retrieval, </a:t>
            </a:r>
          </a:p>
          <a:p>
            <a:pPr lvl="1"/>
            <a:r>
              <a:rPr lang="en-US" sz="1400" b="1" dirty="0">
                <a:solidFill>
                  <a:schemeClr val="accent5"/>
                </a:solidFill>
              </a:rPr>
              <a:t>Insertion, </a:t>
            </a:r>
          </a:p>
          <a:p>
            <a:pPr lvl="1"/>
            <a:r>
              <a:rPr lang="en-US" sz="1400" b="1" dirty="0">
                <a:solidFill>
                  <a:schemeClr val="accent5"/>
                </a:solidFill>
              </a:rPr>
              <a:t>Deletion, </a:t>
            </a:r>
          </a:p>
          <a:p>
            <a:pPr lvl="1"/>
            <a:r>
              <a:rPr lang="en-US" sz="1400" b="1" dirty="0">
                <a:solidFill>
                  <a:schemeClr val="accent5"/>
                </a:solidFill>
              </a:rPr>
              <a:t>Modification </a:t>
            </a:r>
            <a:r>
              <a:rPr lang="en-US" sz="1400" dirty="0">
                <a:solidFill>
                  <a:schemeClr val="tx1"/>
                </a:solidFill>
              </a:rPr>
              <a:t>of the data. </a:t>
            </a:r>
          </a:p>
          <a:p>
            <a:r>
              <a:rPr lang="en-US" sz="1600" dirty="0">
                <a:solidFill>
                  <a:schemeClr val="tx1"/>
                </a:solidFill>
              </a:rPr>
              <a:t>The DBMS provides a set of operations called the </a:t>
            </a:r>
            <a:r>
              <a:rPr lang="en-US" sz="1600" b="1" dirty="0">
                <a:solidFill>
                  <a:schemeClr val="accent5"/>
                </a:solidFill>
              </a:rPr>
              <a:t>data manipulation language (DML)</a:t>
            </a:r>
            <a:r>
              <a:rPr lang="en-US" sz="1600" dirty="0">
                <a:solidFill>
                  <a:schemeClr val="tx1"/>
                </a:solidFill>
              </a:rPr>
              <a:t>.</a:t>
            </a:r>
          </a:p>
          <a:p>
            <a:r>
              <a:rPr lang="en-US" sz="1600" dirty="0">
                <a:solidFill>
                  <a:schemeClr val="tx1"/>
                </a:solidFill>
              </a:rPr>
              <a:t>There are two main types of DMLs. </a:t>
            </a:r>
          </a:p>
          <a:p>
            <a:pPr lvl="1"/>
            <a:r>
              <a:rPr lang="en-US" sz="1400" dirty="0">
                <a:solidFill>
                  <a:schemeClr val="tx1"/>
                </a:solidFill>
              </a:rPr>
              <a:t>A high-level or nonprocedural DML can be used to specify complex database operations concisely.</a:t>
            </a:r>
          </a:p>
          <a:p>
            <a:pPr lvl="1"/>
            <a:r>
              <a:rPr lang="en-US" sz="1400" dirty="0">
                <a:solidFill>
                  <a:schemeClr val="tx1"/>
                </a:solidFill>
              </a:rPr>
              <a:t>A  low level or procedural DML must be embedded in a general-purpose programming language. It retrieves individual records or objects from the database and processes each separately.</a:t>
            </a:r>
          </a:p>
          <a:p>
            <a:endParaRPr lang="en-US" sz="1600" dirty="0">
              <a:solidFill>
                <a:schemeClr val="tx1"/>
              </a:solidFill>
            </a:endParaRPr>
          </a:p>
        </p:txBody>
      </p:sp>
      <p:pic>
        <p:nvPicPr>
          <p:cNvPr id="4098" name="Picture 2" descr="What is the Difference Between DDL and DML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357" y="1565188"/>
            <a:ext cx="4524375" cy="4486276"/>
          </a:xfrm>
          <a:prstGeom prst="rect">
            <a:avLst/>
          </a:prstGeom>
          <a:ln w="381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8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512577" y="1383956"/>
            <a:ext cx="9809434" cy="4893276"/>
          </a:xfrm>
        </p:spPr>
        <p:txBody>
          <a:bodyPr>
            <a:normAutofit/>
          </a:bodyPr>
          <a:lstStyle/>
          <a:p>
            <a:r>
              <a:rPr lang="en-US" b="1" u="sng" dirty="0">
                <a:solidFill>
                  <a:schemeClr val="accent2">
                    <a:lumMod val="75000"/>
                  </a:schemeClr>
                </a:solidFill>
              </a:rPr>
              <a:t>DBMS Interfaces</a:t>
            </a:r>
          </a:p>
          <a:p>
            <a:r>
              <a:rPr lang="en-US" b="1" dirty="0">
                <a:solidFill>
                  <a:schemeClr val="tx1"/>
                </a:solidFill>
              </a:rPr>
              <a:t>Menu-based Interfaces for Web Clients or Browsing. </a:t>
            </a:r>
            <a:r>
              <a:rPr lang="en-US" dirty="0">
                <a:solidFill>
                  <a:schemeClr val="tx1"/>
                </a:solidFill>
              </a:rPr>
              <a:t>These interfaces present the user with lists of options (called menus) that lead the user through the formulation of a request. The query is composed step-by- step by picking options from a menu displayed by the system.</a:t>
            </a:r>
          </a:p>
          <a:p>
            <a:r>
              <a:rPr lang="en-US" b="1" dirty="0">
                <a:solidFill>
                  <a:schemeClr val="tx1"/>
                </a:solidFill>
              </a:rPr>
              <a:t>Apps for Mobile Devices. </a:t>
            </a:r>
            <a:r>
              <a:rPr lang="en-US" dirty="0">
                <a:solidFill>
                  <a:schemeClr val="tx1"/>
                </a:solidFill>
              </a:rPr>
              <a:t>These interfaces present mobile users with access to their data. For example, banking, reservations, and insurance companies, provide apps that allow users to access their data through a mobile phone.</a:t>
            </a:r>
          </a:p>
          <a:p>
            <a:r>
              <a:rPr lang="en-US" b="1" dirty="0">
                <a:solidFill>
                  <a:schemeClr val="tx1"/>
                </a:solidFill>
              </a:rPr>
              <a:t>Forms-based Interfaces. </a:t>
            </a:r>
            <a:r>
              <a:rPr lang="en-US" dirty="0">
                <a:solidFill>
                  <a:schemeClr val="tx1"/>
                </a:solidFill>
              </a:rPr>
              <a:t>A forms-based interface displays a form to each user. Users can fill out all of the form entries to insert new data.</a:t>
            </a:r>
          </a:p>
          <a:p>
            <a:r>
              <a:rPr lang="en-US" b="1" dirty="0">
                <a:solidFill>
                  <a:schemeClr val="tx1"/>
                </a:solidFill>
              </a:rPr>
              <a:t>Graphical User Interfaces. </a:t>
            </a:r>
            <a:r>
              <a:rPr lang="en-US" dirty="0">
                <a:solidFill>
                  <a:schemeClr val="tx1"/>
                </a:solidFill>
              </a:rPr>
              <a:t>A GUI typically displays a schema to the user in diagrammatic form. The user then can specify a query by manipulating the diagram. In many cases, GUIs utilize both menus and forms.</a:t>
            </a:r>
          </a:p>
        </p:txBody>
      </p:sp>
    </p:spTree>
    <p:extLst>
      <p:ext uri="{BB962C8B-B14F-4D97-AF65-F5344CB8AC3E}">
        <p14:creationId xmlns:p14="http://schemas.microsoft.com/office/powerpoint/2010/main" val="231472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Database Languages and Interfaces</a:t>
            </a:r>
          </a:p>
        </p:txBody>
      </p:sp>
      <p:sp>
        <p:nvSpPr>
          <p:cNvPr id="3" name="Content Placeholder 2"/>
          <p:cNvSpPr>
            <a:spLocks noGrp="1"/>
          </p:cNvSpPr>
          <p:nvPr>
            <p:ph idx="1"/>
          </p:nvPr>
        </p:nvSpPr>
        <p:spPr>
          <a:xfrm>
            <a:off x="512577" y="1383956"/>
            <a:ext cx="9809434" cy="4893276"/>
          </a:xfrm>
        </p:spPr>
        <p:txBody>
          <a:bodyPr>
            <a:normAutofit fontScale="92500" lnSpcReduction="10000"/>
          </a:bodyPr>
          <a:lstStyle/>
          <a:p>
            <a:r>
              <a:rPr lang="en-US" b="1" u="sng" dirty="0">
                <a:solidFill>
                  <a:schemeClr val="accent2">
                    <a:lumMod val="75000"/>
                  </a:schemeClr>
                </a:solidFill>
              </a:rPr>
              <a:t>DBMS Interfaces</a:t>
            </a:r>
          </a:p>
          <a:p>
            <a:r>
              <a:rPr lang="en-US" b="1" dirty="0">
                <a:solidFill>
                  <a:schemeClr val="tx1"/>
                </a:solidFill>
              </a:rPr>
              <a:t>Natural Language Interfaces. </a:t>
            </a:r>
            <a:r>
              <a:rPr lang="en-US" dirty="0">
                <a:solidFill>
                  <a:schemeClr val="tx1"/>
                </a:solidFill>
              </a:rPr>
              <a:t>These interfaces accept requests written in English or some other language and attempt to understand them. A natural language interface usually has its own schema, which is similar to the database conceptual schema, as well as a dictionary of important words.</a:t>
            </a:r>
          </a:p>
          <a:p>
            <a:pPr lvl="1"/>
            <a:r>
              <a:rPr lang="en-US" dirty="0">
                <a:solidFill>
                  <a:schemeClr val="tx1"/>
                </a:solidFill>
              </a:rPr>
              <a:t>Example: Show me a list of all the customers in my database = Select </a:t>
            </a:r>
            <a:r>
              <a:rPr lang="en-US" dirty="0" err="1">
                <a:solidFill>
                  <a:schemeClr val="tx1"/>
                </a:solidFill>
              </a:rPr>
              <a:t>CustomerID</a:t>
            </a:r>
            <a:r>
              <a:rPr lang="en-US" dirty="0">
                <a:solidFill>
                  <a:schemeClr val="tx1"/>
                </a:solidFill>
              </a:rPr>
              <a:t> from Customers</a:t>
            </a:r>
          </a:p>
          <a:p>
            <a:r>
              <a:rPr lang="en-US" b="1" dirty="0">
                <a:solidFill>
                  <a:schemeClr val="tx1"/>
                </a:solidFill>
              </a:rPr>
              <a:t>Keyword-based Database Search. </a:t>
            </a:r>
            <a:r>
              <a:rPr lang="en-US" dirty="0">
                <a:solidFill>
                  <a:schemeClr val="tx1"/>
                </a:solidFill>
              </a:rPr>
              <a:t>These are somewhat similar to Web search engines, which accept strings of natural language (like English) words and match them with documents at specific sites (for local search engines) or Web pages on the Web at large (for engines like Google or Ask).</a:t>
            </a:r>
          </a:p>
          <a:p>
            <a:r>
              <a:rPr lang="en-US" b="1" dirty="0">
                <a:solidFill>
                  <a:schemeClr val="tx1"/>
                </a:solidFill>
              </a:rPr>
              <a:t>Speech Input and Output. </a:t>
            </a:r>
            <a:r>
              <a:rPr lang="en-US" dirty="0">
                <a:solidFill>
                  <a:schemeClr val="tx1"/>
                </a:solidFill>
              </a:rPr>
              <a:t>Applications with limited vocabularies, such as inquiries for telephone directory, flight arrival/departure, and credit card account information, are allowing speech for input and output to enable customers to access this information.</a:t>
            </a:r>
          </a:p>
          <a:p>
            <a:r>
              <a:rPr lang="en-US" b="1" dirty="0">
                <a:solidFill>
                  <a:schemeClr val="tx1"/>
                </a:solidFill>
              </a:rPr>
              <a:t>Interfaces for Parametric Users. </a:t>
            </a:r>
            <a:r>
              <a:rPr lang="en-US" dirty="0">
                <a:solidFill>
                  <a:schemeClr val="tx1"/>
                </a:solidFill>
              </a:rPr>
              <a:t>Parametric users, such as bank tellers, often have a small set of operations that they must perform repeatedly. </a:t>
            </a:r>
          </a:p>
          <a:p>
            <a:pPr lvl="1"/>
            <a:r>
              <a:rPr lang="en-US" dirty="0">
                <a:solidFill>
                  <a:schemeClr val="tx1"/>
                </a:solidFill>
              </a:rPr>
              <a:t>For example, a teller is able to use single function keys to invoke routine and repetitive transactions such as account deposits or withdrawals, or balance inquiries.</a:t>
            </a:r>
          </a:p>
        </p:txBody>
      </p:sp>
    </p:spTree>
    <p:extLst>
      <p:ext uri="{BB962C8B-B14F-4D97-AF65-F5344CB8AC3E}">
        <p14:creationId xmlns:p14="http://schemas.microsoft.com/office/powerpoint/2010/main" val="145458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1483569"/>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12577" y="2185160"/>
            <a:ext cx="5690515" cy="2605754"/>
          </a:xfrm>
          <a:prstGeom prst="rect">
            <a:avLst/>
          </a:prstGeom>
          <a:ln w="28575">
            <a:solidFill>
              <a:srgbClr val="0070C0"/>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r>
              <a:rPr lang="en-US" u="sng" dirty="0">
                <a:solidFill>
                  <a:schemeClr val="tx1"/>
                </a:solidFill>
              </a:rPr>
              <a:t>Top part </a:t>
            </a:r>
            <a:r>
              <a:rPr lang="en-US" dirty="0">
                <a:solidFill>
                  <a:schemeClr val="tx1"/>
                </a:solidFill>
              </a:rPr>
              <a:t>of the figure refers to the various users of the database environment and their interfaces. </a:t>
            </a:r>
          </a:p>
          <a:p>
            <a:r>
              <a:rPr lang="en-US" u="sng" dirty="0">
                <a:solidFill>
                  <a:schemeClr val="tx1"/>
                </a:solidFill>
              </a:rPr>
              <a:t>Lower part </a:t>
            </a:r>
            <a:r>
              <a:rPr lang="en-US" dirty="0">
                <a:solidFill>
                  <a:schemeClr val="tx1"/>
                </a:solidFill>
              </a:rPr>
              <a:t>shows the internal modules of the DBMS responsible for storage of data and processing of  transactions.</a:t>
            </a:r>
          </a:p>
          <a:p>
            <a:r>
              <a:rPr lang="en-US" dirty="0">
                <a:solidFill>
                  <a:schemeClr val="tx1"/>
                </a:solidFill>
              </a:rPr>
              <a:t>The </a:t>
            </a:r>
            <a:r>
              <a:rPr lang="en-US" b="1" dirty="0">
                <a:solidFill>
                  <a:schemeClr val="accent5"/>
                </a:solidFill>
              </a:rPr>
              <a:t>database</a:t>
            </a:r>
            <a:r>
              <a:rPr lang="en-US" dirty="0">
                <a:solidFill>
                  <a:schemeClr val="tx1"/>
                </a:solidFill>
              </a:rPr>
              <a:t> and the </a:t>
            </a:r>
            <a:r>
              <a:rPr lang="en-US" b="1" dirty="0">
                <a:solidFill>
                  <a:schemeClr val="accent5"/>
                </a:solidFill>
              </a:rPr>
              <a:t>DBMS catalog </a:t>
            </a:r>
            <a:r>
              <a:rPr lang="en-US" dirty="0">
                <a:solidFill>
                  <a:schemeClr val="tx1"/>
                </a:solidFill>
              </a:rPr>
              <a:t>are usually stored on disk. Access to the disk is controlled primarily by the operating system (OS), which schedules disk read/write.</a:t>
            </a: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399699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1483569"/>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12577" y="1985319"/>
            <a:ext cx="5649592" cy="4415481"/>
          </a:xfrm>
          <a:prstGeom prst="rect">
            <a:avLst/>
          </a:prstGeom>
          <a:ln w="28575">
            <a:solidFill>
              <a:srgbClr val="0070C0"/>
            </a:solidFill>
          </a:ln>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b="1" i="1" u="sng" dirty="0">
                <a:solidFill>
                  <a:schemeClr val="accent2">
                    <a:lumMod val="75000"/>
                  </a:schemeClr>
                </a:solidFill>
              </a:rPr>
              <a:t>USERS (top part)</a:t>
            </a:r>
          </a:p>
          <a:p>
            <a:r>
              <a:rPr lang="en-US" dirty="0">
                <a:solidFill>
                  <a:schemeClr val="tx1"/>
                </a:solidFill>
              </a:rPr>
              <a:t>Interfaces for the DBA staff</a:t>
            </a:r>
          </a:p>
          <a:p>
            <a:r>
              <a:rPr lang="en-US" dirty="0">
                <a:solidFill>
                  <a:schemeClr val="tx1"/>
                </a:solidFill>
              </a:rPr>
              <a:t>Casual users who work with interactive interfaces to make queries</a:t>
            </a:r>
          </a:p>
          <a:p>
            <a:r>
              <a:rPr lang="en-US" dirty="0">
                <a:solidFill>
                  <a:schemeClr val="tx1"/>
                </a:solidFill>
              </a:rPr>
              <a:t>Application programmers who create programs using some host programming languages</a:t>
            </a:r>
          </a:p>
          <a:p>
            <a:r>
              <a:rPr lang="en-US" dirty="0">
                <a:solidFill>
                  <a:schemeClr val="tx1"/>
                </a:solidFill>
              </a:rPr>
              <a:t>Parametric users who do data entry work by supplying parameters to predefined transactions. </a:t>
            </a:r>
          </a:p>
          <a:p>
            <a:pPr lvl="1"/>
            <a:r>
              <a:rPr lang="en-US" dirty="0">
                <a:solidFill>
                  <a:schemeClr val="tx1"/>
                </a:solidFill>
              </a:rPr>
              <a:t>Querying and updating the database, using standard types of queries and updates called canned transactions—that have been carefully programmed and tested. </a:t>
            </a:r>
          </a:p>
          <a:p>
            <a:pPr lvl="1"/>
            <a:r>
              <a:rPr lang="en-US" dirty="0">
                <a:solidFill>
                  <a:schemeClr val="tx1"/>
                </a:solidFill>
              </a:rPr>
              <a:t>Bank customers and tellers check account balances, Reservation agents for airlines, hotels, and car rental companies to make reservations.</a:t>
            </a:r>
          </a:p>
          <a:p>
            <a:pPr lvl="1"/>
            <a:r>
              <a:rPr lang="en-US" dirty="0">
                <a:solidFill>
                  <a:schemeClr val="tx1"/>
                </a:solidFill>
              </a:rPr>
              <a:t>Social media users post and read items on social media Web sites.</a:t>
            </a:r>
          </a:p>
          <a:p>
            <a:pPr lvl="1"/>
            <a:r>
              <a:rPr lang="en-US" dirty="0">
                <a:solidFill>
                  <a:schemeClr val="tx1"/>
                </a:solidFill>
              </a:rPr>
              <a:t>Sophisticated end users include engineers, scientists, business analysts and so on</a:t>
            </a:r>
          </a:p>
        </p:txBody>
      </p:sp>
      <p:sp>
        <p:nvSpPr>
          <p:cNvPr id="6" name="Content Placeholder 2"/>
          <p:cNvSpPr txBox="1">
            <a:spLocks/>
          </p:cNvSpPr>
          <p:nvPr/>
        </p:nvSpPr>
        <p:spPr>
          <a:xfrm>
            <a:off x="6398677" y="1029730"/>
            <a:ext cx="5525758" cy="2710248"/>
          </a:xfrm>
          <a:prstGeom prst="rect">
            <a:avLst/>
          </a:prstGeom>
          <a:ln w="57150">
            <a:solidFill>
              <a:srgbClr val="FF00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50784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1483569"/>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50164" y="2109263"/>
            <a:ext cx="5649592" cy="3838455"/>
          </a:xfrm>
          <a:prstGeom prst="rect">
            <a:avLst/>
          </a:prstGeom>
          <a:ln w="28575">
            <a:solidFill>
              <a:srgbClr val="0070C0"/>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accent2">
                    <a:lumMod val="75000"/>
                  </a:schemeClr>
                </a:solidFill>
              </a:rPr>
              <a:t>DBA Staff</a:t>
            </a:r>
          </a:p>
          <a:p>
            <a:r>
              <a:rPr lang="en-US" dirty="0">
                <a:solidFill>
                  <a:schemeClr val="tx1"/>
                </a:solidFill>
              </a:rPr>
              <a:t>Works on defining the database and tuning it by making changes to its definition using </a:t>
            </a:r>
            <a:r>
              <a:rPr lang="en-US" b="1" dirty="0">
                <a:solidFill>
                  <a:schemeClr val="accent5"/>
                </a:solidFill>
              </a:rPr>
              <a:t>DDL</a:t>
            </a:r>
            <a:r>
              <a:rPr lang="en-US" dirty="0">
                <a:solidFill>
                  <a:schemeClr val="tx1"/>
                </a:solidFill>
              </a:rPr>
              <a:t> and other </a:t>
            </a:r>
            <a:r>
              <a:rPr lang="en-US" b="1" dirty="0">
                <a:solidFill>
                  <a:schemeClr val="accent5"/>
                </a:solidFill>
              </a:rPr>
              <a:t>privileged commands</a:t>
            </a:r>
            <a:r>
              <a:rPr lang="en-US" dirty="0">
                <a:solidFill>
                  <a:schemeClr val="tx1"/>
                </a:solidFill>
              </a:rPr>
              <a:t>.</a:t>
            </a:r>
          </a:p>
          <a:p>
            <a:r>
              <a:rPr lang="en-US" u="sng" dirty="0">
                <a:solidFill>
                  <a:schemeClr val="tx1"/>
                </a:solidFill>
              </a:rPr>
              <a:t>DDL compiler </a:t>
            </a:r>
            <a:r>
              <a:rPr lang="en-US" dirty="0">
                <a:solidFill>
                  <a:schemeClr val="tx1"/>
                </a:solidFill>
              </a:rPr>
              <a:t>- processes schema definitions, specified in DDL and </a:t>
            </a:r>
            <a:r>
              <a:rPr lang="en-US" b="1" dirty="0">
                <a:solidFill>
                  <a:schemeClr val="accent5"/>
                </a:solidFill>
              </a:rPr>
              <a:t>stores descriptions </a:t>
            </a:r>
            <a:r>
              <a:rPr lang="en-US" dirty="0">
                <a:solidFill>
                  <a:schemeClr val="tx1"/>
                </a:solidFill>
              </a:rPr>
              <a:t>of the schemas (meta-data) in the DBMS catalog.</a:t>
            </a:r>
          </a:p>
          <a:p>
            <a:r>
              <a:rPr lang="en-US" dirty="0">
                <a:solidFill>
                  <a:schemeClr val="tx1"/>
                </a:solidFill>
              </a:rPr>
              <a:t>Catalog includes information such as the </a:t>
            </a:r>
          </a:p>
          <a:p>
            <a:pPr lvl="1"/>
            <a:r>
              <a:rPr lang="en-US" dirty="0">
                <a:solidFill>
                  <a:schemeClr val="tx1"/>
                </a:solidFill>
              </a:rPr>
              <a:t>names and sizes of files, </a:t>
            </a:r>
          </a:p>
          <a:p>
            <a:pPr lvl="1"/>
            <a:r>
              <a:rPr lang="en-US" dirty="0">
                <a:solidFill>
                  <a:schemeClr val="tx1"/>
                </a:solidFill>
              </a:rPr>
              <a:t>names and data types of data items, </a:t>
            </a:r>
          </a:p>
          <a:p>
            <a:pPr lvl="1"/>
            <a:r>
              <a:rPr lang="en-US" dirty="0">
                <a:solidFill>
                  <a:schemeClr val="tx1"/>
                </a:solidFill>
              </a:rPr>
              <a:t>storage details of each file, </a:t>
            </a:r>
          </a:p>
          <a:p>
            <a:pPr lvl="1"/>
            <a:r>
              <a:rPr lang="en-US" dirty="0">
                <a:solidFill>
                  <a:schemeClr val="tx1"/>
                </a:solidFill>
              </a:rPr>
              <a:t>mapping information among schemas, </a:t>
            </a:r>
          </a:p>
          <a:p>
            <a:pPr lvl="1"/>
            <a:r>
              <a:rPr lang="en-US" dirty="0">
                <a:solidFill>
                  <a:schemeClr val="tx1"/>
                </a:solidFill>
              </a:rPr>
              <a:t>and constraints.</a:t>
            </a:r>
          </a:p>
        </p:txBody>
      </p:sp>
      <p:sp>
        <p:nvSpPr>
          <p:cNvPr id="6" name="Content Placeholder 2"/>
          <p:cNvSpPr txBox="1">
            <a:spLocks/>
          </p:cNvSpPr>
          <p:nvPr/>
        </p:nvSpPr>
        <p:spPr>
          <a:xfrm>
            <a:off x="7183394" y="1235675"/>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248090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1483569"/>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50164" y="2109263"/>
            <a:ext cx="5649592" cy="4291537"/>
          </a:xfrm>
          <a:prstGeom prst="rect">
            <a:avLst/>
          </a:prstGeom>
          <a:ln w="28575">
            <a:solidFill>
              <a:srgbClr val="0070C0"/>
            </a:solidFill>
          </a:ln>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accent2">
                    <a:lumMod val="75000"/>
                  </a:schemeClr>
                </a:solidFill>
              </a:rPr>
              <a:t>Casual users</a:t>
            </a:r>
          </a:p>
          <a:p>
            <a:r>
              <a:rPr lang="en-US" dirty="0">
                <a:solidFill>
                  <a:schemeClr val="tx1"/>
                </a:solidFill>
              </a:rPr>
              <a:t>Interact using the interactive query interface for example any menu-based, form-based or mobile interactions.</a:t>
            </a:r>
          </a:p>
          <a:p>
            <a:r>
              <a:rPr lang="en-US" u="sng" dirty="0">
                <a:solidFill>
                  <a:schemeClr val="tx1"/>
                </a:solidFill>
              </a:rPr>
              <a:t>Query compiler </a:t>
            </a:r>
            <a:r>
              <a:rPr lang="en-US" dirty="0">
                <a:solidFill>
                  <a:schemeClr val="tx1"/>
                </a:solidFill>
              </a:rPr>
              <a:t>- queries are parsed and validated for correctness, the names of files and data elements, and so on by a query compiler that compiles them into an internal form. This internal query is subjected to query optimization.</a:t>
            </a:r>
          </a:p>
          <a:p>
            <a:r>
              <a:rPr lang="en-US" u="sng" dirty="0">
                <a:solidFill>
                  <a:schemeClr val="tx1"/>
                </a:solidFill>
              </a:rPr>
              <a:t>Query optimizer-</a:t>
            </a:r>
            <a:r>
              <a:rPr lang="en-US" dirty="0">
                <a:solidFill>
                  <a:schemeClr val="tx1"/>
                </a:solidFill>
              </a:rPr>
              <a:t> concerned with the possible reordering of operations, elimination of redundancies, and use of efficient search algorithms during execution.</a:t>
            </a:r>
          </a:p>
          <a:p>
            <a:pPr lvl="1"/>
            <a:r>
              <a:rPr lang="en-US" dirty="0">
                <a:solidFill>
                  <a:schemeClr val="tx1"/>
                </a:solidFill>
              </a:rPr>
              <a:t>Consults the system catalog for physical information about the stored data. </a:t>
            </a:r>
          </a:p>
          <a:p>
            <a:pPr lvl="1"/>
            <a:r>
              <a:rPr lang="en-US" dirty="0">
                <a:solidFill>
                  <a:schemeClr val="tx1"/>
                </a:solidFill>
              </a:rPr>
              <a:t>Generates executable code that performs the necessary operations for the query and makes calls on the runtime processor.</a:t>
            </a:r>
          </a:p>
        </p:txBody>
      </p:sp>
      <p:sp>
        <p:nvSpPr>
          <p:cNvPr id="6" name="Content Placeholder 2"/>
          <p:cNvSpPr txBox="1">
            <a:spLocks/>
          </p:cNvSpPr>
          <p:nvPr/>
        </p:nvSpPr>
        <p:spPr>
          <a:xfrm>
            <a:off x="8501448" y="1235675"/>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120776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15763"/>
            <a:ext cx="8805777" cy="4124410"/>
          </a:xfrm>
        </p:spPr>
        <p:txBody>
          <a:bodyPr>
            <a:normAutofit fontScale="90000"/>
          </a:bodyPr>
          <a:lstStyle/>
          <a:p>
            <a:r>
              <a:rPr lang="en-US" sz="3100" cap="none" dirty="0">
                <a:solidFill>
                  <a:schemeClr val="tx1"/>
                </a:solidFill>
              </a:rPr>
              <a:t>- </a:t>
            </a:r>
            <a:r>
              <a:rPr lang="en-US" sz="3100" dirty="0">
                <a:solidFill>
                  <a:schemeClr val="tx1"/>
                </a:solidFill>
              </a:rPr>
              <a:t>Data Model, Schema and Instance</a:t>
            </a:r>
            <a:br>
              <a:rPr lang="en-US" sz="3100" cap="none" dirty="0">
                <a:solidFill>
                  <a:schemeClr val="tx1"/>
                </a:solidFill>
              </a:rPr>
            </a:br>
            <a:br>
              <a:rPr lang="en-US" sz="3100" cap="none" dirty="0">
                <a:solidFill>
                  <a:schemeClr val="tx1"/>
                </a:solidFill>
              </a:rPr>
            </a:br>
            <a:r>
              <a:rPr lang="en-US" sz="3100" cap="none" dirty="0">
                <a:solidFill>
                  <a:schemeClr val="tx1"/>
                </a:solidFill>
              </a:rPr>
              <a:t>- </a:t>
            </a:r>
            <a:r>
              <a:rPr lang="en-US" sz="3100" dirty="0">
                <a:solidFill>
                  <a:schemeClr val="tx1"/>
                </a:solidFill>
              </a:rPr>
              <a:t>Three schema architecture and data independence</a:t>
            </a:r>
            <a:br>
              <a:rPr lang="en-US" sz="3100" dirty="0">
                <a:solidFill>
                  <a:schemeClr val="tx1"/>
                </a:solidFill>
              </a:rPr>
            </a:br>
            <a:br>
              <a:rPr lang="en-US" sz="3100" dirty="0">
                <a:solidFill>
                  <a:schemeClr val="tx1"/>
                </a:solidFill>
              </a:rPr>
            </a:br>
            <a:r>
              <a:rPr lang="en-US" sz="3100" dirty="0">
                <a:solidFill>
                  <a:schemeClr val="tx1"/>
                </a:solidFill>
              </a:rPr>
              <a:t>- Database languages &amp; Interfaces</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Database systems environment</a:t>
            </a:r>
            <a:br>
              <a:rPr lang="en-US" sz="3100" dirty="0">
                <a:solidFill>
                  <a:schemeClr val="tx1"/>
                </a:solidFill>
              </a:rPr>
            </a:br>
            <a:br>
              <a:rPr lang="en-US" sz="3100" cap="none" dirty="0">
                <a:solidFill>
                  <a:schemeClr val="tx1"/>
                </a:solidFill>
              </a:rPr>
            </a:br>
            <a:r>
              <a:rPr lang="en-US" sz="3100" cap="none" dirty="0">
                <a:solidFill>
                  <a:schemeClr val="tx1"/>
                </a:solidFill>
              </a:rPr>
              <a:t>- </a:t>
            </a:r>
            <a:r>
              <a:rPr lang="en-US" sz="3100" dirty="0">
                <a:solidFill>
                  <a:schemeClr val="tx1"/>
                </a:solidFill>
              </a:rPr>
              <a:t>Classification of DBMS</a:t>
            </a: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741877" y="784654"/>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64086" y="1038037"/>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34737" y="1632226"/>
            <a:ext cx="5649592" cy="4554390"/>
          </a:xfrm>
          <a:prstGeom prst="rect">
            <a:avLst/>
          </a:prstGeom>
          <a:ln w="28575">
            <a:solidFill>
              <a:srgbClr val="0070C0"/>
            </a:solidFill>
          </a:ln>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u="sng" dirty="0">
                <a:solidFill>
                  <a:schemeClr val="accent2">
                    <a:lumMod val="75000"/>
                  </a:schemeClr>
                </a:solidFill>
              </a:rPr>
              <a:t>Application programmers</a:t>
            </a:r>
          </a:p>
          <a:p>
            <a:r>
              <a:rPr lang="en-US" sz="1700" dirty="0">
                <a:solidFill>
                  <a:schemeClr val="tx1"/>
                </a:solidFill>
              </a:rPr>
              <a:t>Write programs in host languages such as Java, C, or C++ that are submitted to a </a:t>
            </a:r>
            <a:r>
              <a:rPr lang="en-US" sz="1700" dirty="0" err="1">
                <a:solidFill>
                  <a:schemeClr val="tx1"/>
                </a:solidFill>
              </a:rPr>
              <a:t>precompiler</a:t>
            </a:r>
            <a:r>
              <a:rPr lang="en-US" sz="1700" dirty="0">
                <a:solidFill>
                  <a:schemeClr val="tx1"/>
                </a:solidFill>
              </a:rPr>
              <a:t>.</a:t>
            </a:r>
          </a:p>
          <a:p>
            <a:r>
              <a:rPr lang="en-US" sz="1700" u="sng" dirty="0">
                <a:solidFill>
                  <a:schemeClr val="tx1"/>
                </a:solidFill>
              </a:rPr>
              <a:t>Precompiler</a:t>
            </a:r>
            <a:r>
              <a:rPr lang="en-US" sz="1700" dirty="0">
                <a:solidFill>
                  <a:schemeClr val="tx1"/>
                </a:solidFill>
              </a:rPr>
              <a:t> - extracts </a:t>
            </a:r>
            <a:r>
              <a:rPr lang="en-US" sz="1700" b="1" dirty="0">
                <a:solidFill>
                  <a:schemeClr val="accent5"/>
                </a:solidFill>
              </a:rPr>
              <a:t>DML commands </a:t>
            </a:r>
            <a:r>
              <a:rPr lang="en-US" sz="1700" dirty="0">
                <a:solidFill>
                  <a:schemeClr val="tx1"/>
                </a:solidFill>
              </a:rPr>
              <a:t>from an application program written in a host programming language.</a:t>
            </a:r>
          </a:p>
          <a:p>
            <a:pPr lvl="1"/>
            <a:r>
              <a:rPr lang="en-US" sz="1500" dirty="0">
                <a:solidFill>
                  <a:schemeClr val="tx1"/>
                </a:solidFill>
              </a:rPr>
              <a:t>Commands are sent to the DML compiler for compilation into object code for database access. The rest of the program is sent to the host language compiler.</a:t>
            </a:r>
          </a:p>
          <a:p>
            <a:r>
              <a:rPr lang="en-US" sz="1700" dirty="0">
                <a:solidFill>
                  <a:schemeClr val="tx1"/>
                </a:solidFill>
              </a:rPr>
              <a:t>The object codes for the DML commands and the rest of the program are linked, forming a canned transaction whose executable code includes calls to the runtime database processor.</a:t>
            </a:r>
          </a:p>
          <a:p>
            <a:r>
              <a:rPr lang="en-US" sz="1700" dirty="0">
                <a:solidFill>
                  <a:schemeClr val="tx1"/>
                </a:solidFill>
              </a:rPr>
              <a:t>Each execution is considered to be a separate transaction. </a:t>
            </a:r>
          </a:p>
          <a:p>
            <a:pPr lvl="1"/>
            <a:r>
              <a:rPr lang="en-US" sz="1500" dirty="0">
                <a:solidFill>
                  <a:schemeClr val="tx1"/>
                </a:solidFill>
              </a:rPr>
              <a:t>An example is a bank payment transaction where the account number, payee, and amount may be supplied as parameters.</a:t>
            </a:r>
          </a:p>
        </p:txBody>
      </p:sp>
      <p:sp>
        <p:nvSpPr>
          <p:cNvPr id="6" name="Content Placeholder 2"/>
          <p:cNvSpPr txBox="1">
            <a:spLocks/>
          </p:cNvSpPr>
          <p:nvPr/>
        </p:nvSpPr>
        <p:spPr>
          <a:xfrm>
            <a:off x="9467823" y="1318812"/>
            <a:ext cx="873211" cy="329513"/>
          </a:xfrm>
          <a:prstGeom prst="rect">
            <a:avLst/>
          </a:prstGeom>
          <a:ln w="57150">
            <a:solidFill>
              <a:srgbClr val="FF000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194240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5097391" cy="891061"/>
          </a:xfrm>
        </p:spPr>
        <p:txBody>
          <a:bodyPr>
            <a:normAutofit/>
          </a:bodyPr>
          <a:lstStyle/>
          <a:p>
            <a:r>
              <a:rPr lang="en-US" b="1" u="sng" dirty="0">
                <a:solidFill>
                  <a:schemeClr val="accent2">
                    <a:lumMod val="75000"/>
                  </a:schemeClr>
                </a:solidFill>
              </a:rPr>
              <a:t>DBMS Component Modules</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6523580" y="1139266"/>
            <a:ext cx="5275952" cy="51379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5" name="Content Placeholder 2"/>
          <p:cNvSpPr txBox="1">
            <a:spLocks/>
          </p:cNvSpPr>
          <p:nvPr/>
        </p:nvSpPr>
        <p:spPr>
          <a:xfrm>
            <a:off x="512577" y="1441622"/>
            <a:ext cx="5649592" cy="5255740"/>
          </a:xfrm>
          <a:prstGeom prst="rect">
            <a:avLst/>
          </a:prstGeom>
          <a:ln w="28575">
            <a:solidFill>
              <a:srgbClr val="0070C0"/>
            </a:solidFill>
          </a:ln>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b="1" i="1" u="sng" dirty="0">
                <a:solidFill>
                  <a:schemeClr val="accent2">
                    <a:lumMod val="75000"/>
                  </a:schemeClr>
                </a:solidFill>
              </a:rPr>
              <a:t>QUERY AND TRANSACTION EXECUTION (lower part)</a:t>
            </a:r>
          </a:p>
          <a:p>
            <a:r>
              <a:rPr lang="en-US" sz="2100" u="sng" dirty="0">
                <a:solidFill>
                  <a:schemeClr val="tx1"/>
                </a:solidFill>
              </a:rPr>
              <a:t>Runtime database processor </a:t>
            </a:r>
          </a:p>
          <a:p>
            <a:pPr marL="857250" lvl="1" indent="-457200">
              <a:buClr>
                <a:srgbClr val="FF0000"/>
              </a:buClr>
              <a:buFont typeface="+mj-lt"/>
              <a:buAutoNum type="arabicPeriod"/>
            </a:pPr>
            <a:r>
              <a:rPr lang="en-US" sz="1700" dirty="0">
                <a:solidFill>
                  <a:schemeClr val="tx1"/>
                </a:solidFill>
              </a:rPr>
              <a:t>executes privileged commands, </a:t>
            </a:r>
          </a:p>
          <a:p>
            <a:pPr marL="857250" lvl="1" indent="-457200">
              <a:buClr>
                <a:srgbClr val="FF0000"/>
              </a:buClr>
              <a:buFont typeface="+mj-lt"/>
              <a:buAutoNum type="arabicPeriod"/>
            </a:pPr>
            <a:r>
              <a:rPr lang="en-US" sz="1700" dirty="0">
                <a:solidFill>
                  <a:schemeClr val="tx1"/>
                </a:solidFill>
              </a:rPr>
              <a:t>executes the executable query plans, </a:t>
            </a:r>
          </a:p>
          <a:p>
            <a:pPr marL="857250" lvl="1" indent="-457200">
              <a:buClr>
                <a:srgbClr val="FF0000"/>
              </a:buClr>
              <a:buFont typeface="+mj-lt"/>
              <a:buAutoNum type="arabicPeriod"/>
            </a:pPr>
            <a:r>
              <a:rPr lang="en-US" sz="1700" dirty="0">
                <a:solidFill>
                  <a:schemeClr val="tx1"/>
                </a:solidFill>
              </a:rPr>
              <a:t>executes the canned transactions with runtime parameters.</a:t>
            </a:r>
            <a:endParaRPr lang="en-US" sz="1900" dirty="0">
              <a:solidFill>
                <a:schemeClr val="tx1"/>
              </a:solidFill>
            </a:endParaRPr>
          </a:p>
          <a:p>
            <a:pPr marL="857250" lvl="1" indent="-457200">
              <a:buClr>
                <a:srgbClr val="FF0000"/>
              </a:buClr>
              <a:buFont typeface="+mj-lt"/>
              <a:buAutoNum type="arabicPeriod"/>
            </a:pPr>
            <a:r>
              <a:rPr lang="en-US" sz="1700" dirty="0">
                <a:solidFill>
                  <a:schemeClr val="tx1"/>
                </a:solidFill>
              </a:rPr>
              <a:t>Works with the system catalog and may update it with statistics. </a:t>
            </a:r>
          </a:p>
          <a:p>
            <a:pPr marL="857250" lvl="1" indent="-457200">
              <a:buClr>
                <a:srgbClr val="FF0000"/>
              </a:buClr>
              <a:buFont typeface="+mj-lt"/>
              <a:buAutoNum type="arabicPeriod"/>
            </a:pPr>
            <a:r>
              <a:rPr lang="en-US" sz="1700" dirty="0">
                <a:solidFill>
                  <a:schemeClr val="tx1"/>
                </a:solidFill>
              </a:rPr>
              <a:t>Works with the stored data manager, which in turn uses basic operating system services for carrying out low-level input/output (read/write) operations between the disk and main memory.</a:t>
            </a:r>
          </a:p>
          <a:p>
            <a:pPr marL="857250" lvl="1" indent="-457200">
              <a:buClr>
                <a:srgbClr val="FF0000"/>
              </a:buClr>
              <a:buFont typeface="+mj-lt"/>
              <a:buAutoNum type="arabicPeriod"/>
            </a:pPr>
            <a:r>
              <a:rPr lang="en-US" sz="1700" u="sng" dirty="0">
                <a:solidFill>
                  <a:schemeClr val="tx1"/>
                </a:solidFill>
              </a:rPr>
              <a:t>Concurrency control/Backup/Recovery systems </a:t>
            </a:r>
            <a:r>
              <a:rPr lang="en-US" sz="1700" dirty="0">
                <a:solidFill>
                  <a:schemeClr val="tx1"/>
                </a:solidFill>
              </a:rPr>
              <a:t>integrated into the working of the runtime database processor for purposes of transaction management</a:t>
            </a:r>
          </a:p>
        </p:txBody>
      </p:sp>
      <p:sp>
        <p:nvSpPr>
          <p:cNvPr id="6" name="Content Placeholder 2"/>
          <p:cNvSpPr txBox="1">
            <a:spLocks/>
          </p:cNvSpPr>
          <p:nvPr/>
        </p:nvSpPr>
        <p:spPr>
          <a:xfrm>
            <a:off x="6417277" y="3772930"/>
            <a:ext cx="5469924" cy="2183027"/>
          </a:xfrm>
          <a:prstGeom prst="rect">
            <a:avLst/>
          </a:prstGeom>
          <a:ln w="57150">
            <a:solidFill>
              <a:srgbClr val="FF00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b="1" u="sng" dirty="0">
              <a:solidFill>
                <a:schemeClr val="accent2">
                  <a:lumMod val="75000"/>
                </a:schemeClr>
              </a:solidFill>
            </a:endParaRPr>
          </a:p>
          <a:p>
            <a:endParaRPr lang="en-US" dirty="0">
              <a:solidFill>
                <a:schemeClr val="tx1"/>
              </a:solidFill>
            </a:endParaRPr>
          </a:p>
          <a:p>
            <a:endParaRPr lang="en-US" b="1" u="sng" dirty="0">
              <a:solidFill>
                <a:schemeClr val="accent2">
                  <a:lumMod val="75000"/>
                </a:schemeClr>
              </a:solidFill>
            </a:endParaRPr>
          </a:p>
        </p:txBody>
      </p:sp>
    </p:spTree>
    <p:extLst>
      <p:ext uri="{BB962C8B-B14F-4D97-AF65-F5344CB8AC3E}">
        <p14:creationId xmlns:p14="http://schemas.microsoft.com/office/powerpoint/2010/main" val="95624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9422255" cy="5932430"/>
          </a:xfrm>
        </p:spPr>
        <p:txBody>
          <a:bodyPr>
            <a:normAutofit/>
          </a:bodyPr>
          <a:lstStyle/>
          <a:p>
            <a:r>
              <a:rPr lang="en-US" b="1" u="sng" dirty="0">
                <a:solidFill>
                  <a:schemeClr val="accent2">
                    <a:lumMod val="75000"/>
                  </a:schemeClr>
                </a:solidFill>
              </a:rPr>
              <a:t>DBMS Component Modules</a:t>
            </a: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pPr marL="0" indent="0">
              <a:buNone/>
            </a:pPr>
            <a:endParaRPr lang="en-US" b="1" u="sng" dirty="0">
              <a:solidFill>
                <a:schemeClr val="accent2">
                  <a:lumMod val="75000"/>
                </a:schemeClr>
              </a:solidFill>
            </a:endParaRPr>
          </a:p>
          <a:p>
            <a:r>
              <a:rPr lang="en-US" dirty="0">
                <a:solidFill>
                  <a:schemeClr val="tx1"/>
                </a:solidFill>
              </a:rPr>
              <a:t>It is common to have the client program that accesses the DBMS running on a separate computer or device from the computer on which the database resides. </a:t>
            </a:r>
          </a:p>
          <a:p>
            <a:r>
              <a:rPr lang="en-US" dirty="0">
                <a:solidFill>
                  <a:schemeClr val="tx1"/>
                </a:solidFill>
              </a:rPr>
              <a:t>The former is called the </a:t>
            </a:r>
            <a:r>
              <a:rPr lang="en-US" b="1" dirty="0">
                <a:solidFill>
                  <a:schemeClr val="accent5"/>
                </a:solidFill>
              </a:rPr>
              <a:t>client computer</a:t>
            </a:r>
            <a:r>
              <a:rPr lang="en-US" dirty="0">
                <a:solidFill>
                  <a:schemeClr val="tx1"/>
                </a:solidFill>
              </a:rPr>
              <a:t> running DBMS client software and the latter is called the </a:t>
            </a:r>
            <a:r>
              <a:rPr lang="en-US" b="1" dirty="0">
                <a:solidFill>
                  <a:schemeClr val="accent5"/>
                </a:solidFill>
              </a:rPr>
              <a:t>database server</a:t>
            </a:r>
            <a:r>
              <a:rPr lang="en-US" dirty="0">
                <a:solidFill>
                  <a:schemeClr val="tx1"/>
                </a:solidFill>
              </a:rPr>
              <a:t>. </a:t>
            </a:r>
          </a:p>
          <a:p>
            <a:r>
              <a:rPr lang="en-US" dirty="0">
                <a:solidFill>
                  <a:schemeClr val="tx1"/>
                </a:solidFill>
              </a:rPr>
              <a:t>In many cases, the client accesses a middle computer, called the </a:t>
            </a:r>
            <a:r>
              <a:rPr lang="en-US" b="1" dirty="0">
                <a:solidFill>
                  <a:schemeClr val="accent5"/>
                </a:solidFill>
              </a:rPr>
              <a:t>application server</a:t>
            </a:r>
            <a:r>
              <a:rPr lang="en-US" dirty="0">
                <a:solidFill>
                  <a:schemeClr val="tx1"/>
                </a:solidFill>
              </a:rPr>
              <a:t>, which in turn accesses the database server.</a:t>
            </a:r>
            <a:br>
              <a:rPr lang="en-US" b="1" u="sng" dirty="0">
                <a:solidFill>
                  <a:schemeClr val="accent2">
                    <a:lumMod val="75000"/>
                  </a:schemeClr>
                </a:solidFill>
              </a:rPr>
            </a:br>
            <a:endParaRPr lang="en-US" b="1" u="sng" dirty="0">
              <a:solidFill>
                <a:schemeClr val="accent2">
                  <a:lumMod val="75000"/>
                </a:schemeClr>
              </a:solidFill>
            </a:endParaRPr>
          </a:p>
          <a:p>
            <a:endParaRPr lang="en-US" b="1" u="sng" dirty="0">
              <a:solidFill>
                <a:schemeClr val="accent2">
                  <a:lumMod val="75000"/>
                </a:schemeClr>
              </a:solidFill>
            </a:endParaRPr>
          </a:p>
        </p:txBody>
      </p:sp>
      <p:pic>
        <p:nvPicPr>
          <p:cNvPr id="5126" name="Picture 6" descr="Client-Server Model Definition"/>
          <p:cNvPicPr>
            <a:picLocks noChangeAspect="1" noChangeArrowheads="1"/>
          </p:cNvPicPr>
          <p:nvPr/>
        </p:nvPicPr>
        <p:blipFill rotWithShape="1">
          <a:blip r:embed="rId2">
            <a:extLst>
              <a:ext uri="{28A0092B-C50C-407E-A947-70E740481C1C}">
                <a14:useLocalDpi xmlns:a14="http://schemas.microsoft.com/office/drawing/2010/main" val="0"/>
              </a:ext>
            </a:extLst>
          </a:blip>
          <a:srcRect t="24315"/>
          <a:stretch/>
        </p:blipFill>
        <p:spPr bwMode="auto">
          <a:xfrm>
            <a:off x="1226407" y="1664629"/>
            <a:ext cx="4177528" cy="2371321"/>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117765" y="1664629"/>
            <a:ext cx="2305050" cy="237132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73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9068028" cy="1320800"/>
          </a:xfrm>
        </p:spPr>
        <p:txBody>
          <a:bodyPr/>
          <a:lstStyle/>
          <a:p>
            <a:r>
              <a:rPr lang="en-US" dirty="0"/>
              <a:t>The Database System Environment</a:t>
            </a:r>
          </a:p>
        </p:txBody>
      </p:sp>
      <p:sp>
        <p:nvSpPr>
          <p:cNvPr id="3" name="Content Placeholder 2"/>
          <p:cNvSpPr>
            <a:spLocks noGrp="1"/>
          </p:cNvSpPr>
          <p:nvPr>
            <p:ph idx="1"/>
          </p:nvPr>
        </p:nvSpPr>
        <p:spPr>
          <a:xfrm>
            <a:off x="512577" y="925570"/>
            <a:ext cx="9422255" cy="5932430"/>
          </a:xfrm>
        </p:spPr>
        <p:txBody>
          <a:bodyPr>
            <a:normAutofit/>
          </a:bodyPr>
          <a:lstStyle/>
          <a:p>
            <a:r>
              <a:rPr lang="en-US" b="1" u="sng" dirty="0">
                <a:solidFill>
                  <a:schemeClr val="accent2">
                    <a:lumMod val="75000"/>
                  </a:schemeClr>
                </a:solidFill>
              </a:rPr>
              <a:t>Database System Utilities</a:t>
            </a:r>
          </a:p>
          <a:p>
            <a:r>
              <a:rPr lang="en-US" dirty="0">
                <a:solidFill>
                  <a:schemeClr val="tx1"/>
                </a:solidFill>
              </a:rPr>
              <a:t>Most DBMSs have database utilities that help the DBA manage the database system.</a:t>
            </a:r>
          </a:p>
          <a:p>
            <a:r>
              <a:rPr lang="en-US" b="1" u="sng" dirty="0">
                <a:solidFill>
                  <a:schemeClr val="tx1"/>
                </a:solidFill>
              </a:rPr>
              <a:t>Loading</a:t>
            </a:r>
            <a:r>
              <a:rPr lang="en-US" dirty="0">
                <a:solidFill>
                  <a:schemeClr val="tx1"/>
                </a:solidFill>
              </a:rPr>
              <a:t> - used to load existing data files—such as text files or sequential files—into the database. Usually, the current (source) format of the data file and the desired (target) database file structure are specified to the utility.</a:t>
            </a:r>
          </a:p>
          <a:p>
            <a:r>
              <a:rPr lang="en-US" b="1" u="sng" dirty="0">
                <a:solidFill>
                  <a:schemeClr val="tx1"/>
                </a:solidFill>
              </a:rPr>
              <a:t>Backup </a:t>
            </a:r>
            <a:r>
              <a:rPr lang="en-US" b="1" dirty="0">
                <a:solidFill>
                  <a:schemeClr val="tx1"/>
                </a:solidFill>
              </a:rPr>
              <a:t>- </a:t>
            </a:r>
            <a:r>
              <a:rPr lang="en-US" dirty="0">
                <a:solidFill>
                  <a:schemeClr val="tx1"/>
                </a:solidFill>
              </a:rPr>
              <a:t>creates a backup copy of the database, usually by dumping the entire database onto tape or other mass storage medium. </a:t>
            </a:r>
          </a:p>
          <a:p>
            <a:pPr lvl="1"/>
            <a:r>
              <a:rPr lang="en-US" dirty="0">
                <a:solidFill>
                  <a:schemeClr val="tx1"/>
                </a:solidFill>
              </a:rPr>
              <a:t>The backup copy can be used to restore the database in case of catastrophic disk failure. Incremental backups are also often used, where only changes since the previous backup are recorded. </a:t>
            </a:r>
          </a:p>
          <a:p>
            <a:r>
              <a:rPr lang="en-US" b="1" u="sng" dirty="0">
                <a:solidFill>
                  <a:schemeClr val="tx1"/>
                </a:solidFill>
              </a:rPr>
              <a:t>Database storage reorganization </a:t>
            </a:r>
            <a:r>
              <a:rPr lang="en-US" b="1" dirty="0">
                <a:solidFill>
                  <a:schemeClr val="tx1"/>
                </a:solidFill>
              </a:rPr>
              <a:t>- </a:t>
            </a:r>
            <a:r>
              <a:rPr lang="en-US" dirty="0">
                <a:solidFill>
                  <a:schemeClr val="tx1"/>
                </a:solidFill>
              </a:rPr>
              <a:t>used to reorganize a set of database files into different file organizations and create new access paths to improve performance.</a:t>
            </a:r>
          </a:p>
          <a:p>
            <a:r>
              <a:rPr lang="en-US" b="1" u="sng" dirty="0">
                <a:solidFill>
                  <a:schemeClr val="tx1"/>
                </a:solidFill>
              </a:rPr>
              <a:t>Performance monitoring </a:t>
            </a:r>
            <a:r>
              <a:rPr lang="en-US" b="1" dirty="0">
                <a:solidFill>
                  <a:schemeClr val="tx1"/>
                </a:solidFill>
              </a:rPr>
              <a:t>- </a:t>
            </a:r>
            <a:r>
              <a:rPr lang="en-US" dirty="0">
                <a:solidFill>
                  <a:schemeClr val="tx1"/>
                </a:solidFill>
              </a:rPr>
              <a:t>monitors database usage and provides statistics to the DBA. </a:t>
            </a:r>
          </a:p>
          <a:p>
            <a:r>
              <a:rPr lang="en-US" dirty="0">
                <a:solidFill>
                  <a:schemeClr val="tx1"/>
                </a:solidFill>
              </a:rPr>
              <a:t>Other utilities may be available for sorting files, handling data compression, monitoring access by users, and performing other functions.</a:t>
            </a:r>
          </a:p>
        </p:txBody>
      </p:sp>
    </p:spTree>
    <p:extLst>
      <p:ext uri="{BB962C8B-B14F-4D97-AF65-F5344CB8AC3E}">
        <p14:creationId xmlns:p14="http://schemas.microsoft.com/office/powerpoint/2010/main" val="4126527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6489586" cy="1320800"/>
          </a:xfrm>
        </p:spPr>
        <p:txBody>
          <a:bodyPr>
            <a:normAutofit/>
          </a:bodyPr>
          <a:lstStyle/>
          <a:p>
            <a:r>
              <a:rPr lang="en-US" sz="3200" dirty="0"/>
              <a:t>Classification of Database</a:t>
            </a:r>
            <a:br>
              <a:rPr lang="en-US" sz="3200" dirty="0"/>
            </a:br>
            <a:r>
              <a:rPr lang="en-US" sz="3200" dirty="0"/>
              <a:t>Management Systems</a:t>
            </a:r>
          </a:p>
        </p:txBody>
      </p:sp>
      <p:sp>
        <p:nvSpPr>
          <p:cNvPr id="3" name="Content Placeholder 2"/>
          <p:cNvSpPr>
            <a:spLocks noGrp="1"/>
          </p:cNvSpPr>
          <p:nvPr>
            <p:ph idx="1"/>
          </p:nvPr>
        </p:nvSpPr>
        <p:spPr>
          <a:xfrm>
            <a:off x="430199" y="1477505"/>
            <a:ext cx="9422255" cy="5030387"/>
          </a:xfrm>
        </p:spPr>
        <p:txBody>
          <a:bodyPr>
            <a:normAutofit fontScale="92500" lnSpcReduction="20000"/>
          </a:bodyPr>
          <a:lstStyle/>
          <a:p>
            <a:r>
              <a:rPr lang="en-US" dirty="0">
                <a:solidFill>
                  <a:schemeClr val="tx1"/>
                </a:solidFill>
              </a:rPr>
              <a:t>Several criteria can be used to classify DBMSs.</a:t>
            </a:r>
          </a:p>
          <a:p>
            <a:pPr lvl="1">
              <a:buClr>
                <a:srgbClr val="FF0000"/>
              </a:buClr>
              <a:buFont typeface="+mj-lt"/>
              <a:buAutoNum type="arabicPeriod"/>
            </a:pPr>
            <a:r>
              <a:rPr lang="en-US" dirty="0">
                <a:solidFill>
                  <a:schemeClr val="tx1"/>
                </a:solidFill>
              </a:rPr>
              <a:t>Data model on which the DBMS is based</a:t>
            </a:r>
          </a:p>
          <a:p>
            <a:pPr lvl="1">
              <a:buClr>
                <a:srgbClr val="FF0000"/>
              </a:buClr>
              <a:buFont typeface="+mj-lt"/>
              <a:buAutoNum type="arabicPeriod"/>
            </a:pPr>
            <a:r>
              <a:rPr lang="en-US" dirty="0">
                <a:solidFill>
                  <a:schemeClr val="tx1"/>
                </a:solidFill>
              </a:rPr>
              <a:t>Number of users supported by the system</a:t>
            </a:r>
          </a:p>
          <a:p>
            <a:pPr lvl="1">
              <a:buClr>
                <a:srgbClr val="FF0000"/>
              </a:buClr>
              <a:buFont typeface="+mj-lt"/>
              <a:buAutoNum type="arabicPeriod"/>
            </a:pPr>
            <a:r>
              <a:rPr lang="en-US" dirty="0">
                <a:solidFill>
                  <a:schemeClr val="tx1"/>
                </a:solidFill>
              </a:rPr>
              <a:t>Number of sites over which the database is distributed</a:t>
            </a:r>
          </a:p>
          <a:p>
            <a:pPr lvl="1">
              <a:buClr>
                <a:srgbClr val="FF0000"/>
              </a:buClr>
              <a:buFont typeface="+mj-lt"/>
              <a:buAutoNum type="arabicPeriod"/>
            </a:pPr>
            <a:r>
              <a:rPr lang="en-US" dirty="0">
                <a:solidFill>
                  <a:schemeClr val="tx1"/>
                </a:solidFill>
              </a:rPr>
              <a:t>Cost</a:t>
            </a:r>
          </a:p>
          <a:p>
            <a:pPr lvl="1">
              <a:buClr>
                <a:srgbClr val="FF0000"/>
              </a:buClr>
              <a:buFont typeface="+mj-lt"/>
              <a:buAutoNum type="arabicPeriod"/>
            </a:pPr>
            <a:r>
              <a:rPr lang="en-US" dirty="0">
                <a:solidFill>
                  <a:schemeClr val="tx1"/>
                </a:solidFill>
              </a:rPr>
              <a:t>Types of access path </a:t>
            </a:r>
          </a:p>
          <a:p>
            <a:pPr lvl="1">
              <a:buClr>
                <a:srgbClr val="FF0000"/>
              </a:buClr>
              <a:buFont typeface="+mj-lt"/>
              <a:buAutoNum type="arabicPeriod"/>
            </a:pPr>
            <a:r>
              <a:rPr lang="en-US" dirty="0">
                <a:solidFill>
                  <a:schemeClr val="tx1"/>
                </a:solidFill>
              </a:rPr>
              <a:t>Types of DBMS</a:t>
            </a:r>
          </a:p>
          <a:p>
            <a:pPr marL="57150" indent="0">
              <a:buClr>
                <a:srgbClr val="FF0000"/>
              </a:buClr>
              <a:buNone/>
            </a:pPr>
            <a:r>
              <a:rPr lang="en-US" b="1" u="sng" dirty="0">
                <a:solidFill>
                  <a:schemeClr val="tx1"/>
                </a:solidFill>
              </a:rPr>
              <a:t>1. Data model </a:t>
            </a:r>
          </a:p>
          <a:p>
            <a:r>
              <a:rPr lang="en-US" dirty="0">
                <a:solidFill>
                  <a:schemeClr val="tx1"/>
                </a:solidFill>
              </a:rPr>
              <a:t>Main data model used widely is the </a:t>
            </a:r>
            <a:r>
              <a:rPr lang="en-US" b="1" dirty="0">
                <a:solidFill>
                  <a:schemeClr val="accent5"/>
                </a:solidFill>
              </a:rPr>
              <a:t>relational data model </a:t>
            </a:r>
            <a:r>
              <a:rPr lang="en-US" dirty="0">
                <a:solidFill>
                  <a:schemeClr val="tx1"/>
                </a:solidFill>
              </a:rPr>
              <a:t>and the systems based on this model are known as </a:t>
            </a:r>
            <a:r>
              <a:rPr lang="en-US" b="1" dirty="0">
                <a:solidFill>
                  <a:schemeClr val="accent5"/>
                </a:solidFill>
              </a:rPr>
              <a:t>SQL systems.</a:t>
            </a:r>
          </a:p>
          <a:p>
            <a:r>
              <a:rPr lang="en-US" b="1" dirty="0">
                <a:solidFill>
                  <a:schemeClr val="accent5"/>
                </a:solidFill>
              </a:rPr>
              <a:t>Object data model </a:t>
            </a:r>
            <a:r>
              <a:rPr lang="en-US" dirty="0">
                <a:solidFill>
                  <a:schemeClr val="tx1"/>
                </a:solidFill>
              </a:rPr>
              <a:t>has been implemented in some commercial systems but has not had widespread use.</a:t>
            </a:r>
          </a:p>
          <a:p>
            <a:r>
              <a:rPr lang="en-US" dirty="0">
                <a:solidFill>
                  <a:schemeClr val="tx1"/>
                </a:solidFill>
              </a:rPr>
              <a:t>Recently, so-called big data systems, also known as key-value storage systems and NOSQL systems, use various data models: document-based, graph-based, column-based, and key-value data models.</a:t>
            </a:r>
          </a:p>
          <a:p>
            <a:r>
              <a:rPr lang="en-US" dirty="0">
                <a:solidFill>
                  <a:schemeClr val="tx1"/>
                </a:solidFill>
              </a:rPr>
              <a:t>Some experimental DBMSs are based on the XML (</a:t>
            </a:r>
            <a:r>
              <a:rPr lang="en-US" dirty="0" err="1">
                <a:solidFill>
                  <a:schemeClr val="tx1"/>
                </a:solidFill>
              </a:rPr>
              <a:t>eXtended</a:t>
            </a:r>
            <a:r>
              <a:rPr lang="en-US" dirty="0">
                <a:solidFill>
                  <a:schemeClr val="tx1"/>
                </a:solidFill>
              </a:rPr>
              <a:t> Markup Language) model, which is a tree-structured data model.</a:t>
            </a:r>
          </a:p>
        </p:txBody>
      </p:sp>
    </p:spTree>
    <p:extLst>
      <p:ext uri="{BB962C8B-B14F-4D97-AF65-F5344CB8AC3E}">
        <p14:creationId xmlns:p14="http://schemas.microsoft.com/office/powerpoint/2010/main" val="202054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6489586" cy="1320800"/>
          </a:xfrm>
        </p:spPr>
        <p:txBody>
          <a:bodyPr>
            <a:normAutofit/>
          </a:bodyPr>
          <a:lstStyle/>
          <a:p>
            <a:r>
              <a:rPr lang="en-US" sz="3200" dirty="0"/>
              <a:t>Classification of Database</a:t>
            </a:r>
            <a:br>
              <a:rPr lang="en-US" sz="3200" dirty="0"/>
            </a:br>
            <a:r>
              <a:rPr lang="en-US" sz="3200" dirty="0"/>
              <a:t>Management Systems</a:t>
            </a:r>
          </a:p>
        </p:txBody>
      </p:sp>
      <p:sp>
        <p:nvSpPr>
          <p:cNvPr id="3" name="Content Placeholder 2"/>
          <p:cNvSpPr>
            <a:spLocks noGrp="1"/>
          </p:cNvSpPr>
          <p:nvPr>
            <p:ph idx="1"/>
          </p:nvPr>
        </p:nvSpPr>
        <p:spPr>
          <a:xfrm>
            <a:off x="430199" y="1477505"/>
            <a:ext cx="9422255" cy="5030387"/>
          </a:xfrm>
        </p:spPr>
        <p:txBody>
          <a:bodyPr>
            <a:normAutofit fontScale="92500" lnSpcReduction="20000"/>
          </a:bodyPr>
          <a:lstStyle/>
          <a:p>
            <a:pPr marL="0" indent="0">
              <a:buNone/>
            </a:pPr>
            <a:r>
              <a:rPr lang="en-US" b="1" u="sng" dirty="0">
                <a:solidFill>
                  <a:schemeClr val="tx1"/>
                </a:solidFill>
              </a:rPr>
              <a:t>2. Number of users </a:t>
            </a:r>
          </a:p>
          <a:p>
            <a:r>
              <a:rPr lang="en-US" dirty="0">
                <a:solidFill>
                  <a:schemeClr val="tx1"/>
                </a:solidFill>
              </a:rPr>
              <a:t>Single-user systems support only one user at a time and are mostly used with PCs.</a:t>
            </a:r>
          </a:p>
          <a:p>
            <a:r>
              <a:rPr lang="en-US" dirty="0">
                <a:solidFill>
                  <a:schemeClr val="tx1"/>
                </a:solidFill>
              </a:rPr>
              <a:t>Multiuser systems, which include the majority of DBMSs, support concurrent multiple users.</a:t>
            </a:r>
          </a:p>
          <a:p>
            <a:pPr marL="0" indent="0">
              <a:buNone/>
            </a:pPr>
            <a:r>
              <a:rPr lang="en-US" b="1" u="sng" dirty="0">
                <a:solidFill>
                  <a:schemeClr val="tx1"/>
                </a:solidFill>
              </a:rPr>
              <a:t>3. Number of sites</a:t>
            </a:r>
          </a:p>
          <a:p>
            <a:r>
              <a:rPr lang="en-US" dirty="0">
                <a:solidFill>
                  <a:schemeClr val="tx1"/>
                </a:solidFill>
              </a:rPr>
              <a:t>A DBMS is </a:t>
            </a:r>
            <a:r>
              <a:rPr lang="en-US" b="1" dirty="0">
                <a:solidFill>
                  <a:schemeClr val="tx1"/>
                </a:solidFill>
              </a:rPr>
              <a:t>centralized </a:t>
            </a:r>
            <a:r>
              <a:rPr lang="en-US" dirty="0">
                <a:solidFill>
                  <a:schemeClr val="tx1"/>
                </a:solidFill>
              </a:rPr>
              <a:t>if the data is stored at a single computer site. A centralized DBMS can support multiple users, but the DBMS and the database reside at a single computer site.</a:t>
            </a:r>
          </a:p>
          <a:p>
            <a:r>
              <a:rPr lang="en-US" dirty="0">
                <a:solidFill>
                  <a:schemeClr val="tx1"/>
                </a:solidFill>
              </a:rPr>
              <a:t>A distributed DBMS (DDBMS) can have the actual database and DBMS software distributed over many sites connected by a computer network.</a:t>
            </a:r>
          </a:p>
          <a:p>
            <a:pPr marL="0" indent="0">
              <a:buNone/>
            </a:pPr>
            <a:r>
              <a:rPr lang="en-US" b="1" u="sng" dirty="0">
                <a:solidFill>
                  <a:schemeClr val="tx1"/>
                </a:solidFill>
              </a:rPr>
              <a:t>4. Cost</a:t>
            </a:r>
          </a:p>
          <a:p>
            <a:r>
              <a:rPr lang="en-US" dirty="0">
                <a:solidFill>
                  <a:schemeClr val="tx1"/>
                </a:solidFill>
              </a:rPr>
              <a:t>It is difficult to propose a classification of DBMSs based on cost. </a:t>
            </a:r>
          </a:p>
          <a:p>
            <a:r>
              <a:rPr lang="en-US" dirty="0">
                <a:solidFill>
                  <a:schemeClr val="tx1"/>
                </a:solidFill>
              </a:rPr>
              <a:t>Open source (free) DBMS products like MySQL and </a:t>
            </a:r>
            <a:r>
              <a:rPr lang="en-US" dirty="0" err="1">
                <a:solidFill>
                  <a:schemeClr val="tx1"/>
                </a:solidFill>
              </a:rPr>
              <a:t>PostgreSQL</a:t>
            </a:r>
            <a:r>
              <a:rPr lang="en-US" dirty="0">
                <a:solidFill>
                  <a:schemeClr val="tx1"/>
                </a:solidFill>
              </a:rPr>
              <a:t> that are supported by third-party vendors with additional services.</a:t>
            </a:r>
          </a:p>
          <a:p>
            <a:r>
              <a:rPr lang="en-US" dirty="0">
                <a:solidFill>
                  <a:schemeClr val="tx1"/>
                </a:solidFill>
              </a:rPr>
              <a:t>Some license limits the number of concurrent users or the number of user seats at a location.</a:t>
            </a:r>
          </a:p>
          <a:p>
            <a:r>
              <a:rPr lang="en-US" dirty="0">
                <a:solidFill>
                  <a:schemeClr val="tx1"/>
                </a:solidFill>
              </a:rPr>
              <a:t>Standalone single-user versions of some systems like Microsoft Access are sold per copy or included in the overall configuration of a desktop or laptop. </a:t>
            </a:r>
          </a:p>
          <a:p>
            <a:endParaRPr lang="en-US" dirty="0">
              <a:solidFill>
                <a:schemeClr val="tx1"/>
              </a:solidFill>
            </a:endParaRPr>
          </a:p>
        </p:txBody>
      </p:sp>
    </p:spTree>
    <p:extLst>
      <p:ext uri="{BB962C8B-B14F-4D97-AF65-F5344CB8AC3E}">
        <p14:creationId xmlns:p14="http://schemas.microsoft.com/office/powerpoint/2010/main" val="284237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244388"/>
            <a:ext cx="6489586" cy="1320800"/>
          </a:xfrm>
        </p:spPr>
        <p:txBody>
          <a:bodyPr>
            <a:normAutofit/>
          </a:bodyPr>
          <a:lstStyle/>
          <a:p>
            <a:r>
              <a:rPr lang="en-US" sz="3200" dirty="0"/>
              <a:t>Classification of Database</a:t>
            </a:r>
            <a:br>
              <a:rPr lang="en-US" sz="3200" dirty="0"/>
            </a:br>
            <a:r>
              <a:rPr lang="en-US" sz="3200" dirty="0"/>
              <a:t>Management Systems</a:t>
            </a:r>
          </a:p>
        </p:txBody>
      </p:sp>
      <p:sp>
        <p:nvSpPr>
          <p:cNvPr id="3" name="Content Placeholder 2"/>
          <p:cNvSpPr>
            <a:spLocks noGrp="1"/>
          </p:cNvSpPr>
          <p:nvPr>
            <p:ph idx="1"/>
          </p:nvPr>
        </p:nvSpPr>
        <p:spPr>
          <a:xfrm>
            <a:off x="430199" y="1477505"/>
            <a:ext cx="9422255" cy="5030387"/>
          </a:xfrm>
        </p:spPr>
        <p:txBody>
          <a:bodyPr>
            <a:normAutofit/>
          </a:bodyPr>
          <a:lstStyle/>
          <a:p>
            <a:pPr marL="0" indent="0">
              <a:buNone/>
            </a:pPr>
            <a:r>
              <a:rPr lang="en-US" b="1" u="sng" dirty="0">
                <a:solidFill>
                  <a:schemeClr val="tx1"/>
                </a:solidFill>
              </a:rPr>
              <a:t>5. Types of access path</a:t>
            </a:r>
          </a:p>
          <a:p>
            <a:r>
              <a:rPr lang="en-US" dirty="0">
                <a:solidFill>
                  <a:schemeClr val="tx1"/>
                </a:solidFill>
              </a:rPr>
              <a:t>Options used for storing files.</a:t>
            </a:r>
          </a:p>
          <a:p>
            <a:pPr marL="0" indent="0">
              <a:buNone/>
            </a:pPr>
            <a:r>
              <a:rPr lang="en-US" b="1" u="sng" dirty="0">
                <a:solidFill>
                  <a:schemeClr val="tx1"/>
                </a:solidFill>
              </a:rPr>
              <a:t>6. Types of DBMS</a:t>
            </a:r>
            <a:endParaRPr lang="en-US" dirty="0">
              <a:solidFill>
                <a:schemeClr val="tx1"/>
              </a:solidFill>
            </a:endParaRPr>
          </a:p>
          <a:p>
            <a:r>
              <a:rPr lang="en-US" dirty="0">
                <a:solidFill>
                  <a:schemeClr val="tx1"/>
                </a:solidFill>
              </a:rPr>
              <a:t>A DBMS can be general purpose or special purpose.</a:t>
            </a:r>
          </a:p>
          <a:p>
            <a:r>
              <a:rPr lang="en-US" dirty="0">
                <a:solidFill>
                  <a:schemeClr val="tx1"/>
                </a:solidFill>
              </a:rPr>
              <a:t>When performance is a primary consideration, a special-purpose DBMS can be designed and built for a specific application; such a system cannot be used for other applications without major changes. </a:t>
            </a:r>
          </a:p>
          <a:p>
            <a:r>
              <a:rPr lang="en-US" dirty="0">
                <a:solidFill>
                  <a:schemeClr val="tx1"/>
                </a:solidFill>
              </a:rPr>
              <a:t>Many airline reservations and telephone directory systems developed in the past are special-purpose DBMSs. These fall into the category of </a:t>
            </a:r>
            <a:r>
              <a:rPr lang="en-US" b="1" dirty="0">
                <a:solidFill>
                  <a:schemeClr val="accent5"/>
                </a:solidFill>
              </a:rPr>
              <a:t>online transaction processing (OLTP) systems</a:t>
            </a:r>
            <a:r>
              <a:rPr lang="en-US" dirty="0">
                <a:solidFill>
                  <a:schemeClr val="tx1"/>
                </a:solidFill>
              </a:rPr>
              <a:t>, which must support a large number of concurrent transactions.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703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Schema, and Instance</a:t>
            </a:r>
          </a:p>
        </p:txBody>
      </p:sp>
      <p:sp>
        <p:nvSpPr>
          <p:cNvPr id="3" name="Content Placeholder 2"/>
          <p:cNvSpPr>
            <a:spLocks noGrp="1"/>
          </p:cNvSpPr>
          <p:nvPr>
            <p:ph idx="1"/>
          </p:nvPr>
        </p:nvSpPr>
        <p:spPr>
          <a:xfrm>
            <a:off x="553766" y="1270000"/>
            <a:ext cx="9158644" cy="4867189"/>
          </a:xfrm>
        </p:spPr>
        <p:txBody>
          <a:bodyPr>
            <a:normAutofit/>
          </a:bodyPr>
          <a:lstStyle/>
          <a:p>
            <a:endParaRPr lang="en-US" sz="1600" dirty="0"/>
          </a:p>
          <a:p>
            <a:r>
              <a:rPr lang="en-US" sz="1600" dirty="0"/>
              <a:t>Data abstraction is the suppression of details of data organization and storage to highlight essential features.</a:t>
            </a:r>
          </a:p>
          <a:p>
            <a:r>
              <a:rPr lang="en-US" sz="1600" dirty="0"/>
              <a:t>A </a:t>
            </a:r>
            <a:r>
              <a:rPr lang="en-US" sz="1600" b="1" dirty="0">
                <a:solidFill>
                  <a:schemeClr val="accent5"/>
                </a:solidFill>
              </a:rPr>
              <a:t>data model</a:t>
            </a:r>
            <a:r>
              <a:rPr lang="en-US" sz="1600" dirty="0"/>
              <a:t>—a collection of concepts that can be used to describe the structure (</a:t>
            </a:r>
            <a:r>
              <a:rPr lang="en-US" sz="1600" b="1" dirty="0">
                <a:solidFill>
                  <a:schemeClr val="accent5"/>
                </a:solidFill>
              </a:rPr>
              <a:t>data types</a:t>
            </a:r>
            <a:r>
              <a:rPr lang="en-US" sz="1600" dirty="0"/>
              <a:t>, </a:t>
            </a:r>
            <a:r>
              <a:rPr lang="en-US" sz="1600" b="1" dirty="0">
                <a:solidFill>
                  <a:schemeClr val="accent5"/>
                </a:solidFill>
              </a:rPr>
              <a:t>relationships</a:t>
            </a:r>
            <a:r>
              <a:rPr lang="en-US" sz="1600" dirty="0"/>
              <a:t>, and </a:t>
            </a:r>
            <a:r>
              <a:rPr lang="en-US" sz="1600" b="1" dirty="0">
                <a:solidFill>
                  <a:schemeClr val="accent5"/>
                </a:solidFill>
              </a:rPr>
              <a:t>constraints</a:t>
            </a:r>
            <a:r>
              <a:rPr lang="en-US" sz="1600" dirty="0"/>
              <a:t>) of a database to achieve abstraction. </a:t>
            </a:r>
          </a:p>
          <a:p>
            <a:r>
              <a:rPr lang="en-US" sz="1600" dirty="0"/>
              <a:t>Data Models can be divided into 3 categories:</a:t>
            </a:r>
          </a:p>
          <a:p>
            <a:r>
              <a:rPr lang="en-US" sz="1600" dirty="0"/>
              <a:t>Conceptual Data Model: </a:t>
            </a:r>
            <a:r>
              <a:rPr lang="en-US" sz="1600" b="1" dirty="0">
                <a:solidFill>
                  <a:srgbClr val="C00000"/>
                </a:solidFill>
              </a:rPr>
              <a:t>This Data Model defines WHAT the system contains</a:t>
            </a:r>
            <a:r>
              <a:rPr lang="en-US" sz="1600" dirty="0"/>
              <a:t>. </a:t>
            </a:r>
          </a:p>
          <a:p>
            <a:r>
              <a:rPr lang="en-US" sz="1600" dirty="0"/>
              <a:t>Logical Data Model: </a:t>
            </a:r>
            <a:r>
              <a:rPr lang="en-US" sz="1600" b="1" dirty="0">
                <a:solidFill>
                  <a:srgbClr val="C00000"/>
                </a:solidFill>
              </a:rPr>
              <a:t>Defines HOW the system should be implemented regardless of the DBMS. </a:t>
            </a:r>
            <a:r>
              <a:rPr lang="en-US" sz="1600" dirty="0">
                <a:solidFill>
                  <a:schemeClr val="tx1">
                    <a:lumMod val="95000"/>
                    <a:lumOff val="5000"/>
                  </a:schemeClr>
                </a:solidFill>
              </a:rPr>
              <a:t>Data attributes will have data types. Normalization processes to the model is applied typically till 3NF.</a:t>
            </a:r>
          </a:p>
          <a:p>
            <a:r>
              <a:rPr lang="en-US" sz="1600" dirty="0"/>
              <a:t>Physical Data Model: </a:t>
            </a:r>
            <a:r>
              <a:rPr lang="en-US" sz="1600" b="1" dirty="0">
                <a:solidFill>
                  <a:srgbClr val="C00000"/>
                </a:solidFill>
              </a:rPr>
              <a:t>This Data Model describes HOW the system will be implemented using a specific DBMS system. The purpose is actual implementation of the database. </a:t>
            </a:r>
          </a:p>
          <a:p>
            <a:pPr lvl="1"/>
            <a:r>
              <a:rPr lang="en-US" sz="1400" dirty="0">
                <a:solidFill>
                  <a:schemeClr val="tx1">
                    <a:lumMod val="95000"/>
                    <a:lumOff val="5000"/>
                  </a:schemeClr>
                </a:solidFill>
              </a:rPr>
              <a:t>Cardinality</a:t>
            </a:r>
          </a:p>
          <a:p>
            <a:pPr lvl="1"/>
            <a:r>
              <a:rPr lang="en-US" sz="1400" dirty="0">
                <a:solidFill>
                  <a:schemeClr val="tx1">
                    <a:lumMod val="95000"/>
                    <a:lumOff val="5000"/>
                  </a:schemeClr>
                </a:solidFill>
              </a:rPr>
              <a:t>Views</a:t>
            </a:r>
          </a:p>
          <a:p>
            <a:pPr lvl="1"/>
            <a:r>
              <a:rPr lang="en-US" sz="1400" dirty="0">
                <a:solidFill>
                  <a:schemeClr val="tx1">
                    <a:lumMod val="95000"/>
                    <a:lumOff val="5000"/>
                  </a:schemeClr>
                </a:solidFill>
              </a:rPr>
              <a:t>access profiles and authorizations</a:t>
            </a:r>
          </a:p>
          <a:p>
            <a:endParaRPr lang="en-US" sz="1600" b="1" dirty="0">
              <a:solidFill>
                <a:srgbClr val="C00000"/>
              </a:solidFill>
            </a:endParaRPr>
          </a:p>
        </p:txBody>
      </p:sp>
    </p:spTree>
    <p:extLst>
      <p:ext uri="{BB962C8B-B14F-4D97-AF65-F5344CB8AC3E}">
        <p14:creationId xmlns:p14="http://schemas.microsoft.com/office/powerpoint/2010/main" val="11890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364297" y="1474573"/>
            <a:ext cx="6044742" cy="4860325"/>
          </a:xfrm>
        </p:spPr>
        <p:txBody>
          <a:bodyPr>
            <a:normAutofit fontScale="92500" lnSpcReduction="10000"/>
          </a:bodyPr>
          <a:lstStyle/>
          <a:p>
            <a:r>
              <a:rPr lang="en-US" b="1" dirty="0"/>
              <a:t>Categories of Data Models:</a:t>
            </a:r>
          </a:p>
          <a:p>
            <a:r>
              <a:rPr lang="en-US" b="1" dirty="0">
                <a:solidFill>
                  <a:schemeClr val="accent5"/>
                </a:solidFill>
              </a:rPr>
              <a:t>High-level or conceptual data models such as entity–relationship model </a:t>
            </a:r>
            <a:r>
              <a:rPr lang="en-US" dirty="0"/>
              <a:t>provide concepts that are easy for users to understand.</a:t>
            </a:r>
          </a:p>
          <a:p>
            <a:r>
              <a:rPr lang="en-US" dirty="0"/>
              <a:t>Conceptual data models use concepts such as </a:t>
            </a:r>
            <a:r>
              <a:rPr lang="en-US" b="1" dirty="0">
                <a:solidFill>
                  <a:schemeClr val="accent5"/>
                </a:solidFill>
              </a:rPr>
              <a:t>entities, attributes, and relationships</a:t>
            </a:r>
            <a:r>
              <a:rPr lang="en-US" dirty="0"/>
              <a:t>.</a:t>
            </a:r>
          </a:p>
          <a:p>
            <a:r>
              <a:rPr lang="en-US" dirty="0"/>
              <a:t>An </a:t>
            </a:r>
            <a:r>
              <a:rPr lang="en-US" b="1" dirty="0">
                <a:solidFill>
                  <a:schemeClr val="accent5"/>
                </a:solidFill>
              </a:rPr>
              <a:t>entity </a:t>
            </a:r>
            <a:r>
              <a:rPr lang="en-US" dirty="0"/>
              <a:t>represents a real-world object or concept, such as a student or a course. </a:t>
            </a:r>
          </a:p>
          <a:p>
            <a:r>
              <a:rPr lang="en-US" dirty="0"/>
              <a:t>An </a:t>
            </a:r>
            <a:r>
              <a:rPr lang="en-US" b="1" dirty="0">
                <a:solidFill>
                  <a:schemeClr val="accent5"/>
                </a:solidFill>
              </a:rPr>
              <a:t>attribute</a:t>
            </a:r>
            <a:r>
              <a:rPr lang="en-US" dirty="0"/>
              <a:t> further describes an entity, such as the student’s name or age. </a:t>
            </a:r>
          </a:p>
          <a:p>
            <a:r>
              <a:rPr lang="en-US" dirty="0"/>
              <a:t>A </a:t>
            </a:r>
            <a:r>
              <a:rPr lang="en-US" b="1" dirty="0">
                <a:solidFill>
                  <a:schemeClr val="accent5"/>
                </a:solidFill>
              </a:rPr>
              <a:t>relationship</a:t>
            </a:r>
            <a:r>
              <a:rPr lang="en-US" dirty="0"/>
              <a:t> among two or more entities represents an association among the entities, for example, a student is enrolled in a course.</a:t>
            </a:r>
          </a:p>
          <a:p>
            <a:r>
              <a:rPr lang="en-US" dirty="0"/>
              <a:t>Physical data models describe how data is stored as files in the computer by representing information such as </a:t>
            </a:r>
            <a:r>
              <a:rPr lang="en-US" b="1" dirty="0">
                <a:solidFill>
                  <a:schemeClr val="accent5"/>
                </a:solidFill>
              </a:rPr>
              <a:t>record formats</a:t>
            </a:r>
            <a:r>
              <a:rPr lang="en-US" dirty="0"/>
              <a:t>, </a:t>
            </a:r>
            <a:r>
              <a:rPr lang="en-US" b="1" dirty="0">
                <a:solidFill>
                  <a:schemeClr val="accent5"/>
                </a:solidFill>
              </a:rPr>
              <a:t>record orderings</a:t>
            </a:r>
            <a:r>
              <a:rPr lang="en-US" dirty="0"/>
              <a:t>, and </a:t>
            </a:r>
            <a:r>
              <a:rPr lang="en-US" b="1" dirty="0">
                <a:solidFill>
                  <a:schemeClr val="accent5"/>
                </a:solidFill>
              </a:rPr>
              <a:t>access paths</a:t>
            </a:r>
            <a:r>
              <a:rPr lang="en-US" dirty="0"/>
              <a:t>.</a:t>
            </a:r>
          </a:p>
        </p:txBody>
      </p:sp>
      <p:pic>
        <p:nvPicPr>
          <p:cNvPr id="1026" name="Picture 2" descr="The Entity-Relationship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654" y="1930400"/>
            <a:ext cx="4077730" cy="3179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609599" y="1405742"/>
            <a:ext cx="5955958" cy="958517"/>
          </a:xfrm>
        </p:spPr>
        <p:txBody>
          <a:bodyPr>
            <a:normAutofit/>
          </a:bodyPr>
          <a:lstStyle/>
          <a:p>
            <a:r>
              <a:rPr lang="en-US" sz="1600" b="1" dirty="0">
                <a:solidFill>
                  <a:schemeClr val="accent5"/>
                </a:solidFill>
              </a:rPr>
              <a:t>Representational or implementation data models </a:t>
            </a:r>
            <a:r>
              <a:rPr lang="en-US" sz="1600" dirty="0"/>
              <a:t>are used most frequently in traditional commercial DBMSs. These include the widely used </a:t>
            </a:r>
            <a:r>
              <a:rPr lang="en-US" sz="1600" b="1" dirty="0">
                <a:solidFill>
                  <a:schemeClr val="accent5"/>
                </a:solidFill>
              </a:rPr>
              <a:t>relational data model</a:t>
            </a:r>
            <a:r>
              <a:rPr lang="en-US" sz="1600" dirty="0"/>
              <a:t>.</a:t>
            </a:r>
          </a:p>
          <a:p>
            <a:pPr marL="0" indent="0">
              <a:buNone/>
            </a:pPr>
            <a:endParaRPr lang="en-US" dirty="0"/>
          </a:p>
        </p:txBody>
      </p:sp>
      <p:pic>
        <p:nvPicPr>
          <p:cNvPr id="2050" name="Picture 2" descr="Relational Data Model, Semantic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124" y="1372790"/>
            <a:ext cx="3171566" cy="2098279"/>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Object Oriented Database Model Example, HD Png Download - k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76" y="2526550"/>
            <a:ext cx="2657607" cy="203337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233222" y="3435921"/>
            <a:ext cx="3436563" cy="96131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Object data model is an example of a higher-level implementation data model that is closer to conceptual data models.</a:t>
            </a:r>
          </a:p>
        </p:txBody>
      </p:sp>
      <p:sp>
        <p:nvSpPr>
          <p:cNvPr id="8" name="Content Placeholder 2"/>
          <p:cNvSpPr txBox="1">
            <a:spLocks/>
          </p:cNvSpPr>
          <p:nvPr/>
        </p:nvSpPr>
        <p:spPr>
          <a:xfrm>
            <a:off x="787839" y="5079243"/>
            <a:ext cx="3436563" cy="9613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1600" dirty="0"/>
          </a:p>
        </p:txBody>
      </p:sp>
      <p:sp>
        <p:nvSpPr>
          <p:cNvPr id="9" name="Content Placeholder 2"/>
          <p:cNvSpPr txBox="1">
            <a:spLocks/>
          </p:cNvSpPr>
          <p:nvPr/>
        </p:nvSpPr>
        <p:spPr>
          <a:xfrm>
            <a:off x="1314157" y="4954755"/>
            <a:ext cx="4790081" cy="13951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solidFill>
                  <a:schemeClr val="accent5"/>
                </a:solidFill>
              </a:rPr>
              <a:t>Self-describing data models</a:t>
            </a:r>
            <a:r>
              <a:rPr lang="en-US" sz="1600" dirty="0"/>
              <a:t> - The data storage in these models combines the description of the data with the data values. These models include XML, key-value stores, and NOSQL systems</a:t>
            </a:r>
          </a:p>
        </p:txBody>
      </p:sp>
      <p:pic>
        <p:nvPicPr>
          <p:cNvPr id="2054" name="Picture 6" descr="Key-Value Databases, Explained - KDnugg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335" y="4645668"/>
            <a:ext cx="3058308" cy="2013349"/>
          </a:xfrm>
          <a:prstGeom prst="rect">
            <a:avLst/>
          </a:prstGeom>
          <a:ln w="28575"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3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677335" y="1449859"/>
            <a:ext cx="7023760" cy="4591503"/>
          </a:xfrm>
        </p:spPr>
        <p:txBody>
          <a:bodyPr>
            <a:normAutofit/>
          </a:bodyPr>
          <a:lstStyle/>
          <a:p>
            <a:r>
              <a:rPr lang="en-US" b="1" u="sng" dirty="0">
                <a:solidFill>
                  <a:schemeClr val="accent2">
                    <a:lumMod val="75000"/>
                  </a:schemeClr>
                </a:solidFill>
              </a:rPr>
              <a:t>Schemas, Instances, and Database State</a:t>
            </a:r>
          </a:p>
          <a:p>
            <a:r>
              <a:rPr lang="en-US" dirty="0">
                <a:solidFill>
                  <a:schemeClr val="tx1"/>
                </a:solidFill>
              </a:rPr>
              <a:t>The </a:t>
            </a:r>
            <a:r>
              <a:rPr lang="en-US" b="1" dirty="0">
                <a:solidFill>
                  <a:schemeClr val="accent5"/>
                </a:solidFill>
              </a:rPr>
              <a:t>description of a database is called the database schema</a:t>
            </a:r>
            <a:r>
              <a:rPr lang="en-US" dirty="0">
                <a:solidFill>
                  <a:schemeClr val="tx1"/>
                </a:solidFill>
              </a:rPr>
              <a:t>, which is specified during database design.</a:t>
            </a:r>
          </a:p>
          <a:p>
            <a:r>
              <a:rPr lang="en-US" dirty="0">
                <a:solidFill>
                  <a:schemeClr val="tx1"/>
                </a:solidFill>
              </a:rPr>
              <a:t>A displayed schema is called a </a:t>
            </a:r>
            <a:r>
              <a:rPr lang="en-US" b="1" dirty="0">
                <a:solidFill>
                  <a:schemeClr val="accent5"/>
                </a:solidFill>
              </a:rPr>
              <a:t>schema diagram</a:t>
            </a:r>
            <a:r>
              <a:rPr lang="en-US" dirty="0">
                <a:solidFill>
                  <a:schemeClr val="tx1"/>
                </a:solidFill>
              </a:rPr>
              <a:t> shown in Figure 2.1. The diagram displays the structure of each record type but not the actual instances of records. </a:t>
            </a:r>
          </a:p>
          <a:p>
            <a:r>
              <a:rPr lang="en-US" dirty="0">
                <a:solidFill>
                  <a:schemeClr val="tx1"/>
                </a:solidFill>
              </a:rPr>
              <a:t>Each object in the schema—such as STUDENT or COURSE— </a:t>
            </a:r>
            <a:r>
              <a:rPr lang="en-US" b="1" dirty="0">
                <a:solidFill>
                  <a:schemeClr val="accent5"/>
                </a:solidFill>
              </a:rPr>
              <a:t>a schema construct</a:t>
            </a:r>
            <a:r>
              <a:rPr lang="en-US" dirty="0">
                <a:solidFill>
                  <a:schemeClr val="tx1"/>
                </a:solidFill>
              </a:rPr>
              <a:t>.</a:t>
            </a:r>
          </a:p>
          <a:p>
            <a:r>
              <a:rPr lang="en-US" dirty="0">
                <a:solidFill>
                  <a:schemeClr val="tx1"/>
                </a:solidFill>
              </a:rPr>
              <a:t>A schema diagram displays only some aspects of a schema, such as the </a:t>
            </a:r>
            <a:r>
              <a:rPr lang="en-US" b="1" dirty="0">
                <a:solidFill>
                  <a:schemeClr val="accent5"/>
                </a:solidFill>
              </a:rPr>
              <a:t>names of record types and data items</a:t>
            </a:r>
            <a:r>
              <a:rPr lang="en-US" dirty="0">
                <a:solidFill>
                  <a:schemeClr val="tx1"/>
                </a:solidFill>
              </a:rPr>
              <a:t>. Other aspects such as the </a:t>
            </a:r>
            <a:r>
              <a:rPr lang="en-US" b="1" dirty="0">
                <a:solidFill>
                  <a:schemeClr val="accent5"/>
                </a:solidFill>
              </a:rPr>
              <a:t>data type</a:t>
            </a:r>
            <a:r>
              <a:rPr lang="en-US" dirty="0">
                <a:solidFill>
                  <a:schemeClr val="tx1"/>
                </a:solidFill>
              </a:rPr>
              <a:t> of each data item nor the </a:t>
            </a:r>
            <a:r>
              <a:rPr lang="en-US" b="1" dirty="0">
                <a:solidFill>
                  <a:schemeClr val="accent5"/>
                </a:solidFill>
              </a:rPr>
              <a:t>relationships</a:t>
            </a:r>
            <a:r>
              <a:rPr lang="en-US" dirty="0">
                <a:solidFill>
                  <a:schemeClr val="tx1"/>
                </a:solidFill>
              </a:rPr>
              <a:t> among the various files are not specified.</a:t>
            </a:r>
          </a:p>
        </p:txBody>
      </p:sp>
      <p:pic>
        <p:nvPicPr>
          <p:cNvPr id="4" name="Picture 3"/>
          <p:cNvPicPr>
            <a:picLocks noChangeAspect="1"/>
          </p:cNvPicPr>
          <p:nvPr/>
        </p:nvPicPr>
        <p:blipFill>
          <a:blip r:embed="rId2"/>
          <a:stretch>
            <a:fillRect/>
          </a:stretch>
        </p:blipFill>
        <p:spPr>
          <a:xfrm>
            <a:off x="7725825" y="2702523"/>
            <a:ext cx="4466175" cy="208617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0234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 Schemas, and Instances</a:t>
            </a:r>
          </a:p>
        </p:txBody>
      </p:sp>
      <p:sp>
        <p:nvSpPr>
          <p:cNvPr id="3" name="Content Placeholder 2"/>
          <p:cNvSpPr>
            <a:spLocks noGrp="1"/>
          </p:cNvSpPr>
          <p:nvPr>
            <p:ph idx="1"/>
          </p:nvPr>
        </p:nvSpPr>
        <p:spPr>
          <a:xfrm>
            <a:off x="611431" y="1194489"/>
            <a:ext cx="9125692" cy="1639328"/>
          </a:xfrm>
        </p:spPr>
        <p:txBody>
          <a:bodyPr>
            <a:normAutofit/>
          </a:bodyPr>
          <a:lstStyle/>
          <a:p>
            <a:r>
              <a:rPr lang="en-US" b="1" u="sng" dirty="0">
                <a:solidFill>
                  <a:schemeClr val="accent2">
                    <a:lumMod val="75000"/>
                  </a:schemeClr>
                </a:solidFill>
              </a:rPr>
              <a:t>Schemas, Instances, and Database State</a:t>
            </a:r>
          </a:p>
          <a:p>
            <a:r>
              <a:rPr lang="en-US" sz="1600" dirty="0">
                <a:solidFill>
                  <a:schemeClr val="tx1"/>
                </a:solidFill>
              </a:rPr>
              <a:t>The actual data in a database may change quite frequently. For example, the database changes every time we add a new student or enter a new grade. </a:t>
            </a:r>
          </a:p>
          <a:p>
            <a:r>
              <a:rPr lang="en-US" sz="1600" b="1" dirty="0">
                <a:solidFill>
                  <a:schemeClr val="accent5"/>
                </a:solidFill>
              </a:rPr>
              <a:t>The data in the database at a particular moment in time is called a database state or snapshot</a:t>
            </a:r>
            <a:r>
              <a:rPr lang="en-US" sz="1600" dirty="0">
                <a:solidFill>
                  <a:schemeClr val="tx1"/>
                </a:solidFill>
              </a:rPr>
              <a:t>. It is also called the current </a:t>
            </a:r>
            <a:r>
              <a:rPr lang="en-US" sz="1600" b="1" dirty="0">
                <a:solidFill>
                  <a:schemeClr val="accent5"/>
                </a:solidFill>
              </a:rPr>
              <a:t>set of occurrences or instances</a:t>
            </a:r>
            <a:r>
              <a:rPr lang="en-US" sz="1600" dirty="0">
                <a:solidFill>
                  <a:schemeClr val="tx1"/>
                </a:solidFill>
              </a:rPr>
              <a:t>.</a:t>
            </a:r>
          </a:p>
        </p:txBody>
      </p:sp>
      <p:sp>
        <p:nvSpPr>
          <p:cNvPr id="4" name="Content Placeholder 2"/>
          <p:cNvSpPr txBox="1">
            <a:spLocks/>
          </p:cNvSpPr>
          <p:nvPr/>
        </p:nvSpPr>
        <p:spPr>
          <a:xfrm>
            <a:off x="627905" y="4190310"/>
            <a:ext cx="9125692" cy="21445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Initial state - when the database is first populated with the initial data. From then on, every time an update operation is applied, we get another database state. At any point in time, the database has a current state.</a:t>
            </a:r>
          </a:p>
          <a:p>
            <a:r>
              <a:rPr lang="en-US" sz="1600" b="1" dirty="0">
                <a:solidFill>
                  <a:schemeClr val="accent5"/>
                </a:solidFill>
              </a:rPr>
              <a:t>Valid state</a:t>
            </a:r>
            <a:r>
              <a:rPr lang="en-US" sz="1600" dirty="0">
                <a:solidFill>
                  <a:schemeClr val="tx1"/>
                </a:solidFill>
              </a:rPr>
              <a:t>—that is, a state that satisfies the structure and constraints specified in the schema.</a:t>
            </a:r>
          </a:p>
          <a:p>
            <a:r>
              <a:rPr lang="en-US" sz="1600" dirty="0">
                <a:solidFill>
                  <a:schemeClr val="tx1"/>
                </a:solidFill>
              </a:rPr>
              <a:t>The schema is sometimes called the </a:t>
            </a:r>
            <a:r>
              <a:rPr lang="en-US" sz="1600" b="1" dirty="0">
                <a:solidFill>
                  <a:schemeClr val="accent5"/>
                </a:solidFill>
              </a:rPr>
              <a:t>intension</a:t>
            </a:r>
            <a:r>
              <a:rPr lang="en-US" sz="1600" dirty="0">
                <a:solidFill>
                  <a:schemeClr val="tx1"/>
                </a:solidFill>
              </a:rPr>
              <a:t>, and a database state is called an </a:t>
            </a:r>
            <a:r>
              <a:rPr lang="en-US" sz="1600" b="1" dirty="0">
                <a:solidFill>
                  <a:schemeClr val="accent5"/>
                </a:solidFill>
              </a:rPr>
              <a:t>extension</a:t>
            </a:r>
            <a:r>
              <a:rPr lang="en-US" sz="1600" dirty="0">
                <a:solidFill>
                  <a:schemeClr val="tx1"/>
                </a:solidFill>
              </a:rPr>
              <a:t> of the schema.</a:t>
            </a:r>
          </a:p>
        </p:txBody>
      </p:sp>
      <p:sp>
        <p:nvSpPr>
          <p:cNvPr id="5" name="Content Placeholder 2"/>
          <p:cNvSpPr txBox="1">
            <a:spLocks/>
          </p:cNvSpPr>
          <p:nvPr/>
        </p:nvSpPr>
        <p:spPr>
          <a:xfrm>
            <a:off x="636142" y="2897662"/>
            <a:ext cx="9125692" cy="1042087"/>
          </a:xfrm>
          <a:prstGeom prst="rect">
            <a:avLst/>
          </a:prstGeom>
          <a:ln w="28575">
            <a:solidFill>
              <a:srgbClr val="0070C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Difference between </a:t>
            </a:r>
            <a:r>
              <a:rPr lang="en-US" sz="1600" u="sng" dirty="0">
                <a:solidFill>
                  <a:schemeClr val="tx1"/>
                </a:solidFill>
              </a:rPr>
              <a:t>database schema </a:t>
            </a:r>
            <a:r>
              <a:rPr lang="en-US" sz="1600" dirty="0">
                <a:solidFill>
                  <a:schemeClr val="tx1"/>
                </a:solidFill>
              </a:rPr>
              <a:t>and </a:t>
            </a:r>
            <a:r>
              <a:rPr lang="en-US" sz="1600" u="sng" dirty="0">
                <a:solidFill>
                  <a:schemeClr val="tx1"/>
                </a:solidFill>
              </a:rPr>
              <a:t>database state</a:t>
            </a:r>
            <a:r>
              <a:rPr lang="en-US" sz="1600" dirty="0">
                <a:solidFill>
                  <a:schemeClr val="tx1"/>
                </a:solidFill>
              </a:rPr>
              <a:t>. </a:t>
            </a:r>
          </a:p>
          <a:p>
            <a:r>
              <a:rPr lang="en-US" sz="1600" dirty="0">
                <a:solidFill>
                  <a:schemeClr val="tx1"/>
                </a:solidFill>
              </a:rPr>
              <a:t>When we define a new database, we specify its </a:t>
            </a:r>
            <a:r>
              <a:rPr lang="en-US" sz="1600" b="1" dirty="0">
                <a:solidFill>
                  <a:schemeClr val="accent5"/>
                </a:solidFill>
              </a:rPr>
              <a:t>database schema </a:t>
            </a:r>
            <a:r>
              <a:rPr lang="en-US" sz="1600" dirty="0">
                <a:solidFill>
                  <a:schemeClr val="tx1"/>
                </a:solidFill>
              </a:rPr>
              <a:t>only to the DBMS. At this point, the database state is the </a:t>
            </a:r>
            <a:r>
              <a:rPr lang="en-US" sz="1600" b="1" dirty="0">
                <a:solidFill>
                  <a:schemeClr val="accent5"/>
                </a:solidFill>
              </a:rPr>
              <a:t>empty state</a:t>
            </a:r>
            <a:r>
              <a:rPr lang="en-US" sz="1600" dirty="0">
                <a:solidFill>
                  <a:schemeClr val="tx1"/>
                </a:solidFill>
              </a:rPr>
              <a:t>. </a:t>
            </a:r>
          </a:p>
        </p:txBody>
      </p:sp>
    </p:spTree>
    <p:extLst>
      <p:ext uri="{BB962C8B-B14F-4D97-AF65-F5344CB8AC3E}">
        <p14:creationId xmlns:p14="http://schemas.microsoft.com/office/powerpoint/2010/main" val="1313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3826" y="2323070"/>
            <a:ext cx="6367848" cy="941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94117" y="1559693"/>
            <a:ext cx="6868526" cy="4893276"/>
          </a:xfrm>
          <a:noFill/>
        </p:spPr>
        <p:txBody>
          <a:bodyPr>
            <a:normAutofit fontScale="85000" lnSpcReduction="20000"/>
          </a:bodyPr>
          <a:lstStyle/>
          <a:p>
            <a:r>
              <a:rPr lang="en-US" b="1" u="sng" dirty="0">
                <a:solidFill>
                  <a:schemeClr val="accent2">
                    <a:lumMod val="75000"/>
                  </a:schemeClr>
                </a:solidFill>
              </a:rPr>
              <a:t>The Three-Schema Architecture</a:t>
            </a:r>
          </a:p>
          <a:p>
            <a:r>
              <a:rPr lang="en-US" dirty="0">
                <a:solidFill>
                  <a:schemeClr val="tx1"/>
                </a:solidFill>
              </a:rPr>
              <a:t>The goal of the three-schema architecture is to separate the user applications from the physical database.</a:t>
            </a:r>
          </a:p>
          <a:p>
            <a:r>
              <a:rPr lang="en-US" dirty="0">
                <a:solidFill>
                  <a:schemeClr val="tx1"/>
                </a:solidFill>
              </a:rPr>
              <a:t>Internal Level - The internal level has an internal schema, which describes the physical storage structure of the database. </a:t>
            </a:r>
          </a:p>
          <a:p>
            <a:pPr lvl="1"/>
            <a:r>
              <a:rPr lang="en-US" dirty="0">
                <a:solidFill>
                  <a:schemeClr val="tx1"/>
                </a:solidFill>
              </a:rPr>
              <a:t>The internal schema uses a physical data model and describes the complete details of data storage and access paths for the database.</a:t>
            </a:r>
          </a:p>
          <a:p>
            <a:r>
              <a:rPr lang="en-US" dirty="0">
                <a:solidFill>
                  <a:schemeClr val="tx1"/>
                </a:solidFill>
              </a:rPr>
              <a:t>Conceptual level -  The conceptual level has a conceptual schema, which describes the structure of the whole database. </a:t>
            </a:r>
          </a:p>
          <a:p>
            <a:pPr lvl="1"/>
            <a:r>
              <a:rPr lang="en-US" dirty="0">
                <a:solidFill>
                  <a:schemeClr val="tx1"/>
                </a:solidFill>
              </a:rPr>
              <a:t>The conceptual schema hides the details of physical storage structures and concentrates on describing entities, data types, relationships, user operations, and constraints. </a:t>
            </a:r>
          </a:p>
          <a:p>
            <a:r>
              <a:rPr lang="en-US" dirty="0">
                <a:solidFill>
                  <a:schemeClr val="tx1"/>
                </a:solidFill>
              </a:rPr>
              <a:t>External level - The external or view level includes a number of external schemas or user views.</a:t>
            </a:r>
          </a:p>
          <a:p>
            <a:pPr lvl="1"/>
            <a:r>
              <a:rPr lang="en-US" dirty="0">
                <a:solidFill>
                  <a:schemeClr val="tx1"/>
                </a:solidFill>
              </a:rPr>
              <a:t> Each external schema describes the part of the database that a particular user group is interested in and hides the rest of the database from that user group.</a:t>
            </a:r>
          </a:p>
          <a:p>
            <a:r>
              <a:rPr lang="en-US" dirty="0">
                <a:solidFill>
                  <a:schemeClr val="tx1"/>
                </a:solidFill>
              </a:rPr>
              <a:t>The three schemas are only descriptions of data; the actual data is stored at the physical level only. </a:t>
            </a:r>
          </a:p>
        </p:txBody>
      </p:sp>
      <p:pic>
        <p:nvPicPr>
          <p:cNvPr id="4" name="Picture 3"/>
          <p:cNvPicPr>
            <a:picLocks noChangeAspect="1"/>
          </p:cNvPicPr>
          <p:nvPr/>
        </p:nvPicPr>
        <p:blipFill>
          <a:blip r:embed="rId2"/>
          <a:stretch>
            <a:fillRect/>
          </a:stretch>
        </p:blipFill>
        <p:spPr>
          <a:xfrm>
            <a:off x="7593612" y="1902940"/>
            <a:ext cx="4352925" cy="335280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6" name="Rectangle 5"/>
          <p:cNvSpPr/>
          <p:nvPr/>
        </p:nvSpPr>
        <p:spPr>
          <a:xfrm>
            <a:off x="963826" y="3319845"/>
            <a:ext cx="6367848" cy="104620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3826" y="4442938"/>
            <a:ext cx="6367848" cy="109151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19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77" y="129059"/>
            <a:ext cx="9068028" cy="1320800"/>
          </a:xfrm>
        </p:spPr>
        <p:txBody>
          <a:bodyPr/>
          <a:lstStyle/>
          <a:p>
            <a:r>
              <a:rPr lang="en-US" dirty="0"/>
              <a:t>Three schema architecture and data independence</a:t>
            </a:r>
          </a:p>
        </p:txBody>
      </p:sp>
      <p:sp>
        <p:nvSpPr>
          <p:cNvPr id="3" name="Content Placeholder 2"/>
          <p:cNvSpPr>
            <a:spLocks noGrp="1"/>
          </p:cNvSpPr>
          <p:nvPr>
            <p:ph idx="1"/>
          </p:nvPr>
        </p:nvSpPr>
        <p:spPr>
          <a:xfrm>
            <a:off x="512577" y="1449859"/>
            <a:ext cx="6868526" cy="584887"/>
          </a:xfrm>
          <a:noFill/>
        </p:spPr>
        <p:txBody>
          <a:bodyPr>
            <a:normAutofit/>
          </a:bodyPr>
          <a:lstStyle/>
          <a:p>
            <a:r>
              <a:rPr lang="en-US" b="1" u="sng" dirty="0">
                <a:solidFill>
                  <a:schemeClr val="accent2">
                    <a:lumMod val="75000"/>
                  </a:schemeClr>
                </a:solidFill>
              </a:rPr>
              <a:t>The Three-Schema Architecture</a:t>
            </a:r>
          </a:p>
        </p:txBody>
      </p:sp>
      <p:pic>
        <p:nvPicPr>
          <p:cNvPr id="4" name="Picture 3"/>
          <p:cNvPicPr>
            <a:picLocks noChangeAspect="1"/>
          </p:cNvPicPr>
          <p:nvPr/>
        </p:nvPicPr>
        <p:blipFill>
          <a:blip r:embed="rId2"/>
          <a:stretch>
            <a:fillRect/>
          </a:stretch>
        </p:blipFill>
        <p:spPr>
          <a:xfrm>
            <a:off x="7593612" y="1902940"/>
            <a:ext cx="4352925" cy="335280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7" name="TextBox 6"/>
          <p:cNvSpPr txBox="1"/>
          <p:nvPr/>
        </p:nvSpPr>
        <p:spPr>
          <a:xfrm>
            <a:off x="1080070" y="2034746"/>
            <a:ext cx="3014135" cy="584775"/>
          </a:xfrm>
          <a:prstGeom prst="rect">
            <a:avLst/>
          </a:prstGeom>
          <a:noFill/>
          <a:ln w="28575">
            <a:solidFill>
              <a:schemeClr val="tx1"/>
            </a:solidFill>
          </a:ln>
        </p:spPr>
        <p:txBody>
          <a:bodyPr wrap="square" rtlCol="0">
            <a:spAutoFit/>
          </a:bodyPr>
          <a:lstStyle/>
          <a:p>
            <a:pPr algn="ctr"/>
            <a:r>
              <a:rPr lang="en-US" sz="1600" dirty="0"/>
              <a:t>Request specified</a:t>
            </a:r>
          </a:p>
          <a:p>
            <a:pPr algn="ctr"/>
            <a:r>
              <a:rPr lang="en-US" sz="1600" dirty="0"/>
              <a:t>on an external schema</a:t>
            </a:r>
          </a:p>
        </p:txBody>
      </p:sp>
      <p:sp>
        <p:nvSpPr>
          <p:cNvPr id="11" name="TextBox 10"/>
          <p:cNvSpPr txBox="1"/>
          <p:nvPr/>
        </p:nvSpPr>
        <p:spPr>
          <a:xfrm>
            <a:off x="1088308" y="3058984"/>
            <a:ext cx="3014135" cy="584775"/>
          </a:xfrm>
          <a:prstGeom prst="rect">
            <a:avLst/>
          </a:prstGeom>
          <a:noFill/>
          <a:ln w="28575">
            <a:solidFill>
              <a:schemeClr val="tx1"/>
            </a:solidFill>
          </a:ln>
        </p:spPr>
        <p:txBody>
          <a:bodyPr wrap="square" rtlCol="0">
            <a:spAutoFit/>
          </a:bodyPr>
          <a:lstStyle/>
          <a:p>
            <a:pPr algn="ctr"/>
            <a:r>
              <a:rPr lang="en-US" sz="1600" dirty="0"/>
              <a:t>Request transformed into conceptual schema</a:t>
            </a:r>
          </a:p>
        </p:txBody>
      </p:sp>
      <p:sp>
        <p:nvSpPr>
          <p:cNvPr id="13" name="TextBox 12"/>
          <p:cNvSpPr txBox="1"/>
          <p:nvPr/>
        </p:nvSpPr>
        <p:spPr>
          <a:xfrm>
            <a:off x="1088308" y="4055763"/>
            <a:ext cx="3014135" cy="584775"/>
          </a:xfrm>
          <a:prstGeom prst="rect">
            <a:avLst/>
          </a:prstGeom>
          <a:noFill/>
          <a:ln w="28575">
            <a:solidFill>
              <a:schemeClr val="tx1"/>
            </a:solidFill>
          </a:ln>
        </p:spPr>
        <p:txBody>
          <a:bodyPr wrap="square" rtlCol="0">
            <a:spAutoFit/>
          </a:bodyPr>
          <a:lstStyle/>
          <a:p>
            <a:pPr algn="ctr"/>
            <a:r>
              <a:rPr lang="en-US" sz="1600" dirty="0"/>
              <a:t>Request transformed into internal schema</a:t>
            </a:r>
          </a:p>
        </p:txBody>
      </p:sp>
      <p:sp>
        <p:nvSpPr>
          <p:cNvPr id="14" name="Can 13"/>
          <p:cNvSpPr/>
          <p:nvPr/>
        </p:nvSpPr>
        <p:spPr>
          <a:xfrm>
            <a:off x="2004647" y="5077256"/>
            <a:ext cx="1164974" cy="8155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Processing</a:t>
            </a:r>
          </a:p>
        </p:txBody>
      </p:sp>
      <p:cxnSp>
        <p:nvCxnSpPr>
          <p:cNvPr id="17" name="Straight Arrow Connector 16"/>
          <p:cNvCxnSpPr/>
          <p:nvPr/>
        </p:nvCxnSpPr>
        <p:spPr>
          <a:xfrm>
            <a:off x="2529015" y="2635997"/>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25348" y="3643759"/>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29922" y="4640538"/>
            <a:ext cx="0" cy="4147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7860" y="2843260"/>
            <a:ext cx="2883243" cy="1499398"/>
          </a:xfrm>
          <a:prstGeom prst="rect">
            <a:avLst/>
          </a:prstGeom>
          <a:noFill/>
        </p:spPr>
        <p:txBody>
          <a:bodyPr wrap="square" rtlCol="0">
            <a:spAutoFit/>
          </a:bodyPr>
          <a:lstStyle/>
          <a:p>
            <a:pPr algn="ctr"/>
            <a:r>
              <a:rPr lang="en-US" b="1" dirty="0">
                <a:solidFill>
                  <a:schemeClr val="accent5"/>
                </a:solidFill>
              </a:rPr>
              <a:t>The processes of transforming</a:t>
            </a:r>
          </a:p>
          <a:p>
            <a:pPr algn="ctr"/>
            <a:r>
              <a:rPr lang="en-US" b="1" dirty="0">
                <a:solidFill>
                  <a:schemeClr val="accent5"/>
                </a:solidFill>
              </a:rPr>
              <a:t>requests and results between levels are called mappings.</a:t>
            </a:r>
          </a:p>
        </p:txBody>
      </p:sp>
      <p:sp>
        <p:nvSpPr>
          <p:cNvPr id="21" name="Left Brace 20"/>
          <p:cNvSpPr/>
          <p:nvPr/>
        </p:nvSpPr>
        <p:spPr>
          <a:xfrm flipH="1">
            <a:off x="4182414" y="1847333"/>
            <a:ext cx="479284" cy="4007600"/>
          </a:xfrm>
          <a:prstGeom prst="lef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7081385"/>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710</TotalTime>
  <Words>3195</Words>
  <Application>Microsoft Office PowerPoint</Application>
  <PresentationFormat>Widescreen</PresentationFormat>
  <Paragraphs>220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Open Sans</vt:lpstr>
      <vt:lpstr>Trebuchet MS</vt:lpstr>
      <vt:lpstr>Wingdings 3</vt:lpstr>
      <vt:lpstr>Facet</vt:lpstr>
      <vt:lpstr>Chapter 2 – Database System Concepts and Architecture</vt:lpstr>
      <vt:lpstr>- Data Model, Schema and Instance  - Three schema architecture and data independence  - Database languages &amp; Interfaces   - Database systems environment  - Classification of DBMS       </vt:lpstr>
      <vt:lpstr>Data Model, Schema, and Instance</vt:lpstr>
      <vt:lpstr>Data Models, Schemas, and Instances</vt:lpstr>
      <vt:lpstr>Data Models, Schemas, and Instances</vt:lpstr>
      <vt:lpstr>Data Models, Schemas, and Instances</vt:lpstr>
      <vt:lpstr>Data Models, Schemas, and Instances</vt:lpstr>
      <vt:lpstr>Three schema architecture and data independence</vt:lpstr>
      <vt:lpstr>Three schema architecture and data independence</vt:lpstr>
      <vt:lpstr>Three schema architecture and data independence</vt:lpstr>
      <vt:lpstr>Three schema architecture and data independence</vt:lpstr>
      <vt:lpstr>Database Languages and Interfaces</vt:lpstr>
      <vt:lpstr>Database Languages and Interfaces</vt:lpstr>
      <vt:lpstr>Database Languages and Interfaces</vt:lpstr>
      <vt:lpstr>Database Languages and Interfaces</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The Database System Environment</vt:lpstr>
      <vt:lpstr>Classification of Database Management Systems</vt:lpstr>
      <vt:lpstr>Classification of Database Management Systems</vt:lpstr>
      <vt:lpstr>Classification of Database Management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262</cp:revision>
  <dcterms:created xsi:type="dcterms:W3CDTF">2021-08-16T04:03:32Z</dcterms:created>
  <dcterms:modified xsi:type="dcterms:W3CDTF">2022-08-31T03:46:53Z</dcterms:modified>
</cp:coreProperties>
</file>