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81" r:id="rId5"/>
    <p:sldId id="282" r:id="rId6"/>
    <p:sldId id="284" r:id="rId7"/>
    <p:sldId id="285" r:id="rId8"/>
    <p:sldId id="286" r:id="rId9"/>
    <p:sldId id="287" r:id="rId10"/>
    <p:sldId id="288" r:id="rId11"/>
    <p:sldId id="289" r:id="rId12"/>
    <p:sldId id="290" r:id="rId13"/>
    <p:sldId id="291" r:id="rId14"/>
    <p:sldId id="292" r:id="rId15"/>
    <p:sldId id="293" r:id="rId16"/>
    <p:sldId id="313" r:id="rId17"/>
    <p:sldId id="314" r:id="rId18"/>
    <p:sldId id="294" r:id="rId19"/>
    <p:sldId id="295" r:id="rId20"/>
    <p:sldId id="296" r:id="rId21"/>
    <p:sldId id="297" r:id="rId22"/>
    <p:sldId id="298" r:id="rId23"/>
    <p:sldId id="299" r:id="rId24"/>
    <p:sldId id="300" r:id="rId25"/>
    <p:sldId id="301" r:id="rId26"/>
    <p:sldId id="315" r:id="rId27"/>
    <p:sldId id="302" r:id="rId28"/>
    <p:sldId id="303" r:id="rId29"/>
    <p:sldId id="304" r:id="rId30"/>
    <p:sldId id="305" r:id="rId31"/>
    <p:sldId id="316" r:id="rId32"/>
    <p:sldId id="306" r:id="rId33"/>
    <p:sldId id="320" r:id="rId34"/>
    <p:sldId id="317" r:id="rId35"/>
    <p:sldId id="307" r:id="rId36"/>
    <p:sldId id="308" r:id="rId37"/>
    <p:sldId id="318" r:id="rId38"/>
    <p:sldId id="309" r:id="rId39"/>
    <p:sldId id="311" r:id="rId40"/>
    <p:sldId id="310" r:id="rId41"/>
    <p:sldId id="319" r:id="rId42"/>
    <p:sldId id="31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661" y="2191264"/>
            <a:ext cx="10041924" cy="2372498"/>
          </a:xfrm>
        </p:spPr>
        <p:txBody>
          <a:bodyPr/>
          <a:lstStyle/>
          <a:p>
            <a:pPr algn="ctr"/>
            <a:r>
              <a:rPr lang="en-US" dirty="0"/>
              <a:t>Chapter 5 </a:t>
            </a:r>
            <a:br>
              <a:rPr lang="en-US" dirty="0"/>
            </a:br>
            <a:r>
              <a:rPr lang="en-US" dirty="0"/>
              <a:t>The Relational Data Model and</a:t>
            </a:r>
            <a:br>
              <a:rPr lang="en-US" dirty="0"/>
            </a:br>
            <a:r>
              <a:rPr lang="en-US" dirty="0"/>
              <a:t>Relational Database Constraints</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6" y="1352378"/>
            <a:ext cx="9339878" cy="4661243"/>
          </a:xfrm>
        </p:spPr>
        <p:txBody>
          <a:bodyPr>
            <a:normAutofit/>
          </a:bodyPr>
          <a:lstStyle/>
          <a:p>
            <a:r>
              <a:rPr lang="en-US" sz="1900" b="1" u="sng" dirty="0">
                <a:solidFill>
                  <a:schemeClr val="accent2">
                    <a:lumMod val="75000"/>
                  </a:schemeClr>
                </a:solidFill>
              </a:rPr>
              <a:t>Characteristics of Relations</a:t>
            </a:r>
          </a:p>
          <a:p>
            <a:r>
              <a:rPr lang="en-US" sz="1700" b="1" i="1" u="sng" dirty="0">
                <a:solidFill>
                  <a:srgbClr val="FF0000"/>
                </a:solidFill>
              </a:rPr>
              <a:t>Ordering of Values within a Tuple</a:t>
            </a:r>
          </a:p>
          <a:p>
            <a:r>
              <a:rPr lang="en-US" sz="1400" dirty="0"/>
              <a:t>A tuple can be considered as a set of </a:t>
            </a:r>
            <a:r>
              <a:rPr lang="en-US" sz="1400" b="1" dirty="0">
                <a:solidFill>
                  <a:schemeClr val="accent5"/>
                </a:solidFill>
              </a:rPr>
              <a:t>(&lt;attribute&gt;, &lt;value&gt;) </a:t>
            </a:r>
            <a:r>
              <a:rPr lang="en-US" sz="1400" dirty="0"/>
              <a:t>pairs, where each pair gives the value of the mapping from an attribute Ai to a value vi from </a:t>
            </a:r>
            <a:r>
              <a:rPr lang="en-US" sz="1400" dirty="0" err="1"/>
              <a:t>dom</a:t>
            </a:r>
            <a:r>
              <a:rPr lang="en-US" sz="1400" dirty="0"/>
              <a:t>(Ai). </a:t>
            </a:r>
          </a:p>
          <a:p>
            <a:r>
              <a:rPr lang="en-US" sz="1400" dirty="0"/>
              <a:t>The ordering of attributes is not important, because the attribute name appears with its value.</a:t>
            </a:r>
          </a:p>
          <a:p>
            <a:r>
              <a:rPr lang="en-US" sz="1400" dirty="0"/>
              <a:t>This makes sense at an abstract level, since there really is no reason to prefer having one attribute value appear before another in a tuple.</a:t>
            </a:r>
          </a:p>
        </p:txBody>
      </p:sp>
      <p:pic>
        <p:nvPicPr>
          <p:cNvPr id="6" name="Picture 5"/>
          <p:cNvPicPr>
            <a:picLocks noChangeAspect="1"/>
          </p:cNvPicPr>
          <p:nvPr/>
        </p:nvPicPr>
        <p:blipFill>
          <a:blip r:embed="rId2"/>
          <a:stretch>
            <a:fillRect/>
          </a:stretch>
        </p:blipFill>
        <p:spPr>
          <a:xfrm>
            <a:off x="1670948" y="3682999"/>
            <a:ext cx="7253791" cy="1831285"/>
          </a:xfrm>
          <a:prstGeom prst="rect">
            <a:avLst/>
          </a:prstGeom>
          <a:ln w="19050">
            <a:solidFill>
              <a:schemeClr val="tx1"/>
            </a:solidFill>
          </a:ln>
        </p:spPr>
      </p:pic>
    </p:spTree>
    <p:extLst>
      <p:ext uri="{BB962C8B-B14F-4D97-AF65-F5344CB8AC3E}">
        <p14:creationId xmlns:p14="http://schemas.microsoft.com/office/powerpoint/2010/main" val="2223524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6" y="1352378"/>
            <a:ext cx="9339878" cy="4661243"/>
          </a:xfrm>
        </p:spPr>
        <p:txBody>
          <a:bodyPr>
            <a:normAutofit/>
          </a:bodyPr>
          <a:lstStyle/>
          <a:p>
            <a:r>
              <a:rPr lang="en-US" sz="1900" b="1" u="sng" dirty="0">
                <a:solidFill>
                  <a:schemeClr val="accent2">
                    <a:lumMod val="75000"/>
                  </a:schemeClr>
                </a:solidFill>
              </a:rPr>
              <a:t>Characteristics of Relations</a:t>
            </a:r>
          </a:p>
          <a:p>
            <a:r>
              <a:rPr lang="en-US" sz="1700" b="1" i="1" u="sng" dirty="0">
                <a:solidFill>
                  <a:srgbClr val="FF0000"/>
                </a:solidFill>
              </a:rPr>
              <a:t>Values and NULLs in the Tuples.</a:t>
            </a:r>
          </a:p>
          <a:p>
            <a:r>
              <a:rPr lang="en-US" sz="1400" dirty="0"/>
              <a:t>An important concept is that of NULL values, which are used to represent the values of attributes that may be </a:t>
            </a:r>
            <a:r>
              <a:rPr lang="en-US" sz="1400" b="1" dirty="0">
                <a:solidFill>
                  <a:schemeClr val="accent5"/>
                </a:solidFill>
              </a:rPr>
              <a:t>unknown</a:t>
            </a:r>
            <a:r>
              <a:rPr lang="en-US" sz="1400" dirty="0"/>
              <a:t> or </a:t>
            </a:r>
            <a:r>
              <a:rPr lang="en-US" sz="1400" b="1" dirty="0">
                <a:solidFill>
                  <a:schemeClr val="accent5"/>
                </a:solidFill>
              </a:rPr>
              <a:t>may not apply to a tuple</a:t>
            </a:r>
            <a:r>
              <a:rPr lang="en-US" sz="1400" dirty="0"/>
              <a:t>. A special value, called </a:t>
            </a:r>
            <a:r>
              <a:rPr lang="en-US" sz="1400" b="1" dirty="0">
                <a:solidFill>
                  <a:schemeClr val="accent5"/>
                </a:solidFill>
              </a:rPr>
              <a:t>NULL</a:t>
            </a:r>
            <a:r>
              <a:rPr lang="en-US" sz="1400" dirty="0"/>
              <a:t>, is used in these cases.</a:t>
            </a:r>
          </a:p>
          <a:p>
            <a:r>
              <a:rPr lang="en-US" sz="1400" dirty="0"/>
              <a:t>Some STUDENT tuples have NULL for their office phones because they do not have an office.</a:t>
            </a:r>
          </a:p>
          <a:p>
            <a:r>
              <a:rPr lang="en-US" sz="1400" dirty="0"/>
              <a:t>Another student has a NULL for home phone, presumably because either he does not have a home phone or he has one but we do not know it (value is unknown). </a:t>
            </a:r>
          </a:p>
          <a:p>
            <a:r>
              <a:rPr lang="en-US" sz="1400" dirty="0"/>
              <a:t>In general, we can have several meanings for NULL values, such as </a:t>
            </a:r>
            <a:r>
              <a:rPr lang="en-US" sz="1400" b="1" dirty="0">
                <a:solidFill>
                  <a:schemeClr val="accent5"/>
                </a:solidFill>
              </a:rPr>
              <a:t>value unknown</a:t>
            </a:r>
            <a:r>
              <a:rPr lang="en-US" sz="1400" dirty="0"/>
              <a:t>, </a:t>
            </a:r>
            <a:r>
              <a:rPr lang="en-US" sz="1400" b="1" dirty="0">
                <a:solidFill>
                  <a:schemeClr val="accent5"/>
                </a:solidFill>
              </a:rPr>
              <a:t>value exists </a:t>
            </a:r>
            <a:r>
              <a:rPr lang="en-US" sz="1400" dirty="0"/>
              <a:t>but is not available, or </a:t>
            </a:r>
            <a:r>
              <a:rPr lang="en-US" sz="1400" b="1" dirty="0">
                <a:solidFill>
                  <a:schemeClr val="accent5"/>
                </a:solidFill>
              </a:rPr>
              <a:t>attribute does not apply to this tuple</a:t>
            </a:r>
            <a:r>
              <a:rPr lang="en-US" sz="1400" dirty="0"/>
              <a:t> (also known as value undefined).</a:t>
            </a:r>
          </a:p>
        </p:txBody>
      </p:sp>
      <p:pic>
        <p:nvPicPr>
          <p:cNvPr id="5" name="Picture 4"/>
          <p:cNvPicPr>
            <a:picLocks noChangeAspect="1"/>
          </p:cNvPicPr>
          <p:nvPr/>
        </p:nvPicPr>
        <p:blipFill>
          <a:blip r:embed="rId2"/>
          <a:stretch>
            <a:fillRect/>
          </a:stretch>
        </p:blipFill>
        <p:spPr>
          <a:xfrm>
            <a:off x="2495075" y="4374717"/>
            <a:ext cx="5676860" cy="1981862"/>
          </a:xfrm>
          <a:prstGeom prst="rect">
            <a:avLst/>
          </a:prstGeom>
          <a:ln w="12700">
            <a:solidFill>
              <a:schemeClr val="tx1"/>
            </a:solidFill>
          </a:ln>
        </p:spPr>
      </p:pic>
    </p:spTree>
    <p:extLst>
      <p:ext uri="{BB962C8B-B14F-4D97-AF65-F5344CB8AC3E}">
        <p14:creationId xmlns:p14="http://schemas.microsoft.com/office/powerpoint/2010/main" val="148611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6" y="1352378"/>
            <a:ext cx="9339878" cy="4661243"/>
          </a:xfrm>
        </p:spPr>
        <p:txBody>
          <a:bodyPr>
            <a:normAutofit/>
          </a:bodyPr>
          <a:lstStyle/>
          <a:p>
            <a:r>
              <a:rPr lang="en-US" sz="1900" b="1" u="sng" dirty="0">
                <a:solidFill>
                  <a:schemeClr val="accent2">
                    <a:lumMod val="75000"/>
                  </a:schemeClr>
                </a:solidFill>
              </a:rPr>
              <a:t>Characteristics of Relations</a:t>
            </a:r>
          </a:p>
          <a:p>
            <a:r>
              <a:rPr lang="en-US" sz="1700" b="1" i="1" u="sng" dirty="0">
                <a:solidFill>
                  <a:srgbClr val="FF0000"/>
                </a:solidFill>
              </a:rPr>
              <a:t>Interpretation (Meaning) of a Relation</a:t>
            </a:r>
          </a:p>
          <a:p>
            <a:r>
              <a:rPr lang="en-US" sz="1400" dirty="0"/>
              <a:t>The relation schema can be interpreted as a declaration or a type of </a:t>
            </a:r>
            <a:r>
              <a:rPr lang="en-US" sz="1400" b="1" dirty="0">
                <a:solidFill>
                  <a:schemeClr val="accent5"/>
                </a:solidFill>
              </a:rPr>
              <a:t>assertion</a:t>
            </a:r>
            <a:r>
              <a:rPr lang="en-US" sz="1400" dirty="0"/>
              <a:t>. </a:t>
            </a:r>
          </a:p>
          <a:p>
            <a:r>
              <a:rPr lang="en-US" sz="1400" dirty="0"/>
              <a:t>For example, the schema of the STUDENT relation of Figure 5.1 asserts that, in general, a student entity has a Name, </a:t>
            </a:r>
            <a:r>
              <a:rPr lang="en-US" sz="1400" dirty="0" err="1"/>
              <a:t>Ssn</a:t>
            </a:r>
            <a:r>
              <a:rPr lang="en-US" sz="1400" dirty="0"/>
              <a:t>, </a:t>
            </a:r>
            <a:r>
              <a:rPr lang="en-US" sz="1400" dirty="0" err="1"/>
              <a:t>Home_phone</a:t>
            </a:r>
            <a:r>
              <a:rPr lang="en-US" sz="1400" dirty="0"/>
              <a:t>, Address, </a:t>
            </a:r>
            <a:r>
              <a:rPr lang="en-US" sz="1400" dirty="0" err="1"/>
              <a:t>Office_phone</a:t>
            </a:r>
            <a:r>
              <a:rPr lang="en-US" sz="1400" dirty="0"/>
              <a:t>, Age, and </a:t>
            </a:r>
            <a:r>
              <a:rPr lang="en-US" sz="1400" dirty="0" err="1"/>
              <a:t>Gpa</a:t>
            </a:r>
            <a:r>
              <a:rPr lang="en-US" sz="1400" dirty="0"/>
              <a:t>. </a:t>
            </a:r>
          </a:p>
          <a:p>
            <a:r>
              <a:rPr lang="en-US" sz="1400" dirty="0"/>
              <a:t>Each tuple in the relation can then be interpreted as a </a:t>
            </a:r>
            <a:r>
              <a:rPr lang="en-US" sz="1400" b="1" dirty="0"/>
              <a:t>fact </a:t>
            </a:r>
            <a:r>
              <a:rPr lang="en-US" sz="1400" dirty="0"/>
              <a:t>or a particular instance of the assertion.</a:t>
            </a:r>
          </a:p>
          <a:p>
            <a:pPr lvl="1"/>
            <a:r>
              <a:rPr lang="en-US" sz="1200" dirty="0"/>
              <a:t>For example, the first tuple in Figure 5.1 asserts the fact that there is a STUDENT whose Name is Benjamin Bayer, </a:t>
            </a:r>
            <a:r>
              <a:rPr lang="en-US" sz="1200" dirty="0" err="1"/>
              <a:t>Ssn</a:t>
            </a:r>
            <a:r>
              <a:rPr lang="en-US" sz="1200" dirty="0"/>
              <a:t> is 305-61-2435, Age is 19, and so on.</a:t>
            </a:r>
          </a:p>
        </p:txBody>
      </p:sp>
    </p:spTree>
    <p:extLst>
      <p:ext uri="{BB962C8B-B14F-4D97-AF65-F5344CB8AC3E}">
        <p14:creationId xmlns:p14="http://schemas.microsoft.com/office/powerpoint/2010/main" val="340938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5" y="1352378"/>
            <a:ext cx="9587015" cy="4949568"/>
          </a:xfrm>
        </p:spPr>
        <p:txBody>
          <a:bodyPr>
            <a:normAutofit fontScale="92500" lnSpcReduction="20000"/>
          </a:bodyPr>
          <a:lstStyle/>
          <a:p>
            <a:r>
              <a:rPr lang="en-US" sz="1900" b="1" u="sng" dirty="0">
                <a:solidFill>
                  <a:schemeClr val="accent2">
                    <a:lumMod val="75000"/>
                  </a:schemeClr>
                </a:solidFill>
              </a:rPr>
              <a:t>Relational Model Notation</a:t>
            </a:r>
          </a:p>
          <a:p>
            <a:r>
              <a:rPr lang="en-US" sz="1900" dirty="0">
                <a:solidFill>
                  <a:schemeClr val="tx1"/>
                </a:solidFill>
              </a:rPr>
              <a:t>A relation schema R of degree n is denoted by R(A1, A2, … , An).</a:t>
            </a:r>
          </a:p>
          <a:p>
            <a:r>
              <a:rPr lang="en-US" sz="1900" dirty="0">
                <a:solidFill>
                  <a:schemeClr val="tx1"/>
                </a:solidFill>
              </a:rPr>
              <a:t>The uppercase letters Q, R, S denote relation names.</a:t>
            </a:r>
          </a:p>
          <a:p>
            <a:r>
              <a:rPr lang="en-US" sz="1900" dirty="0">
                <a:solidFill>
                  <a:schemeClr val="tx1"/>
                </a:solidFill>
              </a:rPr>
              <a:t>The lowercase letters q, r, s denote relation states.</a:t>
            </a:r>
          </a:p>
          <a:p>
            <a:r>
              <a:rPr lang="en-US" sz="1900" dirty="0">
                <a:solidFill>
                  <a:schemeClr val="tx1"/>
                </a:solidFill>
              </a:rPr>
              <a:t>The letters t, u, v denote tuples.</a:t>
            </a:r>
          </a:p>
          <a:p>
            <a:r>
              <a:rPr lang="en-US" sz="1900" dirty="0">
                <a:solidFill>
                  <a:schemeClr val="tx1"/>
                </a:solidFill>
              </a:rPr>
              <a:t>In general, the name of a relation such as STUDENT also indicates the current set of tuples in that relation—the current relation state—whereas STUDENT(Name, </a:t>
            </a:r>
            <a:r>
              <a:rPr lang="en-US" sz="1900" dirty="0" err="1">
                <a:solidFill>
                  <a:schemeClr val="tx1"/>
                </a:solidFill>
              </a:rPr>
              <a:t>Ssn</a:t>
            </a:r>
            <a:r>
              <a:rPr lang="en-US" sz="1900" dirty="0">
                <a:solidFill>
                  <a:schemeClr val="tx1"/>
                </a:solidFill>
              </a:rPr>
              <a:t>, …) refers only to the relation schema.</a:t>
            </a:r>
          </a:p>
          <a:p>
            <a:r>
              <a:rPr lang="en-US" sz="1900" dirty="0">
                <a:solidFill>
                  <a:schemeClr val="tx1"/>
                </a:solidFill>
              </a:rPr>
              <a:t>An n-tuple t in a relation r(R) is denoted by t = &lt;v1, v2, … , </a:t>
            </a:r>
            <a:r>
              <a:rPr lang="en-US" sz="1900" dirty="0" err="1">
                <a:solidFill>
                  <a:schemeClr val="tx1"/>
                </a:solidFill>
              </a:rPr>
              <a:t>vn</a:t>
            </a:r>
            <a:r>
              <a:rPr lang="en-US" sz="1900" dirty="0">
                <a:solidFill>
                  <a:schemeClr val="tx1"/>
                </a:solidFill>
              </a:rPr>
              <a:t>&gt;, where vi is the value corresponding to attribute Ai. The following notation refers to component values of tuples:</a:t>
            </a:r>
          </a:p>
          <a:p>
            <a:r>
              <a:rPr lang="en-US" sz="1900" dirty="0">
                <a:solidFill>
                  <a:schemeClr val="tx1"/>
                </a:solidFill>
              </a:rPr>
              <a:t>Both t[Ai] and </a:t>
            </a:r>
            <a:r>
              <a:rPr lang="en-US" sz="1900" dirty="0" err="1">
                <a:solidFill>
                  <a:schemeClr val="tx1"/>
                </a:solidFill>
              </a:rPr>
              <a:t>t.Ai</a:t>
            </a:r>
            <a:r>
              <a:rPr lang="en-US" sz="1900" dirty="0">
                <a:solidFill>
                  <a:schemeClr val="tx1"/>
                </a:solidFill>
              </a:rPr>
              <a:t> (and sometimes t[</a:t>
            </a:r>
            <a:r>
              <a:rPr lang="en-US" sz="1900" dirty="0" err="1">
                <a:solidFill>
                  <a:schemeClr val="tx1"/>
                </a:solidFill>
              </a:rPr>
              <a:t>i</a:t>
            </a:r>
            <a:r>
              <a:rPr lang="en-US" sz="1900" dirty="0">
                <a:solidFill>
                  <a:schemeClr val="tx1"/>
                </a:solidFill>
              </a:rPr>
              <a:t>]) refer to the value vi in t for attribute Ai.</a:t>
            </a:r>
          </a:p>
          <a:p>
            <a:r>
              <a:rPr lang="en-US" sz="1900" dirty="0">
                <a:solidFill>
                  <a:schemeClr val="tx1"/>
                </a:solidFill>
              </a:rPr>
              <a:t>As an example, consider the tuple t = &lt;’Barbara Benson’, ‘533-69-1238’, ‘(817)839-8461’, ‘7384 Fontana Lane’, NULL, 19, 3.25&gt; from the STUDENT relation in Figure 5.1; we have </a:t>
            </a:r>
            <a:r>
              <a:rPr lang="de-DE" sz="1900" dirty="0">
                <a:solidFill>
                  <a:schemeClr val="tx1"/>
                </a:solidFill>
              </a:rPr>
              <a:t>t[Name] = &lt;‘Barbara Benson’&gt;, and t[Ssn, Gpa, Age] = &lt;‘533-69-1238’, 3.25, 19&gt;.</a:t>
            </a:r>
            <a:endParaRPr lang="en-US" sz="1900" dirty="0">
              <a:solidFill>
                <a:schemeClr val="tx1"/>
              </a:solidFill>
            </a:endParaRPr>
          </a:p>
        </p:txBody>
      </p:sp>
    </p:spTree>
    <p:extLst>
      <p:ext uri="{BB962C8B-B14F-4D97-AF65-F5344CB8AC3E}">
        <p14:creationId xmlns:p14="http://schemas.microsoft.com/office/powerpoint/2010/main" val="182093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dirty="0">
                <a:solidFill>
                  <a:schemeClr val="tx1"/>
                </a:solidFill>
              </a:rPr>
              <a:t>Constraints on databases can generally be divided into three main categories:</a:t>
            </a:r>
          </a:p>
          <a:p>
            <a:r>
              <a:rPr lang="en-US" sz="1900" dirty="0">
                <a:solidFill>
                  <a:schemeClr val="tx1"/>
                </a:solidFill>
              </a:rPr>
              <a:t>1. Constraints that are inherent in the data model. We call these </a:t>
            </a:r>
            <a:r>
              <a:rPr lang="en-US" sz="1900" b="1" dirty="0">
                <a:solidFill>
                  <a:schemeClr val="accent5"/>
                </a:solidFill>
              </a:rPr>
              <a:t>inherent model-based constraints or implicit constraints</a:t>
            </a:r>
            <a:r>
              <a:rPr lang="en-US" sz="1900" dirty="0">
                <a:solidFill>
                  <a:schemeClr val="tx1"/>
                </a:solidFill>
              </a:rPr>
              <a:t>. (A relation cannot have duplicate tuples is an inherent constraint)</a:t>
            </a:r>
          </a:p>
          <a:p>
            <a:r>
              <a:rPr lang="en-US" sz="1900" dirty="0">
                <a:solidFill>
                  <a:schemeClr val="tx1"/>
                </a:solidFill>
              </a:rPr>
              <a:t>2. Constraints that can be directly expressed in the schemas of the data model, typically by specifying them in the DDL .We call these </a:t>
            </a:r>
            <a:r>
              <a:rPr lang="en-US" sz="1900" b="1" dirty="0">
                <a:solidFill>
                  <a:schemeClr val="accent5"/>
                </a:solidFill>
              </a:rPr>
              <a:t>schema-based constraints or explicit constraints</a:t>
            </a:r>
            <a:r>
              <a:rPr lang="en-US" sz="1900" dirty="0">
                <a:solidFill>
                  <a:schemeClr val="tx1"/>
                </a:solidFill>
              </a:rPr>
              <a:t>. (e.g., films have only one director)</a:t>
            </a:r>
          </a:p>
          <a:p>
            <a:r>
              <a:rPr lang="en-US" sz="1900" dirty="0">
                <a:solidFill>
                  <a:schemeClr val="tx1"/>
                </a:solidFill>
              </a:rPr>
              <a:t>3.Constraints that cannot be directly expressed in the schemas of the data model, and hence must be expressed and enforced by the application programs or in some other way. We call these </a:t>
            </a:r>
            <a:r>
              <a:rPr lang="en-US" sz="1900" b="1" dirty="0">
                <a:solidFill>
                  <a:schemeClr val="accent5"/>
                </a:solidFill>
              </a:rPr>
              <a:t>application-based or semantic constraints </a:t>
            </a:r>
            <a:r>
              <a:rPr lang="en-US" sz="1900" dirty="0">
                <a:solidFill>
                  <a:schemeClr val="tx1"/>
                </a:solidFill>
              </a:rPr>
              <a:t>or business rules. (e.g., this year’s salary increase can be no more than last year’s)</a:t>
            </a:r>
          </a:p>
        </p:txBody>
      </p:sp>
    </p:spTree>
    <p:extLst>
      <p:ext uri="{BB962C8B-B14F-4D97-AF65-F5344CB8AC3E}">
        <p14:creationId xmlns:p14="http://schemas.microsoft.com/office/powerpoint/2010/main" val="256111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Domain Constraints</a:t>
            </a:r>
          </a:p>
          <a:p>
            <a:r>
              <a:rPr lang="en-US" sz="1900" dirty="0">
                <a:solidFill>
                  <a:schemeClr val="tx1"/>
                </a:solidFill>
              </a:rPr>
              <a:t>Domain constraints specify that within each tuple, the value of each attribute A must be an atomic value from the domain </a:t>
            </a:r>
            <a:r>
              <a:rPr lang="en-US" sz="1900" dirty="0" err="1">
                <a:solidFill>
                  <a:schemeClr val="tx1"/>
                </a:solidFill>
              </a:rPr>
              <a:t>dom</a:t>
            </a:r>
            <a:r>
              <a:rPr lang="en-US" sz="1900" dirty="0">
                <a:solidFill>
                  <a:schemeClr val="tx1"/>
                </a:solidFill>
              </a:rPr>
              <a:t>(A). </a:t>
            </a:r>
          </a:p>
          <a:p>
            <a:r>
              <a:rPr lang="en-US" sz="1900" dirty="0">
                <a:solidFill>
                  <a:schemeClr val="tx1"/>
                </a:solidFill>
              </a:rPr>
              <a:t>The data types associated with domains typically include: </a:t>
            </a:r>
          </a:p>
          <a:p>
            <a:pPr lvl="1"/>
            <a:r>
              <a:rPr lang="en-US" sz="1700" dirty="0">
                <a:solidFill>
                  <a:schemeClr val="tx1"/>
                </a:solidFill>
              </a:rPr>
              <a:t>standard numeric data types for integers (such as short integer, integer and long integer) </a:t>
            </a:r>
          </a:p>
          <a:p>
            <a:pPr lvl="1"/>
            <a:r>
              <a:rPr lang="en-US" sz="1700" dirty="0">
                <a:solidFill>
                  <a:schemeClr val="tx1"/>
                </a:solidFill>
              </a:rPr>
              <a:t>real numbers (float and double-precision float)</a:t>
            </a:r>
          </a:p>
          <a:p>
            <a:r>
              <a:rPr lang="en-US" sz="1900" dirty="0">
                <a:solidFill>
                  <a:schemeClr val="tx1"/>
                </a:solidFill>
              </a:rPr>
              <a:t>Characters, Booleans, fixed-length strings, and variable-length strings are also available, as are date, time, timestamp, and other special data types. </a:t>
            </a:r>
          </a:p>
        </p:txBody>
      </p:sp>
    </p:spTree>
    <p:extLst>
      <p:ext uri="{BB962C8B-B14F-4D97-AF65-F5344CB8AC3E}">
        <p14:creationId xmlns:p14="http://schemas.microsoft.com/office/powerpoint/2010/main" val="327445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Key Constraints and Constraints on NULL Values</a:t>
            </a:r>
          </a:p>
        </p:txBody>
      </p:sp>
      <p:pic>
        <p:nvPicPr>
          <p:cNvPr id="5" name="Picture 4"/>
          <p:cNvPicPr>
            <a:picLocks noChangeAspect="1"/>
          </p:cNvPicPr>
          <p:nvPr/>
        </p:nvPicPr>
        <p:blipFill>
          <a:blip r:embed="rId2"/>
          <a:stretch>
            <a:fillRect/>
          </a:stretch>
        </p:blipFill>
        <p:spPr>
          <a:xfrm>
            <a:off x="2539442" y="2117382"/>
            <a:ext cx="6225618" cy="3856889"/>
          </a:xfrm>
          <a:prstGeom prst="rect">
            <a:avLst/>
          </a:prstGeom>
        </p:spPr>
      </p:pic>
    </p:spTree>
    <p:extLst>
      <p:ext uri="{BB962C8B-B14F-4D97-AF65-F5344CB8AC3E}">
        <p14:creationId xmlns:p14="http://schemas.microsoft.com/office/powerpoint/2010/main" val="193644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Key Constraints and Constraints on NULL Values</a:t>
            </a:r>
          </a:p>
          <a:p>
            <a:endParaRPr lang="en-US" sz="1900" b="1" u="sng" dirty="0">
              <a:solidFill>
                <a:schemeClr val="accent2">
                  <a:lumMod val="75000"/>
                </a:schemeClr>
              </a:solidFill>
            </a:endParaRPr>
          </a:p>
          <a:p>
            <a:r>
              <a:rPr lang="en-US" sz="1900" dirty="0">
                <a:solidFill>
                  <a:schemeClr val="tx1"/>
                </a:solidFill>
              </a:rPr>
              <a:t>A </a:t>
            </a:r>
            <a:r>
              <a:rPr lang="en-US" sz="1900" dirty="0" err="1">
                <a:solidFill>
                  <a:schemeClr val="tx1"/>
                </a:solidFill>
              </a:rPr>
              <a:t>superkey</a:t>
            </a:r>
            <a:r>
              <a:rPr lang="en-US" sz="1900" dirty="0">
                <a:solidFill>
                  <a:schemeClr val="tx1"/>
                </a:solidFill>
              </a:rPr>
              <a:t> SK specifies a uniqueness constraint that no two distinct tuples in any state r of R can have the same value for SK. </a:t>
            </a:r>
          </a:p>
          <a:p>
            <a:r>
              <a:rPr lang="en-US" sz="1900" dirty="0">
                <a:solidFill>
                  <a:schemeClr val="tx1"/>
                </a:solidFill>
              </a:rPr>
              <a:t>Every relation has at least one default </a:t>
            </a:r>
            <a:r>
              <a:rPr lang="en-US" sz="1900" dirty="0" err="1">
                <a:solidFill>
                  <a:schemeClr val="tx1"/>
                </a:solidFill>
              </a:rPr>
              <a:t>superkey</a:t>
            </a:r>
            <a:r>
              <a:rPr lang="en-US" sz="1900" dirty="0">
                <a:solidFill>
                  <a:schemeClr val="tx1"/>
                </a:solidFill>
              </a:rPr>
              <a:t>— the set of all its attributes. </a:t>
            </a:r>
          </a:p>
          <a:p>
            <a:r>
              <a:rPr lang="en-US" sz="1900" dirty="0">
                <a:solidFill>
                  <a:schemeClr val="tx1"/>
                </a:solidFill>
              </a:rPr>
              <a:t>Suppose that we denote one such subset of attributes by SK; then for any two distinct tuples t1 and t2 in a relation state r of R, we have the constraint that: </a:t>
            </a:r>
            <a:r>
              <a:rPr lang="en-US" sz="1900" dirty="0">
                <a:solidFill>
                  <a:schemeClr val="accent5"/>
                </a:solidFill>
              </a:rPr>
              <a:t>t1[SK] ≠ t2[SK]</a:t>
            </a:r>
          </a:p>
          <a:p>
            <a:endParaRPr lang="en-US" sz="1900" dirty="0">
              <a:solidFill>
                <a:schemeClr val="tx1"/>
              </a:solidFill>
            </a:endParaRPr>
          </a:p>
        </p:txBody>
      </p:sp>
    </p:spTree>
    <p:extLst>
      <p:ext uri="{BB962C8B-B14F-4D97-AF65-F5344CB8AC3E}">
        <p14:creationId xmlns:p14="http://schemas.microsoft.com/office/powerpoint/2010/main" val="1809022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Key Constraints and Constraints on NULL Values</a:t>
            </a:r>
          </a:p>
          <a:p>
            <a:r>
              <a:rPr lang="en-US" sz="1900" dirty="0">
                <a:solidFill>
                  <a:schemeClr val="tx1"/>
                </a:solidFill>
              </a:rPr>
              <a:t>A </a:t>
            </a:r>
            <a:r>
              <a:rPr lang="en-US" sz="1900" dirty="0" err="1">
                <a:solidFill>
                  <a:schemeClr val="tx1"/>
                </a:solidFill>
              </a:rPr>
              <a:t>superkey</a:t>
            </a:r>
            <a:r>
              <a:rPr lang="en-US" sz="1900" dirty="0">
                <a:solidFill>
                  <a:schemeClr val="tx1"/>
                </a:solidFill>
              </a:rPr>
              <a:t> can have redundant attributes, however, so a more useful concept is that of a key, which has no redundancy. </a:t>
            </a:r>
          </a:p>
          <a:p>
            <a:r>
              <a:rPr lang="en-US" sz="1900" dirty="0">
                <a:solidFill>
                  <a:schemeClr val="tx1"/>
                </a:solidFill>
              </a:rPr>
              <a:t>Hence, a key satisfies two properties:</a:t>
            </a:r>
          </a:p>
          <a:p>
            <a:pPr lvl="1"/>
            <a:r>
              <a:rPr lang="en-US" sz="1700" dirty="0">
                <a:solidFill>
                  <a:schemeClr val="tx1"/>
                </a:solidFill>
              </a:rPr>
              <a:t>1. Two distinct tuples in any state of the relation cannot have identical values for (all) the attributes in the key. This uniqueness property also applies to a </a:t>
            </a:r>
            <a:r>
              <a:rPr lang="en-US" sz="1700" dirty="0" err="1">
                <a:solidFill>
                  <a:schemeClr val="tx1"/>
                </a:solidFill>
              </a:rPr>
              <a:t>superkey</a:t>
            </a:r>
            <a:r>
              <a:rPr lang="en-US" sz="1700" dirty="0">
                <a:solidFill>
                  <a:schemeClr val="tx1"/>
                </a:solidFill>
              </a:rPr>
              <a:t>.</a:t>
            </a:r>
          </a:p>
          <a:p>
            <a:pPr lvl="1"/>
            <a:r>
              <a:rPr lang="en-US" sz="1700" dirty="0">
                <a:solidFill>
                  <a:schemeClr val="tx1"/>
                </a:solidFill>
              </a:rPr>
              <a:t>2. It is a minimal </a:t>
            </a:r>
            <a:r>
              <a:rPr lang="en-US" sz="1700" dirty="0" err="1">
                <a:solidFill>
                  <a:schemeClr val="tx1"/>
                </a:solidFill>
              </a:rPr>
              <a:t>superkey</a:t>
            </a:r>
            <a:r>
              <a:rPr lang="en-US" sz="1700" dirty="0">
                <a:solidFill>
                  <a:schemeClr val="tx1"/>
                </a:solidFill>
              </a:rPr>
              <a:t>—that is, a </a:t>
            </a:r>
            <a:r>
              <a:rPr lang="en-US" sz="1700" dirty="0" err="1">
                <a:solidFill>
                  <a:schemeClr val="tx1"/>
                </a:solidFill>
              </a:rPr>
              <a:t>superkey</a:t>
            </a:r>
            <a:r>
              <a:rPr lang="en-US" sz="1700" dirty="0">
                <a:solidFill>
                  <a:schemeClr val="tx1"/>
                </a:solidFill>
              </a:rPr>
              <a:t> from which we cannot remove any attributes and still have the uniqueness constraint hold. This </a:t>
            </a:r>
            <a:r>
              <a:rPr lang="en-US" sz="1700" dirty="0" err="1">
                <a:solidFill>
                  <a:schemeClr val="tx1"/>
                </a:solidFill>
              </a:rPr>
              <a:t>minimality</a:t>
            </a:r>
            <a:r>
              <a:rPr lang="en-US" sz="1700" dirty="0">
                <a:solidFill>
                  <a:schemeClr val="tx1"/>
                </a:solidFill>
              </a:rPr>
              <a:t> property is required for a key but is optional for a </a:t>
            </a:r>
            <a:r>
              <a:rPr lang="en-US" sz="1700" dirty="0" err="1">
                <a:solidFill>
                  <a:schemeClr val="tx1"/>
                </a:solidFill>
              </a:rPr>
              <a:t>superkey</a:t>
            </a:r>
            <a:r>
              <a:rPr lang="en-US" sz="1700" dirty="0">
                <a:solidFill>
                  <a:schemeClr val="tx1"/>
                </a:solidFill>
              </a:rPr>
              <a:t>.</a:t>
            </a:r>
          </a:p>
          <a:p>
            <a:endParaRPr lang="en-US" sz="1900" dirty="0">
              <a:solidFill>
                <a:schemeClr val="tx1"/>
              </a:solidFill>
            </a:endParaRPr>
          </a:p>
        </p:txBody>
      </p:sp>
    </p:spTree>
    <p:extLst>
      <p:ext uri="{BB962C8B-B14F-4D97-AF65-F5344CB8AC3E}">
        <p14:creationId xmlns:p14="http://schemas.microsoft.com/office/powerpoint/2010/main" val="3678639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Key Constraints and Constraints on NULL Values</a:t>
            </a:r>
          </a:p>
          <a:p>
            <a:r>
              <a:rPr lang="en-US" sz="1600" dirty="0">
                <a:solidFill>
                  <a:schemeClr val="tx1"/>
                </a:solidFill>
              </a:rPr>
              <a:t>A key is a </a:t>
            </a:r>
            <a:r>
              <a:rPr lang="en-US" sz="1600" dirty="0" err="1">
                <a:solidFill>
                  <a:schemeClr val="tx1"/>
                </a:solidFill>
              </a:rPr>
              <a:t>superkey</a:t>
            </a:r>
            <a:r>
              <a:rPr lang="en-US" sz="1600" dirty="0">
                <a:solidFill>
                  <a:schemeClr val="tx1"/>
                </a:solidFill>
              </a:rPr>
              <a:t> but not vice versa.</a:t>
            </a:r>
          </a:p>
          <a:p>
            <a:r>
              <a:rPr lang="en-US" sz="1600" dirty="0">
                <a:solidFill>
                  <a:schemeClr val="tx1"/>
                </a:solidFill>
              </a:rPr>
              <a:t>Consider the STUDENT relation. The attribute set {</a:t>
            </a:r>
            <a:r>
              <a:rPr lang="en-US" sz="1600" dirty="0" err="1">
                <a:solidFill>
                  <a:schemeClr val="tx1"/>
                </a:solidFill>
              </a:rPr>
              <a:t>Ssn</a:t>
            </a:r>
            <a:r>
              <a:rPr lang="en-US" sz="1600" dirty="0">
                <a:solidFill>
                  <a:schemeClr val="tx1"/>
                </a:solidFill>
              </a:rPr>
              <a:t>} is a key of STUDENT because no two student tuples can have the same value for </a:t>
            </a:r>
            <a:r>
              <a:rPr lang="en-US" sz="1600" dirty="0" err="1">
                <a:solidFill>
                  <a:schemeClr val="tx1"/>
                </a:solidFill>
              </a:rPr>
              <a:t>Ssn</a:t>
            </a:r>
            <a:r>
              <a:rPr lang="en-US" sz="1600" dirty="0">
                <a:solidFill>
                  <a:schemeClr val="tx1"/>
                </a:solidFill>
              </a:rPr>
              <a:t>. Any set of attributes that includes </a:t>
            </a:r>
            <a:r>
              <a:rPr lang="en-US" sz="1600" dirty="0" err="1">
                <a:solidFill>
                  <a:schemeClr val="tx1"/>
                </a:solidFill>
              </a:rPr>
              <a:t>Ssn</a:t>
            </a:r>
            <a:r>
              <a:rPr lang="en-US" sz="1600" dirty="0">
                <a:solidFill>
                  <a:schemeClr val="tx1"/>
                </a:solidFill>
              </a:rPr>
              <a:t>—for example, {</a:t>
            </a:r>
            <a:r>
              <a:rPr lang="en-US" sz="1600" dirty="0" err="1">
                <a:solidFill>
                  <a:schemeClr val="tx1"/>
                </a:solidFill>
              </a:rPr>
              <a:t>Ssn</a:t>
            </a:r>
            <a:r>
              <a:rPr lang="en-US" sz="1600" dirty="0">
                <a:solidFill>
                  <a:schemeClr val="tx1"/>
                </a:solidFill>
              </a:rPr>
              <a:t>, Name, Age}—is a </a:t>
            </a:r>
            <a:r>
              <a:rPr lang="en-US" sz="1600" dirty="0" err="1">
                <a:solidFill>
                  <a:schemeClr val="tx1"/>
                </a:solidFill>
              </a:rPr>
              <a:t>superkey</a:t>
            </a:r>
            <a:r>
              <a:rPr lang="en-US" sz="1600" dirty="0">
                <a:solidFill>
                  <a:schemeClr val="tx1"/>
                </a:solidFill>
              </a:rPr>
              <a:t>.</a:t>
            </a:r>
          </a:p>
          <a:p>
            <a:r>
              <a:rPr lang="en-US" sz="1600" dirty="0">
                <a:solidFill>
                  <a:schemeClr val="tx1"/>
                </a:solidFill>
              </a:rPr>
              <a:t>In general, a relation schema may have more than one key. In this case, each of the keys is called a candidate key. For example, the CAR relation in Figure 5.4 has two candidate keys: </a:t>
            </a:r>
            <a:r>
              <a:rPr lang="en-US" sz="1600" dirty="0" err="1">
                <a:solidFill>
                  <a:schemeClr val="tx1"/>
                </a:solidFill>
              </a:rPr>
              <a:t>License_number</a:t>
            </a:r>
            <a:r>
              <a:rPr lang="en-US" sz="1600" dirty="0">
                <a:solidFill>
                  <a:schemeClr val="tx1"/>
                </a:solidFill>
              </a:rPr>
              <a:t> and </a:t>
            </a:r>
            <a:r>
              <a:rPr lang="en-US" sz="1600" dirty="0" err="1">
                <a:solidFill>
                  <a:schemeClr val="tx1"/>
                </a:solidFill>
              </a:rPr>
              <a:t>Engine_serial_number</a:t>
            </a:r>
            <a:r>
              <a:rPr lang="en-US" sz="1600" dirty="0">
                <a:solidFill>
                  <a:schemeClr val="tx1"/>
                </a:solidFill>
              </a:rPr>
              <a:t>. </a:t>
            </a:r>
          </a:p>
          <a:p>
            <a:r>
              <a:rPr lang="en-US" sz="1600" dirty="0">
                <a:solidFill>
                  <a:schemeClr val="tx1"/>
                </a:solidFill>
              </a:rPr>
              <a:t>It is common to designate one of the candidate keys as the primary key of the relation. This is the candidate key whose values are used to identify tuples in the relation.</a:t>
            </a:r>
          </a:p>
        </p:txBody>
      </p:sp>
      <p:pic>
        <p:nvPicPr>
          <p:cNvPr id="4" name="Picture 3"/>
          <p:cNvPicPr>
            <a:picLocks noChangeAspect="1"/>
          </p:cNvPicPr>
          <p:nvPr/>
        </p:nvPicPr>
        <p:blipFill>
          <a:blip r:embed="rId2"/>
          <a:stretch>
            <a:fillRect/>
          </a:stretch>
        </p:blipFill>
        <p:spPr>
          <a:xfrm>
            <a:off x="2687594" y="4677376"/>
            <a:ext cx="5943600" cy="1790700"/>
          </a:xfrm>
          <a:prstGeom prst="rect">
            <a:avLst/>
          </a:prstGeom>
          <a:ln w="19050">
            <a:solidFill>
              <a:schemeClr val="tx2"/>
            </a:solidFill>
          </a:ln>
        </p:spPr>
      </p:pic>
    </p:spTree>
    <p:extLst>
      <p:ext uri="{BB962C8B-B14F-4D97-AF65-F5344CB8AC3E}">
        <p14:creationId xmlns:p14="http://schemas.microsoft.com/office/powerpoint/2010/main" val="355078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268" y="1549319"/>
            <a:ext cx="8805777" cy="4124410"/>
          </a:xfrm>
        </p:spPr>
        <p:txBody>
          <a:bodyPr>
            <a:normAutofit fontScale="90000"/>
          </a:bodyPr>
          <a:lstStyle/>
          <a:p>
            <a:r>
              <a:rPr lang="en-US" sz="3100" cap="none" dirty="0">
                <a:solidFill>
                  <a:schemeClr val="tx1"/>
                </a:solidFill>
              </a:rPr>
              <a:t>- </a:t>
            </a:r>
            <a:r>
              <a:rPr lang="en-US" sz="3100" dirty="0">
                <a:solidFill>
                  <a:schemeClr val="tx1"/>
                </a:solidFill>
              </a:rPr>
              <a:t>Relational Model Concepts</a:t>
            </a:r>
            <a:br>
              <a:rPr lang="en-US" sz="3100" cap="none" dirty="0">
                <a:solidFill>
                  <a:schemeClr val="tx1"/>
                </a:solidFill>
              </a:rPr>
            </a:br>
            <a:br>
              <a:rPr lang="en-US" sz="3100" cap="none" dirty="0">
                <a:solidFill>
                  <a:schemeClr val="tx1"/>
                </a:solidFill>
              </a:rPr>
            </a:br>
            <a:r>
              <a:rPr lang="en-US" sz="3100" cap="none" dirty="0">
                <a:solidFill>
                  <a:schemeClr val="tx1"/>
                </a:solidFill>
              </a:rPr>
              <a:t>- </a:t>
            </a:r>
            <a:r>
              <a:rPr lang="en-US" sz="3100" dirty="0">
                <a:solidFill>
                  <a:schemeClr val="tx1"/>
                </a:solidFill>
              </a:rPr>
              <a:t>Relational Model Constraints and Relational         Database Schemas</a:t>
            </a:r>
            <a:br>
              <a:rPr lang="en-US" sz="3100" dirty="0">
                <a:solidFill>
                  <a:schemeClr val="tx1"/>
                </a:solidFill>
              </a:rPr>
            </a:br>
            <a:r>
              <a:rPr lang="en-US" sz="3100" dirty="0">
                <a:solidFill>
                  <a:schemeClr val="tx1"/>
                </a:solidFill>
              </a:rPr>
              <a:t> </a:t>
            </a:r>
            <a:br>
              <a:rPr lang="en-US" sz="3100" dirty="0">
                <a:solidFill>
                  <a:schemeClr val="tx1"/>
                </a:solidFill>
              </a:rPr>
            </a:br>
            <a:r>
              <a:rPr lang="en-US" sz="3100" dirty="0">
                <a:solidFill>
                  <a:schemeClr val="tx1"/>
                </a:solidFill>
              </a:rPr>
              <a:t>- Update Operations, Transactions, and Dealing with  Constraint Violations</a:t>
            </a:r>
            <a:br>
              <a:rPr lang="en-US" sz="3100" dirty="0">
                <a:solidFill>
                  <a:schemeClr val="tx1"/>
                </a:solidFill>
              </a:rPr>
            </a:br>
            <a:br>
              <a:rPr lang="en-US" sz="3100" dirty="0">
                <a:solidFill>
                  <a:schemeClr val="tx1"/>
                </a:solidFill>
              </a:rPr>
            </a:br>
            <a:br>
              <a:rPr lang="en-US" sz="3100" cap="none" dirty="0">
                <a:solidFill>
                  <a:schemeClr val="tx1"/>
                </a:solidFill>
              </a:rPr>
            </a:br>
            <a:br>
              <a:rPr lang="en-US" sz="3100" cap="none"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955588" y="792893"/>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Relational Databases and Relational Database Schemas</a:t>
            </a:r>
          </a:p>
          <a:p>
            <a:r>
              <a:rPr lang="en-US" sz="1900" dirty="0">
                <a:solidFill>
                  <a:schemeClr val="tx1"/>
                </a:solidFill>
              </a:rPr>
              <a:t>A relational database schema S is a set of relation schemas S = {R1, R2, … , Rm} and a set of integrity constraints.</a:t>
            </a:r>
          </a:p>
          <a:p>
            <a:r>
              <a:rPr lang="en-US" sz="1900" dirty="0">
                <a:solidFill>
                  <a:schemeClr val="tx1"/>
                </a:solidFill>
              </a:rPr>
              <a:t>Figure 5.5 shows a relational database schema that we call COMPANY = {EMPLOYEE, DEPARTMENT, DEPT_LOCATIONS, PROJECT, WORKS_ON, DEPENDENT}. In each relation schema, the underlined attribute represents the primary key.</a:t>
            </a:r>
          </a:p>
        </p:txBody>
      </p:sp>
      <p:pic>
        <p:nvPicPr>
          <p:cNvPr id="5" name="Picture 4"/>
          <p:cNvPicPr>
            <a:picLocks noChangeAspect="1"/>
          </p:cNvPicPr>
          <p:nvPr/>
        </p:nvPicPr>
        <p:blipFill>
          <a:blip r:embed="rId2"/>
          <a:stretch>
            <a:fillRect/>
          </a:stretch>
        </p:blipFill>
        <p:spPr>
          <a:xfrm>
            <a:off x="2523095" y="3678282"/>
            <a:ext cx="5261661" cy="2789794"/>
          </a:xfrm>
          <a:prstGeom prst="rect">
            <a:avLst/>
          </a:prstGeom>
          <a:ln w="19050">
            <a:solidFill>
              <a:schemeClr val="tx1"/>
            </a:solidFill>
          </a:ln>
        </p:spPr>
      </p:pic>
    </p:spTree>
    <p:extLst>
      <p:ext uri="{BB962C8B-B14F-4D97-AF65-F5344CB8AC3E}">
        <p14:creationId xmlns:p14="http://schemas.microsoft.com/office/powerpoint/2010/main" val="425375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Relational Databases and Relational Database Schemas</a:t>
            </a:r>
          </a:p>
          <a:p>
            <a:r>
              <a:rPr lang="en-US" sz="1900" dirty="0">
                <a:solidFill>
                  <a:schemeClr val="tx1"/>
                </a:solidFill>
              </a:rPr>
              <a:t>A relational database state DB of S is a set of relation states DB = {r1, r2, ..., </a:t>
            </a:r>
            <a:r>
              <a:rPr lang="en-US" sz="1900" dirty="0" err="1">
                <a:solidFill>
                  <a:schemeClr val="tx1"/>
                </a:solidFill>
              </a:rPr>
              <a:t>rm</a:t>
            </a:r>
            <a:r>
              <a:rPr lang="en-US" sz="1900" dirty="0">
                <a:solidFill>
                  <a:schemeClr val="tx1"/>
                </a:solidFill>
              </a:rPr>
              <a:t>} such that each </a:t>
            </a:r>
            <a:r>
              <a:rPr lang="en-US" sz="1900" dirty="0" err="1">
                <a:solidFill>
                  <a:schemeClr val="tx1"/>
                </a:solidFill>
              </a:rPr>
              <a:t>ri</a:t>
            </a:r>
            <a:r>
              <a:rPr lang="en-US" sz="1900" dirty="0">
                <a:solidFill>
                  <a:schemeClr val="tx1"/>
                </a:solidFill>
              </a:rPr>
              <a:t> is a state of </a:t>
            </a:r>
            <a:r>
              <a:rPr lang="en-US" sz="1900" dirty="0" err="1">
                <a:solidFill>
                  <a:schemeClr val="tx1"/>
                </a:solidFill>
              </a:rPr>
              <a:t>Ri</a:t>
            </a:r>
            <a:r>
              <a:rPr lang="en-US" sz="1900" dirty="0">
                <a:solidFill>
                  <a:schemeClr val="tx1"/>
                </a:solidFill>
              </a:rPr>
              <a:t> and such that the </a:t>
            </a:r>
            <a:r>
              <a:rPr lang="en-US" sz="1900" dirty="0" err="1">
                <a:solidFill>
                  <a:schemeClr val="tx1"/>
                </a:solidFill>
              </a:rPr>
              <a:t>ri</a:t>
            </a:r>
            <a:r>
              <a:rPr lang="en-US" sz="1900" dirty="0">
                <a:solidFill>
                  <a:schemeClr val="tx1"/>
                </a:solidFill>
              </a:rPr>
              <a:t> relation states satisfy the integrity constraints specified in IC. </a:t>
            </a:r>
          </a:p>
          <a:p>
            <a:r>
              <a:rPr lang="en-US" sz="1900" dirty="0">
                <a:solidFill>
                  <a:schemeClr val="tx1"/>
                </a:solidFill>
              </a:rPr>
              <a:t>A relational database state is sometimes called a relational database snapshot or instance. </a:t>
            </a:r>
          </a:p>
          <a:p>
            <a:r>
              <a:rPr lang="en-US" sz="1900" dirty="0">
                <a:solidFill>
                  <a:schemeClr val="tx1"/>
                </a:solidFill>
              </a:rPr>
              <a:t>A database state that does not meet the constraints is an invalid state.</a:t>
            </a:r>
          </a:p>
          <a:p>
            <a:r>
              <a:rPr lang="en-US" sz="1900" dirty="0">
                <a:solidFill>
                  <a:schemeClr val="tx1"/>
                </a:solidFill>
              </a:rPr>
              <a:t>Each relation will have many tuples in its current relation state</a:t>
            </a:r>
          </a:p>
          <a:p>
            <a:r>
              <a:rPr lang="en-US" sz="1900" dirty="0">
                <a:solidFill>
                  <a:schemeClr val="tx1"/>
                </a:solidFill>
              </a:rPr>
              <a:t>The relational database state is a union of all the individual relation states</a:t>
            </a:r>
          </a:p>
          <a:p>
            <a:endParaRPr lang="en-US" sz="1900" dirty="0">
              <a:solidFill>
                <a:schemeClr val="tx1"/>
              </a:solidFill>
            </a:endParaRPr>
          </a:p>
        </p:txBody>
      </p:sp>
    </p:spTree>
    <p:extLst>
      <p:ext uri="{BB962C8B-B14F-4D97-AF65-F5344CB8AC3E}">
        <p14:creationId xmlns:p14="http://schemas.microsoft.com/office/powerpoint/2010/main" val="1308338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88" y="337751"/>
            <a:ext cx="5179769" cy="1320800"/>
          </a:xfrm>
        </p:spPr>
        <p:txBody>
          <a:bodyPr>
            <a:normAutofit fontScale="90000"/>
          </a:bodyPr>
          <a:lstStyle/>
          <a:p>
            <a:r>
              <a:rPr lang="en-US" dirty="0"/>
              <a:t>Relational Model Constraints</a:t>
            </a:r>
            <a:br>
              <a:rPr lang="en-US" dirty="0"/>
            </a:br>
            <a:r>
              <a:rPr lang="en-US" dirty="0"/>
              <a:t>and Relational Database Schemas</a:t>
            </a:r>
          </a:p>
        </p:txBody>
      </p:sp>
      <p:pic>
        <p:nvPicPr>
          <p:cNvPr id="4" name="Picture 3"/>
          <p:cNvPicPr>
            <a:picLocks noChangeAspect="1"/>
          </p:cNvPicPr>
          <p:nvPr/>
        </p:nvPicPr>
        <p:blipFill>
          <a:blip r:embed="rId2"/>
          <a:stretch>
            <a:fillRect/>
          </a:stretch>
        </p:blipFill>
        <p:spPr>
          <a:xfrm>
            <a:off x="4778142" y="337751"/>
            <a:ext cx="5247306" cy="6447617"/>
          </a:xfrm>
          <a:prstGeom prst="rect">
            <a:avLst/>
          </a:prstGeom>
        </p:spPr>
      </p:pic>
    </p:spTree>
    <p:extLst>
      <p:ext uri="{BB962C8B-B14F-4D97-AF65-F5344CB8AC3E}">
        <p14:creationId xmlns:p14="http://schemas.microsoft.com/office/powerpoint/2010/main" val="209631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Entity Integrity, Referential Integrity, and Foreign Keys</a:t>
            </a:r>
          </a:p>
          <a:p>
            <a:r>
              <a:rPr lang="en-US" sz="1900" b="1" i="1" u="sng" dirty="0">
                <a:solidFill>
                  <a:schemeClr val="accent5"/>
                </a:solidFill>
              </a:rPr>
              <a:t>Entity integrity constraint</a:t>
            </a:r>
            <a:endParaRPr lang="en-US" sz="1900" b="1" i="1" u="sng" dirty="0">
              <a:solidFill>
                <a:schemeClr val="accent2">
                  <a:lumMod val="75000"/>
                </a:schemeClr>
              </a:solidFill>
            </a:endParaRPr>
          </a:p>
          <a:p>
            <a:r>
              <a:rPr lang="en-US" sz="1900" dirty="0">
                <a:solidFill>
                  <a:schemeClr val="tx1"/>
                </a:solidFill>
              </a:rPr>
              <a:t>The </a:t>
            </a:r>
            <a:r>
              <a:rPr lang="en-US" sz="1900" b="1" dirty="0">
                <a:solidFill>
                  <a:schemeClr val="accent5"/>
                </a:solidFill>
              </a:rPr>
              <a:t>entity integrity constraint </a:t>
            </a:r>
            <a:r>
              <a:rPr lang="en-US" sz="1900" dirty="0">
                <a:solidFill>
                  <a:schemeClr val="tx1"/>
                </a:solidFill>
              </a:rPr>
              <a:t>states that no primary key value can be </a:t>
            </a:r>
            <a:r>
              <a:rPr lang="en-US" sz="1900" b="1" dirty="0">
                <a:solidFill>
                  <a:schemeClr val="accent5"/>
                </a:solidFill>
              </a:rPr>
              <a:t>NULL</a:t>
            </a:r>
            <a:r>
              <a:rPr lang="en-US" sz="1900" dirty="0">
                <a:solidFill>
                  <a:schemeClr val="tx1"/>
                </a:solidFill>
              </a:rPr>
              <a:t>. This is because the primary key value is used to identify individual tuples in a relation. </a:t>
            </a:r>
          </a:p>
          <a:p>
            <a:r>
              <a:rPr lang="en-US" sz="1900" dirty="0">
                <a:solidFill>
                  <a:schemeClr val="tx1"/>
                </a:solidFill>
              </a:rPr>
              <a:t>Having NULL values for the primary key implies that we cannot identify some tuples. </a:t>
            </a:r>
          </a:p>
          <a:p>
            <a:pPr lvl="1"/>
            <a:r>
              <a:rPr lang="en-US" sz="1700" dirty="0">
                <a:solidFill>
                  <a:schemeClr val="tx1"/>
                </a:solidFill>
              </a:rPr>
              <a:t>For example, if two or more tuples had NULL for their primary keys, we may not be able to distinguish them if we try to reference them from other relations.</a:t>
            </a:r>
          </a:p>
        </p:txBody>
      </p:sp>
    </p:spTree>
    <p:extLst>
      <p:ext uri="{BB962C8B-B14F-4D97-AF65-F5344CB8AC3E}">
        <p14:creationId xmlns:p14="http://schemas.microsoft.com/office/powerpoint/2010/main" val="2181655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26" y="36935"/>
            <a:ext cx="6283638" cy="1320800"/>
          </a:xfrm>
        </p:spPr>
        <p:txBody>
          <a:bodyPr>
            <a:normAutofit fontScale="90000"/>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1" y="1518508"/>
            <a:ext cx="6530778" cy="4949568"/>
          </a:xfrm>
        </p:spPr>
        <p:txBody>
          <a:bodyPr>
            <a:normAutofit lnSpcReduction="10000"/>
          </a:bodyPr>
          <a:lstStyle/>
          <a:p>
            <a:r>
              <a:rPr lang="en-US" sz="1900" b="1" u="sng" dirty="0">
                <a:solidFill>
                  <a:schemeClr val="accent2">
                    <a:lumMod val="75000"/>
                  </a:schemeClr>
                </a:solidFill>
              </a:rPr>
              <a:t>Entity Integrity, Referential Integrity, and Foreign Keys</a:t>
            </a:r>
          </a:p>
          <a:p>
            <a:r>
              <a:rPr lang="en-US" sz="1900" b="1" i="1" u="sng" dirty="0">
                <a:solidFill>
                  <a:schemeClr val="accent5"/>
                </a:solidFill>
              </a:rPr>
              <a:t>Referential integrity constraint</a:t>
            </a:r>
            <a:endParaRPr lang="en-US" sz="1900" b="1" i="1" u="sng" dirty="0">
              <a:solidFill>
                <a:schemeClr val="accent2">
                  <a:lumMod val="75000"/>
                </a:schemeClr>
              </a:solidFill>
            </a:endParaRPr>
          </a:p>
          <a:p>
            <a:r>
              <a:rPr lang="en-US" sz="1900" dirty="0">
                <a:solidFill>
                  <a:schemeClr val="tx1"/>
                </a:solidFill>
              </a:rPr>
              <a:t>Key constraints and entity integrity constraints are specified on individual relations.</a:t>
            </a:r>
          </a:p>
          <a:p>
            <a:r>
              <a:rPr lang="en-US" sz="1900" dirty="0">
                <a:solidFill>
                  <a:schemeClr val="tx1"/>
                </a:solidFill>
              </a:rPr>
              <a:t>The </a:t>
            </a:r>
            <a:r>
              <a:rPr lang="en-US" sz="1900" b="1" dirty="0">
                <a:solidFill>
                  <a:schemeClr val="accent5"/>
                </a:solidFill>
              </a:rPr>
              <a:t>referential integrity constraint </a:t>
            </a:r>
            <a:r>
              <a:rPr lang="en-US" sz="1900" dirty="0">
                <a:solidFill>
                  <a:schemeClr val="tx1"/>
                </a:solidFill>
              </a:rPr>
              <a:t>is specified between two relations and is used to maintain the consistency among tuples in the two relations. </a:t>
            </a:r>
          </a:p>
          <a:p>
            <a:r>
              <a:rPr lang="en-US" sz="1900" dirty="0">
                <a:solidFill>
                  <a:schemeClr val="tx1"/>
                </a:solidFill>
              </a:rPr>
              <a:t>Referential integrity constraint states that a tuple in one relation that refers to another relation must refer to an existing tuple in that relation. </a:t>
            </a:r>
          </a:p>
          <a:p>
            <a:pPr lvl="1"/>
            <a:r>
              <a:rPr lang="en-US" sz="1700" dirty="0">
                <a:solidFill>
                  <a:schemeClr val="tx1"/>
                </a:solidFill>
              </a:rPr>
              <a:t>For example, in Figure 5.6, the attribute </a:t>
            </a:r>
            <a:r>
              <a:rPr lang="en-US" sz="1700" dirty="0" err="1">
                <a:solidFill>
                  <a:schemeClr val="tx1"/>
                </a:solidFill>
              </a:rPr>
              <a:t>Dno</a:t>
            </a:r>
            <a:r>
              <a:rPr lang="en-US" sz="1700" dirty="0">
                <a:solidFill>
                  <a:schemeClr val="tx1"/>
                </a:solidFill>
              </a:rPr>
              <a:t> of EMPLOYEE gives the department number for which each employee works; hence, its value in every EMPLOYEE tuple must match the </a:t>
            </a:r>
            <a:r>
              <a:rPr lang="en-US" sz="1700" dirty="0" err="1">
                <a:solidFill>
                  <a:schemeClr val="tx1"/>
                </a:solidFill>
              </a:rPr>
              <a:t>Dnumber</a:t>
            </a:r>
            <a:r>
              <a:rPr lang="en-US" sz="1700" dirty="0">
                <a:solidFill>
                  <a:schemeClr val="tx1"/>
                </a:solidFill>
              </a:rPr>
              <a:t> value of some tuple in the DEPARTMENT relation.</a:t>
            </a:r>
          </a:p>
        </p:txBody>
      </p:sp>
      <p:pic>
        <p:nvPicPr>
          <p:cNvPr id="4" name="Picture 3"/>
          <p:cNvPicPr>
            <a:picLocks noChangeAspect="1"/>
          </p:cNvPicPr>
          <p:nvPr/>
        </p:nvPicPr>
        <p:blipFill>
          <a:blip r:embed="rId2"/>
          <a:stretch>
            <a:fillRect/>
          </a:stretch>
        </p:blipFill>
        <p:spPr>
          <a:xfrm>
            <a:off x="6790396" y="197708"/>
            <a:ext cx="5247306" cy="6447617"/>
          </a:xfrm>
          <a:prstGeom prst="rect">
            <a:avLst/>
          </a:prstGeom>
        </p:spPr>
      </p:pic>
    </p:spTree>
    <p:extLst>
      <p:ext uri="{BB962C8B-B14F-4D97-AF65-F5344CB8AC3E}">
        <p14:creationId xmlns:p14="http://schemas.microsoft.com/office/powerpoint/2010/main" val="99645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Entity Integrity, Referential Integrity, and Foreign Keys</a:t>
            </a:r>
          </a:p>
          <a:p>
            <a:r>
              <a:rPr lang="en-US" sz="1900" b="1" i="1" u="sng" dirty="0">
                <a:solidFill>
                  <a:schemeClr val="accent5"/>
                </a:solidFill>
              </a:rPr>
              <a:t>Referential integrity constraint</a:t>
            </a:r>
            <a:endParaRPr lang="en-US" sz="1900" b="1" i="1" u="sng" dirty="0">
              <a:solidFill>
                <a:schemeClr val="accent2">
                  <a:lumMod val="75000"/>
                </a:schemeClr>
              </a:solidFill>
            </a:endParaRPr>
          </a:p>
          <a:p>
            <a:r>
              <a:rPr lang="en-US" sz="1900" dirty="0">
                <a:solidFill>
                  <a:schemeClr val="tx1"/>
                </a:solidFill>
              </a:rPr>
              <a:t>A set of attributes FK in relation schema R1 is a foreign key of R1 that references relation R2 if it satisfies the following rules:</a:t>
            </a:r>
          </a:p>
          <a:p>
            <a:r>
              <a:rPr lang="en-US" sz="1900" dirty="0">
                <a:solidFill>
                  <a:schemeClr val="tx1"/>
                </a:solidFill>
              </a:rPr>
              <a:t>1. The attributes in FK have the same domain(s) as the primary key attributes PK of R2.</a:t>
            </a:r>
          </a:p>
          <a:p>
            <a:r>
              <a:rPr lang="en-US" sz="1900" dirty="0">
                <a:solidFill>
                  <a:schemeClr val="tx1"/>
                </a:solidFill>
              </a:rPr>
              <a:t>2. A value of FK in a tuple t1 of the current state r1(R1) either occurs as a value of PK for some tuple t2 in the current state r2(R2) or is NULL. </a:t>
            </a:r>
          </a:p>
          <a:p>
            <a:r>
              <a:rPr lang="en-US" sz="1900" dirty="0">
                <a:solidFill>
                  <a:schemeClr val="tx1"/>
                </a:solidFill>
              </a:rPr>
              <a:t>In the former case, we have t1[FK] = t2[PK], and we say that the tuple t1 refers to the tuple t2.</a:t>
            </a:r>
          </a:p>
          <a:p>
            <a:r>
              <a:rPr lang="en-US" sz="1900" dirty="0">
                <a:solidFill>
                  <a:schemeClr val="tx1"/>
                </a:solidFill>
              </a:rPr>
              <a:t>In this definition, R1 is called the </a:t>
            </a:r>
            <a:r>
              <a:rPr lang="en-US" sz="1900" b="1" dirty="0">
                <a:solidFill>
                  <a:srgbClr val="C00000"/>
                </a:solidFill>
              </a:rPr>
              <a:t>referencing relation </a:t>
            </a:r>
            <a:r>
              <a:rPr lang="en-US" sz="1900" dirty="0">
                <a:solidFill>
                  <a:schemeClr val="tx1"/>
                </a:solidFill>
              </a:rPr>
              <a:t>and R2 is the </a:t>
            </a:r>
            <a:r>
              <a:rPr lang="en-US" sz="1900" b="1" dirty="0">
                <a:solidFill>
                  <a:srgbClr val="C00000"/>
                </a:solidFill>
              </a:rPr>
              <a:t>referenced relation</a:t>
            </a:r>
            <a:r>
              <a:rPr lang="en-US" sz="1900" dirty="0">
                <a:solidFill>
                  <a:schemeClr val="tx1"/>
                </a:solidFill>
              </a:rPr>
              <a:t>.</a:t>
            </a:r>
          </a:p>
        </p:txBody>
      </p:sp>
    </p:spTree>
    <p:extLst>
      <p:ext uri="{BB962C8B-B14F-4D97-AF65-F5344CB8AC3E}">
        <p14:creationId xmlns:p14="http://schemas.microsoft.com/office/powerpoint/2010/main" val="1364827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40" y="135789"/>
            <a:ext cx="6497822" cy="1320800"/>
          </a:xfrm>
        </p:spPr>
        <p:txBody>
          <a:bodyPr>
            <a:normAutofit fontScale="90000"/>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6302537" cy="4949568"/>
          </a:xfrm>
        </p:spPr>
        <p:txBody>
          <a:bodyPr>
            <a:normAutofit lnSpcReduction="10000"/>
          </a:bodyPr>
          <a:lstStyle/>
          <a:p>
            <a:r>
              <a:rPr lang="en-US" sz="1900" b="1" u="sng" dirty="0">
                <a:solidFill>
                  <a:schemeClr val="accent2">
                    <a:lumMod val="75000"/>
                  </a:schemeClr>
                </a:solidFill>
              </a:rPr>
              <a:t>Entity Integrity, Referential Integrity, and Foreign Keys</a:t>
            </a:r>
          </a:p>
          <a:p>
            <a:r>
              <a:rPr lang="en-US" sz="1900" b="1" i="1" u="sng" dirty="0">
                <a:solidFill>
                  <a:schemeClr val="accent5"/>
                </a:solidFill>
              </a:rPr>
              <a:t>Referential integrity constraint</a:t>
            </a:r>
            <a:endParaRPr lang="en-US" sz="1900" b="1" i="1" u="sng" dirty="0">
              <a:solidFill>
                <a:schemeClr val="accent2">
                  <a:lumMod val="75000"/>
                </a:schemeClr>
              </a:solidFill>
            </a:endParaRPr>
          </a:p>
          <a:p>
            <a:r>
              <a:rPr lang="en-US" sz="1900" dirty="0">
                <a:solidFill>
                  <a:schemeClr val="tx1"/>
                </a:solidFill>
              </a:rPr>
              <a:t>In the EMPLOYEE relation, the attribute </a:t>
            </a:r>
            <a:r>
              <a:rPr lang="en-US" sz="1900" dirty="0" err="1">
                <a:solidFill>
                  <a:schemeClr val="tx1"/>
                </a:solidFill>
              </a:rPr>
              <a:t>Dno</a:t>
            </a:r>
            <a:r>
              <a:rPr lang="en-US" sz="1900" dirty="0">
                <a:solidFill>
                  <a:schemeClr val="tx1"/>
                </a:solidFill>
              </a:rPr>
              <a:t> refers to the department for which an employee works; hence, we designate </a:t>
            </a:r>
            <a:r>
              <a:rPr lang="en-US" sz="1900" dirty="0" err="1">
                <a:solidFill>
                  <a:schemeClr val="tx1"/>
                </a:solidFill>
              </a:rPr>
              <a:t>Dno</a:t>
            </a:r>
            <a:r>
              <a:rPr lang="en-US" sz="1900" dirty="0">
                <a:solidFill>
                  <a:schemeClr val="tx1"/>
                </a:solidFill>
              </a:rPr>
              <a:t> to be a foreign key of EMPLOYEE referencing the DEPARTMENT relation. </a:t>
            </a:r>
          </a:p>
          <a:p>
            <a:r>
              <a:rPr lang="en-US" sz="1900" dirty="0">
                <a:solidFill>
                  <a:schemeClr val="tx1"/>
                </a:solidFill>
              </a:rPr>
              <a:t>This means that a value of </a:t>
            </a:r>
            <a:r>
              <a:rPr lang="en-US" sz="1900" dirty="0" err="1">
                <a:solidFill>
                  <a:schemeClr val="tx1"/>
                </a:solidFill>
              </a:rPr>
              <a:t>Dno</a:t>
            </a:r>
            <a:r>
              <a:rPr lang="en-US" sz="1900" dirty="0">
                <a:solidFill>
                  <a:schemeClr val="tx1"/>
                </a:solidFill>
              </a:rPr>
              <a:t> in any tuple t1 of the EMPLOYEE relation must match a value of the primary key of DEPARTMENT—the </a:t>
            </a:r>
            <a:r>
              <a:rPr lang="en-US" sz="1900" dirty="0" err="1">
                <a:solidFill>
                  <a:schemeClr val="tx1"/>
                </a:solidFill>
              </a:rPr>
              <a:t>Dnumber</a:t>
            </a:r>
            <a:r>
              <a:rPr lang="en-US" sz="1900" dirty="0">
                <a:solidFill>
                  <a:schemeClr val="tx1"/>
                </a:solidFill>
              </a:rPr>
              <a:t> attribute—in some tuple t2 of the DEPARTMENT relation,</a:t>
            </a:r>
          </a:p>
          <a:p>
            <a:r>
              <a:rPr lang="en-US" sz="1900" dirty="0">
                <a:solidFill>
                  <a:schemeClr val="tx1"/>
                </a:solidFill>
              </a:rPr>
              <a:t>or </a:t>
            </a:r>
          </a:p>
          <a:p>
            <a:r>
              <a:rPr lang="en-US" sz="1900" dirty="0">
                <a:solidFill>
                  <a:schemeClr val="tx1"/>
                </a:solidFill>
              </a:rPr>
              <a:t>the value of </a:t>
            </a:r>
            <a:r>
              <a:rPr lang="en-US" sz="1900" dirty="0" err="1">
                <a:solidFill>
                  <a:schemeClr val="tx1"/>
                </a:solidFill>
              </a:rPr>
              <a:t>Dno</a:t>
            </a:r>
            <a:r>
              <a:rPr lang="en-US" sz="1900" dirty="0">
                <a:solidFill>
                  <a:schemeClr val="tx1"/>
                </a:solidFill>
              </a:rPr>
              <a:t> can be NULL if the employee does not belong to a department or will be assigned to a department later. </a:t>
            </a:r>
          </a:p>
        </p:txBody>
      </p:sp>
      <p:pic>
        <p:nvPicPr>
          <p:cNvPr id="4" name="Picture 3"/>
          <p:cNvPicPr>
            <a:picLocks noChangeAspect="1"/>
          </p:cNvPicPr>
          <p:nvPr/>
        </p:nvPicPr>
        <p:blipFill>
          <a:blip r:embed="rId2"/>
          <a:stretch>
            <a:fillRect/>
          </a:stretch>
        </p:blipFill>
        <p:spPr>
          <a:xfrm>
            <a:off x="6790397" y="82378"/>
            <a:ext cx="5247306" cy="6447617"/>
          </a:xfrm>
          <a:prstGeom prst="rect">
            <a:avLst/>
          </a:prstGeom>
        </p:spPr>
      </p:pic>
    </p:spTree>
    <p:extLst>
      <p:ext uri="{BB962C8B-B14F-4D97-AF65-F5344CB8AC3E}">
        <p14:creationId xmlns:p14="http://schemas.microsoft.com/office/powerpoint/2010/main" val="2772366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20459"/>
            <a:ext cx="6102406" cy="1320800"/>
          </a:xfrm>
        </p:spPr>
        <p:txBody>
          <a:bodyPr>
            <a:normAutofit fontScale="90000"/>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6384915" cy="4949568"/>
          </a:xfrm>
        </p:spPr>
        <p:txBody>
          <a:bodyPr>
            <a:normAutofit/>
          </a:bodyPr>
          <a:lstStyle/>
          <a:p>
            <a:r>
              <a:rPr lang="en-US" sz="1900" b="1" u="sng" dirty="0">
                <a:solidFill>
                  <a:schemeClr val="accent2">
                    <a:lumMod val="75000"/>
                  </a:schemeClr>
                </a:solidFill>
              </a:rPr>
              <a:t>Entity Integrity, Referential Integrity, and Foreign Keys</a:t>
            </a:r>
          </a:p>
          <a:p>
            <a:r>
              <a:rPr lang="en-US" sz="1900" b="1" i="1" u="sng" dirty="0">
                <a:solidFill>
                  <a:schemeClr val="accent5"/>
                </a:solidFill>
              </a:rPr>
              <a:t>Referential integrity constraint</a:t>
            </a:r>
            <a:endParaRPr lang="en-US" sz="1900" b="1" i="1" u="sng" dirty="0">
              <a:solidFill>
                <a:schemeClr val="accent2">
                  <a:lumMod val="75000"/>
                </a:schemeClr>
              </a:solidFill>
            </a:endParaRPr>
          </a:p>
          <a:p>
            <a:r>
              <a:rPr lang="en-US" sz="1900" dirty="0">
                <a:solidFill>
                  <a:schemeClr val="tx1"/>
                </a:solidFill>
              </a:rPr>
              <a:t>Notice that a foreign key can refer to its own relation. </a:t>
            </a:r>
          </a:p>
          <a:p>
            <a:pPr lvl="1"/>
            <a:r>
              <a:rPr lang="en-US" sz="1700" dirty="0">
                <a:solidFill>
                  <a:schemeClr val="tx1"/>
                </a:solidFill>
              </a:rPr>
              <a:t>For example, the attribute </a:t>
            </a:r>
            <a:r>
              <a:rPr lang="en-US" sz="1700" dirty="0" err="1">
                <a:solidFill>
                  <a:schemeClr val="tx1"/>
                </a:solidFill>
              </a:rPr>
              <a:t>Super_ssn</a:t>
            </a:r>
            <a:r>
              <a:rPr lang="en-US" sz="1700" dirty="0">
                <a:solidFill>
                  <a:schemeClr val="tx1"/>
                </a:solidFill>
              </a:rPr>
              <a:t> in EMPLOYEE refers to the supervisor of an employee; this is another employee, represented by a tuple in the EMPLOYEE relation. Hence, </a:t>
            </a:r>
            <a:r>
              <a:rPr lang="en-US" sz="1700" dirty="0" err="1">
                <a:solidFill>
                  <a:schemeClr val="tx1"/>
                </a:solidFill>
              </a:rPr>
              <a:t>Super_ssn</a:t>
            </a:r>
            <a:r>
              <a:rPr lang="en-US" sz="1700" dirty="0">
                <a:solidFill>
                  <a:schemeClr val="tx1"/>
                </a:solidFill>
              </a:rPr>
              <a:t> is a foreign key that references the EMPLOYEE relation itself. </a:t>
            </a:r>
          </a:p>
          <a:p>
            <a:r>
              <a:rPr lang="en-US" sz="1900" dirty="0">
                <a:solidFill>
                  <a:schemeClr val="tx1"/>
                </a:solidFill>
              </a:rPr>
              <a:t>In Figure 5.6 the tuple for employee ‘John Smith’ references the tuple for employee ‘Franklin Wong,’ indicating that ‘Franklin Wong’ is the supervisor of ‘John Smith’.</a:t>
            </a:r>
          </a:p>
        </p:txBody>
      </p:sp>
      <p:pic>
        <p:nvPicPr>
          <p:cNvPr id="4" name="Picture 3"/>
          <p:cNvPicPr>
            <a:picLocks noChangeAspect="1"/>
          </p:cNvPicPr>
          <p:nvPr/>
        </p:nvPicPr>
        <p:blipFill>
          <a:blip r:embed="rId2"/>
          <a:stretch>
            <a:fillRect/>
          </a:stretch>
        </p:blipFill>
        <p:spPr>
          <a:xfrm>
            <a:off x="6872775" y="197708"/>
            <a:ext cx="5247306" cy="6447617"/>
          </a:xfrm>
          <a:prstGeom prst="rect">
            <a:avLst/>
          </a:prstGeom>
        </p:spPr>
      </p:pic>
    </p:spTree>
    <p:extLst>
      <p:ext uri="{BB962C8B-B14F-4D97-AF65-F5344CB8AC3E}">
        <p14:creationId xmlns:p14="http://schemas.microsoft.com/office/powerpoint/2010/main" val="639082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Entity Integrity, Referential Integrity, and Foreign Keys</a:t>
            </a:r>
          </a:p>
          <a:p>
            <a:r>
              <a:rPr lang="en-US" sz="1900" b="1" i="1" u="sng" dirty="0">
                <a:solidFill>
                  <a:schemeClr val="accent5"/>
                </a:solidFill>
              </a:rPr>
              <a:t>Referential integrity constraint</a:t>
            </a:r>
            <a:endParaRPr lang="en-US" sz="1900" b="1" i="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2885174" y="2508765"/>
            <a:ext cx="5196145" cy="3882079"/>
          </a:xfrm>
          <a:prstGeom prst="rect">
            <a:avLst/>
          </a:prstGeom>
          <a:ln w="19050">
            <a:solidFill>
              <a:schemeClr val="tx1"/>
            </a:solidFill>
          </a:ln>
        </p:spPr>
      </p:pic>
    </p:spTree>
    <p:extLst>
      <p:ext uri="{BB962C8B-B14F-4D97-AF65-F5344CB8AC3E}">
        <p14:creationId xmlns:p14="http://schemas.microsoft.com/office/powerpoint/2010/main" val="3934231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Relational Model Constraints</a:t>
            </a:r>
            <a:br>
              <a:rPr lang="en-US" dirty="0"/>
            </a:br>
            <a:r>
              <a:rPr lang="en-US" dirty="0"/>
              <a:t>and Relational Database Schemas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Entity Integrity, Referential Integrity, and Foreign Keys</a:t>
            </a:r>
          </a:p>
          <a:p>
            <a:r>
              <a:rPr lang="en-US" sz="1900" b="1" i="1" u="sng" dirty="0">
                <a:solidFill>
                  <a:schemeClr val="accent5"/>
                </a:solidFill>
              </a:rPr>
              <a:t>Other Types of Constraints</a:t>
            </a:r>
          </a:p>
          <a:p>
            <a:r>
              <a:rPr lang="en-US" sz="1900" dirty="0">
                <a:solidFill>
                  <a:schemeClr val="tx1"/>
                </a:solidFill>
              </a:rPr>
              <a:t>General constraints, sometimes called semantic integrity constraints, are not part of the DDL and have to be specified and enforced in a different way. Examples of such constraints are the salary of an employee should not exceed the salary of the employee’s supervisor and the maximum number of hours an employee can work on all projects per week is 56.</a:t>
            </a:r>
          </a:p>
          <a:p>
            <a:r>
              <a:rPr lang="en-US" sz="1900" dirty="0">
                <a:solidFill>
                  <a:schemeClr val="tx1"/>
                </a:solidFill>
              </a:rPr>
              <a:t> Mechanisms called triggers and assertions can be used in SQL, through the CREATE ASSERTION and CREATE TRIGGER statements, to specify some of these constraints.</a:t>
            </a:r>
          </a:p>
          <a:p>
            <a:r>
              <a:rPr lang="en-US" sz="1900" dirty="0">
                <a:solidFill>
                  <a:schemeClr val="tx1"/>
                </a:solidFill>
              </a:rPr>
              <a:t>The types of constraints we discussed so far may be called state constraints because they define the constraints that a valid state of the database must satisfy.</a:t>
            </a:r>
          </a:p>
          <a:p>
            <a:r>
              <a:rPr lang="en-US" sz="1900" dirty="0">
                <a:solidFill>
                  <a:schemeClr val="tx1"/>
                </a:solidFill>
              </a:rPr>
              <a:t>Another type of constraint, called transition constraints, can be defined to deal with state changes in the database. An example of a transition constraint is: “the salary of an employee can only increase.”</a:t>
            </a:r>
          </a:p>
        </p:txBody>
      </p:sp>
    </p:spTree>
    <p:extLst>
      <p:ext uri="{BB962C8B-B14F-4D97-AF65-F5344CB8AC3E}">
        <p14:creationId xmlns:p14="http://schemas.microsoft.com/office/powerpoint/2010/main" val="269718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8" y="1451232"/>
            <a:ext cx="9158644" cy="4661243"/>
          </a:xfrm>
        </p:spPr>
        <p:txBody>
          <a:bodyPr>
            <a:normAutofit/>
          </a:bodyPr>
          <a:lstStyle/>
          <a:p>
            <a:r>
              <a:rPr lang="en-US" sz="1600" dirty="0"/>
              <a:t>Relational model: represents the database as </a:t>
            </a:r>
            <a:r>
              <a:rPr lang="en-US" sz="1600" b="1" dirty="0">
                <a:solidFill>
                  <a:schemeClr val="accent5"/>
                </a:solidFill>
              </a:rPr>
              <a:t>a collection of relations</a:t>
            </a:r>
            <a:r>
              <a:rPr lang="en-US" sz="1600" dirty="0"/>
              <a:t>. Each relation resembles a </a:t>
            </a:r>
            <a:r>
              <a:rPr lang="en-US" sz="1600" b="1" dirty="0">
                <a:solidFill>
                  <a:schemeClr val="accent5"/>
                </a:solidFill>
              </a:rPr>
              <a:t>table of values </a:t>
            </a:r>
            <a:r>
              <a:rPr lang="en-US" sz="1600" dirty="0"/>
              <a:t>or a </a:t>
            </a:r>
            <a:r>
              <a:rPr lang="en-US" sz="1600" b="1" dirty="0">
                <a:solidFill>
                  <a:schemeClr val="accent5"/>
                </a:solidFill>
              </a:rPr>
              <a:t>flat file of records</a:t>
            </a:r>
            <a:r>
              <a:rPr lang="en-US" sz="1600" dirty="0"/>
              <a:t>. </a:t>
            </a:r>
          </a:p>
          <a:p>
            <a:r>
              <a:rPr lang="en-US" sz="1600" dirty="0"/>
              <a:t>It is called a flat file because each record has a simple linear or flat structure.</a:t>
            </a:r>
          </a:p>
          <a:p>
            <a:endParaRPr lang="en-US" sz="1600" dirty="0"/>
          </a:p>
          <a:p>
            <a:pPr marL="0" indent="0">
              <a:buNone/>
            </a:pPr>
            <a:r>
              <a:rPr lang="en-US" sz="1600" b="1" u="sng" dirty="0"/>
              <a:t>Important terminology:</a:t>
            </a:r>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828752458"/>
              </p:ext>
            </p:extLst>
          </p:nvPr>
        </p:nvGraphicFramePr>
        <p:xfrm>
          <a:off x="1146002" y="3314585"/>
          <a:ext cx="8128000" cy="2062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Terms</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sz="1600" b="1" i="1" dirty="0">
                          <a:solidFill>
                            <a:schemeClr val="accent5"/>
                          </a:solidFill>
                        </a:rPr>
                        <a:t>Tuple</a:t>
                      </a:r>
                      <a:endParaRPr lang="en-US" sz="1600" dirty="0"/>
                    </a:p>
                  </a:txBody>
                  <a:tcPr/>
                </a:tc>
                <a:tc>
                  <a:txBody>
                    <a:bodyPr/>
                    <a:lstStyle/>
                    <a:p>
                      <a:r>
                        <a:rPr lang="en-US" sz="1600" dirty="0"/>
                        <a:t>A row </a:t>
                      </a:r>
                    </a:p>
                  </a:txBody>
                  <a:tcPr/>
                </a:tc>
                <a:extLst>
                  <a:ext uri="{0D108BD9-81ED-4DB2-BD59-A6C34878D82A}">
                    <a16:rowId xmlns:a16="http://schemas.microsoft.com/office/drawing/2014/main" val="10001"/>
                  </a:ext>
                </a:extLst>
              </a:tr>
              <a:tr h="370840">
                <a:tc>
                  <a:txBody>
                    <a:bodyPr/>
                    <a:lstStyle/>
                    <a:p>
                      <a:r>
                        <a:rPr lang="en-US" sz="1600" b="1" i="1" dirty="0">
                          <a:solidFill>
                            <a:schemeClr val="accent5"/>
                          </a:solidFill>
                        </a:rPr>
                        <a:t>Attribute</a:t>
                      </a:r>
                      <a:endParaRPr lang="en-US" sz="1600" dirty="0"/>
                    </a:p>
                  </a:txBody>
                  <a:tcPr/>
                </a:tc>
                <a:tc>
                  <a:txBody>
                    <a:bodyPr/>
                    <a:lstStyle/>
                    <a:p>
                      <a:r>
                        <a:rPr lang="en-US" sz="1600" dirty="0"/>
                        <a:t>A column header </a:t>
                      </a:r>
                    </a:p>
                  </a:txBody>
                  <a:tcPr/>
                </a:tc>
                <a:extLst>
                  <a:ext uri="{0D108BD9-81ED-4DB2-BD59-A6C34878D82A}">
                    <a16:rowId xmlns:a16="http://schemas.microsoft.com/office/drawing/2014/main" val="10002"/>
                  </a:ext>
                </a:extLst>
              </a:tr>
              <a:tr h="370840">
                <a:tc>
                  <a:txBody>
                    <a:bodyPr/>
                    <a:lstStyle/>
                    <a:p>
                      <a:r>
                        <a:rPr lang="en-US" sz="1600" b="1" i="1" dirty="0">
                          <a:solidFill>
                            <a:schemeClr val="accent5"/>
                          </a:solidFill>
                        </a:rPr>
                        <a:t>Relation</a:t>
                      </a:r>
                      <a:endParaRPr lang="en-US" sz="1600" dirty="0"/>
                    </a:p>
                  </a:txBody>
                  <a:tcPr/>
                </a:tc>
                <a:tc>
                  <a:txBody>
                    <a:bodyPr/>
                    <a:lstStyle/>
                    <a:p>
                      <a:r>
                        <a:rPr lang="en-US" sz="1600" dirty="0"/>
                        <a:t>Table</a:t>
                      </a:r>
                    </a:p>
                  </a:txBody>
                  <a:tcPr/>
                </a:tc>
                <a:extLst>
                  <a:ext uri="{0D108BD9-81ED-4DB2-BD59-A6C34878D82A}">
                    <a16:rowId xmlns:a16="http://schemas.microsoft.com/office/drawing/2014/main" val="10003"/>
                  </a:ext>
                </a:extLst>
              </a:tr>
              <a:tr h="370840">
                <a:tc>
                  <a:txBody>
                    <a:bodyPr/>
                    <a:lstStyle/>
                    <a:p>
                      <a:r>
                        <a:rPr lang="en-US" sz="1600" b="1" i="1" dirty="0">
                          <a:solidFill>
                            <a:schemeClr val="accent5"/>
                          </a:solidFill>
                        </a:rPr>
                        <a:t>Domain of possible values</a:t>
                      </a:r>
                      <a:endParaRPr lang="en-US" sz="1600" dirty="0"/>
                    </a:p>
                  </a:txBody>
                  <a:tcPr/>
                </a:tc>
                <a:tc>
                  <a:txBody>
                    <a:bodyPr/>
                    <a:lstStyle/>
                    <a:p>
                      <a:r>
                        <a:rPr lang="en-US" sz="1600" dirty="0"/>
                        <a:t>Data type describing the types of values that can appear in each column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288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Update Operations, Transactions,</a:t>
            </a:r>
            <a:br>
              <a:rPr lang="en-US" dirty="0"/>
            </a:br>
            <a:r>
              <a:rPr lang="en-US" dirty="0"/>
              <a:t>and Dealing with Constraint Violations</a:t>
            </a:r>
          </a:p>
        </p:txBody>
      </p:sp>
      <p:sp>
        <p:nvSpPr>
          <p:cNvPr id="3" name="Content Placeholder 2"/>
          <p:cNvSpPr>
            <a:spLocks noGrp="1"/>
          </p:cNvSpPr>
          <p:nvPr>
            <p:ph idx="1"/>
          </p:nvPr>
        </p:nvSpPr>
        <p:spPr>
          <a:xfrm>
            <a:off x="487860" y="1518508"/>
            <a:ext cx="9587015" cy="4949568"/>
          </a:xfrm>
        </p:spPr>
        <p:txBody>
          <a:bodyPr>
            <a:normAutofit/>
          </a:bodyPr>
          <a:lstStyle/>
          <a:p>
            <a:r>
              <a:rPr lang="en-US" sz="1900" dirty="0">
                <a:solidFill>
                  <a:schemeClr val="tx1"/>
                </a:solidFill>
              </a:rPr>
              <a:t>There are three basic operations that can change the states of relations in the database:</a:t>
            </a:r>
          </a:p>
          <a:p>
            <a:r>
              <a:rPr lang="en-US" sz="1900" dirty="0">
                <a:solidFill>
                  <a:schemeClr val="tx1"/>
                </a:solidFill>
              </a:rPr>
              <a:t>Insert, Delete, and Update (or Modify). </a:t>
            </a:r>
          </a:p>
          <a:p>
            <a:pPr lvl="1"/>
            <a:r>
              <a:rPr lang="en-US" sz="1700" dirty="0">
                <a:solidFill>
                  <a:schemeClr val="tx1"/>
                </a:solidFill>
              </a:rPr>
              <a:t>Insert is used to insert one or more new tuples in a relation</a:t>
            </a:r>
          </a:p>
          <a:p>
            <a:pPr lvl="1"/>
            <a:r>
              <a:rPr lang="en-US" sz="1700" dirty="0">
                <a:solidFill>
                  <a:schemeClr val="tx1"/>
                </a:solidFill>
              </a:rPr>
              <a:t>Delete is used to delete tuples </a:t>
            </a:r>
          </a:p>
          <a:p>
            <a:pPr lvl="1"/>
            <a:r>
              <a:rPr lang="en-US" sz="1700" dirty="0">
                <a:solidFill>
                  <a:schemeClr val="tx1"/>
                </a:solidFill>
              </a:rPr>
              <a:t>Update (or Modify) is used to change the values of some attributes in existing tuples. </a:t>
            </a:r>
          </a:p>
          <a:p>
            <a:r>
              <a:rPr lang="en-US" sz="1900" dirty="0">
                <a:solidFill>
                  <a:schemeClr val="tx1"/>
                </a:solidFill>
              </a:rPr>
              <a:t>Whenever these operations are applied, the integrity constraints specified on the relational database schema should not be violated.</a:t>
            </a:r>
          </a:p>
        </p:txBody>
      </p:sp>
    </p:spTree>
    <p:extLst>
      <p:ext uri="{BB962C8B-B14F-4D97-AF65-F5344CB8AC3E}">
        <p14:creationId xmlns:p14="http://schemas.microsoft.com/office/powerpoint/2010/main" val="1287140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Update Operations, Transactions,</a:t>
            </a:r>
            <a:br>
              <a:rPr lang="en-US" dirty="0"/>
            </a:br>
            <a:r>
              <a:rPr lang="en-US" dirty="0"/>
              <a:t>and Dealing with Constraint Violations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The Insert Operation</a:t>
            </a:r>
          </a:p>
          <a:p>
            <a:r>
              <a:rPr lang="en-US" sz="1900" dirty="0">
                <a:solidFill>
                  <a:schemeClr val="tx1"/>
                </a:solidFill>
              </a:rPr>
              <a:t>The Insert operation provides a list of attribute values for a new tuple t that is to be inserted into a relation R. Insert can violate any of the four types of constraints.</a:t>
            </a:r>
          </a:p>
          <a:p>
            <a:pPr lvl="1"/>
            <a:r>
              <a:rPr lang="en-US" sz="1700" b="1" dirty="0">
                <a:solidFill>
                  <a:srgbClr val="C00000"/>
                </a:solidFill>
              </a:rPr>
              <a:t>Domain constraints </a:t>
            </a:r>
            <a:r>
              <a:rPr lang="en-US" sz="1700" dirty="0">
                <a:solidFill>
                  <a:schemeClr val="tx1"/>
                </a:solidFill>
              </a:rPr>
              <a:t>can be violated if an attribute value is given that does not appear in the corresponding domain or is not of the appropriate data type. </a:t>
            </a:r>
          </a:p>
          <a:p>
            <a:pPr lvl="1"/>
            <a:r>
              <a:rPr lang="en-US" sz="1700" b="1" dirty="0">
                <a:solidFill>
                  <a:srgbClr val="C00000"/>
                </a:solidFill>
              </a:rPr>
              <a:t>Key constraints </a:t>
            </a:r>
            <a:r>
              <a:rPr lang="en-US" sz="1700" dirty="0">
                <a:solidFill>
                  <a:schemeClr val="tx1"/>
                </a:solidFill>
              </a:rPr>
              <a:t>can be violated if a key value in the new tuple t already exists in another tuple in the relation r(R). </a:t>
            </a:r>
          </a:p>
          <a:p>
            <a:pPr lvl="1"/>
            <a:r>
              <a:rPr lang="en-US" sz="1700" b="1" dirty="0">
                <a:solidFill>
                  <a:srgbClr val="C00000"/>
                </a:solidFill>
              </a:rPr>
              <a:t>Entity integrity </a:t>
            </a:r>
            <a:r>
              <a:rPr lang="en-US" sz="1700" dirty="0">
                <a:solidFill>
                  <a:schemeClr val="tx1"/>
                </a:solidFill>
              </a:rPr>
              <a:t>can be violated if any part of the primary key of the new tuple t is NULL. </a:t>
            </a:r>
          </a:p>
          <a:p>
            <a:pPr lvl="1"/>
            <a:r>
              <a:rPr lang="en-US" sz="1700" b="1" dirty="0">
                <a:solidFill>
                  <a:srgbClr val="C00000"/>
                </a:solidFill>
              </a:rPr>
              <a:t>Referential integrity </a:t>
            </a:r>
            <a:r>
              <a:rPr lang="en-US" sz="1700" dirty="0">
                <a:solidFill>
                  <a:schemeClr val="tx1"/>
                </a:solidFill>
              </a:rPr>
              <a:t>can be violated if the value of any foreign key in t refers to a tuple that does not exist in the referenced relation.</a:t>
            </a:r>
          </a:p>
        </p:txBody>
      </p:sp>
    </p:spTree>
    <p:extLst>
      <p:ext uri="{BB962C8B-B14F-4D97-AF65-F5344CB8AC3E}">
        <p14:creationId xmlns:p14="http://schemas.microsoft.com/office/powerpoint/2010/main" val="461929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39" y="123567"/>
            <a:ext cx="5912936" cy="1320800"/>
          </a:xfrm>
        </p:spPr>
        <p:txBody>
          <a:bodyPr>
            <a:normAutofit fontScale="90000"/>
          </a:bodyPr>
          <a:lstStyle/>
          <a:p>
            <a:r>
              <a:rPr lang="en-US" sz="2800" dirty="0"/>
              <a:t>Update Operations, Transactions,</a:t>
            </a:r>
            <a:br>
              <a:rPr lang="en-US" sz="2800" dirty="0"/>
            </a:br>
            <a:r>
              <a:rPr lang="en-US" sz="2800" dirty="0"/>
              <a:t>and Dealing with Constraint Violations</a:t>
            </a:r>
          </a:p>
        </p:txBody>
      </p:sp>
      <p:sp>
        <p:nvSpPr>
          <p:cNvPr id="3" name="Content Placeholder 2"/>
          <p:cNvSpPr>
            <a:spLocks noGrp="1"/>
          </p:cNvSpPr>
          <p:nvPr>
            <p:ph idx="1"/>
          </p:nvPr>
        </p:nvSpPr>
        <p:spPr>
          <a:xfrm>
            <a:off x="265438" y="1518508"/>
            <a:ext cx="9685870" cy="4949568"/>
          </a:xfrm>
        </p:spPr>
        <p:txBody>
          <a:bodyPr>
            <a:normAutofit lnSpcReduction="10000"/>
          </a:bodyPr>
          <a:lstStyle/>
          <a:p>
            <a:r>
              <a:rPr lang="en-US" sz="1900" b="1" u="sng" dirty="0">
                <a:solidFill>
                  <a:schemeClr val="accent2">
                    <a:lumMod val="75000"/>
                  </a:schemeClr>
                </a:solidFill>
              </a:rPr>
              <a:t>The Insert Operation</a:t>
            </a:r>
          </a:p>
          <a:p>
            <a:r>
              <a:rPr lang="en-US" sz="1900" dirty="0">
                <a:solidFill>
                  <a:schemeClr val="tx1"/>
                </a:solidFill>
              </a:rPr>
              <a:t>Here are some examples to illustrate this discussion.</a:t>
            </a:r>
          </a:p>
          <a:p>
            <a:r>
              <a:rPr lang="en-US" sz="1900" dirty="0">
                <a:solidFill>
                  <a:schemeClr val="tx1"/>
                </a:solidFill>
              </a:rPr>
              <a:t>■ Operation:</a:t>
            </a:r>
          </a:p>
          <a:p>
            <a:r>
              <a:rPr lang="en-US" sz="1900" dirty="0">
                <a:solidFill>
                  <a:schemeClr val="tx1"/>
                </a:solidFill>
              </a:rPr>
              <a:t>Insert &lt;‘Cecilia’, ‘F’, ‘</a:t>
            </a:r>
            <a:r>
              <a:rPr lang="en-US" sz="1900" dirty="0" err="1">
                <a:solidFill>
                  <a:schemeClr val="tx1"/>
                </a:solidFill>
              </a:rPr>
              <a:t>Kolonsky</a:t>
            </a:r>
            <a:r>
              <a:rPr lang="en-US" sz="1900" dirty="0">
                <a:solidFill>
                  <a:schemeClr val="tx1"/>
                </a:solidFill>
              </a:rPr>
              <a:t>’, NULL, ‘1960-04-05’, ‘6357 Windy Lane, Katy, TX’, F, 28000, NULL, 4&gt; into EMPLOYEE.</a:t>
            </a: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r>
              <a:rPr lang="en-US" sz="1900" dirty="0">
                <a:solidFill>
                  <a:schemeClr val="tx1"/>
                </a:solidFill>
              </a:rPr>
              <a:t>Result: This insertion violates the </a:t>
            </a:r>
            <a:r>
              <a:rPr lang="en-US" sz="1900" b="1" dirty="0">
                <a:solidFill>
                  <a:srgbClr val="C00000"/>
                </a:solidFill>
              </a:rPr>
              <a:t>entity integrity constraint (NULL for the primary key </a:t>
            </a:r>
            <a:r>
              <a:rPr lang="en-US" sz="1900" b="1" dirty="0" err="1">
                <a:solidFill>
                  <a:srgbClr val="C00000"/>
                </a:solidFill>
              </a:rPr>
              <a:t>Ssn</a:t>
            </a:r>
            <a:r>
              <a:rPr lang="en-US" sz="1900" b="1" dirty="0">
                <a:solidFill>
                  <a:srgbClr val="C00000"/>
                </a:solidFill>
              </a:rPr>
              <a:t>), </a:t>
            </a:r>
            <a:r>
              <a:rPr lang="en-US" sz="1900" dirty="0">
                <a:solidFill>
                  <a:schemeClr val="tx1"/>
                </a:solidFill>
              </a:rPr>
              <a:t>so it is rejected.</a:t>
            </a:r>
          </a:p>
          <a:p>
            <a:endParaRPr lang="en-US" sz="1900" dirty="0">
              <a:solidFill>
                <a:schemeClr val="tx1"/>
              </a:solidFill>
            </a:endParaRPr>
          </a:p>
        </p:txBody>
      </p:sp>
      <p:pic>
        <p:nvPicPr>
          <p:cNvPr id="4" name="Picture 3"/>
          <p:cNvPicPr>
            <a:picLocks noChangeAspect="1"/>
          </p:cNvPicPr>
          <p:nvPr/>
        </p:nvPicPr>
        <p:blipFill rotWithShape="1">
          <a:blip r:embed="rId2"/>
          <a:srcRect t="5403" b="66270"/>
          <a:stretch/>
        </p:blipFill>
        <p:spPr>
          <a:xfrm>
            <a:off x="2284300" y="3361037"/>
            <a:ext cx="6291289" cy="2189809"/>
          </a:xfrm>
          <a:prstGeom prst="rect">
            <a:avLst/>
          </a:prstGeom>
        </p:spPr>
      </p:pic>
    </p:spTree>
    <p:extLst>
      <p:ext uri="{BB962C8B-B14F-4D97-AF65-F5344CB8AC3E}">
        <p14:creationId xmlns:p14="http://schemas.microsoft.com/office/powerpoint/2010/main" val="230562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39" y="123567"/>
            <a:ext cx="5912936" cy="1320800"/>
          </a:xfrm>
        </p:spPr>
        <p:txBody>
          <a:bodyPr>
            <a:normAutofit fontScale="90000"/>
          </a:bodyPr>
          <a:lstStyle/>
          <a:p>
            <a:r>
              <a:rPr lang="en-US" sz="2800" dirty="0"/>
              <a:t>Update Operations, Transactions,</a:t>
            </a:r>
            <a:br>
              <a:rPr lang="en-US" sz="2800" dirty="0"/>
            </a:br>
            <a:r>
              <a:rPr lang="en-US" sz="2800" dirty="0"/>
              <a:t>and Dealing with Constraint Violations</a:t>
            </a:r>
          </a:p>
        </p:txBody>
      </p:sp>
      <p:sp>
        <p:nvSpPr>
          <p:cNvPr id="3" name="Content Placeholder 2"/>
          <p:cNvSpPr>
            <a:spLocks noGrp="1"/>
          </p:cNvSpPr>
          <p:nvPr>
            <p:ph idx="1"/>
          </p:nvPr>
        </p:nvSpPr>
        <p:spPr>
          <a:xfrm>
            <a:off x="265438" y="1518508"/>
            <a:ext cx="9924767" cy="4949568"/>
          </a:xfrm>
        </p:spPr>
        <p:txBody>
          <a:bodyPr>
            <a:normAutofit/>
          </a:bodyPr>
          <a:lstStyle/>
          <a:p>
            <a:r>
              <a:rPr lang="en-US" sz="1900" b="1" u="sng" dirty="0">
                <a:solidFill>
                  <a:schemeClr val="accent2">
                    <a:lumMod val="75000"/>
                  </a:schemeClr>
                </a:solidFill>
              </a:rPr>
              <a:t>The Insert Operation</a:t>
            </a:r>
          </a:p>
          <a:p>
            <a:r>
              <a:rPr lang="en-US" sz="1900" dirty="0">
                <a:solidFill>
                  <a:schemeClr val="tx1"/>
                </a:solidFill>
              </a:rPr>
              <a:t>Here are some examples to illustrate this discussion.</a:t>
            </a:r>
          </a:p>
          <a:p>
            <a:r>
              <a:rPr lang="en-US" sz="1900" dirty="0">
                <a:solidFill>
                  <a:schemeClr val="tx1"/>
                </a:solidFill>
              </a:rPr>
              <a:t>■ Operation:</a:t>
            </a:r>
          </a:p>
          <a:p>
            <a:r>
              <a:rPr lang="en-US" sz="1900" dirty="0">
                <a:solidFill>
                  <a:schemeClr val="tx1"/>
                </a:solidFill>
              </a:rPr>
              <a:t>Insert &lt;‘Alicia’, ‘J’, ‘</a:t>
            </a:r>
            <a:r>
              <a:rPr lang="en-US" sz="1900" dirty="0" err="1">
                <a:solidFill>
                  <a:schemeClr val="tx1"/>
                </a:solidFill>
              </a:rPr>
              <a:t>Zelaya</a:t>
            </a:r>
            <a:r>
              <a:rPr lang="en-US" sz="1900" dirty="0">
                <a:solidFill>
                  <a:schemeClr val="tx1"/>
                </a:solidFill>
              </a:rPr>
              <a:t>’, ‘999887777’, ‘1960-04-05’, ‘6357 Windy Lane, Katy, TX’, F, 28000, ‘987654321’, 4&gt; into EMPLOYEE.</a:t>
            </a: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r>
              <a:rPr lang="en-US" sz="1900" dirty="0">
                <a:solidFill>
                  <a:schemeClr val="tx1"/>
                </a:solidFill>
              </a:rPr>
              <a:t>Result: This insertion violates the </a:t>
            </a:r>
            <a:r>
              <a:rPr lang="en-US" sz="1900" b="1" dirty="0">
                <a:solidFill>
                  <a:srgbClr val="C00000"/>
                </a:solidFill>
              </a:rPr>
              <a:t>key constraint </a:t>
            </a:r>
            <a:r>
              <a:rPr lang="en-US" sz="1900" dirty="0">
                <a:solidFill>
                  <a:schemeClr val="tx1"/>
                </a:solidFill>
              </a:rPr>
              <a:t>because another tuple with the same </a:t>
            </a:r>
            <a:r>
              <a:rPr lang="en-US" sz="1900" dirty="0" err="1">
                <a:solidFill>
                  <a:schemeClr val="tx1"/>
                </a:solidFill>
              </a:rPr>
              <a:t>Ssn</a:t>
            </a:r>
            <a:r>
              <a:rPr lang="en-US" sz="1900" dirty="0">
                <a:solidFill>
                  <a:schemeClr val="tx1"/>
                </a:solidFill>
              </a:rPr>
              <a:t> value already exists in the EMPLOYEE relation, and so it is rejected.</a:t>
            </a:r>
          </a:p>
        </p:txBody>
      </p:sp>
      <p:pic>
        <p:nvPicPr>
          <p:cNvPr id="4" name="Picture 3"/>
          <p:cNvPicPr>
            <a:picLocks noChangeAspect="1"/>
          </p:cNvPicPr>
          <p:nvPr/>
        </p:nvPicPr>
        <p:blipFill rotWithShape="1">
          <a:blip r:embed="rId2"/>
          <a:srcRect l="2465" t="5239" b="67292"/>
          <a:stretch/>
        </p:blipFill>
        <p:spPr>
          <a:xfrm>
            <a:off x="2603156" y="3428999"/>
            <a:ext cx="5968922" cy="2065638"/>
          </a:xfrm>
          <a:prstGeom prst="rect">
            <a:avLst/>
          </a:prstGeom>
        </p:spPr>
      </p:pic>
    </p:spTree>
    <p:extLst>
      <p:ext uri="{BB962C8B-B14F-4D97-AF65-F5344CB8AC3E}">
        <p14:creationId xmlns:p14="http://schemas.microsoft.com/office/powerpoint/2010/main" val="282504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27" y="354227"/>
            <a:ext cx="7016806" cy="1320800"/>
          </a:xfrm>
        </p:spPr>
        <p:txBody>
          <a:bodyPr>
            <a:normAutofit fontScale="90000"/>
          </a:bodyPr>
          <a:lstStyle/>
          <a:p>
            <a:r>
              <a:rPr lang="en-US" sz="3200" dirty="0"/>
              <a:t>Update Operations, Transactions,</a:t>
            </a:r>
            <a:br>
              <a:rPr lang="en-US" sz="3200" dirty="0"/>
            </a:br>
            <a:r>
              <a:rPr lang="en-US" sz="3200" dirty="0"/>
              <a:t>and Dealing with Constraint Violations</a:t>
            </a:r>
          </a:p>
        </p:txBody>
      </p:sp>
      <p:sp>
        <p:nvSpPr>
          <p:cNvPr id="3" name="Content Placeholder 2"/>
          <p:cNvSpPr>
            <a:spLocks noGrp="1"/>
          </p:cNvSpPr>
          <p:nvPr>
            <p:ph idx="1"/>
          </p:nvPr>
        </p:nvSpPr>
        <p:spPr>
          <a:xfrm>
            <a:off x="487861" y="1518508"/>
            <a:ext cx="9570540" cy="4949568"/>
          </a:xfrm>
        </p:spPr>
        <p:txBody>
          <a:bodyPr>
            <a:normAutofit lnSpcReduction="10000"/>
          </a:bodyPr>
          <a:lstStyle/>
          <a:p>
            <a:r>
              <a:rPr lang="en-US" sz="1900" b="1" u="sng" dirty="0">
                <a:solidFill>
                  <a:schemeClr val="accent2">
                    <a:lumMod val="75000"/>
                  </a:schemeClr>
                </a:solidFill>
              </a:rPr>
              <a:t>The Insert Operation</a:t>
            </a:r>
          </a:p>
          <a:p>
            <a:r>
              <a:rPr lang="en-US" sz="1900" dirty="0">
                <a:solidFill>
                  <a:schemeClr val="tx1"/>
                </a:solidFill>
              </a:rPr>
              <a:t>Here are some examples to illustrate this discussion.</a:t>
            </a:r>
          </a:p>
          <a:p>
            <a:r>
              <a:rPr lang="en-US" sz="1900" dirty="0">
                <a:solidFill>
                  <a:schemeClr val="tx1"/>
                </a:solidFill>
              </a:rPr>
              <a:t>■ Operation:</a:t>
            </a:r>
          </a:p>
          <a:p>
            <a:r>
              <a:rPr lang="en-US" sz="1900" dirty="0">
                <a:solidFill>
                  <a:schemeClr val="tx1"/>
                </a:solidFill>
              </a:rPr>
              <a:t>Insert &lt;‘Cecilia’, ‘F’, ‘</a:t>
            </a:r>
            <a:r>
              <a:rPr lang="en-US" sz="1900" dirty="0" err="1">
                <a:solidFill>
                  <a:schemeClr val="tx1"/>
                </a:solidFill>
              </a:rPr>
              <a:t>Kolonsky</a:t>
            </a:r>
            <a:r>
              <a:rPr lang="en-US" sz="1900" dirty="0">
                <a:solidFill>
                  <a:schemeClr val="tx1"/>
                </a:solidFill>
              </a:rPr>
              <a:t>’, ‘677678989’, ‘1960-04-05’, ‘6357 Windswept, Katy, TX’, F, 28000, ‘987654321’, 7&gt; into EMPLOYEE.</a:t>
            </a: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endParaRPr lang="en-US" sz="1900" dirty="0">
              <a:solidFill>
                <a:schemeClr val="tx1"/>
              </a:solidFill>
            </a:endParaRPr>
          </a:p>
          <a:p>
            <a:r>
              <a:rPr lang="en-US" sz="1900" dirty="0">
                <a:solidFill>
                  <a:schemeClr val="tx1"/>
                </a:solidFill>
              </a:rPr>
              <a:t>Result: This insertion violates the </a:t>
            </a:r>
            <a:r>
              <a:rPr lang="en-US" sz="1900" b="1" dirty="0">
                <a:solidFill>
                  <a:srgbClr val="C00000"/>
                </a:solidFill>
              </a:rPr>
              <a:t>referential integrity constraint </a:t>
            </a:r>
            <a:r>
              <a:rPr lang="en-US" sz="1900" dirty="0">
                <a:solidFill>
                  <a:schemeClr val="tx1"/>
                </a:solidFill>
              </a:rPr>
              <a:t>specified on </a:t>
            </a:r>
            <a:r>
              <a:rPr lang="en-US" sz="1900" dirty="0" err="1">
                <a:solidFill>
                  <a:schemeClr val="tx1"/>
                </a:solidFill>
              </a:rPr>
              <a:t>Dno</a:t>
            </a:r>
            <a:r>
              <a:rPr lang="en-US" sz="1900" dirty="0">
                <a:solidFill>
                  <a:schemeClr val="tx1"/>
                </a:solidFill>
              </a:rPr>
              <a:t> in EMPLOYEE because no corresponding referenced tuple exists </a:t>
            </a:r>
            <a:r>
              <a:rPr lang="en-US" sz="1900" dirty="0" err="1">
                <a:solidFill>
                  <a:schemeClr val="tx1"/>
                </a:solidFill>
              </a:rPr>
              <a:t>inDEPARTMENT</a:t>
            </a:r>
            <a:r>
              <a:rPr lang="en-US" sz="1900" dirty="0">
                <a:solidFill>
                  <a:schemeClr val="tx1"/>
                </a:solidFill>
              </a:rPr>
              <a:t> with </a:t>
            </a:r>
            <a:r>
              <a:rPr lang="en-US" sz="1900" dirty="0" err="1">
                <a:solidFill>
                  <a:schemeClr val="tx1"/>
                </a:solidFill>
              </a:rPr>
              <a:t>Dnumber</a:t>
            </a:r>
            <a:r>
              <a:rPr lang="en-US" sz="1900" dirty="0">
                <a:solidFill>
                  <a:schemeClr val="tx1"/>
                </a:solidFill>
              </a:rPr>
              <a:t> = 7.</a:t>
            </a:r>
          </a:p>
        </p:txBody>
      </p:sp>
      <p:pic>
        <p:nvPicPr>
          <p:cNvPr id="4" name="Picture 3"/>
          <p:cNvPicPr>
            <a:picLocks noChangeAspect="1"/>
          </p:cNvPicPr>
          <p:nvPr/>
        </p:nvPicPr>
        <p:blipFill rotWithShape="1">
          <a:blip r:embed="rId2"/>
          <a:srcRect l="3409" t="5494" r="1299" b="67164"/>
          <a:stretch/>
        </p:blipFill>
        <p:spPr>
          <a:xfrm>
            <a:off x="851705" y="3237470"/>
            <a:ext cx="5514422" cy="1944129"/>
          </a:xfrm>
          <a:prstGeom prst="rect">
            <a:avLst/>
          </a:prstGeom>
        </p:spPr>
      </p:pic>
      <p:pic>
        <p:nvPicPr>
          <p:cNvPr id="5" name="Picture 4"/>
          <p:cNvPicPr>
            <a:picLocks noChangeAspect="1"/>
          </p:cNvPicPr>
          <p:nvPr/>
        </p:nvPicPr>
        <p:blipFill rotWithShape="1">
          <a:blip r:embed="rId2"/>
          <a:srcRect l="3407" t="32836" r="35837" b="50554"/>
          <a:stretch/>
        </p:blipFill>
        <p:spPr>
          <a:xfrm>
            <a:off x="6729971" y="3606144"/>
            <a:ext cx="4333445" cy="1455679"/>
          </a:xfrm>
          <a:prstGeom prst="rect">
            <a:avLst/>
          </a:prstGeom>
        </p:spPr>
      </p:pic>
    </p:spTree>
    <p:extLst>
      <p:ext uri="{BB962C8B-B14F-4D97-AF65-F5344CB8AC3E}">
        <p14:creationId xmlns:p14="http://schemas.microsoft.com/office/powerpoint/2010/main" val="184066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6308352" cy="1320800"/>
          </a:xfrm>
        </p:spPr>
        <p:txBody>
          <a:bodyPr>
            <a:normAutofit/>
          </a:bodyPr>
          <a:lstStyle/>
          <a:p>
            <a:r>
              <a:rPr lang="en-US" sz="2800" dirty="0"/>
              <a:t>Update Operations, Transactions,</a:t>
            </a:r>
            <a:br>
              <a:rPr lang="en-US" sz="2800" dirty="0"/>
            </a:br>
            <a:r>
              <a:rPr lang="en-US" sz="2800" dirty="0"/>
              <a:t>and Dealing with Constraint Violations</a:t>
            </a:r>
          </a:p>
        </p:txBody>
      </p:sp>
      <p:sp>
        <p:nvSpPr>
          <p:cNvPr id="3" name="Content Placeholder 2"/>
          <p:cNvSpPr>
            <a:spLocks noGrp="1"/>
          </p:cNvSpPr>
          <p:nvPr>
            <p:ph idx="1"/>
          </p:nvPr>
        </p:nvSpPr>
        <p:spPr>
          <a:xfrm>
            <a:off x="487861" y="1518508"/>
            <a:ext cx="6335488" cy="4949568"/>
          </a:xfrm>
        </p:spPr>
        <p:txBody>
          <a:bodyPr>
            <a:normAutofit/>
          </a:bodyPr>
          <a:lstStyle/>
          <a:p>
            <a:r>
              <a:rPr lang="en-US" sz="1900" b="1" u="sng" dirty="0">
                <a:solidFill>
                  <a:schemeClr val="accent2">
                    <a:lumMod val="75000"/>
                  </a:schemeClr>
                </a:solidFill>
              </a:rPr>
              <a:t>The Insert Operation</a:t>
            </a:r>
          </a:p>
          <a:p>
            <a:r>
              <a:rPr lang="en-US" sz="1900" dirty="0">
                <a:solidFill>
                  <a:schemeClr val="tx1"/>
                </a:solidFill>
              </a:rPr>
              <a:t>Operation:</a:t>
            </a:r>
          </a:p>
          <a:p>
            <a:r>
              <a:rPr lang="en-US" sz="1900" dirty="0">
                <a:solidFill>
                  <a:schemeClr val="tx1"/>
                </a:solidFill>
              </a:rPr>
              <a:t>Insert &lt;‘Cecilia’, ‘F’, ‘</a:t>
            </a:r>
            <a:r>
              <a:rPr lang="en-US" sz="1900" dirty="0" err="1">
                <a:solidFill>
                  <a:schemeClr val="tx1"/>
                </a:solidFill>
              </a:rPr>
              <a:t>Kolonsky</a:t>
            </a:r>
            <a:r>
              <a:rPr lang="en-US" sz="1900" dirty="0">
                <a:solidFill>
                  <a:schemeClr val="tx1"/>
                </a:solidFill>
              </a:rPr>
              <a:t>’, ‘677678989’, ‘1960-04-05’, ‘6357 Windy Lane, Katy, TX’, F, 28000, NULL, 4&gt; into EMPLOYEE.</a:t>
            </a:r>
          </a:p>
          <a:p>
            <a:r>
              <a:rPr lang="en-US" sz="1900" dirty="0">
                <a:solidFill>
                  <a:schemeClr val="tx1"/>
                </a:solidFill>
              </a:rPr>
              <a:t>Result: This insertion </a:t>
            </a:r>
            <a:r>
              <a:rPr lang="en-US" sz="1900" b="1" dirty="0">
                <a:solidFill>
                  <a:srgbClr val="C00000"/>
                </a:solidFill>
              </a:rPr>
              <a:t>satisfies all constraints</a:t>
            </a:r>
            <a:r>
              <a:rPr lang="en-US" sz="1900" dirty="0">
                <a:solidFill>
                  <a:schemeClr val="tx1"/>
                </a:solidFill>
              </a:rPr>
              <a:t>, so it is acceptable.</a:t>
            </a:r>
          </a:p>
          <a:p>
            <a:r>
              <a:rPr lang="en-US" sz="1900" u="sng" dirty="0">
                <a:solidFill>
                  <a:schemeClr val="tx1"/>
                </a:solidFill>
              </a:rPr>
              <a:t>Reject: </a:t>
            </a:r>
            <a:r>
              <a:rPr lang="en-US" sz="1900" dirty="0">
                <a:solidFill>
                  <a:schemeClr val="tx1"/>
                </a:solidFill>
              </a:rPr>
              <a:t>If an insertion violates one or more constraints, the default option is to reject the insertion.</a:t>
            </a:r>
          </a:p>
        </p:txBody>
      </p:sp>
      <p:pic>
        <p:nvPicPr>
          <p:cNvPr id="4" name="Picture 3"/>
          <p:cNvPicPr>
            <a:picLocks noChangeAspect="1"/>
          </p:cNvPicPr>
          <p:nvPr/>
        </p:nvPicPr>
        <p:blipFill rotWithShape="1">
          <a:blip r:embed="rId2"/>
          <a:srcRect l="2937" t="5366" r="1612" b="67420"/>
          <a:stretch/>
        </p:blipFill>
        <p:spPr>
          <a:xfrm>
            <a:off x="6897491" y="2855783"/>
            <a:ext cx="5228608" cy="1930400"/>
          </a:xfrm>
          <a:prstGeom prst="rect">
            <a:avLst/>
          </a:prstGeom>
        </p:spPr>
      </p:pic>
    </p:spTree>
    <p:extLst>
      <p:ext uri="{BB962C8B-B14F-4D97-AF65-F5344CB8AC3E}">
        <p14:creationId xmlns:p14="http://schemas.microsoft.com/office/powerpoint/2010/main" val="248297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72" y="197708"/>
            <a:ext cx="6942665" cy="1320800"/>
          </a:xfrm>
        </p:spPr>
        <p:txBody>
          <a:bodyPr>
            <a:normAutofit fontScale="90000"/>
          </a:bodyPr>
          <a:lstStyle/>
          <a:p>
            <a:r>
              <a:rPr lang="en-US" sz="3200" dirty="0"/>
              <a:t>Update Operations, Transactions,</a:t>
            </a:r>
            <a:br>
              <a:rPr lang="en-US" sz="3200" dirty="0"/>
            </a:br>
            <a:r>
              <a:rPr lang="en-US" sz="3200" dirty="0"/>
              <a:t>and Dealing with Constraint Violations</a:t>
            </a:r>
          </a:p>
        </p:txBody>
      </p:sp>
      <p:sp>
        <p:nvSpPr>
          <p:cNvPr id="3" name="Content Placeholder 2"/>
          <p:cNvSpPr>
            <a:spLocks noGrp="1"/>
          </p:cNvSpPr>
          <p:nvPr>
            <p:ph idx="1"/>
          </p:nvPr>
        </p:nvSpPr>
        <p:spPr>
          <a:xfrm>
            <a:off x="487861" y="1518508"/>
            <a:ext cx="6335488" cy="4949568"/>
          </a:xfrm>
        </p:spPr>
        <p:txBody>
          <a:bodyPr>
            <a:normAutofit/>
          </a:bodyPr>
          <a:lstStyle/>
          <a:p>
            <a:r>
              <a:rPr lang="en-US" sz="1900" b="1" u="sng" dirty="0">
                <a:solidFill>
                  <a:schemeClr val="accent2">
                    <a:lumMod val="75000"/>
                  </a:schemeClr>
                </a:solidFill>
              </a:rPr>
              <a:t>The Delete Operation</a:t>
            </a:r>
          </a:p>
          <a:p>
            <a:r>
              <a:rPr lang="en-US" sz="1900" dirty="0">
                <a:solidFill>
                  <a:schemeClr val="tx1"/>
                </a:solidFill>
              </a:rPr>
              <a:t>The Delete operation can </a:t>
            </a:r>
            <a:r>
              <a:rPr lang="en-US" sz="1900" b="1" dirty="0">
                <a:solidFill>
                  <a:srgbClr val="C00000"/>
                </a:solidFill>
              </a:rPr>
              <a:t>violate only referential integrity</a:t>
            </a:r>
            <a:r>
              <a:rPr lang="en-US" sz="1900" dirty="0">
                <a:solidFill>
                  <a:schemeClr val="tx1"/>
                </a:solidFill>
              </a:rPr>
              <a:t>. This occurs if the tuple being deleted is referenced by foreign keys from other tuples in the database. </a:t>
            </a:r>
          </a:p>
          <a:p>
            <a:r>
              <a:rPr lang="en-US" sz="1900" dirty="0">
                <a:solidFill>
                  <a:schemeClr val="tx1"/>
                </a:solidFill>
              </a:rPr>
              <a:t>Here are some examples.</a:t>
            </a:r>
          </a:p>
          <a:p>
            <a:r>
              <a:rPr lang="en-US" sz="1900" dirty="0">
                <a:solidFill>
                  <a:schemeClr val="tx1"/>
                </a:solidFill>
              </a:rPr>
              <a:t>■ Operation:</a:t>
            </a:r>
          </a:p>
          <a:p>
            <a:r>
              <a:rPr lang="en-US" sz="1900" dirty="0">
                <a:solidFill>
                  <a:schemeClr val="tx1"/>
                </a:solidFill>
              </a:rPr>
              <a:t>Delete the WORKS_ON tuple with </a:t>
            </a:r>
            <a:r>
              <a:rPr lang="en-US" sz="1900" dirty="0" err="1">
                <a:solidFill>
                  <a:schemeClr val="tx1"/>
                </a:solidFill>
              </a:rPr>
              <a:t>Essn</a:t>
            </a:r>
            <a:r>
              <a:rPr lang="en-US" sz="1900" dirty="0">
                <a:solidFill>
                  <a:schemeClr val="tx1"/>
                </a:solidFill>
              </a:rPr>
              <a:t> = ‘999887777’ and </a:t>
            </a:r>
            <a:r>
              <a:rPr lang="en-US" sz="1900" dirty="0" err="1">
                <a:solidFill>
                  <a:schemeClr val="tx1"/>
                </a:solidFill>
              </a:rPr>
              <a:t>Pno</a:t>
            </a:r>
            <a:r>
              <a:rPr lang="en-US" sz="1900" dirty="0">
                <a:solidFill>
                  <a:schemeClr val="tx1"/>
                </a:solidFill>
              </a:rPr>
              <a:t> = 10.</a:t>
            </a:r>
          </a:p>
          <a:p>
            <a:r>
              <a:rPr lang="en-US" sz="1900" dirty="0">
                <a:solidFill>
                  <a:schemeClr val="tx1"/>
                </a:solidFill>
              </a:rPr>
              <a:t>Result: This deletion is acceptable and deletes exactly one tuple.</a:t>
            </a:r>
          </a:p>
        </p:txBody>
      </p:sp>
      <p:pic>
        <p:nvPicPr>
          <p:cNvPr id="5" name="Picture 4"/>
          <p:cNvPicPr>
            <a:picLocks noChangeAspect="1"/>
          </p:cNvPicPr>
          <p:nvPr/>
        </p:nvPicPr>
        <p:blipFill>
          <a:blip r:embed="rId2"/>
          <a:stretch>
            <a:fillRect/>
          </a:stretch>
        </p:blipFill>
        <p:spPr>
          <a:xfrm>
            <a:off x="6771926" y="263610"/>
            <a:ext cx="5247306" cy="6447617"/>
          </a:xfrm>
          <a:prstGeom prst="rect">
            <a:avLst/>
          </a:prstGeom>
        </p:spPr>
      </p:pic>
    </p:spTree>
    <p:extLst>
      <p:ext uri="{BB962C8B-B14F-4D97-AF65-F5344CB8AC3E}">
        <p14:creationId xmlns:p14="http://schemas.microsoft.com/office/powerpoint/2010/main" val="176388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61" y="123567"/>
            <a:ext cx="6170726" cy="1320800"/>
          </a:xfrm>
        </p:spPr>
        <p:txBody>
          <a:bodyPr>
            <a:noAutofit/>
          </a:bodyPr>
          <a:lstStyle/>
          <a:p>
            <a:r>
              <a:rPr lang="en-US" sz="2800" dirty="0"/>
              <a:t>Update Operations, Transactions,</a:t>
            </a:r>
            <a:br>
              <a:rPr lang="en-US" sz="2800" dirty="0"/>
            </a:br>
            <a:r>
              <a:rPr lang="en-US" sz="2800" dirty="0"/>
              <a:t>and Dealing with Constraint Violations</a:t>
            </a:r>
          </a:p>
        </p:txBody>
      </p:sp>
      <p:sp>
        <p:nvSpPr>
          <p:cNvPr id="3" name="Content Placeholder 2"/>
          <p:cNvSpPr>
            <a:spLocks noGrp="1"/>
          </p:cNvSpPr>
          <p:nvPr>
            <p:ph idx="1"/>
          </p:nvPr>
        </p:nvSpPr>
        <p:spPr>
          <a:xfrm>
            <a:off x="487861" y="1518508"/>
            <a:ext cx="6335488" cy="4949568"/>
          </a:xfrm>
        </p:spPr>
        <p:txBody>
          <a:bodyPr>
            <a:normAutofit/>
          </a:bodyPr>
          <a:lstStyle/>
          <a:p>
            <a:r>
              <a:rPr lang="en-US" sz="1900" b="1" u="sng" dirty="0">
                <a:solidFill>
                  <a:schemeClr val="accent2">
                    <a:lumMod val="75000"/>
                  </a:schemeClr>
                </a:solidFill>
              </a:rPr>
              <a:t>The Delete Operation</a:t>
            </a:r>
          </a:p>
          <a:p>
            <a:r>
              <a:rPr lang="en-US" sz="1900" dirty="0">
                <a:solidFill>
                  <a:schemeClr val="tx1"/>
                </a:solidFill>
              </a:rPr>
              <a:t>■ Operation:</a:t>
            </a:r>
          </a:p>
          <a:p>
            <a:r>
              <a:rPr lang="en-US" sz="1900" dirty="0">
                <a:solidFill>
                  <a:schemeClr val="tx1"/>
                </a:solidFill>
              </a:rPr>
              <a:t>Delete the EMPLOYEE tuple with </a:t>
            </a:r>
            <a:r>
              <a:rPr lang="en-US" sz="1900" dirty="0" err="1">
                <a:solidFill>
                  <a:schemeClr val="tx1"/>
                </a:solidFill>
              </a:rPr>
              <a:t>Ssn</a:t>
            </a:r>
            <a:r>
              <a:rPr lang="en-US" sz="1900" dirty="0">
                <a:solidFill>
                  <a:schemeClr val="tx1"/>
                </a:solidFill>
              </a:rPr>
              <a:t> = ‘999887777’.</a:t>
            </a:r>
          </a:p>
          <a:p>
            <a:r>
              <a:rPr lang="en-US" sz="1900" dirty="0">
                <a:solidFill>
                  <a:schemeClr val="tx1"/>
                </a:solidFill>
              </a:rPr>
              <a:t>Result: This deletion is not acceptable, because there are tuples in WORKS_ON that refer to this tuple. Hence, if the tuple in EMPLOYEE is deleted, referential integrity violations will result.</a:t>
            </a:r>
          </a:p>
          <a:p>
            <a:r>
              <a:rPr lang="en-US" sz="1900" dirty="0">
                <a:solidFill>
                  <a:schemeClr val="tx1"/>
                </a:solidFill>
              </a:rPr>
              <a:t>■ Operation:</a:t>
            </a:r>
          </a:p>
          <a:p>
            <a:r>
              <a:rPr lang="en-US" sz="1900" dirty="0">
                <a:solidFill>
                  <a:schemeClr val="tx1"/>
                </a:solidFill>
              </a:rPr>
              <a:t>Delete the EMPLOYEE tuple with </a:t>
            </a:r>
            <a:r>
              <a:rPr lang="en-US" sz="1900" dirty="0" err="1">
                <a:solidFill>
                  <a:schemeClr val="tx1"/>
                </a:solidFill>
              </a:rPr>
              <a:t>Ssn</a:t>
            </a:r>
            <a:r>
              <a:rPr lang="en-US" sz="1900" dirty="0">
                <a:solidFill>
                  <a:schemeClr val="tx1"/>
                </a:solidFill>
              </a:rPr>
              <a:t> = ‘333445555’.</a:t>
            </a:r>
          </a:p>
          <a:p>
            <a:r>
              <a:rPr lang="en-US" sz="1900" dirty="0">
                <a:solidFill>
                  <a:schemeClr val="tx1"/>
                </a:solidFill>
              </a:rPr>
              <a:t>Result: This deletion will result in even worse referential integrity violations, because the tuple involved is referenced by tuples from the EMPLOYEE, DEPARTMENT, WORKS_ON, and DEPENDENT relations.</a:t>
            </a:r>
          </a:p>
        </p:txBody>
      </p:sp>
      <p:pic>
        <p:nvPicPr>
          <p:cNvPr id="4" name="Picture 3"/>
          <p:cNvPicPr>
            <a:picLocks noChangeAspect="1"/>
          </p:cNvPicPr>
          <p:nvPr/>
        </p:nvPicPr>
        <p:blipFill>
          <a:blip r:embed="rId2"/>
          <a:stretch>
            <a:fillRect/>
          </a:stretch>
        </p:blipFill>
        <p:spPr>
          <a:xfrm>
            <a:off x="6823348" y="197708"/>
            <a:ext cx="5247306" cy="6447617"/>
          </a:xfrm>
          <a:prstGeom prst="rect">
            <a:avLst/>
          </a:prstGeom>
        </p:spPr>
      </p:pic>
    </p:spTree>
    <p:extLst>
      <p:ext uri="{BB962C8B-B14F-4D97-AF65-F5344CB8AC3E}">
        <p14:creationId xmlns:p14="http://schemas.microsoft.com/office/powerpoint/2010/main" val="264242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Update Operations, Transactions,</a:t>
            </a:r>
            <a:br>
              <a:rPr lang="en-US" dirty="0"/>
            </a:br>
            <a:r>
              <a:rPr lang="en-US" dirty="0"/>
              <a:t>and Dealing with Constraint Violations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The Delete Operation</a:t>
            </a:r>
          </a:p>
          <a:p>
            <a:r>
              <a:rPr lang="en-US" sz="1900" dirty="0">
                <a:solidFill>
                  <a:schemeClr val="tx1"/>
                </a:solidFill>
              </a:rPr>
              <a:t>Several options are available if a deletion operation causes a violation. </a:t>
            </a:r>
          </a:p>
          <a:p>
            <a:r>
              <a:rPr lang="en-US" sz="1900" b="1" dirty="0">
                <a:solidFill>
                  <a:srgbClr val="C00000"/>
                </a:solidFill>
              </a:rPr>
              <a:t>Restrict</a:t>
            </a:r>
            <a:r>
              <a:rPr lang="en-US" sz="1900" dirty="0">
                <a:solidFill>
                  <a:schemeClr val="tx1"/>
                </a:solidFill>
              </a:rPr>
              <a:t>: to reject the deletion</a:t>
            </a:r>
            <a:r>
              <a:rPr lang="en-US" sz="1900" b="1" dirty="0">
                <a:solidFill>
                  <a:srgbClr val="C00000"/>
                </a:solidFill>
              </a:rPr>
              <a:t>(DEFAULT). </a:t>
            </a:r>
          </a:p>
          <a:p>
            <a:r>
              <a:rPr lang="en-US" sz="1900" b="1" dirty="0">
                <a:solidFill>
                  <a:srgbClr val="C00000"/>
                </a:solidFill>
              </a:rPr>
              <a:t>Cascade</a:t>
            </a:r>
            <a:r>
              <a:rPr lang="en-US" sz="1900" dirty="0">
                <a:solidFill>
                  <a:schemeClr val="tx1"/>
                </a:solidFill>
              </a:rPr>
              <a:t>: attempt to cascade (or propagate) the deletion by deleting tuples that reference the tuple that is being deleted. For example, in operation 2, the DBMS could automatically delete the offending tuples from WORKS_ON with </a:t>
            </a:r>
            <a:r>
              <a:rPr lang="en-US" sz="1900" dirty="0" err="1">
                <a:solidFill>
                  <a:schemeClr val="tx1"/>
                </a:solidFill>
              </a:rPr>
              <a:t>Essn</a:t>
            </a:r>
            <a:r>
              <a:rPr lang="en-US" sz="1900" dirty="0">
                <a:solidFill>
                  <a:schemeClr val="tx1"/>
                </a:solidFill>
              </a:rPr>
              <a:t> = ‘999887777’. </a:t>
            </a:r>
          </a:p>
          <a:p>
            <a:r>
              <a:rPr lang="en-US" sz="1900" b="1" dirty="0">
                <a:solidFill>
                  <a:srgbClr val="C00000"/>
                </a:solidFill>
              </a:rPr>
              <a:t>Set null or set default</a:t>
            </a:r>
            <a:r>
              <a:rPr lang="en-US" sz="1900" dirty="0">
                <a:solidFill>
                  <a:schemeClr val="tx1"/>
                </a:solidFill>
              </a:rPr>
              <a:t>: modify the referencing attribute values that cause the violation; each such value is either set to NULL or changed to reference another default valid tuple</a:t>
            </a:r>
            <a:r>
              <a:rPr lang="en-US" sz="1900" b="1" dirty="0">
                <a:solidFill>
                  <a:srgbClr val="C00000"/>
                </a:solidFill>
              </a:rPr>
              <a:t>(to be done on Foreign Keys).</a:t>
            </a:r>
          </a:p>
        </p:txBody>
      </p:sp>
    </p:spTree>
    <p:extLst>
      <p:ext uri="{BB962C8B-B14F-4D97-AF65-F5344CB8AC3E}">
        <p14:creationId xmlns:p14="http://schemas.microsoft.com/office/powerpoint/2010/main" val="436502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Update Operations, Transactions,</a:t>
            </a:r>
            <a:br>
              <a:rPr lang="en-US" dirty="0"/>
            </a:br>
            <a:r>
              <a:rPr lang="en-US" dirty="0"/>
              <a:t>and Dealing with Constraint Violations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The Update Operation</a:t>
            </a:r>
          </a:p>
          <a:p>
            <a:r>
              <a:rPr lang="en-US" sz="1900" dirty="0">
                <a:solidFill>
                  <a:schemeClr val="tx1"/>
                </a:solidFill>
              </a:rPr>
              <a:t>Updating an attribute that is neither part of a </a:t>
            </a:r>
            <a:r>
              <a:rPr lang="en-US" sz="1900" b="1" dirty="0">
                <a:solidFill>
                  <a:srgbClr val="C00000"/>
                </a:solidFill>
              </a:rPr>
              <a:t>primary key nor part of a foreign key usually causes no problems</a:t>
            </a:r>
            <a:r>
              <a:rPr lang="en-US" sz="1900" dirty="0">
                <a:solidFill>
                  <a:schemeClr val="tx1"/>
                </a:solidFill>
              </a:rPr>
              <a:t>; the DBMS need only check to confirm that the new value is of the correct data type and domain. </a:t>
            </a:r>
          </a:p>
          <a:p>
            <a:r>
              <a:rPr lang="en-US" sz="1900" b="1" dirty="0">
                <a:solidFill>
                  <a:srgbClr val="C00000"/>
                </a:solidFill>
              </a:rPr>
              <a:t>Modifying</a:t>
            </a:r>
            <a:r>
              <a:rPr lang="en-US" sz="1900" dirty="0">
                <a:solidFill>
                  <a:schemeClr val="tx1"/>
                </a:solidFill>
              </a:rPr>
              <a:t> a primary key value is similar to deleting one tuple and inserting another in its place because we use the primary key to identify tuples. </a:t>
            </a:r>
          </a:p>
          <a:p>
            <a:r>
              <a:rPr lang="en-US" sz="1900" dirty="0">
                <a:solidFill>
                  <a:schemeClr val="tx1"/>
                </a:solidFill>
              </a:rPr>
              <a:t>If a </a:t>
            </a:r>
            <a:r>
              <a:rPr lang="en-US" sz="1900" b="1" dirty="0">
                <a:solidFill>
                  <a:srgbClr val="C00000"/>
                </a:solidFill>
              </a:rPr>
              <a:t>foreign key attribute is modified</a:t>
            </a:r>
            <a:r>
              <a:rPr lang="en-US" sz="1900" dirty="0">
                <a:solidFill>
                  <a:schemeClr val="tx1"/>
                </a:solidFill>
              </a:rPr>
              <a:t>, the DBMS must make sure that the new value refers to an existing tuple in the referenced relation (or is set to NULL).</a:t>
            </a:r>
          </a:p>
        </p:txBody>
      </p:sp>
    </p:spTree>
    <p:extLst>
      <p:ext uri="{BB962C8B-B14F-4D97-AF65-F5344CB8AC3E}">
        <p14:creationId xmlns:p14="http://schemas.microsoft.com/office/powerpoint/2010/main" val="370306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8" y="1451232"/>
            <a:ext cx="9158644" cy="4661243"/>
          </a:xfrm>
        </p:spPr>
        <p:txBody>
          <a:bodyPr>
            <a:normAutofit/>
          </a:bodyPr>
          <a:lstStyle/>
          <a:p>
            <a:r>
              <a:rPr lang="en-US" sz="1900" b="1" u="sng" dirty="0">
                <a:solidFill>
                  <a:schemeClr val="accent2">
                    <a:lumMod val="75000"/>
                  </a:schemeClr>
                </a:solidFill>
              </a:rPr>
              <a:t>Domains, Attributes, Tuples, and Relations</a:t>
            </a:r>
          </a:p>
          <a:p>
            <a:pPr marL="0" indent="0">
              <a:buNone/>
            </a:pPr>
            <a:r>
              <a:rPr lang="en-US" sz="1700" b="1" i="1" u="sng" dirty="0">
                <a:solidFill>
                  <a:srgbClr val="FF0000"/>
                </a:solidFill>
              </a:rPr>
              <a:t>Domains</a:t>
            </a:r>
            <a:endParaRPr lang="en-US" sz="1700" i="1" dirty="0">
              <a:solidFill>
                <a:srgbClr val="FF0000"/>
              </a:solidFill>
            </a:endParaRPr>
          </a:p>
          <a:p>
            <a:r>
              <a:rPr lang="en-US" sz="1600" dirty="0"/>
              <a:t>A domain </a:t>
            </a:r>
            <a:r>
              <a:rPr lang="en-US" sz="1600" i="1" dirty="0"/>
              <a:t>“D” </a:t>
            </a:r>
            <a:r>
              <a:rPr lang="en-US" sz="1600" dirty="0"/>
              <a:t> defines allowable values, including its data type, length, values.</a:t>
            </a:r>
          </a:p>
          <a:p>
            <a:r>
              <a:rPr lang="en-US" sz="1600" dirty="0"/>
              <a:t>To specify a domain - specify a </a:t>
            </a:r>
            <a:r>
              <a:rPr lang="en-US" sz="1600" b="1" dirty="0">
                <a:solidFill>
                  <a:schemeClr val="accent5"/>
                </a:solidFill>
              </a:rPr>
              <a:t>data type</a:t>
            </a:r>
            <a:r>
              <a:rPr lang="en-US" sz="1600" dirty="0"/>
              <a:t> from which the data values forming the domain are drawn (valid values which a data element may contain). </a:t>
            </a:r>
          </a:p>
          <a:p>
            <a:r>
              <a:rPr lang="en-US" sz="1600" dirty="0"/>
              <a:t>Examples of domains:</a:t>
            </a:r>
          </a:p>
          <a:p>
            <a:pPr lvl="1"/>
            <a:r>
              <a:rPr lang="en-US" sz="1400" dirty="0"/>
              <a:t>Names: The set of character strings that represent names of persons. (For example : 0 to 30)</a:t>
            </a:r>
          </a:p>
          <a:p>
            <a:pPr lvl="1"/>
            <a:r>
              <a:rPr lang="en-US" sz="1400" dirty="0" err="1"/>
              <a:t>Grade_point_averages</a:t>
            </a:r>
            <a:r>
              <a:rPr lang="en-US" sz="1400" dirty="0"/>
              <a:t>: Possible values of computed grade point averages; each must be a real (floating-point) number between 0 and 4.</a:t>
            </a:r>
          </a:p>
          <a:p>
            <a:pPr lvl="1"/>
            <a:r>
              <a:rPr lang="en-US" sz="1400" dirty="0" err="1"/>
              <a:t>Academic_department_names</a:t>
            </a:r>
            <a:r>
              <a:rPr lang="en-US" sz="1400" dirty="0"/>
              <a:t>. The set of academic department names in a university, such as Computer Science, Economics, and Physics.</a:t>
            </a:r>
          </a:p>
        </p:txBody>
      </p:sp>
    </p:spTree>
    <p:extLst>
      <p:ext uri="{BB962C8B-B14F-4D97-AF65-F5344CB8AC3E}">
        <p14:creationId xmlns:p14="http://schemas.microsoft.com/office/powerpoint/2010/main" val="1340555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Update Operations, Transactions,</a:t>
            </a:r>
            <a:br>
              <a:rPr lang="en-US" dirty="0"/>
            </a:br>
            <a:r>
              <a:rPr lang="en-US" dirty="0"/>
              <a:t>and Dealing with Constraint Violations</a:t>
            </a:r>
          </a:p>
        </p:txBody>
      </p:sp>
      <p:sp>
        <p:nvSpPr>
          <p:cNvPr id="3" name="Content Placeholder 2"/>
          <p:cNvSpPr>
            <a:spLocks noGrp="1"/>
          </p:cNvSpPr>
          <p:nvPr>
            <p:ph idx="1"/>
          </p:nvPr>
        </p:nvSpPr>
        <p:spPr>
          <a:xfrm>
            <a:off x="487860" y="1518508"/>
            <a:ext cx="6143599" cy="4949568"/>
          </a:xfrm>
        </p:spPr>
        <p:txBody>
          <a:bodyPr>
            <a:normAutofit/>
          </a:bodyPr>
          <a:lstStyle/>
          <a:p>
            <a:r>
              <a:rPr lang="en-US" sz="1900" b="1" u="sng" dirty="0">
                <a:solidFill>
                  <a:schemeClr val="accent2">
                    <a:lumMod val="75000"/>
                  </a:schemeClr>
                </a:solidFill>
              </a:rPr>
              <a:t>The Update Operation</a:t>
            </a:r>
          </a:p>
          <a:p>
            <a:r>
              <a:rPr lang="en-US" sz="1900" dirty="0">
                <a:solidFill>
                  <a:schemeClr val="tx1"/>
                </a:solidFill>
              </a:rPr>
              <a:t>The Update (or Modify) operation is used to change the values of one or more attributes in a tuple (or tuples) of some relation R. Here are some examples.</a:t>
            </a:r>
          </a:p>
          <a:p>
            <a:r>
              <a:rPr lang="en-US" sz="1900" dirty="0">
                <a:solidFill>
                  <a:schemeClr val="tx1"/>
                </a:solidFill>
              </a:rPr>
              <a:t>■ Operation:</a:t>
            </a:r>
          </a:p>
          <a:p>
            <a:r>
              <a:rPr lang="en-US" sz="1900" dirty="0">
                <a:solidFill>
                  <a:schemeClr val="tx1"/>
                </a:solidFill>
              </a:rPr>
              <a:t>Update the salary of the EMPLOYEE tuple with </a:t>
            </a:r>
            <a:r>
              <a:rPr lang="en-US" sz="1900" dirty="0" err="1">
                <a:solidFill>
                  <a:schemeClr val="tx1"/>
                </a:solidFill>
              </a:rPr>
              <a:t>Ssn</a:t>
            </a:r>
            <a:r>
              <a:rPr lang="en-US" sz="1900" dirty="0">
                <a:solidFill>
                  <a:schemeClr val="tx1"/>
                </a:solidFill>
              </a:rPr>
              <a:t> = ‘999887777’ to 28000.</a:t>
            </a:r>
          </a:p>
          <a:p>
            <a:r>
              <a:rPr lang="en-US" sz="1900" dirty="0">
                <a:solidFill>
                  <a:schemeClr val="tx1"/>
                </a:solidFill>
              </a:rPr>
              <a:t>Result: Acceptable.</a:t>
            </a:r>
          </a:p>
          <a:p>
            <a:r>
              <a:rPr lang="en-US" sz="1900" dirty="0">
                <a:solidFill>
                  <a:schemeClr val="tx1"/>
                </a:solidFill>
              </a:rPr>
              <a:t>■ Operation:</a:t>
            </a:r>
          </a:p>
          <a:p>
            <a:r>
              <a:rPr lang="en-US" sz="1900" dirty="0">
                <a:solidFill>
                  <a:schemeClr val="tx1"/>
                </a:solidFill>
              </a:rPr>
              <a:t>Update the </a:t>
            </a:r>
            <a:r>
              <a:rPr lang="en-US" sz="1900" dirty="0" err="1">
                <a:solidFill>
                  <a:schemeClr val="tx1"/>
                </a:solidFill>
              </a:rPr>
              <a:t>Dno</a:t>
            </a:r>
            <a:r>
              <a:rPr lang="en-US" sz="1900" dirty="0">
                <a:solidFill>
                  <a:schemeClr val="tx1"/>
                </a:solidFill>
              </a:rPr>
              <a:t> of the EMPLOYEE tuple with </a:t>
            </a:r>
            <a:r>
              <a:rPr lang="en-US" sz="1900" dirty="0" err="1">
                <a:solidFill>
                  <a:schemeClr val="tx1"/>
                </a:solidFill>
              </a:rPr>
              <a:t>Ssn</a:t>
            </a:r>
            <a:r>
              <a:rPr lang="en-US" sz="1900" dirty="0">
                <a:solidFill>
                  <a:schemeClr val="tx1"/>
                </a:solidFill>
              </a:rPr>
              <a:t> = ‘999887777’ to 1.</a:t>
            </a:r>
          </a:p>
          <a:p>
            <a:r>
              <a:rPr lang="en-US" sz="1900" dirty="0">
                <a:solidFill>
                  <a:schemeClr val="tx1"/>
                </a:solidFill>
              </a:rPr>
              <a:t>Result: Acceptable.</a:t>
            </a:r>
          </a:p>
        </p:txBody>
      </p:sp>
      <p:pic>
        <p:nvPicPr>
          <p:cNvPr id="4" name="Picture 3"/>
          <p:cNvPicPr>
            <a:picLocks noChangeAspect="1"/>
          </p:cNvPicPr>
          <p:nvPr/>
        </p:nvPicPr>
        <p:blipFill rotWithShape="1">
          <a:blip r:embed="rId2"/>
          <a:srcRect l="2780" t="4983" b="66014"/>
          <a:stretch/>
        </p:blipFill>
        <p:spPr>
          <a:xfrm>
            <a:off x="6573669" y="2839308"/>
            <a:ext cx="5618331" cy="2059460"/>
          </a:xfrm>
          <a:prstGeom prst="rect">
            <a:avLst/>
          </a:prstGeom>
        </p:spPr>
      </p:pic>
    </p:spTree>
    <p:extLst>
      <p:ext uri="{BB962C8B-B14F-4D97-AF65-F5344CB8AC3E}">
        <p14:creationId xmlns:p14="http://schemas.microsoft.com/office/powerpoint/2010/main" val="353220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5879984" cy="1320800"/>
          </a:xfrm>
        </p:spPr>
        <p:txBody>
          <a:bodyPr>
            <a:noAutofit/>
          </a:bodyPr>
          <a:lstStyle/>
          <a:p>
            <a:r>
              <a:rPr lang="en-US" sz="2800" dirty="0"/>
              <a:t>Update Operations, Transactions,</a:t>
            </a:r>
            <a:br>
              <a:rPr lang="en-US" sz="2800" dirty="0"/>
            </a:br>
            <a:r>
              <a:rPr lang="en-US" sz="2800" dirty="0"/>
              <a:t>and Dealing with Constraint Violations</a:t>
            </a:r>
          </a:p>
        </p:txBody>
      </p:sp>
      <p:sp>
        <p:nvSpPr>
          <p:cNvPr id="3" name="Content Placeholder 2"/>
          <p:cNvSpPr>
            <a:spLocks noGrp="1"/>
          </p:cNvSpPr>
          <p:nvPr>
            <p:ph idx="1"/>
          </p:nvPr>
        </p:nvSpPr>
        <p:spPr>
          <a:xfrm>
            <a:off x="487860" y="1518508"/>
            <a:ext cx="6473113" cy="4949568"/>
          </a:xfrm>
        </p:spPr>
        <p:txBody>
          <a:bodyPr>
            <a:normAutofit/>
          </a:bodyPr>
          <a:lstStyle/>
          <a:p>
            <a:r>
              <a:rPr lang="en-US" sz="1900" b="1" u="sng" dirty="0">
                <a:solidFill>
                  <a:schemeClr val="accent2">
                    <a:lumMod val="75000"/>
                  </a:schemeClr>
                </a:solidFill>
              </a:rPr>
              <a:t>The Update Operation</a:t>
            </a:r>
          </a:p>
          <a:p>
            <a:r>
              <a:rPr lang="en-US" sz="1900" dirty="0">
                <a:solidFill>
                  <a:schemeClr val="tx1"/>
                </a:solidFill>
              </a:rPr>
              <a:t>■ Operation:</a:t>
            </a:r>
          </a:p>
          <a:p>
            <a:r>
              <a:rPr lang="en-US" sz="1900" dirty="0">
                <a:solidFill>
                  <a:schemeClr val="tx1"/>
                </a:solidFill>
              </a:rPr>
              <a:t>Update the </a:t>
            </a:r>
            <a:r>
              <a:rPr lang="en-US" sz="1900" dirty="0" err="1">
                <a:solidFill>
                  <a:schemeClr val="tx1"/>
                </a:solidFill>
              </a:rPr>
              <a:t>Dno</a:t>
            </a:r>
            <a:r>
              <a:rPr lang="en-US" sz="1900" dirty="0">
                <a:solidFill>
                  <a:schemeClr val="tx1"/>
                </a:solidFill>
              </a:rPr>
              <a:t> of the EMPLOYEE tuple with </a:t>
            </a:r>
            <a:r>
              <a:rPr lang="en-US" sz="1900" dirty="0" err="1">
                <a:solidFill>
                  <a:schemeClr val="tx1"/>
                </a:solidFill>
              </a:rPr>
              <a:t>Ssn</a:t>
            </a:r>
            <a:r>
              <a:rPr lang="en-US" sz="1900" dirty="0">
                <a:solidFill>
                  <a:schemeClr val="tx1"/>
                </a:solidFill>
              </a:rPr>
              <a:t> = ‘999887777’ to 7.</a:t>
            </a:r>
          </a:p>
          <a:p>
            <a:r>
              <a:rPr lang="en-US" sz="1900" dirty="0">
                <a:solidFill>
                  <a:schemeClr val="tx1"/>
                </a:solidFill>
              </a:rPr>
              <a:t>Result: Unacceptable, because it violates referential integrity.</a:t>
            </a:r>
          </a:p>
          <a:p>
            <a:r>
              <a:rPr lang="en-US" sz="1900" dirty="0">
                <a:solidFill>
                  <a:schemeClr val="tx1"/>
                </a:solidFill>
              </a:rPr>
              <a:t>■ Operation:</a:t>
            </a:r>
          </a:p>
          <a:p>
            <a:r>
              <a:rPr lang="en-US" sz="1900" dirty="0">
                <a:solidFill>
                  <a:schemeClr val="tx1"/>
                </a:solidFill>
              </a:rPr>
              <a:t>Update the </a:t>
            </a:r>
            <a:r>
              <a:rPr lang="en-US" sz="1900" dirty="0" err="1">
                <a:solidFill>
                  <a:schemeClr val="tx1"/>
                </a:solidFill>
              </a:rPr>
              <a:t>Ssn</a:t>
            </a:r>
            <a:r>
              <a:rPr lang="en-US" sz="1900" dirty="0">
                <a:solidFill>
                  <a:schemeClr val="tx1"/>
                </a:solidFill>
              </a:rPr>
              <a:t> of the EMPLOYEE tuple with </a:t>
            </a:r>
            <a:r>
              <a:rPr lang="en-US" sz="1900" dirty="0" err="1">
                <a:solidFill>
                  <a:schemeClr val="tx1"/>
                </a:solidFill>
              </a:rPr>
              <a:t>Ssn</a:t>
            </a:r>
            <a:r>
              <a:rPr lang="en-US" sz="1900" dirty="0">
                <a:solidFill>
                  <a:schemeClr val="tx1"/>
                </a:solidFill>
              </a:rPr>
              <a:t> = ‘999887777’ to ‘987654321’.</a:t>
            </a:r>
          </a:p>
          <a:p>
            <a:r>
              <a:rPr lang="en-US" sz="1900" dirty="0">
                <a:solidFill>
                  <a:schemeClr val="tx1"/>
                </a:solidFill>
              </a:rPr>
              <a:t>Result: Unacceptable, because it violates primary key constraint by repeating a value that already exists as a primary key in another tuple; it violates referential integrity constraints because there are other relations that refer to the existing value of </a:t>
            </a:r>
            <a:r>
              <a:rPr lang="en-US" sz="1900" dirty="0" err="1">
                <a:solidFill>
                  <a:schemeClr val="tx1"/>
                </a:solidFill>
              </a:rPr>
              <a:t>Ssn</a:t>
            </a:r>
            <a:r>
              <a:rPr lang="en-US" sz="1900" dirty="0">
                <a:solidFill>
                  <a:schemeClr val="tx1"/>
                </a:solidFill>
              </a:rPr>
              <a:t>.</a:t>
            </a:r>
          </a:p>
        </p:txBody>
      </p:sp>
      <p:pic>
        <p:nvPicPr>
          <p:cNvPr id="4" name="Picture 3"/>
          <p:cNvPicPr>
            <a:picLocks noChangeAspect="1"/>
          </p:cNvPicPr>
          <p:nvPr/>
        </p:nvPicPr>
        <p:blipFill>
          <a:blip r:embed="rId2"/>
          <a:stretch>
            <a:fillRect/>
          </a:stretch>
        </p:blipFill>
        <p:spPr>
          <a:xfrm>
            <a:off x="6944694" y="197708"/>
            <a:ext cx="5247306" cy="6447617"/>
          </a:xfrm>
          <a:prstGeom prst="rect">
            <a:avLst/>
          </a:prstGeom>
        </p:spPr>
      </p:pic>
    </p:spTree>
    <p:extLst>
      <p:ext uri="{BB962C8B-B14F-4D97-AF65-F5344CB8AC3E}">
        <p14:creationId xmlns:p14="http://schemas.microsoft.com/office/powerpoint/2010/main" val="29479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21" y="197708"/>
            <a:ext cx="8596668" cy="1320800"/>
          </a:xfrm>
        </p:spPr>
        <p:txBody>
          <a:bodyPr/>
          <a:lstStyle/>
          <a:p>
            <a:r>
              <a:rPr lang="en-US" dirty="0"/>
              <a:t>Update Operations, Transactions,</a:t>
            </a:r>
            <a:br>
              <a:rPr lang="en-US" dirty="0"/>
            </a:br>
            <a:r>
              <a:rPr lang="en-US" dirty="0"/>
              <a:t>and Dealing with Constraint Violations</a:t>
            </a:r>
          </a:p>
        </p:txBody>
      </p:sp>
      <p:sp>
        <p:nvSpPr>
          <p:cNvPr id="3" name="Content Placeholder 2"/>
          <p:cNvSpPr>
            <a:spLocks noGrp="1"/>
          </p:cNvSpPr>
          <p:nvPr>
            <p:ph idx="1"/>
          </p:nvPr>
        </p:nvSpPr>
        <p:spPr>
          <a:xfrm>
            <a:off x="487860" y="1518508"/>
            <a:ext cx="9587015" cy="4949568"/>
          </a:xfrm>
        </p:spPr>
        <p:txBody>
          <a:bodyPr>
            <a:normAutofit/>
          </a:bodyPr>
          <a:lstStyle/>
          <a:p>
            <a:r>
              <a:rPr lang="en-US" sz="1900" b="1" u="sng" dirty="0">
                <a:solidFill>
                  <a:schemeClr val="accent2">
                    <a:lumMod val="75000"/>
                  </a:schemeClr>
                </a:solidFill>
              </a:rPr>
              <a:t>The Transaction Concept</a:t>
            </a:r>
          </a:p>
          <a:p>
            <a:r>
              <a:rPr lang="en-US" sz="1900" dirty="0">
                <a:solidFill>
                  <a:schemeClr val="tx1"/>
                </a:solidFill>
              </a:rPr>
              <a:t>A transaction is an executing program that includes some database operations, such as reading from the database, or applying insertions, deletions, or updates to the database. At the end of the transaction, it must leave the database in a valid or consistent state that satisfies all the constraints specified on the database schema. </a:t>
            </a:r>
          </a:p>
          <a:p>
            <a:r>
              <a:rPr lang="en-US" sz="1900" dirty="0">
                <a:solidFill>
                  <a:schemeClr val="tx1"/>
                </a:solidFill>
              </a:rPr>
              <a:t>A single transaction may involve any number of retrieval operations and any number of update operations. </a:t>
            </a:r>
          </a:p>
          <a:p>
            <a:r>
              <a:rPr lang="en-US" sz="1900" dirty="0">
                <a:solidFill>
                  <a:schemeClr val="tx1"/>
                </a:solidFill>
              </a:rPr>
              <a:t>For example, a transaction to apply a bank withdrawal will typically read the user account record, check if there is a sufficient balance, and then update the record by the withdrawal amount.</a:t>
            </a:r>
          </a:p>
          <a:p>
            <a:r>
              <a:rPr lang="en-US" sz="1900" dirty="0">
                <a:solidFill>
                  <a:schemeClr val="tx1"/>
                </a:solidFill>
              </a:rPr>
              <a:t>A large number of commercial applications running against relational databases in online transaction processing (OLTP) systems are executing transactions at rates that reach several hundred per second. </a:t>
            </a:r>
          </a:p>
        </p:txBody>
      </p:sp>
    </p:spTree>
    <p:extLst>
      <p:ext uri="{BB962C8B-B14F-4D97-AF65-F5344CB8AC3E}">
        <p14:creationId xmlns:p14="http://schemas.microsoft.com/office/powerpoint/2010/main" val="254927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8" y="1451232"/>
            <a:ext cx="9158644" cy="4661243"/>
          </a:xfrm>
        </p:spPr>
        <p:txBody>
          <a:bodyPr>
            <a:normAutofit lnSpcReduction="10000"/>
          </a:bodyPr>
          <a:lstStyle/>
          <a:p>
            <a:r>
              <a:rPr lang="en-US" sz="1900" b="1" u="sng" dirty="0">
                <a:solidFill>
                  <a:schemeClr val="accent2">
                    <a:lumMod val="75000"/>
                  </a:schemeClr>
                </a:solidFill>
              </a:rPr>
              <a:t>Domains, Attributes, Tuples, and Relations</a:t>
            </a:r>
          </a:p>
          <a:p>
            <a:pPr marL="0" indent="0">
              <a:buNone/>
            </a:pPr>
            <a:r>
              <a:rPr lang="en-US" sz="1700" b="1" i="1" u="sng" dirty="0">
                <a:solidFill>
                  <a:srgbClr val="FF0000"/>
                </a:solidFill>
              </a:rPr>
              <a:t>Attributes</a:t>
            </a:r>
            <a:endParaRPr lang="en-US" sz="1700" i="1" dirty="0">
              <a:solidFill>
                <a:srgbClr val="FF0000"/>
              </a:solidFill>
            </a:endParaRPr>
          </a:p>
          <a:p>
            <a:r>
              <a:rPr lang="en-US" sz="1600" dirty="0"/>
              <a:t>A relation schema “R”, denoted by </a:t>
            </a:r>
            <a:r>
              <a:rPr lang="en-US" sz="1600" b="1" dirty="0">
                <a:solidFill>
                  <a:schemeClr val="accent5"/>
                </a:solidFill>
              </a:rPr>
              <a:t>R(A1, A2, … , An)</a:t>
            </a:r>
            <a:r>
              <a:rPr lang="en-US" sz="1600" dirty="0"/>
              <a:t>, is made up of a relation name “R” and a list of attributes, </a:t>
            </a:r>
            <a:r>
              <a:rPr lang="en-US" sz="1600" b="1" dirty="0">
                <a:solidFill>
                  <a:schemeClr val="accent5"/>
                </a:solidFill>
              </a:rPr>
              <a:t>A1, A2, … , An</a:t>
            </a:r>
            <a:r>
              <a:rPr lang="en-US" sz="1600" dirty="0"/>
              <a:t>. </a:t>
            </a:r>
          </a:p>
          <a:p>
            <a:r>
              <a:rPr lang="en-US" sz="1600" dirty="0"/>
              <a:t>“D” is called the domain of </a:t>
            </a:r>
            <a:r>
              <a:rPr lang="en-US" sz="1600" b="1" dirty="0">
                <a:solidFill>
                  <a:schemeClr val="accent5"/>
                </a:solidFill>
              </a:rPr>
              <a:t>Ai</a:t>
            </a:r>
            <a:r>
              <a:rPr lang="en-US" sz="1600" dirty="0"/>
              <a:t> and is denoted by </a:t>
            </a:r>
            <a:r>
              <a:rPr lang="en-US" sz="1600" b="1" dirty="0" err="1">
                <a:solidFill>
                  <a:schemeClr val="accent5"/>
                </a:solidFill>
              </a:rPr>
              <a:t>dom</a:t>
            </a:r>
            <a:r>
              <a:rPr lang="en-US" sz="1600" b="1" dirty="0">
                <a:solidFill>
                  <a:schemeClr val="accent5"/>
                </a:solidFill>
              </a:rPr>
              <a:t>(Ai)</a:t>
            </a:r>
            <a:r>
              <a:rPr lang="en-US" sz="1600" dirty="0"/>
              <a:t>.  [</a:t>
            </a:r>
            <a:r>
              <a:rPr lang="en-US" sz="1600" dirty="0" err="1"/>
              <a:t>dom</a:t>
            </a:r>
            <a:r>
              <a:rPr lang="en-US" sz="1600" dirty="0"/>
              <a:t>(Name)]</a:t>
            </a:r>
          </a:p>
          <a:p>
            <a:r>
              <a:rPr lang="en-US" sz="1600" dirty="0"/>
              <a:t>A relation schema is used to describe a relation; </a:t>
            </a:r>
          </a:p>
          <a:p>
            <a:pPr lvl="1"/>
            <a:r>
              <a:rPr lang="en-US" sz="1400" dirty="0"/>
              <a:t>“R” is called the </a:t>
            </a:r>
            <a:r>
              <a:rPr lang="en-US" sz="1400" b="1" dirty="0">
                <a:solidFill>
                  <a:schemeClr val="accent5"/>
                </a:solidFill>
              </a:rPr>
              <a:t>name of this relation</a:t>
            </a:r>
            <a:r>
              <a:rPr lang="en-US" sz="1400" dirty="0"/>
              <a:t>. </a:t>
            </a:r>
          </a:p>
          <a:p>
            <a:r>
              <a:rPr lang="en-US" sz="1600" dirty="0"/>
              <a:t>The </a:t>
            </a:r>
            <a:r>
              <a:rPr lang="en-US" sz="1600" b="1" dirty="0">
                <a:solidFill>
                  <a:srgbClr val="C00000"/>
                </a:solidFill>
              </a:rPr>
              <a:t>degree (or </a:t>
            </a:r>
            <a:r>
              <a:rPr lang="en-US" sz="1600" b="1" dirty="0" err="1">
                <a:solidFill>
                  <a:srgbClr val="C00000"/>
                </a:solidFill>
              </a:rPr>
              <a:t>arity</a:t>
            </a:r>
            <a:r>
              <a:rPr lang="en-US" sz="1600" b="1" dirty="0">
                <a:solidFill>
                  <a:srgbClr val="C00000"/>
                </a:solidFill>
              </a:rPr>
              <a:t>) </a:t>
            </a:r>
            <a:r>
              <a:rPr lang="en-US" sz="1600" dirty="0"/>
              <a:t>of a relation is the number of attributes n of its relation schema.</a:t>
            </a:r>
          </a:p>
          <a:p>
            <a:r>
              <a:rPr lang="en-US" sz="1600" dirty="0"/>
              <a:t>A relation of degree seven, which stores information about university students, would contain seven attributes describing each student as follows:</a:t>
            </a:r>
          </a:p>
          <a:p>
            <a:pPr lvl="1"/>
            <a:r>
              <a:rPr lang="en-US" sz="1400" dirty="0"/>
              <a:t>STUDENT(Name, </a:t>
            </a:r>
            <a:r>
              <a:rPr lang="en-US" sz="1400" dirty="0" err="1"/>
              <a:t>Ssn</a:t>
            </a:r>
            <a:r>
              <a:rPr lang="en-US" sz="1400" dirty="0"/>
              <a:t>, </a:t>
            </a:r>
            <a:r>
              <a:rPr lang="en-US" sz="1400" dirty="0" err="1"/>
              <a:t>Home_phone</a:t>
            </a:r>
            <a:r>
              <a:rPr lang="en-US" sz="1400" dirty="0"/>
              <a:t>, Address, </a:t>
            </a:r>
            <a:r>
              <a:rPr lang="en-US" sz="1400" dirty="0" err="1"/>
              <a:t>Office_phone</a:t>
            </a:r>
            <a:r>
              <a:rPr lang="en-US" sz="1400" dirty="0"/>
              <a:t>, Age, </a:t>
            </a:r>
            <a:r>
              <a:rPr lang="en-US" sz="1400" dirty="0" err="1"/>
              <a:t>Gpa</a:t>
            </a:r>
            <a:r>
              <a:rPr lang="en-US" sz="1400" dirty="0"/>
              <a:t>)</a:t>
            </a:r>
          </a:p>
          <a:p>
            <a:r>
              <a:rPr lang="en-US" sz="1600" dirty="0"/>
              <a:t>Using the data type of each attribute, the definition is sometimes written as:</a:t>
            </a:r>
          </a:p>
          <a:p>
            <a:pPr lvl="1"/>
            <a:r>
              <a:rPr lang="en-US" sz="1400" dirty="0"/>
              <a:t>STUDENT(Name: string, </a:t>
            </a:r>
            <a:r>
              <a:rPr lang="en-US" sz="1400" dirty="0" err="1"/>
              <a:t>Ssn</a:t>
            </a:r>
            <a:r>
              <a:rPr lang="en-US" sz="1400" dirty="0"/>
              <a:t>: string, </a:t>
            </a:r>
            <a:r>
              <a:rPr lang="en-US" sz="1400" dirty="0" err="1"/>
              <a:t>Home_phone</a:t>
            </a:r>
            <a:r>
              <a:rPr lang="en-US" sz="1400" dirty="0"/>
              <a:t>: string, Address: string, </a:t>
            </a:r>
            <a:r>
              <a:rPr lang="en-US" sz="1400" dirty="0" err="1"/>
              <a:t>Office_phone</a:t>
            </a:r>
            <a:r>
              <a:rPr lang="en-US" sz="1400" dirty="0"/>
              <a:t>: string, Age: integer, </a:t>
            </a:r>
            <a:r>
              <a:rPr lang="en-US" sz="1400" dirty="0" err="1"/>
              <a:t>Gpa</a:t>
            </a:r>
            <a:r>
              <a:rPr lang="en-US" sz="1400" dirty="0"/>
              <a:t>: real)</a:t>
            </a:r>
          </a:p>
        </p:txBody>
      </p:sp>
    </p:spTree>
    <p:extLst>
      <p:ext uri="{BB962C8B-B14F-4D97-AF65-F5344CB8AC3E}">
        <p14:creationId xmlns:p14="http://schemas.microsoft.com/office/powerpoint/2010/main" val="317579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8" y="1451232"/>
            <a:ext cx="9158644" cy="4661243"/>
          </a:xfrm>
        </p:spPr>
        <p:txBody>
          <a:bodyPr>
            <a:normAutofit/>
          </a:bodyPr>
          <a:lstStyle/>
          <a:p>
            <a:r>
              <a:rPr lang="en-US" sz="1900" b="1" u="sng" dirty="0">
                <a:solidFill>
                  <a:schemeClr val="accent2">
                    <a:lumMod val="75000"/>
                  </a:schemeClr>
                </a:solidFill>
              </a:rPr>
              <a:t>Domains, Attributes, Tuples, and Relations</a:t>
            </a:r>
          </a:p>
          <a:p>
            <a:pPr marL="0" indent="0">
              <a:buNone/>
            </a:pPr>
            <a:r>
              <a:rPr lang="en-US" sz="1700" b="1" i="1" u="sng" dirty="0">
                <a:solidFill>
                  <a:srgbClr val="FF0000"/>
                </a:solidFill>
              </a:rPr>
              <a:t>Tuples and Relations</a:t>
            </a:r>
            <a:endParaRPr lang="en-US" sz="1700" i="1" dirty="0">
              <a:solidFill>
                <a:srgbClr val="FF0000"/>
              </a:solidFill>
            </a:endParaRPr>
          </a:p>
          <a:p>
            <a:r>
              <a:rPr lang="en-US" sz="1400" dirty="0"/>
              <a:t>A </a:t>
            </a:r>
            <a:r>
              <a:rPr lang="en-US" sz="1400" b="1" dirty="0">
                <a:solidFill>
                  <a:schemeClr val="accent5"/>
                </a:solidFill>
              </a:rPr>
              <a:t>relation (or relation state)</a:t>
            </a:r>
            <a:r>
              <a:rPr lang="en-US" sz="1400" dirty="0"/>
              <a:t> r of the relation schema </a:t>
            </a:r>
            <a:r>
              <a:rPr lang="en-US" sz="1400" b="1" dirty="0">
                <a:solidFill>
                  <a:schemeClr val="accent5"/>
                </a:solidFill>
              </a:rPr>
              <a:t>R(A1, A2, … , An), </a:t>
            </a:r>
            <a:r>
              <a:rPr lang="en-US" sz="1400" dirty="0"/>
              <a:t>also denoted by r(R), is a set of n-tuples r = {t1, t2, … , tm}.</a:t>
            </a:r>
          </a:p>
          <a:p>
            <a:pPr lvl="1"/>
            <a:r>
              <a:rPr lang="en-US" sz="1200" dirty="0"/>
              <a:t>Tuples currently in the database</a:t>
            </a:r>
          </a:p>
          <a:p>
            <a:r>
              <a:rPr lang="en-US" sz="1400" dirty="0"/>
              <a:t>Each n-tuple t is an ordered list of n values </a:t>
            </a:r>
            <a:r>
              <a:rPr lang="en-US" sz="1400" b="1" dirty="0">
                <a:solidFill>
                  <a:schemeClr val="accent5"/>
                </a:solidFill>
              </a:rPr>
              <a:t>t =&lt;v1, v2, … , </a:t>
            </a:r>
            <a:r>
              <a:rPr lang="en-US" sz="1400" b="1" dirty="0" err="1">
                <a:solidFill>
                  <a:schemeClr val="accent5"/>
                </a:solidFill>
              </a:rPr>
              <a:t>vn</a:t>
            </a:r>
            <a:r>
              <a:rPr lang="en-US" sz="1400" b="1" dirty="0">
                <a:solidFill>
                  <a:schemeClr val="accent5"/>
                </a:solidFill>
              </a:rPr>
              <a:t>&gt;</a:t>
            </a:r>
            <a:r>
              <a:rPr lang="en-US" sz="1400" b="1" dirty="0">
                <a:solidFill>
                  <a:schemeClr val="tx1"/>
                </a:solidFill>
              </a:rPr>
              <a:t>,</a:t>
            </a:r>
            <a:r>
              <a:rPr lang="en-US" sz="1400" b="1" dirty="0">
                <a:solidFill>
                  <a:schemeClr val="accent5"/>
                </a:solidFill>
              </a:rPr>
              <a:t> </a:t>
            </a:r>
            <a:r>
              <a:rPr lang="en-US" sz="1400" dirty="0"/>
              <a:t>where each value vi, 1 ≤ </a:t>
            </a:r>
            <a:r>
              <a:rPr lang="en-US" sz="1400" dirty="0" err="1"/>
              <a:t>i</a:t>
            </a:r>
            <a:r>
              <a:rPr lang="en-US" sz="1400" dirty="0"/>
              <a:t> ≤ n, is an element of </a:t>
            </a:r>
            <a:r>
              <a:rPr lang="en-US" sz="1400" dirty="0" err="1"/>
              <a:t>dom</a:t>
            </a:r>
            <a:r>
              <a:rPr lang="en-US" sz="1400" dirty="0"/>
              <a:t> (Ai) or is a special NULL value.</a:t>
            </a:r>
          </a:p>
          <a:p>
            <a:r>
              <a:rPr lang="en-US" sz="1400" dirty="0"/>
              <a:t>Figure shows an example of a STUDENT relation, which corresponds to the STUDENT schema specified.</a:t>
            </a:r>
          </a:p>
          <a:p>
            <a:r>
              <a:rPr lang="en-US" sz="1400" dirty="0"/>
              <a:t>Each tuple in the relation represents a particular student entity (or object).</a:t>
            </a:r>
          </a:p>
        </p:txBody>
      </p:sp>
      <p:pic>
        <p:nvPicPr>
          <p:cNvPr id="4" name="Picture 3"/>
          <p:cNvPicPr>
            <a:picLocks noChangeAspect="1"/>
          </p:cNvPicPr>
          <p:nvPr/>
        </p:nvPicPr>
        <p:blipFill>
          <a:blip r:embed="rId2"/>
          <a:stretch>
            <a:fillRect/>
          </a:stretch>
        </p:blipFill>
        <p:spPr>
          <a:xfrm>
            <a:off x="2052780" y="4344980"/>
            <a:ext cx="6934702" cy="2420990"/>
          </a:xfrm>
          <a:prstGeom prst="rect">
            <a:avLst/>
          </a:prstGeom>
          <a:ln w="19050">
            <a:solidFill>
              <a:schemeClr val="tx1"/>
            </a:solidFill>
          </a:ln>
        </p:spPr>
      </p:pic>
    </p:spTree>
    <p:extLst>
      <p:ext uri="{BB962C8B-B14F-4D97-AF65-F5344CB8AC3E}">
        <p14:creationId xmlns:p14="http://schemas.microsoft.com/office/powerpoint/2010/main" val="116427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8" y="1451232"/>
            <a:ext cx="5435142" cy="4661243"/>
          </a:xfrm>
        </p:spPr>
        <p:txBody>
          <a:bodyPr>
            <a:normAutofit/>
          </a:bodyPr>
          <a:lstStyle/>
          <a:p>
            <a:r>
              <a:rPr lang="en-US" sz="1900" b="1" u="sng" dirty="0">
                <a:solidFill>
                  <a:schemeClr val="accent2">
                    <a:lumMod val="75000"/>
                  </a:schemeClr>
                </a:solidFill>
              </a:rPr>
              <a:t>Domains, Attributes, Tuples, and Relations</a:t>
            </a:r>
          </a:p>
          <a:p>
            <a:pPr marL="0" indent="0">
              <a:buNone/>
            </a:pPr>
            <a:r>
              <a:rPr lang="en-US" sz="1700" b="1" i="1" u="sng" dirty="0">
                <a:solidFill>
                  <a:srgbClr val="FF0000"/>
                </a:solidFill>
              </a:rPr>
              <a:t>Tuples and Relations</a:t>
            </a:r>
            <a:endParaRPr lang="en-US" sz="1700" i="1" dirty="0">
              <a:solidFill>
                <a:srgbClr val="FF0000"/>
              </a:solidFill>
            </a:endParaRPr>
          </a:p>
          <a:p>
            <a:r>
              <a:rPr lang="en-US" sz="1400" dirty="0"/>
              <a:t>Definition of a relation can be restated using set theory concepts. </a:t>
            </a:r>
          </a:p>
          <a:p>
            <a:r>
              <a:rPr lang="en-US" sz="1400" dirty="0"/>
              <a:t>“A relation (or relation state) r(R) is a mathematical relation of degree n on the domains </a:t>
            </a:r>
            <a:r>
              <a:rPr lang="en-US" sz="1400" dirty="0" err="1"/>
              <a:t>dom</a:t>
            </a:r>
            <a:r>
              <a:rPr lang="en-US" sz="1400" dirty="0"/>
              <a:t>(A1), </a:t>
            </a:r>
            <a:r>
              <a:rPr lang="en-US" sz="1400" dirty="0" err="1"/>
              <a:t>dom</a:t>
            </a:r>
            <a:r>
              <a:rPr lang="en-US" sz="1400" dirty="0"/>
              <a:t>(A2), … , </a:t>
            </a:r>
            <a:r>
              <a:rPr lang="en-US" sz="1400" dirty="0" err="1"/>
              <a:t>dom</a:t>
            </a:r>
            <a:r>
              <a:rPr lang="en-US" sz="1400" dirty="0"/>
              <a:t>(An), which is a subset of the Cartesian product (denoted by ×) of the domains that define R:   </a:t>
            </a:r>
          </a:p>
          <a:p>
            <a:pPr lvl="1"/>
            <a:r>
              <a:rPr lang="en-US" sz="1200" b="1" dirty="0">
                <a:solidFill>
                  <a:schemeClr val="accent5"/>
                </a:solidFill>
              </a:rPr>
              <a:t>r(R) ⊆ (</a:t>
            </a:r>
            <a:r>
              <a:rPr lang="en-US" sz="1200" b="1" dirty="0" err="1">
                <a:solidFill>
                  <a:schemeClr val="accent5"/>
                </a:solidFill>
              </a:rPr>
              <a:t>dom</a:t>
            </a:r>
            <a:r>
              <a:rPr lang="en-US" sz="1200" b="1" dirty="0">
                <a:solidFill>
                  <a:schemeClr val="accent5"/>
                </a:solidFill>
              </a:rPr>
              <a:t>(A1) × </a:t>
            </a:r>
            <a:r>
              <a:rPr lang="en-US" sz="1200" b="1" dirty="0" err="1">
                <a:solidFill>
                  <a:schemeClr val="accent5"/>
                </a:solidFill>
              </a:rPr>
              <a:t>dom</a:t>
            </a:r>
            <a:r>
              <a:rPr lang="en-US" sz="1200" b="1" dirty="0">
                <a:solidFill>
                  <a:schemeClr val="accent5"/>
                </a:solidFill>
              </a:rPr>
              <a:t>(A2) × . . . × (</a:t>
            </a:r>
            <a:r>
              <a:rPr lang="en-US" sz="1200" b="1" dirty="0" err="1">
                <a:solidFill>
                  <a:schemeClr val="accent5"/>
                </a:solidFill>
              </a:rPr>
              <a:t>dom</a:t>
            </a:r>
            <a:r>
              <a:rPr lang="en-US" sz="1200" b="1" dirty="0">
                <a:solidFill>
                  <a:schemeClr val="accent5"/>
                </a:solidFill>
              </a:rPr>
              <a:t>(An))</a:t>
            </a:r>
          </a:p>
          <a:p>
            <a:r>
              <a:rPr lang="en-US" sz="1400" dirty="0">
                <a:solidFill>
                  <a:schemeClr val="tx1"/>
                </a:solidFill>
              </a:rPr>
              <a:t>If we denote the total number of values, or </a:t>
            </a:r>
            <a:r>
              <a:rPr lang="en-US" sz="1400" b="1" dirty="0">
                <a:solidFill>
                  <a:schemeClr val="accent5"/>
                </a:solidFill>
              </a:rPr>
              <a:t>cardinality</a:t>
            </a:r>
            <a:r>
              <a:rPr lang="en-US" sz="1400" dirty="0">
                <a:solidFill>
                  <a:schemeClr val="tx1"/>
                </a:solidFill>
              </a:rPr>
              <a:t>, in a domain D by </a:t>
            </a:r>
            <a:r>
              <a:rPr lang="en-US" sz="1400" b="1" dirty="0">
                <a:solidFill>
                  <a:schemeClr val="accent5"/>
                </a:solidFill>
              </a:rPr>
              <a:t>|D| </a:t>
            </a:r>
            <a:r>
              <a:rPr lang="en-US" sz="1400" dirty="0">
                <a:solidFill>
                  <a:schemeClr val="tx1"/>
                </a:solidFill>
              </a:rPr>
              <a:t>(assuming that all domains are finite), the total number of tuples in the Cartesian product is                                         	       </a:t>
            </a:r>
            <a:r>
              <a:rPr lang="en-US" sz="1400" b="1" dirty="0">
                <a:solidFill>
                  <a:schemeClr val="accent5"/>
                </a:solidFill>
              </a:rPr>
              <a:t>|</a:t>
            </a:r>
            <a:r>
              <a:rPr lang="en-US" sz="1400" b="1" dirty="0" err="1">
                <a:solidFill>
                  <a:schemeClr val="accent5"/>
                </a:solidFill>
              </a:rPr>
              <a:t>dom</a:t>
            </a:r>
            <a:r>
              <a:rPr lang="en-US" sz="1400" b="1" dirty="0">
                <a:solidFill>
                  <a:schemeClr val="accent5"/>
                </a:solidFill>
              </a:rPr>
              <a:t>(A1)| × |</a:t>
            </a:r>
            <a:r>
              <a:rPr lang="en-US" sz="1400" b="1" dirty="0" err="1">
                <a:solidFill>
                  <a:schemeClr val="accent5"/>
                </a:solidFill>
              </a:rPr>
              <a:t>dom</a:t>
            </a:r>
            <a:r>
              <a:rPr lang="en-US" sz="1400" b="1" dirty="0">
                <a:solidFill>
                  <a:schemeClr val="accent5"/>
                </a:solidFill>
              </a:rPr>
              <a:t>(A2)| × . . . × |</a:t>
            </a:r>
            <a:r>
              <a:rPr lang="en-US" sz="1400" b="1" dirty="0" err="1">
                <a:solidFill>
                  <a:schemeClr val="accent5"/>
                </a:solidFill>
              </a:rPr>
              <a:t>dom</a:t>
            </a:r>
            <a:r>
              <a:rPr lang="en-US" sz="1400" b="1" dirty="0">
                <a:solidFill>
                  <a:schemeClr val="accent5"/>
                </a:solidFill>
              </a:rPr>
              <a:t>(An)|</a:t>
            </a:r>
          </a:p>
          <a:p>
            <a:r>
              <a:rPr lang="en-US" sz="1400" dirty="0">
                <a:solidFill>
                  <a:schemeClr val="tx1"/>
                </a:solidFill>
              </a:rPr>
              <a:t>A relation state at a given time contains only the valid tuples that represent a particular state.</a:t>
            </a:r>
          </a:p>
        </p:txBody>
      </p:sp>
      <p:pic>
        <p:nvPicPr>
          <p:cNvPr id="1026" name="Picture 2" descr="4.2 Cartesian Product – DCode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102" y="2562902"/>
            <a:ext cx="4533213" cy="19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58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7" y="1451232"/>
            <a:ext cx="9142170" cy="4661243"/>
          </a:xfrm>
        </p:spPr>
        <p:txBody>
          <a:bodyPr>
            <a:normAutofit/>
          </a:bodyPr>
          <a:lstStyle/>
          <a:p>
            <a:r>
              <a:rPr lang="en-US" sz="1900" b="1" u="sng" dirty="0">
                <a:solidFill>
                  <a:schemeClr val="accent2">
                    <a:lumMod val="75000"/>
                  </a:schemeClr>
                </a:solidFill>
              </a:rPr>
              <a:t>Domains, Attributes, Tuples, and Relations</a:t>
            </a:r>
          </a:p>
          <a:p>
            <a:pPr marL="0" indent="0">
              <a:buNone/>
            </a:pPr>
            <a:r>
              <a:rPr lang="en-US" sz="1700" b="1" i="1" u="sng" dirty="0">
                <a:solidFill>
                  <a:srgbClr val="FF0000"/>
                </a:solidFill>
              </a:rPr>
              <a:t>Tuples and Relations</a:t>
            </a:r>
            <a:endParaRPr lang="en-US" sz="1700" i="1" dirty="0">
              <a:solidFill>
                <a:srgbClr val="FF0000"/>
              </a:solidFill>
            </a:endParaRPr>
          </a:p>
          <a:p>
            <a:r>
              <a:rPr lang="en-US" sz="1400" dirty="0"/>
              <a:t>Let R(A1, A2) be a relation schema:</a:t>
            </a:r>
          </a:p>
          <a:p>
            <a:r>
              <a:rPr lang="en-US" sz="1400" dirty="0"/>
              <a:t>Let </a:t>
            </a:r>
            <a:r>
              <a:rPr lang="en-US" sz="1400" dirty="0" err="1"/>
              <a:t>dom</a:t>
            </a:r>
            <a:r>
              <a:rPr lang="en-US" sz="1400" dirty="0"/>
              <a:t>(A1) = {0,1}</a:t>
            </a:r>
          </a:p>
          <a:p>
            <a:r>
              <a:rPr lang="en-US" sz="1400" dirty="0"/>
              <a:t>Let  </a:t>
            </a:r>
            <a:r>
              <a:rPr lang="en-US" sz="1400" dirty="0" err="1"/>
              <a:t>dom</a:t>
            </a:r>
            <a:r>
              <a:rPr lang="en-US" sz="1400" dirty="0"/>
              <a:t>(A2) =  {</a:t>
            </a:r>
            <a:r>
              <a:rPr lang="en-US" sz="1400" dirty="0" err="1"/>
              <a:t>a,b,c</a:t>
            </a:r>
            <a:r>
              <a:rPr lang="en-US" sz="1400" dirty="0"/>
              <a:t>}</a:t>
            </a:r>
          </a:p>
          <a:p>
            <a:r>
              <a:rPr lang="en-US" sz="1400" dirty="0"/>
              <a:t>Then: </a:t>
            </a:r>
            <a:r>
              <a:rPr lang="en-US" sz="1400" dirty="0" err="1"/>
              <a:t>dom</a:t>
            </a:r>
            <a:r>
              <a:rPr lang="en-US" sz="1400" dirty="0"/>
              <a:t>(A1) X </a:t>
            </a:r>
            <a:r>
              <a:rPr lang="en-US" sz="1400" dirty="0" err="1"/>
              <a:t>dom</a:t>
            </a:r>
            <a:r>
              <a:rPr lang="en-US" sz="1400" dirty="0"/>
              <a:t>(A2) is all possible combinations:</a:t>
            </a:r>
          </a:p>
          <a:p>
            <a:r>
              <a:rPr lang="en-US" sz="1400" dirty="0"/>
              <a:t>{&lt;0,a&gt; , &lt;0,b&gt; , &lt;0,c&gt;, &lt;1,a&gt;, &lt;1,b&gt;, &lt;1,c&gt; } </a:t>
            </a:r>
          </a:p>
          <a:p>
            <a:endParaRPr lang="en-US" sz="1400" dirty="0"/>
          </a:p>
          <a:p>
            <a:r>
              <a:rPr lang="en-US" sz="1400" dirty="0"/>
              <a:t>The relation state r(R)  </a:t>
            </a:r>
            <a:r>
              <a:rPr lang="en-US" sz="1400" dirty="0" err="1"/>
              <a:t>dom</a:t>
            </a:r>
            <a:r>
              <a:rPr lang="en-US" sz="1400" dirty="0"/>
              <a:t>(A1) X </a:t>
            </a:r>
            <a:r>
              <a:rPr lang="en-US" sz="1400" dirty="0" err="1"/>
              <a:t>dom</a:t>
            </a:r>
            <a:r>
              <a:rPr lang="en-US" sz="1400" dirty="0"/>
              <a:t>(A2)</a:t>
            </a:r>
          </a:p>
          <a:p>
            <a:r>
              <a:rPr lang="en-US" sz="1400" dirty="0"/>
              <a:t>For example: r(R) could be {&lt;0,a&gt; , &lt;0,b&gt; , &lt;1,c&gt; }</a:t>
            </a:r>
          </a:p>
          <a:p>
            <a:r>
              <a:rPr lang="en-US" sz="1400" dirty="0"/>
              <a:t>This is one possible state (or “population” or “extension”) r of the relation R, defined over A1 and A2.</a:t>
            </a:r>
          </a:p>
          <a:p>
            <a:r>
              <a:rPr lang="en-US" sz="1400" dirty="0"/>
              <a:t>It has three 2-tuples: &lt;0,a&gt; , &lt;0,b&gt; , &lt;1,c&gt; </a:t>
            </a:r>
          </a:p>
        </p:txBody>
      </p:sp>
    </p:spTree>
    <p:extLst>
      <p:ext uri="{BB962C8B-B14F-4D97-AF65-F5344CB8AC3E}">
        <p14:creationId xmlns:p14="http://schemas.microsoft.com/office/powerpoint/2010/main" val="309715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Concepts</a:t>
            </a:r>
          </a:p>
        </p:txBody>
      </p:sp>
      <p:sp>
        <p:nvSpPr>
          <p:cNvPr id="3" name="Content Placeholder 2"/>
          <p:cNvSpPr>
            <a:spLocks noGrp="1"/>
          </p:cNvSpPr>
          <p:nvPr>
            <p:ph idx="1"/>
          </p:nvPr>
        </p:nvSpPr>
        <p:spPr>
          <a:xfrm>
            <a:off x="545526" y="1352378"/>
            <a:ext cx="9339878" cy="4661243"/>
          </a:xfrm>
        </p:spPr>
        <p:txBody>
          <a:bodyPr>
            <a:normAutofit/>
          </a:bodyPr>
          <a:lstStyle/>
          <a:p>
            <a:r>
              <a:rPr lang="en-US" sz="1900" b="1" u="sng" dirty="0">
                <a:solidFill>
                  <a:schemeClr val="accent2">
                    <a:lumMod val="75000"/>
                  </a:schemeClr>
                </a:solidFill>
              </a:rPr>
              <a:t>Characteristics of Relations</a:t>
            </a:r>
          </a:p>
          <a:p>
            <a:r>
              <a:rPr lang="en-US" sz="1700" b="1" i="1" u="sng" dirty="0">
                <a:solidFill>
                  <a:srgbClr val="FF0000"/>
                </a:solidFill>
              </a:rPr>
              <a:t>Ordering of Tuples in a Relation</a:t>
            </a:r>
          </a:p>
          <a:p>
            <a:r>
              <a:rPr lang="en-US" sz="1400" dirty="0"/>
              <a:t>Relation -  a set of tuples </a:t>
            </a:r>
          </a:p>
          <a:p>
            <a:r>
              <a:rPr lang="en-US" sz="1400" dirty="0"/>
              <a:t>Elements of a set have no order among them; hence, tuples in a relation do not have any particular order.</a:t>
            </a:r>
          </a:p>
          <a:p>
            <a:r>
              <a:rPr lang="en-US" sz="1400" dirty="0"/>
              <a:t>In a file, records are physically stored on disk (or in memory), so there always is an order among the records. This ordering indicates first, second, </a:t>
            </a:r>
            <a:r>
              <a:rPr lang="en-US" sz="1400" dirty="0" err="1"/>
              <a:t>ith</a:t>
            </a:r>
            <a:r>
              <a:rPr lang="en-US" sz="1400" dirty="0"/>
              <a:t>, and last records in the file. Similarly, when we display a relation as a table, the rows are displayed in a certain order.</a:t>
            </a:r>
          </a:p>
          <a:p>
            <a:r>
              <a:rPr lang="en-US" sz="1400" dirty="0"/>
              <a:t>For example, tuples in the STUDENT relation in Figure 5.1 could be ordered by values of Name, </a:t>
            </a:r>
            <a:r>
              <a:rPr lang="en-US" sz="1400" dirty="0" err="1"/>
              <a:t>Ssn</a:t>
            </a:r>
            <a:r>
              <a:rPr lang="en-US" sz="1400" dirty="0"/>
              <a:t>, Age, or some other attribute. The definition of a relation does not specify any order: There is no preference for one ordering over another.</a:t>
            </a:r>
          </a:p>
          <a:p>
            <a:r>
              <a:rPr lang="en-US" sz="1400" dirty="0"/>
              <a:t>Hence, the relation displayed in Figure 5.2 is considered identical to the one shown in Figure 5.1.</a:t>
            </a:r>
          </a:p>
        </p:txBody>
      </p:sp>
      <p:pic>
        <p:nvPicPr>
          <p:cNvPr id="4" name="Picture 3"/>
          <p:cNvPicPr>
            <a:picLocks noChangeAspect="1"/>
          </p:cNvPicPr>
          <p:nvPr/>
        </p:nvPicPr>
        <p:blipFill>
          <a:blip r:embed="rId2"/>
          <a:stretch>
            <a:fillRect/>
          </a:stretch>
        </p:blipFill>
        <p:spPr>
          <a:xfrm>
            <a:off x="545526" y="4870963"/>
            <a:ext cx="4765277" cy="1663617"/>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5552317" y="4860322"/>
            <a:ext cx="5398267" cy="1698969"/>
          </a:xfrm>
          <a:prstGeom prst="rect">
            <a:avLst/>
          </a:prstGeom>
          <a:ln w="19050">
            <a:solidFill>
              <a:schemeClr val="tx1"/>
            </a:solidFill>
          </a:ln>
        </p:spPr>
      </p:pic>
    </p:spTree>
    <p:extLst>
      <p:ext uri="{BB962C8B-B14F-4D97-AF65-F5344CB8AC3E}">
        <p14:creationId xmlns:p14="http://schemas.microsoft.com/office/powerpoint/2010/main" val="2840263970"/>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882</TotalTime>
  <Words>4820</Words>
  <Application>Microsoft Office PowerPoint</Application>
  <PresentationFormat>Widescreen</PresentationFormat>
  <Paragraphs>297</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Trebuchet MS</vt:lpstr>
      <vt:lpstr>Wingdings 3</vt:lpstr>
      <vt:lpstr>Facet</vt:lpstr>
      <vt:lpstr>Chapter 5  The Relational Data Model and Relational Database Constraints</vt:lpstr>
      <vt:lpstr>- Relational Model Concepts  - Relational Model Constraints and Relational         Database Schemas   - Update Operations, Transactions, and Dealing with  Constraint Violations        </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Relational Model Constraints and Relational Database Schemas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lpstr>Update Operations, Transactions, and Dealing with Constraint Violations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403</cp:revision>
  <dcterms:created xsi:type="dcterms:W3CDTF">2021-08-16T04:03:32Z</dcterms:created>
  <dcterms:modified xsi:type="dcterms:W3CDTF">2022-09-02T03:49:08Z</dcterms:modified>
</cp:coreProperties>
</file>