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81" r:id="rId5"/>
    <p:sldId id="342" r:id="rId6"/>
    <p:sldId id="313" r:id="rId7"/>
    <p:sldId id="314" r:id="rId8"/>
    <p:sldId id="340" r:id="rId9"/>
    <p:sldId id="315" r:id="rId10"/>
    <p:sldId id="316" r:id="rId11"/>
    <p:sldId id="341" r:id="rId12"/>
    <p:sldId id="317" r:id="rId13"/>
    <p:sldId id="318" r:id="rId14"/>
    <p:sldId id="319" r:id="rId15"/>
    <p:sldId id="343" r:id="rId16"/>
    <p:sldId id="320" r:id="rId17"/>
    <p:sldId id="321" r:id="rId18"/>
    <p:sldId id="322" r:id="rId19"/>
    <p:sldId id="345" r:id="rId20"/>
    <p:sldId id="346" r:id="rId21"/>
    <p:sldId id="344" r:id="rId22"/>
    <p:sldId id="32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38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655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2249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154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9618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71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677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722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5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76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89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292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80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58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367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9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9/13/2022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386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42" y="1326291"/>
            <a:ext cx="10041924" cy="2372498"/>
          </a:xfrm>
        </p:spPr>
        <p:txBody>
          <a:bodyPr/>
          <a:lstStyle/>
          <a:p>
            <a:pPr algn="ctr"/>
            <a:r>
              <a:rPr lang="en-US" dirty="0"/>
              <a:t>Chapter 6 </a:t>
            </a:r>
            <a:br>
              <a:rPr lang="en-US" dirty="0"/>
            </a:br>
            <a:r>
              <a:rPr lang="en-US" dirty="0"/>
              <a:t>Basic SQL</a:t>
            </a:r>
          </a:p>
        </p:txBody>
      </p:sp>
    </p:spTree>
    <p:extLst>
      <p:ext uri="{BB962C8B-B14F-4D97-AF65-F5344CB8AC3E}">
        <p14:creationId xmlns:p14="http://schemas.microsoft.com/office/powerpoint/2010/main" val="357275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7" y="1451232"/>
            <a:ext cx="9463445" cy="4661243"/>
          </a:xfrm>
        </p:spPr>
        <p:txBody>
          <a:bodyPr>
            <a:normAutofit/>
          </a:bodyPr>
          <a:lstStyle/>
          <a:p>
            <a:pPr lvl="0">
              <a:buClr>
                <a:srgbClr val="90C226"/>
              </a:buClr>
            </a:pPr>
            <a:r>
              <a:rPr lang="en-US" sz="1900" b="1" u="sng" dirty="0">
                <a:solidFill>
                  <a:srgbClr val="54A021">
                    <a:lumMod val="75000"/>
                  </a:srgbClr>
                </a:solidFill>
              </a:rPr>
              <a:t>Attribute Data Types and Domains in SQL</a:t>
            </a:r>
          </a:p>
          <a:p>
            <a:pPr lvl="0">
              <a:buClr>
                <a:srgbClr val="90C226"/>
              </a:buClr>
            </a:pPr>
            <a:r>
              <a:rPr lang="en-US" sz="1600" dirty="0"/>
              <a:t>The basic data types available for attributes include numeric, character string, bit string, Boolean, date, and time.</a:t>
            </a:r>
          </a:p>
          <a:p>
            <a:pPr lvl="0">
              <a:buClr>
                <a:srgbClr val="90C226"/>
              </a:buClr>
            </a:pPr>
            <a:r>
              <a:rPr lang="en-US" sz="1600" b="1" dirty="0">
                <a:solidFill>
                  <a:srgbClr val="C00000"/>
                </a:solidFill>
              </a:rPr>
              <a:t>Numeric data types </a:t>
            </a:r>
            <a:r>
              <a:rPr lang="en-US" sz="1600" dirty="0"/>
              <a:t>include integer numbers of various sizes (</a:t>
            </a:r>
            <a:r>
              <a:rPr lang="en-US" sz="1600" b="1" dirty="0">
                <a:solidFill>
                  <a:srgbClr val="C00000"/>
                </a:solidFill>
              </a:rPr>
              <a:t>INTEGER or INT, and SMALLINT</a:t>
            </a:r>
            <a:r>
              <a:rPr lang="en-US" sz="1600" dirty="0"/>
              <a:t>) and floating-point (real) numbers of various precision (</a:t>
            </a:r>
            <a:r>
              <a:rPr lang="en-US" sz="1600" b="1" dirty="0">
                <a:solidFill>
                  <a:srgbClr val="C00000"/>
                </a:solidFill>
              </a:rPr>
              <a:t>FLOAT or REAL, and DOUBLE PRECISION</a:t>
            </a:r>
            <a:r>
              <a:rPr lang="en-US" sz="1600" dirty="0"/>
              <a:t>). Formatted numbers can be declared by using </a:t>
            </a:r>
            <a:r>
              <a:rPr lang="en-US" sz="1600" b="1" dirty="0">
                <a:solidFill>
                  <a:srgbClr val="C00000"/>
                </a:solidFill>
              </a:rPr>
              <a:t>DECIMAL(</a:t>
            </a:r>
            <a:r>
              <a:rPr lang="en-US" sz="1600" b="1" dirty="0" err="1">
                <a:solidFill>
                  <a:srgbClr val="C00000"/>
                </a:solidFill>
              </a:rPr>
              <a:t>i</a:t>
            </a:r>
            <a:r>
              <a:rPr lang="en-US" sz="1600" b="1" dirty="0">
                <a:solidFill>
                  <a:srgbClr val="C00000"/>
                </a:solidFill>
              </a:rPr>
              <a:t>, j)—or DEC(</a:t>
            </a:r>
            <a:r>
              <a:rPr lang="en-US" sz="1600" b="1" dirty="0" err="1">
                <a:solidFill>
                  <a:srgbClr val="C00000"/>
                </a:solidFill>
              </a:rPr>
              <a:t>i</a:t>
            </a:r>
            <a:r>
              <a:rPr lang="en-US" sz="1600" b="1" dirty="0">
                <a:solidFill>
                  <a:srgbClr val="C00000"/>
                </a:solidFill>
              </a:rPr>
              <a:t>, j) </a:t>
            </a:r>
            <a:r>
              <a:rPr lang="en-US" sz="1600" dirty="0"/>
              <a:t>where </a:t>
            </a:r>
            <a:r>
              <a:rPr lang="en-US" sz="1600" dirty="0" err="1"/>
              <a:t>i</a:t>
            </a:r>
            <a:r>
              <a:rPr lang="en-US" sz="1600" dirty="0"/>
              <a:t>, the precision, is the total number of decimal digits and j, the scale, is the number of digits after the decimal point. </a:t>
            </a:r>
          </a:p>
          <a:p>
            <a:pPr lvl="0">
              <a:buClr>
                <a:srgbClr val="90C226"/>
              </a:buClr>
            </a:pPr>
            <a:r>
              <a:rPr lang="en-US" sz="1600" b="1" dirty="0">
                <a:solidFill>
                  <a:srgbClr val="C00000"/>
                </a:solidFill>
              </a:rPr>
              <a:t>Character-string data types </a:t>
            </a:r>
            <a:r>
              <a:rPr lang="en-US" sz="1600" dirty="0"/>
              <a:t>are either fixed length—</a:t>
            </a:r>
            <a:r>
              <a:rPr lang="en-US" sz="1600" b="1" dirty="0">
                <a:solidFill>
                  <a:srgbClr val="C00000"/>
                </a:solidFill>
              </a:rPr>
              <a:t>CHAR(n) or CHARACTER(n), </a:t>
            </a:r>
            <a:r>
              <a:rPr lang="en-US" sz="1600" dirty="0"/>
              <a:t>where n is the number of characters—or varying length— </a:t>
            </a:r>
            <a:r>
              <a:rPr lang="en-US" sz="1600" b="1" dirty="0">
                <a:solidFill>
                  <a:srgbClr val="C00000"/>
                </a:solidFill>
              </a:rPr>
              <a:t>VARCHAR(n)</a:t>
            </a:r>
            <a:r>
              <a:rPr lang="en-US" sz="1600" dirty="0"/>
              <a:t> or CHAR VARYING(n) or CHARACTER VARYING(n), where n is the maximum number of characters.</a:t>
            </a:r>
          </a:p>
          <a:p>
            <a:pPr lvl="0">
              <a:buClr>
                <a:srgbClr val="90C226"/>
              </a:buClr>
            </a:pPr>
            <a:r>
              <a:rPr lang="en-US" sz="1600" b="1" dirty="0">
                <a:solidFill>
                  <a:srgbClr val="C00000"/>
                </a:solidFill>
              </a:rPr>
              <a:t>Bit-string data types </a:t>
            </a:r>
            <a:r>
              <a:rPr lang="en-US" sz="1600" dirty="0"/>
              <a:t>are either of fixed length n—</a:t>
            </a:r>
            <a:r>
              <a:rPr lang="en-US" sz="1600" b="1" dirty="0">
                <a:solidFill>
                  <a:srgbClr val="C00000"/>
                </a:solidFill>
              </a:rPr>
              <a:t>BIT(n)—or varying length— BIT VARYING(n), </a:t>
            </a:r>
            <a:r>
              <a:rPr lang="en-US" sz="1600" dirty="0"/>
              <a:t>where n is the maximum number of bits. The default for n, the length of a character string or bit string, is 1.</a:t>
            </a:r>
          </a:p>
        </p:txBody>
      </p:sp>
    </p:spTree>
    <p:extLst>
      <p:ext uri="{BB962C8B-B14F-4D97-AF65-F5344CB8AC3E}">
        <p14:creationId xmlns:p14="http://schemas.microsoft.com/office/powerpoint/2010/main" val="1046872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7" y="1451232"/>
            <a:ext cx="9463445" cy="4661243"/>
          </a:xfrm>
        </p:spPr>
        <p:txBody>
          <a:bodyPr>
            <a:normAutofit/>
          </a:bodyPr>
          <a:lstStyle/>
          <a:p>
            <a:pPr lvl="0">
              <a:buClr>
                <a:srgbClr val="90C226"/>
              </a:buClr>
            </a:pPr>
            <a:r>
              <a:rPr lang="en-US" sz="1900" b="1" u="sng" dirty="0">
                <a:solidFill>
                  <a:srgbClr val="54A021">
                    <a:lumMod val="75000"/>
                  </a:srgbClr>
                </a:solidFill>
              </a:rPr>
              <a:t>Attribute Data Types and Domains in SQL</a:t>
            </a:r>
          </a:p>
          <a:p>
            <a:pPr lvl="0">
              <a:buClr>
                <a:srgbClr val="90C226"/>
              </a:buClr>
            </a:pPr>
            <a:r>
              <a:rPr lang="en-US" sz="1600" dirty="0"/>
              <a:t>The basic data types available for attributes include numeric, character string, bit string, Boolean, date, and time.</a:t>
            </a:r>
          </a:p>
          <a:p>
            <a:pPr lvl="0">
              <a:buClr>
                <a:srgbClr val="90C226"/>
              </a:buClr>
            </a:pPr>
            <a:r>
              <a:rPr lang="en-US" sz="1600" b="1" dirty="0">
                <a:solidFill>
                  <a:srgbClr val="C00000"/>
                </a:solidFill>
              </a:rPr>
              <a:t>A Boolean data type </a:t>
            </a:r>
            <a:r>
              <a:rPr lang="en-US" sz="1600" dirty="0"/>
              <a:t>has the traditional values of TRUE or FALSE. In SQL, because of the presence of NULL values, a three-valued logic is used, so a third possible value for a Boolean data type is UNKNOWN.</a:t>
            </a:r>
          </a:p>
          <a:p>
            <a:pPr lvl="0">
              <a:buClr>
                <a:srgbClr val="90C226"/>
              </a:buClr>
            </a:pPr>
            <a:r>
              <a:rPr lang="en-US" sz="1600" b="1" dirty="0">
                <a:solidFill>
                  <a:srgbClr val="C00000"/>
                </a:solidFill>
              </a:rPr>
              <a:t>The DATE data type </a:t>
            </a:r>
            <a:r>
              <a:rPr lang="en-US" sz="1600" dirty="0"/>
              <a:t>has ten positions, and its components are YEAR, MONTH, and DAY in the form YYYY-MM-DD. The TIME data type has at least eight positions, with the components HOUR, MINUTE, and SECOND in the form HH:MM:SS.</a:t>
            </a:r>
          </a:p>
          <a:p>
            <a:pPr lvl="0">
              <a:buClr>
                <a:srgbClr val="90C226"/>
              </a:buClr>
            </a:pPr>
            <a:r>
              <a:rPr lang="en-US" sz="1600" dirty="0"/>
              <a:t>A </a:t>
            </a:r>
            <a:r>
              <a:rPr lang="en-US" sz="1600" b="1" dirty="0">
                <a:solidFill>
                  <a:srgbClr val="C00000"/>
                </a:solidFill>
              </a:rPr>
              <a:t>timestamp data type (TIMESTAMP) </a:t>
            </a:r>
            <a:r>
              <a:rPr lang="en-US" sz="1600" dirty="0"/>
              <a:t>includes the </a:t>
            </a:r>
            <a:r>
              <a:rPr lang="en-US" sz="1600" b="1" dirty="0">
                <a:solidFill>
                  <a:srgbClr val="C00000"/>
                </a:solidFill>
              </a:rPr>
              <a:t>DATE and TIME </a:t>
            </a:r>
            <a:r>
              <a:rPr lang="en-US" sz="1600" dirty="0"/>
              <a:t>fields, plus a minimum of six positions for decimal fractions of seconds and an optional WITH TIME ZONE qualifier.</a:t>
            </a:r>
          </a:p>
          <a:p>
            <a:pPr lvl="0">
              <a:buClr>
                <a:srgbClr val="90C226"/>
              </a:buClr>
            </a:pPr>
            <a:r>
              <a:rPr lang="en-US" sz="1600" dirty="0"/>
              <a:t>Domain can be declared, and the domain name can be used with the attribute specification. </a:t>
            </a:r>
          </a:p>
          <a:p>
            <a:pPr lvl="1">
              <a:buClr>
                <a:srgbClr val="90C226"/>
              </a:buClr>
            </a:pPr>
            <a:r>
              <a:rPr lang="en-US" sz="1400" dirty="0"/>
              <a:t>For example, we can create a domain SSN_TYPE by the following statement: CREATE DOMAIN SSN_TYPE AS CHAR(9);</a:t>
            </a:r>
          </a:p>
        </p:txBody>
      </p:sp>
    </p:spTree>
    <p:extLst>
      <p:ext uri="{BB962C8B-B14F-4D97-AF65-F5344CB8AC3E}">
        <p14:creationId xmlns:p14="http://schemas.microsoft.com/office/powerpoint/2010/main" val="2241202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Constraints in SQL</a:t>
            </a:r>
          </a:p>
        </p:txBody>
      </p:sp>
      <p:sp>
        <p:nvSpPr>
          <p:cNvPr id="3" name="Content Placeholder 2"/>
          <p:cNvSpPr>
            <a:spLocks noGrp="1"/>
          </p:cNvSpPr>
          <p:nvPr>
            <p:ph idx="1"/>
          </p:nvPr>
        </p:nvSpPr>
        <p:spPr>
          <a:xfrm>
            <a:off x="545527" y="1451232"/>
            <a:ext cx="5616375" cy="4661243"/>
          </a:xfrm>
        </p:spPr>
        <p:txBody>
          <a:bodyPr>
            <a:normAutofit/>
          </a:bodyPr>
          <a:lstStyle/>
          <a:p>
            <a:pPr lvl="0">
              <a:buClr>
                <a:srgbClr val="90C226"/>
              </a:buClr>
            </a:pPr>
            <a:r>
              <a:rPr lang="en-US" sz="1900" b="1" u="sng" dirty="0">
                <a:solidFill>
                  <a:srgbClr val="54A021">
                    <a:lumMod val="75000"/>
                  </a:srgbClr>
                </a:solidFill>
              </a:rPr>
              <a:t>Specifying Attribute Constraints and Attribute Defaults</a:t>
            </a:r>
          </a:p>
          <a:p>
            <a:pPr lvl="0">
              <a:buClr>
                <a:srgbClr val="90C226"/>
              </a:buClr>
            </a:pPr>
            <a:r>
              <a:rPr lang="en-US" sz="1600" dirty="0"/>
              <a:t>Because SQL allows NULLs as attribute values, a constraint </a:t>
            </a:r>
            <a:r>
              <a:rPr lang="en-US" sz="1600" b="1" dirty="0">
                <a:solidFill>
                  <a:srgbClr val="C00000"/>
                </a:solidFill>
              </a:rPr>
              <a:t>NOT NULL </a:t>
            </a:r>
            <a:r>
              <a:rPr lang="en-US" sz="1600" dirty="0"/>
              <a:t>may be specified if NULL is not permitted for a particular attribute.</a:t>
            </a:r>
          </a:p>
          <a:p>
            <a:pPr lvl="0">
              <a:buClr>
                <a:srgbClr val="90C226"/>
              </a:buClr>
            </a:pPr>
            <a:r>
              <a:rPr lang="en-US" sz="1600" dirty="0"/>
              <a:t>It is also possible to define a default value for an attribute by appending the clause </a:t>
            </a:r>
            <a:r>
              <a:rPr lang="en-US" sz="1600" b="1" dirty="0">
                <a:solidFill>
                  <a:srgbClr val="C00000"/>
                </a:solidFill>
              </a:rPr>
              <a:t>DEFAULT &lt;value&gt; to an attribute definition</a:t>
            </a:r>
            <a:r>
              <a:rPr lang="en-US" sz="1600" dirty="0"/>
              <a:t>. The default value is included in any new tuple if an explicit value is not provided for that attribute.</a:t>
            </a:r>
          </a:p>
          <a:p>
            <a:pPr lvl="0">
              <a:buClr>
                <a:srgbClr val="90C226"/>
              </a:buClr>
            </a:pPr>
            <a:r>
              <a:rPr lang="en-US" sz="1600" dirty="0"/>
              <a:t> Figure 6.2 illustrates an example of specifying a default manager for a new department and a default department for a new employee. </a:t>
            </a:r>
          </a:p>
          <a:p>
            <a:pPr lvl="0">
              <a:buClr>
                <a:srgbClr val="90C226"/>
              </a:buClr>
            </a:pPr>
            <a:r>
              <a:rPr lang="en-US" sz="1600" b="1" dirty="0">
                <a:solidFill>
                  <a:srgbClr val="C00000"/>
                </a:solidFill>
              </a:rPr>
              <a:t>If no default clause is specified, the default value is NULL for attributes that do not have the NOT NULL constraint.</a:t>
            </a:r>
          </a:p>
          <a:p>
            <a:pPr lvl="0">
              <a:buClr>
                <a:srgbClr val="90C226"/>
              </a:buClr>
            </a:pPr>
            <a:endParaRPr lang="en-US" sz="1400" dirty="0"/>
          </a:p>
        </p:txBody>
      </p:sp>
      <p:pic>
        <p:nvPicPr>
          <p:cNvPr id="4" name="Picture 3"/>
          <p:cNvPicPr>
            <a:picLocks noChangeAspect="1"/>
          </p:cNvPicPr>
          <p:nvPr/>
        </p:nvPicPr>
        <p:blipFill>
          <a:blip r:embed="rId2"/>
          <a:stretch>
            <a:fillRect/>
          </a:stretch>
        </p:blipFill>
        <p:spPr>
          <a:xfrm>
            <a:off x="6618762" y="1930400"/>
            <a:ext cx="5310480" cy="3730368"/>
          </a:xfrm>
          <a:prstGeom prst="rect">
            <a:avLst/>
          </a:prstGeom>
          <a:ln w="28575">
            <a:solidFill>
              <a:schemeClr val="tx1"/>
            </a:solidFill>
          </a:ln>
        </p:spPr>
      </p:pic>
    </p:spTree>
    <p:extLst>
      <p:ext uri="{BB962C8B-B14F-4D97-AF65-F5344CB8AC3E}">
        <p14:creationId xmlns:p14="http://schemas.microsoft.com/office/powerpoint/2010/main" val="4138431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Constraints in SQL</a:t>
            </a:r>
          </a:p>
        </p:txBody>
      </p:sp>
      <p:sp>
        <p:nvSpPr>
          <p:cNvPr id="3" name="Content Placeholder 2"/>
          <p:cNvSpPr>
            <a:spLocks noGrp="1"/>
          </p:cNvSpPr>
          <p:nvPr>
            <p:ph idx="1"/>
          </p:nvPr>
        </p:nvSpPr>
        <p:spPr>
          <a:xfrm>
            <a:off x="545527" y="1451232"/>
            <a:ext cx="9768246" cy="4661243"/>
          </a:xfrm>
        </p:spPr>
        <p:txBody>
          <a:bodyPr>
            <a:normAutofit/>
          </a:bodyPr>
          <a:lstStyle/>
          <a:p>
            <a:pPr lvl="0">
              <a:buClr>
                <a:srgbClr val="90C226"/>
              </a:buClr>
            </a:pPr>
            <a:r>
              <a:rPr lang="en-US" sz="1900" b="1" u="sng" dirty="0">
                <a:solidFill>
                  <a:srgbClr val="54A021">
                    <a:lumMod val="75000"/>
                  </a:srgbClr>
                </a:solidFill>
              </a:rPr>
              <a:t>Specifying Attribute Constraints and Attribute Defaults</a:t>
            </a:r>
          </a:p>
          <a:p>
            <a:pPr lvl="0">
              <a:buClr>
                <a:srgbClr val="90C226"/>
              </a:buClr>
            </a:pPr>
            <a:r>
              <a:rPr lang="en-US" sz="1600" dirty="0"/>
              <a:t>Another type of constraint can restrict attribute or domain values using the CHECK clause following an attribute or domain definition.</a:t>
            </a:r>
          </a:p>
          <a:p>
            <a:pPr lvl="0">
              <a:buClr>
                <a:srgbClr val="90C226"/>
              </a:buClr>
            </a:pPr>
            <a:r>
              <a:rPr lang="en-US" sz="1600" dirty="0"/>
              <a:t>For example, suppose that department numbers are restricted to integer numbers between 1 and 20; then, we can change the attribute declaration of </a:t>
            </a:r>
            <a:r>
              <a:rPr lang="en-US" sz="1600" dirty="0" err="1"/>
              <a:t>Dnumber</a:t>
            </a:r>
            <a:r>
              <a:rPr lang="en-US" sz="1600" dirty="0"/>
              <a:t> in the DEPARTMENT table.</a:t>
            </a:r>
          </a:p>
          <a:p>
            <a:pPr lvl="0">
              <a:buClr>
                <a:srgbClr val="90C226"/>
              </a:buClr>
            </a:pPr>
            <a:r>
              <a:rPr lang="en-US" dirty="0" err="1">
                <a:solidFill>
                  <a:srgbClr val="0070C0"/>
                </a:solidFill>
              </a:rPr>
              <a:t>Dnumber</a:t>
            </a:r>
            <a:r>
              <a:rPr lang="en-US" dirty="0">
                <a:solidFill>
                  <a:srgbClr val="0070C0"/>
                </a:solidFill>
              </a:rPr>
              <a:t> INT NOT NULL CHECK (</a:t>
            </a:r>
            <a:r>
              <a:rPr lang="en-US" dirty="0" err="1">
                <a:solidFill>
                  <a:srgbClr val="0070C0"/>
                </a:solidFill>
              </a:rPr>
              <a:t>Dnumber</a:t>
            </a:r>
            <a:r>
              <a:rPr lang="en-US" dirty="0">
                <a:solidFill>
                  <a:srgbClr val="0070C0"/>
                </a:solidFill>
              </a:rPr>
              <a:t> &gt; 0 AND </a:t>
            </a:r>
            <a:r>
              <a:rPr lang="en-US" dirty="0" err="1">
                <a:solidFill>
                  <a:srgbClr val="0070C0"/>
                </a:solidFill>
              </a:rPr>
              <a:t>Dnumber</a:t>
            </a:r>
            <a:r>
              <a:rPr lang="en-US" dirty="0">
                <a:solidFill>
                  <a:srgbClr val="0070C0"/>
                </a:solidFill>
              </a:rPr>
              <a:t> &lt; 21);</a:t>
            </a:r>
          </a:p>
          <a:p>
            <a:pPr lvl="0">
              <a:buClr>
                <a:srgbClr val="90C226"/>
              </a:buClr>
            </a:pPr>
            <a:r>
              <a:rPr lang="en-US" sz="1600" dirty="0"/>
              <a:t>The CHECK clause can also be used in conjunction with the CREATE DOMAIN statement.</a:t>
            </a:r>
          </a:p>
          <a:p>
            <a:pPr lvl="0">
              <a:buClr>
                <a:srgbClr val="90C226"/>
              </a:buClr>
            </a:pPr>
            <a:r>
              <a:rPr lang="en-US" sz="1600" dirty="0"/>
              <a:t>For example, we can write the following statement:</a:t>
            </a:r>
          </a:p>
          <a:p>
            <a:pPr lvl="0">
              <a:buClr>
                <a:srgbClr val="90C226"/>
              </a:buClr>
            </a:pPr>
            <a:r>
              <a:rPr lang="en-US" dirty="0">
                <a:solidFill>
                  <a:srgbClr val="0070C0"/>
                </a:solidFill>
              </a:rPr>
              <a:t>CREATE DOMAIN D_NUM AS INTEGER</a:t>
            </a:r>
          </a:p>
          <a:p>
            <a:pPr lvl="0">
              <a:buClr>
                <a:srgbClr val="90C226"/>
              </a:buClr>
            </a:pPr>
            <a:r>
              <a:rPr lang="en-US" dirty="0">
                <a:solidFill>
                  <a:srgbClr val="0070C0"/>
                </a:solidFill>
              </a:rPr>
              <a:t>CHECK (D_NUM &gt; 0 AND D_NUM &lt; 21);</a:t>
            </a:r>
          </a:p>
        </p:txBody>
      </p:sp>
    </p:spTree>
    <p:extLst>
      <p:ext uri="{BB962C8B-B14F-4D97-AF65-F5344CB8AC3E}">
        <p14:creationId xmlns:p14="http://schemas.microsoft.com/office/powerpoint/2010/main" val="1199122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Constraints in SQL</a:t>
            </a:r>
          </a:p>
        </p:txBody>
      </p:sp>
      <p:sp>
        <p:nvSpPr>
          <p:cNvPr id="3" name="Content Placeholder 2"/>
          <p:cNvSpPr>
            <a:spLocks noGrp="1"/>
          </p:cNvSpPr>
          <p:nvPr>
            <p:ph idx="1"/>
          </p:nvPr>
        </p:nvSpPr>
        <p:spPr>
          <a:xfrm>
            <a:off x="545527" y="1451232"/>
            <a:ext cx="9768246" cy="4661243"/>
          </a:xfrm>
        </p:spPr>
        <p:txBody>
          <a:bodyPr>
            <a:normAutofit/>
          </a:bodyPr>
          <a:lstStyle/>
          <a:p>
            <a:pPr lvl="0">
              <a:buClr>
                <a:srgbClr val="90C226"/>
              </a:buClr>
            </a:pPr>
            <a:r>
              <a:rPr lang="en-US" sz="1900" b="1" u="sng" dirty="0">
                <a:solidFill>
                  <a:srgbClr val="54A021">
                    <a:lumMod val="75000"/>
                  </a:srgbClr>
                </a:solidFill>
              </a:rPr>
              <a:t>Specifying Key and Referential Integrity Constraints</a:t>
            </a:r>
          </a:p>
          <a:p>
            <a:pPr lvl="0">
              <a:buClr>
                <a:srgbClr val="90C226"/>
              </a:buClr>
            </a:pPr>
            <a:r>
              <a:rPr lang="en-US" sz="1600" dirty="0"/>
              <a:t>The </a:t>
            </a:r>
            <a:r>
              <a:rPr lang="en-US" sz="1600" b="1" dirty="0">
                <a:solidFill>
                  <a:srgbClr val="C00000"/>
                </a:solidFill>
              </a:rPr>
              <a:t>PRIMARY KEY clause </a:t>
            </a:r>
            <a:r>
              <a:rPr lang="en-US" sz="1600" dirty="0"/>
              <a:t>specifies one or more attributes that make up the primary key of a relation. </a:t>
            </a:r>
          </a:p>
          <a:p>
            <a:pPr lvl="0">
              <a:buClr>
                <a:srgbClr val="90C226"/>
              </a:buClr>
            </a:pPr>
            <a:r>
              <a:rPr lang="en-US" sz="1600" dirty="0"/>
              <a:t>If a primary key has a single attribute, the clause can follow the attribute directly. For example, the primary key of DEPARTMENT can be specified as follows: </a:t>
            </a:r>
            <a:r>
              <a:rPr lang="en-US" sz="1600" dirty="0" err="1"/>
              <a:t>Dnumber</a:t>
            </a:r>
            <a:r>
              <a:rPr lang="en-US" sz="1600" dirty="0"/>
              <a:t> INT PRIMARY KEY.</a:t>
            </a:r>
          </a:p>
          <a:p>
            <a:r>
              <a:rPr lang="en-US" sz="1600" dirty="0"/>
              <a:t>The </a:t>
            </a:r>
            <a:r>
              <a:rPr lang="en-US" sz="1600" b="1" dirty="0">
                <a:solidFill>
                  <a:srgbClr val="C00000"/>
                </a:solidFill>
              </a:rPr>
              <a:t>UNIQUE</a:t>
            </a:r>
            <a:r>
              <a:rPr lang="en-US" sz="1600" b="1" dirty="0"/>
              <a:t> </a:t>
            </a:r>
            <a:r>
              <a:rPr lang="en-US" sz="1600" dirty="0"/>
              <a:t>clause specifies alternate (unique) keys, also known as candidate keys.</a:t>
            </a:r>
          </a:p>
          <a:p>
            <a:r>
              <a:rPr lang="en-US" sz="1600" dirty="0"/>
              <a:t>The </a:t>
            </a:r>
            <a:r>
              <a:rPr lang="en-US" sz="1600" b="1" dirty="0">
                <a:solidFill>
                  <a:srgbClr val="C00000"/>
                </a:solidFill>
              </a:rPr>
              <a:t>UNIQUE</a:t>
            </a:r>
            <a:r>
              <a:rPr lang="en-US" sz="1600" b="1" dirty="0"/>
              <a:t> </a:t>
            </a:r>
            <a:r>
              <a:rPr lang="en-US" sz="1600" dirty="0"/>
              <a:t>clause can also be specified directly for a unique key if it is a single attribute, as in the following example: </a:t>
            </a:r>
            <a:r>
              <a:rPr lang="en-US" sz="1600" dirty="0" err="1"/>
              <a:t>Dname</a:t>
            </a:r>
            <a:r>
              <a:rPr lang="en-US" sz="1600" dirty="0"/>
              <a:t> VARCHAR(15) </a:t>
            </a:r>
            <a:r>
              <a:rPr lang="en-US" sz="1600" b="1" dirty="0"/>
              <a:t>UNIQUE</a:t>
            </a:r>
            <a:r>
              <a:rPr lang="en-US" sz="1600" dirty="0"/>
              <a:t>.</a:t>
            </a:r>
          </a:p>
          <a:p>
            <a:r>
              <a:rPr lang="en-US" sz="1600" dirty="0"/>
              <a:t>Schema designer can specify an alternative action to be taken by attaching a referential triggered action clause to any foreign key constraint. The options include SET NULL, CASCADE, and SET DEFAULT. An option must be qualified with either </a:t>
            </a:r>
            <a:r>
              <a:rPr lang="en-US" sz="1600" b="1" dirty="0">
                <a:solidFill>
                  <a:srgbClr val="C00000"/>
                </a:solidFill>
              </a:rPr>
              <a:t>ON DELETE or ON UPDATE</a:t>
            </a:r>
            <a:r>
              <a:rPr lang="en-US" sz="1600" dirty="0"/>
              <a:t>.</a:t>
            </a:r>
          </a:p>
        </p:txBody>
      </p:sp>
    </p:spTree>
    <p:extLst>
      <p:ext uri="{BB962C8B-B14F-4D97-AF65-F5344CB8AC3E}">
        <p14:creationId xmlns:p14="http://schemas.microsoft.com/office/powerpoint/2010/main" val="4116761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Constraints in SQL</a:t>
            </a:r>
          </a:p>
        </p:txBody>
      </p:sp>
      <p:sp>
        <p:nvSpPr>
          <p:cNvPr id="3" name="Content Placeholder 2"/>
          <p:cNvSpPr>
            <a:spLocks noGrp="1"/>
          </p:cNvSpPr>
          <p:nvPr>
            <p:ph idx="1"/>
          </p:nvPr>
        </p:nvSpPr>
        <p:spPr>
          <a:xfrm>
            <a:off x="545527" y="1451232"/>
            <a:ext cx="9768246" cy="4661243"/>
          </a:xfrm>
        </p:spPr>
        <p:txBody>
          <a:bodyPr>
            <a:normAutofit/>
          </a:bodyPr>
          <a:lstStyle/>
          <a:p>
            <a:pPr lvl="0">
              <a:buClr>
                <a:srgbClr val="90C226"/>
              </a:buClr>
            </a:pPr>
            <a:r>
              <a:rPr lang="en-US" sz="1900" b="1" u="sng" dirty="0">
                <a:solidFill>
                  <a:srgbClr val="54A021">
                    <a:lumMod val="75000"/>
                  </a:srgbClr>
                </a:solidFill>
              </a:rPr>
              <a:t>Giving Names to Constraints</a:t>
            </a:r>
          </a:p>
          <a:p>
            <a:pPr lvl="0">
              <a:buClr>
                <a:srgbClr val="90C226"/>
              </a:buClr>
            </a:pPr>
            <a:r>
              <a:rPr lang="en-US" dirty="0"/>
              <a:t>A constraint may be given a constraint name, following the keyword </a:t>
            </a:r>
            <a:r>
              <a:rPr lang="en-US" b="1" dirty="0">
                <a:solidFill>
                  <a:srgbClr val="C00000"/>
                </a:solidFill>
              </a:rPr>
              <a:t>CONSTRAINT</a:t>
            </a:r>
            <a:r>
              <a:rPr lang="en-US" dirty="0"/>
              <a:t>. </a:t>
            </a:r>
          </a:p>
          <a:p>
            <a:pPr lvl="0">
              <a:buClr>
                <a:srgbClr val="90C226"/>
              </a:buClr>
            </a:pPr>
            <a:r>
              <a:rPr lang="en-US" dirty="0"/>
              <a:t>The names of all constraints within a particular schema must be </a:t>
            </a:r>
            <a:r>
              <a:rPr lang="en-US" b="1" dirty="0">
                <a:solidFill>
                  <a:srgbClr val="C00000"/>
                </a:solidFill>
              </a:rPr>
              <a:t>unique</a:t>
            </a:r>
            <a:r>
              <a:rPr lang="en-US" dirty="0"/>
              <a:t>. </a:t>
            </a:r>
          </a:p>
          <a:p>
            <a:pPr lvl="0">
              <a:buClr>
                <a:srgbClr val="90C226"/>
              </a:buClr>
            </a:pPr>
            <a:r>
              <a:rPr lang="en-US" dirty="0"/>
              <a:t>A constraint name is used to identify a particular constraint in case the constraint must be dropped later and replaced with another constraint. </a:t>
            </a:r>
          </a:p>
        </p:txBody>
      </p:sp>
    </p:spTree>
    <p:extLst>
      <p:ext uri="{BB962C8B-B14F-4D97-AF65-F5344CB8AC3E}">
        <p14:creationId xmlns:p14="http://schemas.microsoft.com/office/powerpoint/2010/main" val="3235196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Constraints in SQL</a:t>
            </a:r>
          </a:p>
        </p:txBody>
      </p:sp>
      <p:sp>
        <p:nvSpPr>
          <p:cNvPr id="3" name="Content Placeholder 2"/>
          <p:cNvSpPr>
            <a:spLocks noGrp="1"/>
          </p:cNvSpPr>
          <p:nvPr>
            <p:ph idx="1"/>
          </p:nvPr>
        </p:nvSpPr>
        <p:spPr>
          <a:xfrm>
            <a:off x="545527" y="1451232"/>
            <a:ext cx="9768246" cy="4661243"/>
          </a:xfrm>
        </p:spPr>
        <p:txBody>
          <a:bodyPr>
            <a:normAutofit/>
          </a:bodyPr>
          <a:lstStyle/>
          <a:p>
            <a:pPr lvl="0">
              <a:buClr>
                <a:srgbClr val="90C226"/>
              </a:buClr>
            </a:pPr>
            <a:r>
              <a:rPr lang="en-US" sz="1900" b="1" u="sng" dirty="0">
                <a:solidFill>
                  <a:srgbClr val="54A021">
                    <a:lumMod val="75000"/>
                  </a:srgbClr>
                </a:solidFill>
              </a:rPr>
              <a:t>Specifying Constraints on Tuples Using CHECK</a:t>
            </a:r>
          </a:p>
          <a:p>
            <a:pPr lvl="0">
              <a:buClr>
                <a:srgbClr val="90C226"/>
              </a:buClr>
            </a:pPr>
            <a:r>
              <a:rPr lang="en-US" dirty="0"/>
              <a:t>Table constraints can be specified through additional CHECK clauses at the end of a CREATE TABLE statement. </a:t>
            </a:r>
          </a:p>
          <a:p>
            <a:pPr lvl="0">
              <a:buClr>
                <a:srgbClr val="90C226"/>
              </a:buClr>
            </a:pPr>
            <a:r>
              <a:rPr lang="en-US" dirty="0"/>
              <a:t>These can be called </a:t>
            </a:r>
            <a:r>
              <a:rPr lang="en-US" b="1" dirty="0">
                <a:solidFill>
                  <a:srgbClr val="C00000"/>
                </a:solidFill>
              </a:rPr>
              <a:t>row-based constraints </a:t>
            </a:r>
            <a:r>
              <a:rPr lang="en-US" dirty="0"/>
              <a:t>because they apply to each row individually and are checked whenever a row is inserted or modified. </a:t>
            </a:r>
          </a:p>
          <a:p>
            <a:pPr lvl="0">
              <a:buClr>
                <a:srgbClr val="90C226"/>
              </a:buClr>
            </a:pPr>
            <a:r>
              <a:rPr lang="en-US" dirty="0"/>
              <a:t>For example, suppose that the DEPARTMENT table in Figure 6.1 had an additional attribute </a:t>
            </a:r>
            <a:r>
              <a:rPr lang="en-US" dirty="0" err="1"/>
              <a:t>Dept_create_date</a:t>
            </a:r>
            <a:r>
              <a:rPr lang="en-US" dirty="0"/>
              <a:t>, which stores the date when the department was created. </a:t>
            </a:r>
          </a:p>
          <a:p>
            <a:pPr lvl="0">
              <a:buClr>
                <a:srgbClr val="90C226"/>
              </a:buClr>
            </a:pPr>
            <a:r>
              <a:rPr lang="en-US" dirty="0"/>
              <a:t>Then we could add the following CHECK clause at the end of the CREATE TABLE statement for the DEPARTMENT table to make sure that a manager’s start date is later than the department creation date.</a:t>
            </a:r>
          </a:p>
          <a:p>
            <a:pPr lvl="0">
              <a:buClr>
                <a:srgbClr val="90C226"/>
              </a:buClr>
            </a:pPr>
            <a:r>
              <a:rPr lang="en-US" sz="2400" dirty="0">
                <a:solidFill>
                  <a:srgbClr val="0070C0"/>
                </a:solidFill>
              </a:rPr>
              <a:t>CHECK (</a:t>
            </a:r>
            <a:r>
              <a:rPr lang="en-US" sz="2400" dirty="0" err="1">
                <a:solidFill>
                  <a:srgbClr val="0070C0"/>
                </a:solidFill>
              </a:rPr>
              <a:t>Dept_create_date</a:t>
            </a:r>
            <a:r>
              <a:rPr lang="en-US" sz="2400" dirty="0">
                <a:solidFill>
                  <a:srgbClr val="0070C0"/>
                </a:solidFill>
              </a:rPr>
              <a:t> &lt;= </a:t>
            </a:r>
            <a:r>
              <a:rPr lang="en-US" sz="2400" dirty="0" err="1">
                <a:solidFill>
                  <a:srgbClr val="0070C0"/>
                </a:solidFill>
              </a:rPr>
              <a:t>Mgr_start_date</a:t>
            </a:r>
            <a:r>
              <a:rPr lang="en-US" sz="2400" dirty="0">
                <a:solidFill>
                  <a:srgbClr val="0070C0"/>
                </a:solidFill>
              </a:rPr>
              <a:t>);</a:t>
            </a:r>
          </a:p>
        </p:txBody>
      </p:sp>
    </p:spTree>
    <p:extLst>
      <p:ext uri="{BB962C8B-B14F-4D97-AF65-F5344CB8AC3E}">
        <p14:creationId xmlns:p14="http://schemas.microsoft.com/office/powerpoint/2010/main" val="1316821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9768246" cy="4661243"/>
          </a:xfrm>
        </p:spPr>
        <p:txBody>
          <a:bodyPr>
            <a:normAutofit/>
          </a:bodyPr>
          <a:lstStyle/>
          <a:p>
            <a:pPr lvl="0">
              <a:buClr>
                <a:srgbClr val="90C226"/>
              </a:buClr>
            </a:pPr>
            <a:r>
              <a:rPr lang="en-US" sz="1900" b="1" u="sng" dirty="0">
                <a:solidFill>
                  <a:srgbClr val="54A021">
                    <a:lumMod val="75000"/>
                  </a:srgbClr>
                </a:solidFill>
              </a:rPr>
              <a:t>The SELECT-FROM-WHERE Structure of Basic SQL Queries</a:t>
            </a:r>
          </a:p>
          <a:p>
            <a:pPr lvl="0">
              <a:buClr>
                <a:srgbClr val="90C226"/>
              </a:buClr>
            </a:pPr>
            <a:r>
              <a:rPr lang="en-US" dirty="0"/>
              <a:t>The basic form of the SELECT statement, sometimes called a mapping or a select-from-where block, is formed of the three clauses SELECT, FROM, and WHERE and has the following form:</a:t>
            </a:r>
          </a:p>
          <a:p>
            <a:pPr lvl="0">
              <a:buClr>
                <a:srgbClr val="90C226"/>
              </a:buClr>
            </a:pPr>
            <a:r>
              <a:rPr lang="en-US" dirty="0"/>
              <a:t>SELECT &lt;attribute list&gt;</a:t>
            </a:r>
          </a:p>
          <a:p>
            <a:pPr lvl="0">
              <a:buClr>
                <a:srgbClr val="90C226"/>
              </a:buClr>
            </a:pPr>
            <a:r>
              <a:rPr lang="en-US" dirty="0"/>
              <a:t>FROM &lt;table list&gt;</a:t>
            </a:r>
          </a:p>
          <a:p>
            <a:pPr lvl="0">
              <a:buClr>
                <a:srgbClr val="90C226"/>
              </a:buClr>
            </a:pPr>
            <a:r>
              <a:rPr lang="en-US" dirty="0"/>
              <a:t>WHERE &lt;condition&gt;;</a:t>
            </a:r>
          </a:p>
          <a:p>
            <a:pPr lvl="0">
              <a:buClr>
                <a:srgbClr val="90C226"/>
              </a:buClr>
            </a:pPr>
            <a:r>
              <a:rPr lang="en-US" dirty="0"/>
              <a:t>where</a:t>
            </a:r>
          </a:p>
          <a:p>
            <a:pPr lvl="1">
              <a:buClr>
                <a:srgbClr val="90C226"/>
              </a:buClr>
            </a:pPr>
            <a:r>
              <a:rPr lang="en-US" dirty="0"/>
              <a:t>&lt;attribute list&gt; is a list of attribute names whose values are to be retrieved by the query.</a:t>
            </a:r>
          </a:p>
          <a:p>
            <a:pPr lvl="1">
              <a:buClr>
                <a:srgbClr val="90C226"/>
              </a:buClr>
            </a:pPr>
            <a:r>
              <a:rPr lang="en-US" dirty="0"/>
              <a:t>&lt;table list&gt; is a list of the relation names required to process the query.</a:t>
            </a:r>
          </a:p>
          <a:p>
            <a:pPr lvl="1">
              <a:buClr>
                <a:srgbClr val="90C226"/>
              </a:buClr>
            </a:pPr>
            <a:r>
              <a:rPr lang="en-US" dirty="0"/>
              <a:t>&lt;condition&gt; is a conditional (Boolean) expression that identifies the tuples to be retrieved by the query.</a:t>
            </a:r>
          </a:p>
        </p:txBody>
      </p:sp>
    </p:spTree>
    <p:extLst>
      <p:ext uri="{BB962C8B-B14F-4D97-AF65-F5344CB8AC3E}">
        <p14:creationId xmlns:p14="http://schemas.microsoft.com/office/powerpoint/2010/main" val="1225063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5726555" cy="5031946"/>
          </a:xfrm>
        </p:spPr>
        <p:txBody>
          <a:bodyPr>
            <a:normAutofit lnSpcReduction="10000"/>
          </a:bodyPr>
          <a:lstStyle/>
          <a:p>
            <a:pPr lvl="0">
              <a:buClr>
                <a:srgbClr val="90C226"/>
              </a:buClr>
            </a:pPr>
            <a:r>
              <a:rPr lang="en-US" sz="1900" b="1" u="sng" dirty="0">
                <a:solidFill>
                  <a:srgbClr val="54A021">
                    <a:lumMod val="75000"/>
                  </a:srgbClr>
                </a:solidFill>
              </a:rPr>
              <a:t>The SELECT-FROM-WHERE Structure of Basic SQL Queries</a:t>
            </a:r>
          </a:p>
          <a:p>
            <a:pPr lvl="0">
              <a:buClr>
                <a:srgbClr val="90C226"/>
              </a:buClr>
            </a:pPr>
            <a:r>
              <a:rPr lang="en-US" dirty="0">
                <a:solidFill>
                  <a:schemeClr val="tx1"/>
                </a:solidFill>
              </a:rPr>
              <a:t>Query 0. Retrieve the birth date and address of the employee(s) whose name is ‘John B. Smith’. </a:t>
            </a:r>
          </a:p>
          <a:p>
            <a:pPr lvl="0">
              <a:buClr>
                <a:srgbClr val="90C226"/>
              </a:buClr>
            </a:pPr>
            <a:r>
              <a:rPr lang="en-US" dirty="0">
                <a:solidFill>
                  <a:srgbClr val="0070C0"/>
                </a:solidFill>
              </a:rPr>
              <a:t>Q0: SELECT </a:t>
            </a:r>
            <a:r>
              <a:rPr lang="en-US" dirty="0" err="1">
                <a:solidFill>
                  <a:srgbClr val="0070C0"/>
                </a:solidFill>
              </a:rPr>
              <a:t>Bdate</a:t>
            </a:r>
            <a:r>
              <a:rPr lang="en-US" dirty="0">
                <a:solidFill>
                  <a:srgbClr val="0070C0"/>
                </a:solidFill>
              </a:rPr>
              <a:t>, Address</a:t>
            </a:r>
          </a:p>
          <a:p>
            <a:pPr lvl="0">
              <a:buClr>
                <a:srgbClr val="90C226"/>
              </a:buClr>
            </a:pPr>
            <a:r>
              <a:rPr lang="en-US" dirty="0">
                <a:solidFill>
                  <a:srgbClr val="0070C0"/>
                </a:solidFill>
              </a:rPr>
              <a:t>FROM EMPLOYEE</a:t>
            </a:r>
          </a:p>
          <a:p>
            <a:pPr lvl="0">
              <a:buClr>
                <a:srgbClr val="90C226"/>
              </a:buClr>
            </a:pPr>
            <a:r>
              <a:rPr lang="en-US" dirty="0">
                <a:solidFill>
                  <a:srgbClr val="0070C0"/>
                </a:solidFill>
              </a:rPr>
              <a:t>WHERE </a:t>
            </a:r>
            <a:r>
              <a:rPr lang="en-US" dirty="0" err="1">
                <a:solidFill>
                  <a:srgbClr val="0070C0"/>
                </a:solidFill>
              </a:rPr>
              <a:t>Fname</a:t>
            </a:r>
            <a:r>
              <a:rPr lang="en-US" dirty="0">
                <a:solidFill>
                  <a:srgbClr val="0070C0"/>
                </a:solidFill>
              </a:rPr>
              <a:t> = ‘John’ AND </a:t>
            </a:r>
            <a:r>
              <a:rPr lang="en-US" dirty="0" err="1">
                <a:solidFill>
                  <a:srgbClr val="0070C0"/>
                </a:solidFill>
              </a:rPr>
              <a:t>Minit</a:t>
            </a:r>
            <a:r>
              <a:rPr lang="en-US" dirty="0">
                <a:solidFill>
                  <a:srgbClr val="0070C0"/>
                </a:solidFill>
              </a:rPr>
              <a:t> = ‘B’ AND </a:t>
            </a:r>
            <a:r>
              <a:rPr lang="en-US" dirty="0" err="1">
                <a:solidFill>
                  <a:srgbClr val="0070C0"/>
                </a:solidFill>
              </a:rPr>
              <a:t>Lname</a:t>
            </a:r>
            <a:r>
              <a:rPr lang="en-US" dirty="0">
                <a:solidFill>
                  <a:srgbClr val="0070C0"/>
                </a:solidFill>
              </a:rPr>
              <a:t> = ‘Smith’;</a:t>
            </a:r>
          </a:p>
          <a:p>
            <a:pPr lvl="0">
              <a:buClr>
                <a:srgbClr val="90C226"/>
              </a:buClr>
            </a:pPr>
            <a:r>
              <a:rPr lang="en-US" dirty="0"/>
              <a:t>The SELECT clause of SQL specifies the attributes whose values are to be retrieved, which are called the </a:t>
            </a:r>
            <a:r>
              <a:rPr lang="en-US" b="1" dirty="0">
                <a:solidFill>
                  <a:srgbClr val="FF0000"/>
                </a:solidFill>
              </a:rPr>
              <a:t>projection attributes </a:t>
            </a:r>
            <a:r>
              <a:rPr lang="en-US" dirty="0"/>
              <a:t>in relational algebra </a:t>
            </a:r>
          </a:p>
          <a:p>
            <a:pPr lvl="0">
              <a:buClr>
                <a:srgbClr val="90C226"/>
              </a:buClr>
            </a:pPr>
            <a:r>
              <a:rPr lang="en-US" dirty="0"/>
              <a:t>and the WHERE clause specifies the Boolean condition that must be true for any retrieved tuple, which is known as the </a:t>
            </a:r>
            <a:r>
              <a:rPr lang="en-US" b="1" dirty="0">
                <a:solidFill>
                  <a:srgbClr val="FF0000"/>
                </a:solidFill>
              </a:rPr>
              <a:t>selection condition </a:t>
            </a:r>
            <a:r>
              <a:rPr lang="en-US" dirty="0"/>
              <a:t>in relational algebra.</a:t>
            </a:r>
          </a:p>
        </p:txBody>
      </p:sp>
      <p:pic>
        <p:nvPicPr>
          <p:cNvPr id="4" name="Picture 3"/>
          <p:cNvPicPr>
            <a:picLocks noChangeAspect="1"/>
          </p:cNvPicPr>
          <p:nvPr/>
        </p:nvPicPr>
        <p:blipFill>
          <a:blip r:embed="rId2"/>
          <a:stretch>
            <a:fillRect/>
          </a:stretch>
        </p:blipFill>
        <p:spPr>
          <a:xfrm>
            <a:off x="7342446" y="4856191"/>
            <a:ext cx="3863112" cy="1050339"/>
          </a:xfrm>
          <a:prstGeom prst="rect">
            <a:avLst/>
          </a:prstGeom>
          <a:ln w="19050">
            <a:solidFill>
              <a:schemeClr val="tx1"/>
            </a:solidFill>
          </a:ln>
        </p:spPr>
      </p:pic>
      <p:pic>
        <p:nvPicPr>
          <p:cNvPr id="6" name="Picture 5"/>
          <p:cNvPicPr>
            <a:picLocks noChangeAspect="1"/>
          </p:cNvPicPr>
          <p:nvPr/>
        </p:nvPicPr>
        <p:blipFill>
          <a:blip r:embed="rId3"/>
          <a:stretch>
            <a:fillRect/>
          </a:stretch>
        </p:blipFill>
        <p:spPr>
          <a:xfrm>
            <a:off x="6272082" y="2209885"/>
            <a:ext cx="5599461" cy="2164407"/>
          </a:xfrm>
          <a:prstGeom prst="rect">
            <a:avLst/>
          </a:prstGeom>
          <a:ln>
            <a:solidFill>
              <a:schemeClr val="tx1">
                <a:lumMod val="95000"/>
                <a:lumOff val="5000"/>
              </a:schemeClr>
            </a:solidFill>
          </a:ln>
        </p:spPr>
      </p:pic>
    </p:spTree>
    <p:extLst>
      <p:ext uri="{BB962C8B-B14F-4D97-AF65-F5344CB8AC3E}">
        <p14:creationId xmlns:p14="http://schemas.microsoft.com/office/powerpoint/2010/main" val="373781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446673" y="1451232"/>
            <a:ext cx="5196246" cy="5031946"/>
          </a:xfrm>
        </p:spPr>
        <p:txBody>
          <a:bodyPr>
            <a:normAutofit/>
          </a:bodyPr>
          <a:lstStyle/>
          <a:p>
            <a:pPr lvl="0">
              <a:buClr>
                <a:srgbClr val="90C226"/>
              </a:buClr>
            </a:pPr>
            <a:r>
              <a:rPr lang="en-US" sz="1900" b="1" u="sng" dirty="0">
                <a:solidFill>
                  <a:srgbClr val="54A021">
                    <a:lumMod val="75000"/>
                  </a:srgbClr>
                </a:solidFill>
              </a:rPr>
              <a:t>The SELECT-FROM-WHERE Structure of Basic SQL Queries</a:t>
            </a:r>
          </a:p>
          <a:p>
            <a:pPr lvl="0">
              <a:buClr>
                <a:srgbClr val="90C226"/>
              </a:buClr>
            </a:pPr>
            <a:r>
              <a:rPr lang="en-US" dirty="0">
                <a:solidFill>
                  <a:schemeClr val="tx1"/>
                </a:solidFill>
              </a:rPr>
              <a:t>SQL </a:t>
            </a:r>
            <a:r>
              <a:rPr lang="en-US" b="1" dirty="0">
                <a:solidFill>
                  <a:srgbClr val="C00000"/>
                </a:solidFill>
              </a:rPr>
              <a:t>EQUI JOIN </a:t>
            </a:r>
            <a:r>
              <a:rPr lang="en-US" dirty="0">
                <a:solidFill>
                  <a:schemeClr val="tx1"/>
                </a:solidFill>
              </a:rPr>
              <a:t>performs a JOIN against equality or matching column(s) values of the associated tables. </a:t>
            </a:r>
          </a:p>
          <a:p>
            <a:pPr lvl="0">
              <a:buClr>
                <a:srgbClr val="90C226"/>
              </a:buClr>
            </a:pPr>
            <a:r>
              <a:rPr lang="en-US" dirty="0">
                <a:solidFill>
                  <a:schemeClr val="tx1"/>
                </a:solidFill>
              </a:rPr>
              <a:t>An equal sign (=) is used as comparison operator in the where clause to refer equality.</a:t>
            </a:r>
            <a:endParaRPr lang="en-US" dirty="0"/>
          </a:p>
        </p:txBody>
      </p:sp>
      <p:pic>
        <p:nvPicPr>
          <p:cNvPr id="5" name="Picture 4"/>
          <p:cNvPicPr>
            <a:picLocks noChangeAspect="1"/>
          </p:cNvPicPr>
          <p:nvPr/>
        </p:nvPicPr>
        <p:blipFill>
          <a:blip r:embed="rId2"/>
          <a:stretch>
            <a:fillRect/>
          </a:stretch>
        </p:blipFill>
        <p:spPr>
          <a:xfrm>
            <a:off x="6119426" y="1451232"/>
            <a:ext cx="3971926" cy="5126555"/>
          </a:xfrm>
          <a:prstGeom prst="rect">
            <a:avLst/>
          </a:prstGeom>
        </p:spPr>
      </p:pic>
    </p:spTree>
    <p:extLst>
      <p:ext uri="{BB962C8B-B14F-4D97-AF65-F5344CB8AC3E}">
        <p14:creationId xmlns:p14="http://schemas.microsoft.com/office/powerpoint/2010/main" val="2964930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308" y="1804088"/>
            <a:ext cx="8805777" cy="4124410"/>
          </a:xfrm>
        </p:spPr>
        <p:txBody>
          <a:bodyPr>
            <a:normAutofit fontScale="90000"/>
          </a:bodyPr>
          <a:lstStyle/>
          <a:p>
            <a:r>
              <a:rPr lang="en-US" sz="3100" cap="none" dirty="0">
                <a:solidFill>
                  <a:schemeClr val="tx1"/>
                </a:solidFill>
              </a:rPr>
              <a:t>- </a:t>
            </a:r>
            <a:r>
              <a:rPr lang="en-US" sz="3100" dirty="0">
                <a:solidFill>
                  <a:schemeClr val="tx1"/>
                </a:solidFill>
              </a:rPr>
              <a:t>SQL Data Definition and Data Types</a:t>
            </a:r>
            <a:br>
              <a:rPr lang="en-US" sz="3100" dirty="0">
                <a:solidFill>
                  <a:schemeClr val="tx1"/>
                </a:solidFill>
              </a:rPr>
            </a:br>
            <a:r>
              <a:rPr lang="en-US" sz="3100" dirty="0">
                <a:solidFill>
                  <a:schemeClr val="tx1"/>
                </a:solidFill>
              </a:rPr>
              <a:t> </a:t>
            </a:r>
            <a:br>
              <a:rPr lang="en-US" sz="3100" cap="none" dirty="0">
                <a:solidFill>
                  <a:schemeClr val="tx1"/>
                </a:solidFill>
              </a:rPr>
            </a:br>
            <a:r>
              <a:rPr lang="en-US" sz="3100" cap="none" dirty="0">
                <a:solidFill>
                  <a:schemeClr val="tx1"/>
                </a:solidFill>
              </a:rPr>
              <a:t>-</a:t>
            </a:r>
            <a:r>
              <a:rPr lang="en-US" sz="3100" dirty="0">
                <a:solidFill>
                  <a:schemeClr val="tx1"/>
                </a:solidFill>
              </a:rPr>
              <a:t> Specifying Constraints in SQL </a:t>
            </a:r>
            <a:br>
              <a:rPr lang="en-US" sz="3100" dirty="0">
                <a:solidFill>
                  <a:schemeClr val="tx1"/>
                </a:solidFill>
              </a:rPr>
            </a:br>
            <a:br>
              <a:rPr lang="en-US" sz="3100" dirty="0">
                <a:solidFill>
                  <a:schemeClr val="tx1"/>
                </a:solidFill>
              </a:rPr>
            </a:br>
            <a:r>
              <a:rPr lang="en-US" sz="3100" dirty="0">
                <a:solidFill>
                  <a:schemeClr val="tx1"/>
                </a:solidFill>
              </a:rPr>
              <a:t>- Basic Retrieval Queries in SQL</a:t>
            </a:r>
            <a:br>
              <a:rPr lang="en-US" sz="3100" dirty="0">
                <a:solidFill>
                  <a:schemeClr val="tx1"/>
                </a:solidFill>
              </a:rPr>
            </a:br>
            <a:r>
              <a:rPr lang="en-US" sz="3100" dirty="0">
                <a:solidFill>
                  <a:schemeClr val="tx1"/>
                </a:solidFill>
              </a:rPr>
              <a:t> </a:t>
            </a:r>
            <a:br>
              <a:rPr lang="en-US" sz="3100" dirty="0">
                <a:solidFill>
                  <a:schemeClr val="tx1"/>
                </a:solidFill>
              </a:rPr>
            </a:br>
            <a:r>
              <a:rPr lang="en-US" sz="3100" dirty="0">
                <a:solidFill>
                  <a:schemeClr val="tx1"/>
                </a:solidFill>
              </a:rPr>
              <a:t>- INSERT, DELETE, and UPDATE Statements in SQL</a:t>
            </a:r>
            <a:br>
              <a:rPr lang="en-US" sz="3100" dirty="0">
                <a:solidFill>
                  <a:schemeClr val="tx1"/>
                </a:solidFill>
              </a:rPr>
            </a:br>
            <a:r>
              <a:rPr lang="en-US" sz="3100" dirty="0">
                <a:solidFill>
                  <a:schemeClr val="tx1"/>
                </a:solidFill>
              </a:rPr>
              <a:t> </a:t>
            </a:r>
            <a:br>
              <a:rPr lang="en-US" sz="3100" dirty="0">
                <a:solidFill>
                  <a:schemeClr val="tx1"/>
                </a:solidFill>
              </a:rPr>
            </a:br>
            <a:r>
              <a:rPr lang="en-US" sz="3100" dirty="0">
                <a:solidFill>
                  <a:schemeClr val="tx1"/>
                </a:solidFill>
              </a:rPr>
              <a:t>- Additional Features of SQL</a:t>
            </a:r>
            <a:br>
              <a:rPr lang="en-US" sz="3100" dirty="0">
                <a:solidFill>
                  <a:schemeClr val="tx1"/>
                </a:solidFill>
              </a:rPr>
            </a:br>
            <a:r>
              <a:rPr lang="en-US" sz="3100" dirty="0">
                <a:solidFill>
                  <a:schemeClr val="tx1"/>
                </a:solidFill>
              </a:rPr>
              <a:t> </a:t>
            </a:r>
            <a:br>
              <a:rPr lang="en-US" sz="3100" dirty="0">
                <a:solidFill>
                  <a:schemeClr val="tx1"/>
                </a:solidFill>
              </a:rPr>
            </a:br>
            <a:br>
              <a:rPr lang="en-US" sz="3100" dirty="0">
                <a:solidFill>
                  <a:schemeClr val="tx1"/>
                </a:solidFill>
              </a:rPr>
            </a:br>
            <a:br>
              <a:rPr lang="en-US" sz="3100" cap="none" dirty="0">
                <a:solidFill>
                  <a:schemeClr val="tx1"/>
                </a:solidFill>
              </a:rPr>
            </a:br>
            <a:br>
              <a:rPr lang="en-US" sz="3100" cap="none"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br>
            <a:endParaRPr lang="en-US" dirty="0"/>
          </a:p>
        </p:txBody>
      </p:sp>
      <p:sp>
        <p:nvSpPr>
          <p:cNvPr id="3" name="Content Placeholder 2"/>
          <p:cNvSpPr>
            <a:spLocks noGrp="1"/>
          </p:cNvSpPr>
          <p:nvPr>
            <p:ph idx="1"/>
          </p:nvPr>
        </p:nvSpPr>
        <p:spPr>
          <a:xfrm>
            <a:off x="955588" y="792893"/>
            <a:ext cx="8534400" cy="1175951"/>
          </a:xfrm>
        </p:spPr>
        <p:txBody>
          <a:bodyPr>
            <a:normAutofit/>
          </a:bodyPr>
          <a:lstStyle/>
          <a:p>
            <a:pPr marL="0" indent="0">
              <a:buNone/>
            </a:pPr>
            <a:r>
              <a:rPr lang="en-US" sz="3200" b="1" dirty="0"/>
              <a:t>Content</a:t>
            </a:r>
          </a:p>
        </p:txBody>
      </p:sp>
    </p:spTree>
    <p:extLst>
      <p:ext uri="{BB962C8B-B14F-4D97-AF65-F5344CB8AC3E}">
        <p14:creationId xmlns:p14="http://schemas.microsoft.com/office/powerpoint/2010/main" val="373669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966" y="304800"/>
            <a:ext cx="8596668" cy="1320800"/>
          </a:xfrm>
        </p:spPr>
        <p:txBody>
          <a:bodyPr/>
          <a:lstStyle/>
          <a:p>
            <a:r>
              <a:rPr lang="en-US" dirty="0"/>
              <a:t>Basic Retrieval Queries in SQL</a:t>
            </a:r>
          </a:p>
        </p:txBody>
      </p:sp>
      <p:sp>
        <p:nvSpPr>
          <p:cNvPr id="3" name="Content Placeholder 2"/>
          <p:cNvSpPr>
            <a:spLocks noGrp="1"/>
          </p:cNvSpPr>
          <p:nvPr>
            <p:ph idx="1"/>
          </p:nvPr>
        </p:nvSpPr>
        <p:spPr>
          <a:xfrm>
            <a:off x="446673" y="1451232"/>
            <a:ext cx="5196246" cy="5031946"/>
          </a:xfrm>
        </p:spPr>
        <p:txBody>
          <a:bodyPr>
            <a:normAutofit/>
          </a:bodyPr>
          <a:lstStyle/>
          <a:p>
            <a:pPr lvl="0">
              <a:buClr>
                <a:srgbClr val="90C226"/>
              </a:buClr>
            </a:pPr>
            <a:r>
              <a:rPr lang="en-US" dirty="0"/>
              <a:t>EQUIJOIN</a:t>
            </a:r>
          </a:p>
        </p:txBody>
      </p:sp>
      <p:pic>
        <p:nvPicPr>
          <p:cNvPr id="4" name="Picture 3"/>
          <p:cNvPicPr>
            <a:picLocks noChangeAspect="1"/>
          </p:cNvPicPr>
          <p:nvPr/>
        </p:nvPicPr>
        <p:blipFill rotWithShape="1">
          <a:blip r:embed="rId2"/>
          <a:srcRect t="2192"/>
          <a:stretch/>
        </p:blipFill>
        <p:spPr>
          <a:xfrm>
            <a:off x="6913092" y="197708"/>
            <a:ext cx="5057565" cy="6409037"/>
          </a:xfrm>
          <a:prstGeom prst="rect">
            <a:avLst/>
          </a:prstGeom>
        </p:spPr>
      </p:pic>
      <p:pic>
        <p:nvPicPr>
          <p:cNvPr id="5" name="Picture 4"/>
          <p:cNvPicPr>
            <a:picLocks noChangeAspect="1"/>
          </p:cNvPicPr>
          <p:nvPr/>
        </p:nvPicPr>
        <p:blipFill rotWithShape="1">
          <a:blip r:embed="rId3"/>
          <a:srcRect l="29060" r="36149"/>
          <a:stretch/>
        </p:blipFill>
        <p:spPr>
          <a:xfrm>
            <a:off x="1351005" y="2400814"/>
            <a:ext cx="3871784" cy="230152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1303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6637868" cy="5031946"/>
          </a:xfrm>
        </p:spPr>
        <p:txBody>
          <a:bodyPr>
            <a:normAutofit/>
          </a:bodyPr>
          <a:lstStyle/>
          <a:p>
            <a:pPr lvl="0">
              <a:buClr>
                <a:srgbClr val="90C226"/>
              </a:buClr>
            </a:pPr>
            <a:r>
              <a:rPr lang="en-US" sz="1900" b="1" u="sng" dirty="0">
                <a:solidFill>
                  <a:srgbClr val="54A021">
                    <a:lumMod val="75000"/>
                  </a:srgbClr>
                </a:solidFill>
              </a:rPr>
              <a:t>The SELECT-FROM-WHERE Structure of Basic SQL Queries</a:t>
            </a:r>
          </a:p>
          <a:p>
            <a:pPr lvl="0">
              <a:buClr>
                <a:srgbClr val="90C226"/>
              </a:buClr>
            </a:pPr>
            <a:r>
              <a:rPr lang="en-US" sz="1400" dirty="0">
                <a:solidFill>
                  <a:schemeClr val="tx1"/>
                </a:solidFill>
              </a:rPr>
              <a:t>Query 1. Retrieve the name and address of all employees who work for the ‘Research’ department.</a:t>
            </a:r>
          </a:p>
          <a:p>
            <a:pPr lvl="0">
              <a:buClr>
                <a:srgbClr val="90C226"/>
              </a:buClr>
            </a:pPr>
            <a:r>
              <a:rPr lang="en-US" sz="1600" dirty="0">
                <a:solidFill>
                  <a:srgbClr val="0070C0"/>
                </a:solidFill>
              </a:rPr>
              <a:t>Q1: SELECT </a:t>
            </a:r>
            <a:r>
              <a:rPr lang="en-US" sz="1600" dirty="0" err="1">
                <a:solidFill>
                  <a:srgbClr val="0070C0"/>
                </a:solidFill>
              </a:rPr>
              <a:t>Fname</a:t>
            </a:r>
            <a:r>
              <a:rPr lang="en-US" sz="1600" dirty="0">
                <a:solidFill>
                  <a:srgbClr val="0070C0"/>
                </a:solidFill>
              </a:rPr>
              <a:t>, </a:t>
            </a:r>
            <a:r>
              <a:rPr lang="en-US" sz="1600" dirty="0" err="1">
                <a:solidFill>
                  <a:srgbClr val="0070C0"/>
                </a:solidFill>
              </a:rPr>
              <a:t>Lname</a:t>
            </a:r>
            <a:r>
              <a:rPr lang="en-US" sz="1600" dirty="0">
                <a:solidFill>
                  <a:srgbClr val="0070C0"/>
                </a:solidFill>
              </a:rPr>
              <a:t>, Address</a:t>
            </a:r>
          </a:p>
          <a:p>
            <a:pPr lvl="0">
              <a:buClr>
                <a:srgbClr val="90C226"/>
              </a:buClr>
            </a:pPr>
            <a:r>
              <a:rPr lang="en-US" sz="1600" dirty="0">
                <a:solidFill>
                  <a:srgbClr val="0070C0"/>
                </a:solidFill>
              </a:rPr>
              <a:t>FROM EMPLOYEE, DEPARTMENT</a:t>
            </a:r>
          </a:p>
          <a:p>
            <a:pPr lvl="0">
              <a:buClr>
                <a:srgbClr val="90C226"/>
              </a:buClr>
            </a:pPr>
            <a:r>
              <a:rPr lang="en-US" sz="1600" dirty="0">
                <a:solidFill>
                  <a:srgbClr val="0070C0"/>
                </a:solidFill>
              </a:rPr>
              <a:t>WHERE </a:t>
            </a:r>
            <a:r>
              <a:rPr lang="en-US" sz="1600" dirty="0" err="1">
                <a:solidFill>
                  <a:srgbClr val="0070C0"/>
                </a:solidFill>
              </a:rPr>
              <a:t>Dname</a:t>
            </a:r>
            <a:r>
              <a:rPr lang="en-US" sz="1600" dirty="0">
                <a:solidFill>
                  <a:srgbClr val="0070C0"/>
                </a:solidFill>
              </a:rPr>
              <a:t> = ‘Research’ AND </a:t>
            </a:r>
            <a:r>
              <a:rPr lang="en-US" sz="1600" dirty="0" err="1">
                <a:solidFill>
                  <a:srgbClr val="0070C0"/>
                </a:solidFill>
              </a:rPr>
              <a:t>Dnumber</a:t>
            </a:r>
            <a:r>
              <a:rPr lang="en-US" sz="1600" dirty="0">
                <a:solidFill>
                  <a:srgbClr val="0070C0"/>
                </a:solidFill>
              </a:rPr>
              <a:t> = </a:t>
            </a:r>
            <a:r>
              <a:rPr lang="en-US" sz="1600" dirty="0" err="1">
                <a:solidFill>
                  <a:srgbClr val="0070C0"/>
                </a:solidFill>
              </a:rPr>
              <a:t>Dno</a:t>
            </a:r>
            <a:r>
              <a:rPr lang="en-US" sz="1600" dirty="0">
                <a:solidFill>
                  <a:srgbClr val="0070C0"/>
                </a:solidFill>
              </a:rPr>
              <a:t>;</a:t>
            </a:r>
          </a:p>
          <a:p>
            <a:pPr lvl="0">
              <a:buClr>
                <a:srgbClr val="90C226"/>
              </a:buClr>
            </a:pPr>
            <a:r>
              <a:rPr lang="en-US" sz="1600" dirty="0"/>
              <a:t>In the WHERE clause of Q1, the condition </a:t>
            </a:r>
            <a:r>
              <a:rPr lang="en-US" sz="1600" dirty="0" err="1"/>
              <a:t>Dname</a:t>
            </a:r>
            <a:r>
              <a:rPr lang="en-US" sz="1600" dirty="0"/>
              <a:t> = ‘Research’ is a selection condition that chooses the particular tuple of interest in the DEPARTMENT table, because </a:t>
            </a:r>
            <a:r>
              <a:rPr lang="en-US" sz="1600" dirty="0" err="1"/>
              <a:t>Dname</a:t>
            </a:r>
            <a:r>
              <a:rPr lang="en-US" sz="1600" dirty="0"/>
              <a:t> is an attribute of DEPARTMENT. </a:t>
            </a:r>
          </a:p>
          <a:p>
            <a:pPr lvl="0">
              <a:buClr>
                <a:srgbClr val="90C226"/>
              </a:buClr>
            </a:pPr>
            <a:r>
              <a:rPr lang="en-US" sz="1600" dirty="0"/>
              <a:t>The condition </a:t>
            </a:r>
            <a:r>
              <a:rPr lang="en-US" sz="1600" dirty="0" err="1"/>
              <a:t>Dnumber</a:t>
            </a:r>
            <a:r>
              <a:rPr lang="en-US" sz="1600" dirty="0"/>
              <a:t> = </a:t>
            </a:r>
            <a:r>
              <a:rPr lang="en-US" sz="1600" dirty="0" err="1"/>
              <a:t>Dno</a:t>
            </a:r>
            <a:r>
              <a:rPr lang="en-US" sz="1600" dirty="0"/>
              <a:t> is called a </a:t>
            </a:r>
            <a:r>
              <a:rPr lang="en-US" sz="1600" b="1" dirty="0"/>
              <a:t>join condition</a:t>
            </a:r>
            <a:r>
              <a:rPr lang="en-US" sz="1600" dirty="0"/>
              <a:t>, because it combines two tuples: one from DEPARTMENT and one from EMPLOYEE, whenever the value of </a:t>
            </a:r>
            <a:r>
              <a:rPr lang="en-US" sz="1600" dirty="0" err="1"/>
              <a:t>Dnumber</a:t>
            </a:r>
            <a:r>
              <a:rPr lang="en-US" sz="1600" dirty="0"/>
              <a:t> in DEPARTMENT is equal to the value of </a:t>
            </a:r>
            <a:r>
              <a:rPr lang="en-US" sz="1600" dirty="0" err="1"/>
              <a:t>Dno</a:t>
            </a:r>
            <a:r>
              <a:rPr lang="en-US" sz="1600" dirty="0"/>
              <a:t>.</a:t>
            </a:r>
          </a:p>
        </p:txBody>
      </p:sp>
      <p:pic>
        <p:nvPicPr>
          <p:cNvPr id="5" name="Picture 4"/>
          <p:cNvPicPr>
            <a:picLocks noChangeAspect="1"/>
          </p:cNvPicPr>
          <p:nvPr/>
        </p:nvPicPr>
        <p:blipFill>
          <a:blip r:embed="rId2"/>
          <a:stretch>
            <a:fillRect/>
          </a:stretch>
        </p:blipFill>
        <p:spPr>
          <a:xfrm>
            <a:off x="8106278" y="5108568"/>
            <a:ext cx="3285920" cy="1498178"/>
          </a:xfrm>
          <a:prstGeom prst="rect">
            <a:avLst/>
          </a:prstGeom>
          <a:ln w="19050">
            <a:solidFill>
              <a:schemeClr val="tx1"/>
            </a:solidFill>
          </a:ln>
        </p:spPr>
      </p:pic>
      <p:pic>
        <p:nvPicPr>
          <p:cNvPr id="6" name="Picture 5"/>
          <p:cNvPicPr>
            <a:picLocks noChangeAspect="1"/>
          </p:cNvPicPr>
          <p:nvPr/>
        </p:nvPicPr>
        <p:blipFill>
          <a:blip r:embed="rId3"/>
          <a:stretch>
            <a:fillRect/>
          </a:stretch>
        </p:blipFill>
        <p:spPr>
          <a:xfrm>
            <a:off x="7115689" y="1930400"/>
            <a:ext cx="4962525" cy="2971800"/>
          </a:xfrm>
          <a:prstGeom prst="rect">
            <a:avLst/>
          </a:prstGeom>
          <a:ln>
            <a:solidFill>
              <a:schemeClr val="tx1">
                <a:lumMod val="95000"/>
                <a:lumOff val="5000"/>
              </a:schemeClr>
            </a:solidFill>
          </a:ln>
        </p:spPr>
      </p:pic>
    </p:spTree>
    <p:extLst>
      <p:ext uri="{BB962C8B-B14F-4D97-AF65-F5344CB8AC3E}">
        <p14:creationId xmlns:p14="http://schemas.microsoft.com/office/powerpoint/2010/main" val="212244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Retrieval Queries in SQL</a:t>
            </a:r>
          </a:p>
        </p:txBody>
      </p:sp>
      <p:sp>
        <p:nvSpPr>
          <p:cNvPr id="3" name="Content Placeholder 2"/>
          <p:cNvSpPr>
            <a:spLocks noGrp="1"/>
          </p:cNvSpPr>
          <p:nvPr>
            <p:ph idx="1"/>
          </p:nvPr>
        </p:nvSpPr>
        <p:spPr>
          <a:xfrm>
            <a:off x="545527" y="1451232"/>
            <a:ext cx="6176549" cy="5031946"/>
          </a:xfrm>
        </p:spPr>
        <p:txBody>
          <a:bodyPr>
            <a:normAutofit/>
          </a:bodyPr>
          <a:lstStyle/>
          <a:p>
            <a:pPr lvl="0">
              <a:buClr>
                <a:srgbClr val="90C226"/>
              </a:buClr>
            </a:pPr>
            <a:r>
              <a:rPr lang="en-US" sz="1900" b="1" u="sng" dirty="0">
                <a:solidFill>
                  <a:srgbClr val="54A021">
                    <a:lumMod val="75000"/>
                  </a:srgbClr>
                </a:solidFill>
              </a:rPr>
              <a:t>The SELECT-FROM-WHERE Structure of Basic SQL Queries</a:t>
            </a:r>
          </a:p>
          <a:p>
            <a:pPr lvl="0">
              <a:buClr>
                <a:srgbClr val="90C226"/>
              </a:buClr>
            </a:pPr>
            <a:r>
              <a:rPr lang="en-US" sz="1400" dirty="0">
                <a:solidFill>
                  <a:schemeClr val="tx1">
                    <a:lumMod val="95000"/>
                    <a:lumOff val="5000"/>
                  </a:schemeClr>
                </a:solidFill>
              </a:rPr>
              <a:t>Query 2. For every project located in ‘Stafford’, list the project number, the controlling department number, and the department manager’s last name, address, and birth date.</a:t>
            </a:r>
          </a:p>
          <a:p>
            <a:pPr lvl="0">
              <a:buClr>
                <a:srgbClr val="90C226"/>
              </a:buClr>
            </a:pPr>
            <a:r>
              <a:rPr lang="en-US" sz="1400" dirty="0">
                <a:solidFill>
                  <a:srgbClr val="0070C0"/>
                </a:solidFill>
              </a:rPr>
              <a:t>Q2: SELECT </a:t>
            </a:r>
            <a:r>
              <a:rPr lang="en-US" sz="1400" dirty="0" err="1">
                <a:solidFill>
                  <a:srgbClr val="0070C0"/>
                </a:solidFill>
              </a:rPr>
              <a:t>Pnumber</a:t>
            </a:r>
            <a:r>
              <a:rPr lang="en-US" sz="1400" dirty="0">
                <a:solidFill>
                  <a:srgbClr val="0070C0"/>
                </a:solidFill>
              </a:rPr>
              <a:t>, </a:t>
            </a:r>
            <a:r>
              <a:rPr lang="en-US" sz="1400" dirty="0" err="1">
                <a:solidFill>
                  <a:srgbClr val="0070C0"/>
                </a:solidFill>
              </a:rPr>
              <a:t>Dnum</a:t>
            </a:r>
            <a:r>
              <a:rPr lang="en-US" sz="1400" dirty="0">
                <a:solidFill>
                  <a:srgbClr val="0070C0"/>
                </a:solidFill>
              </a:rPr>
              <a:t>, </a:t>
            </a:r>
            <a:r>
              <a:rPr lang="en-US" sz="1400" dirty="0" err="1">
                <a:solidFill>
                  <a:srgbClr val="0070C0"/>
                </a:solidFill>
              </a:rPr>
              <a:t>Lname</a:t>
            </a:r>
            <a:r>
              <a:rPr lang="en-US" sz="1400" dirty="0">
                <a:solidFill>
                  <a:srgbClr val="0070C0"/>
                </a:solidFill>
              </a:rPr>
              <a:t>, Address, </a:t>
            </a:r>
            <a:r>
              <a:rPr lang="en-US" sz="1400" dirty="0" err="1">
                <a:solidFill>
                  <a:srgbClr val="0070C0"/>
                </a:solidFill>
              </a:rPr>
              <a:t>Bdate</a:t>
            </a:r>
            <a:endParaRPr lang="en-US" sz="1400" dirty="0">
              <a:solidFill>
                <a:srgbClr val="0070C0"/>
              </a:solidFill>
            </a:endParaRPr>
          </a:p>
          <a:p>
            <a:pPr lvl="0">
              <a:buClr>
                <a:srgbClr val="90C226"/>
              </a:buClr>
            </a:pPr>
            <a:r>
              <a:rPr lang="en-US" sz="1400" dirty="0">
                <a:solidFill>
                  <a:srgbClr val="0070C0"/>
                </a:solidFill>
              </a:rPr>
              <a:t>FROM PROJECT, DEPARTMENT, EMPLOYEE</a:t>
            </a:r>
          </a:p>
          <a:p>
            <a:pPr lvl="0">
              <a:buClr>
                <a:srgbClr val="90C226"/>
              </a:buClr>
            </a:pPr>
            <a:r>
              <a:rPr lang="en-US" sz="1400" dirty="0">
                <a:solidFill>
                  <a:srgbClr val="0070C0"/>
                </a:solidFill>
              </a:rPr>
              <a:t>WHERE </a:t>
            </a:r>
            <a:r>
              <a:rPr lang="en-US" sz="1400" dirty="0" err="1">
                <a:solidFill>
                  <a:srgbClr val="0070C0"/>
                </a:solidFill>
              </a:rPr>
              <a:t>Dnum</a:t>
            </a:r>
            <a:r>
              <a:rPr lang="en-US" sz="1400" dirty="0">
                <a:solidFill>
                  <a:srgbClr val="0070C0"/>
                </a:solidFill>
              </a:rPr>
              <a:t> = </a:t>
            </a:r>
            <a:r>
              <a:rPr lang="en-US" sz="1400" dirty="0" err="1">
                <a:solidFill>
                  <a:srgbClr val="0070C0"/>
                </a:solidFill>
              </a:rPr>
              <a:t>Dnumber</a:t>
            </a:r>
            <a:r>
              <a:rPr lang="en-US" sz="1400" dirty="0">
                <a:solidFill>
                  <a:srgbClr val="0070C0"/>
                </a:solidFill>
              </a:rPr>
              <a:t> AND </a:t>
            </a:r>
            <a:r>
              <a:rPr lang="en-US" sz="1400" dirty="0" err="1">
                <a:solidFill>
                  <a:srgbClr val="0070C0"/>
                </a:solidFill>
              </a:rPr>
              <a:t>Mgr_ssn</a:t>
            </a:r>
            <a:r>
              <a:rPr lang="en-US" sz="1400" dirty="0">
                <a:solidFill>
                  <a:srgbClr val="0070C0"/>
                </a:solidFill>
              </a:rPr>
              <a:t> = </a:t>
            </a:r>
            <a:r>
              <a:rPr lang="en-US" sz="1400" dirty="0" err="1">
                <a:solidFill>
                  <a:srgbClr val="0070C0"/>
                </a:solidFill>
              </a:rPr>
              <a:t>Ssn</a:t>
            </a:r>
            <a:r>
              <a:rPr lang="en-US" sz="1400" dirty="0">
                <a:solidFill>
                  <a:srgbClr val="0070C0"/>
                </a:solidFill>
              </a:rPr>
              <a:t> AND</a:t>
            </a:r>
          </a:p>
          <a:p>
            <a:pPr lvl="0">
              <a:buClr>
                <a:srgbClr val="90C226"/>
              </a:buClr>
            </a:pPr>
            <a:r>
              <a:rPr lang="en-US" sz="1400" dirty="0" err="1">
                <a:solidFill>
                  <a:srgbClr val="0070C0"/>
                </a:solidFill>
              </a:rPr>
              <a:t>Plocation</a:t>
            </a:r>
            <a:r>
              <a:rPr lang="en-US" sz="1400" dirty="0">
                <a:solidFill>
                  <a:srgbClr val="0070C0"/>
                </a:solidFill>
              </a:rPr>
              <a:t> = ‘Stafford’</a:t>
            </a:r>
          </a:p>
          <a:p>
            <a:pPr lvl="0">
              <a:buClr>
                <a:srgbClr val="90C226"/>
              </a:buClr>
            </a:pPr>
            <a:r>
              <a:rPr lang="en-US" sz="1400" dirty="0">
                <a:solidFill>
                  <a:schemeClr val="tx1"/>
                </a:solidFill>
              </a:rPr>
              <a:t>The join condition </a:t>
            </a:r>
            <a:r>
              <a:rPr lang="en-US" sz="1400" dirty="0" err="1">
                <a:solidFill>
                  <a:schemeClr val="tx1"/>
                </a:solidFill>
              </a:rPr>
              <a:t>Dnum</a:t>
            </a:r>
            <a:r>
              <a:rPr lang="en-US" sz="1400" dirty="0">
                <a:solidFill>
                  <a:schemeClr val="tx1"/>
                </a:solidFill>
              </a:rPr>
              <a:t> = </a:t>
            </a:r>
            <a:r>
              <a:rPr lang="en-US" sz="1400" dirty="0" err="1">
                <a:solidFill>
                  <a:schemeClr val="tx1"/>
                </a:solidFill>
              </a:rPr>
              <a:t>Dnumber</a:t>
            </a:r>
            <a:r>
              <a:rPr lang="en-US" sz="1400" dirty="0">
                <a:solidFill>
                  <a:schemeClr val="tx1"/>
                </a:solidFill>
              </a:rPr>
              <a:t> relates a project tuple to its controlling department tuple, whereas the join condition </a:t>
            </a:r>
            <a:r>
              <a:rPr lang="en-US" sz="1400" dirty="0" err="1">
                <a:solidFill>
                  <a:schemeClr val="tx1"/>
                </a:solidFill>
              </a:rPr>
              <a:t>Mgr_ssn</a:t>
            </a:r>
            <a:r>
              <a:rPr lang="en-US" sz="1400" dirty="0">
                <a:solidFill>
                  <a:schemeClr val="tx1"/>
                </a:solidFill>
              </a:rPr>
              <a:t> = </a:t>
            </a:r>
            <a:r>
              <a:rPr lang="en-US" sz="1400" dirty="0" err="1">
                <a:solidFill>
                  <a:schemeClr val="tx1"/>
                </a:solidFill>
              </a:rPr>
              <a:t>Ssn</a:t>
            </a:r>
            <a:r>
              <a:rPr lang="en-US" sz="1400" dirty="0">
                <a:solidFill>
                  <a:schemeClr val="tx1"/>
                </a:solidFill>
              </a:rPr>
              <a:t> relates the controlling department tuple to the employee tuple who manages that department. </a:t>
            </a:r>
          </a:p>
          <a:p>
            <a:pPr lvl="0">
              <a:buClr>
                <a:srgbClr val="90C226"/>
              </a:buClr>
            </a:pPr>
            <a:r>
              <a:rPr lang="en-US" sz="1400" dirty="0">
                <a:solidFill>
                  <a:schemeClr val="tx1"/>
                </a:solidFill>
              </a:rPr>
              <a:t>Each tuple in the result will be a combination of one project, one department (that controls the project), and one employee (that manages the department). </a:t>
            </a:r>
          </a:p>
        </p:txBody>
      </p:sp>
      <p:pic>
        <p:nvPicPr>
          <p:cNvPr id="4" name="Picture 3"/>
          <p:cNvPicPr>
            <a:picLocks noChangeAspect="1"/>
          </p:cNvPicPr>
          <p:nvPr/>
        </p:nvPicPr>
        <p:blipFill>
          <a:blip r:embed="rId2"/>
          <a:stretch>
            <a:fillRect/>
          </a:stretch>
        </p:blipFill>
        <p:spPr>
          <a:xfrm>
            <a:off x="7172650" y="5483843"/>
            <a:ext cx="4657583" cy="862039"/>
          </a:xfrm>
          <a:prstGeom prst="rect">
            <a:avLst/>
          </a:prstGeom>
          <a:ln w="12700">
            <a:solidFill>
              <a:schemeClr val="tx1"/>
            </a:solidFill>
          </a:ln>
        </p:spPr>
      </p:pic>
      <p:pic>
        <p:nvPicPr>
          <p:cNvPr id="5" name="Picture 4"/>
          <p:cNvPicPr>
            <a:picLocks noChangeAspect="1"/>
          </p:cNvPicPr>
          <p:nvPr/>
        </p:nvPicPr>
        <p:blipFill>
          <a:blip r:embed="rId3"/>
          <a:stretch>
            <a:fillRect/>
          </a:stretch>
        </p:blipFill>
        <p:spPr>
          <a:xfrm>
            <a:off x="6982080" y="173252"/>
            <a:ext cx="5038725" cy="5057775"/>
          </a:xfrm>
          <a:prstGeom prst="rect">
            <a:avLst/>
          </a:prstGeom>
        </p:spPr>
      </p:pic>
    </p:spTree>
    <p:extLst>
      <p:ext uri="{BB962C8B-B14F-4D97-AF65-F5344CB8AC3E}">
        <p14:creationId xmlns:p14="http://schemas.microsoft.com/office/powerpoint/2010/main" val="181061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about SQL</a:t>
            </a:r>
          </a:p>
        </p:txBody>
      </p:sp>
      <p:sp>
        <p:nvSpPr>
          <p:cNvPr id="3" name="Content Placeholder 2"/>
          <p:cNvSpPr>
            <a:spLocks noGrp="1"/>
          </p:cNvSpPr>
          <p:nvPr>
            <p:ph idx="1"/>
          </p:nvPr>
        </p:nvSpPr>
        <p:spPr>
          <a:xfrm>
            <a:off x="545528" y="1451232"/>
            <a:ext cx="9158644" cy="4661243"/>
          </a:xfrm>
        </p:spPr>
        <p:txBody>
          <a:bodyPr>
            <a:normAutofit/>
          </a:bodyPr>
          <a:lstStyle/>
          <a:p>
            <a:r>
              <a:rPr lang="en-US" b="1" dirty="0">
                <a:solidFill>
                  <a:srgbClr val="C00000"/>
                </a:solidFill>
              </a:rPr>
              <a:t>SQL: Structured Query Language. </a:t>
            </a:r>
          </a:p>
          <a:p>
            <a:r>
              <a:rPr lang="en-US" dirty="0"/>
              <a:t>Originally, SQL was called SEQUEL (Structured English </a:t>
            </a:r>
            <a:r>
              <a:rPr lang="en-US" dirty="0" err="1"/>
              <a:t>QUEry</a:t>
            </a:r>
            <a:r>
              <a:rPr lang="en-US" dirty="0"/>
              <a:t> Language) and was designed and implemented at IBM Research as the interface for an experimental relational database system called SYSTEM R. </a:t>
            </a:r>
          </a:p>
          <a:p>
            <a:r>
              <a:rPr lang="en-US" dirty="0"/>
              <a:t>SQL is now the </a:t>
            </a:r>
            <a:r>
              <a:rPr lang="en-US" b="1" dirty="0">
                <a:solidFill>
                  <a:srgbClr val="C00000"/>
                </a:solidFill>
              </a:rPr>
              <a:t>standard language </a:t>
            </a:r>
            <a:r>
              <a:rPr lang="en-US" dirty="0"/>
              <a:t>for commercial relational DBMSs.</a:t>
            </a:r>
          </a:p>
          <a:p>
            <a:r>
              <a:rPr lang="en-US" dirty="0"/>
              <a:t>SQL is a comprehensive database language: It has statements for data definitions, queries, and updates. Hence, it is both a </a:t>
            </a:r>
            <a:r>
              <a:rPr lang="en-US" b="1" dirty="0">
                <a:solidFill>
                  <a:srgbClr val="C00000"/>
                </a:solidFill>
              </a:rPr>
              <a:t>DDL and a DML</a:t>
            </a:r>
            <a:r>
              <a:rPr lang="en-US" dirty="0"/>
              <a:t>. </a:t>
            </a:r>
          </a:p>
          <a:p>
            <a:r>
              <a:rPr lang="en-US" dirty="0"/>
              <a:t>It has facilities for </a:t>
            </a:r>
            <a:r>
              <a:rPr lang="en-US" b="1" dirty="0">
                <a:solidFill>
                  <a:srgbClr val="C00000"/>
                </a:solidFill>
              </a:rPr>
              <a:t>defining views </a:t>
            </a:r>
            <a:r>
              <a:rPr lang="en-US" dirty="0"/>
              <a:t>on the database, for specifying security and authorization, for defining integrity constraints, and for specifying transaction controls.</a:t>
            </a:r>
          </a:p>
        </p:txBody>
      </p:sp>
    </p:spTree>
    <p:extLst>
      <p:ext uri="{BB962C8B-B14F-4D97-AF65-F5344CB8AC3E}">
        <p14:creationId xmlns:p14="http://schemas.microsoft.com/office/powerpoint/2010/main" val="365288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8" y="1558324"/>
            <a:ext cx="9158644" cy="4661243"/>
          </a:xfrm>
        </p:spPr>
        <p:txBody>
          <a:bodyPr>
            <a:normAutofit/>
          </a:bodyPr>
          <a:lstStyle/>
          <a:p>
            <a:r>
              <a:rPr lang="en-US" sz="1600" dirty="0"/>
              <a:t>SQL uses the terms table, row, and column for the formal relational model terms </a:t>
            </a:r>
            <a:r>
              <a:rPr lang="en-US" sz="1600" b="1" dirty="0">
                <a:solidFill>
                  <a:srgbClr val="C00000"/>
                </a:solidFill>
              </a:rPr>
              <a:t>relation, tuple, and attribute</a:t>
            </a:r>
            <a:r>
              <a:rPr lang="en-US" sz="1600" dirty="0"/>
              <a:t>. </a:t>
            </a:r>
          </a:p>
          <a:p>
            <a:endParaRPr lang="en-US" sz="1600" dirty="0"/>
          </a:p>
          <a:p>
            <a:r>
              <a:rPr lang="en-US" sz="1600" dirty="0"/>
              <a:t>The main SQL command for data definition is the </a:t>
            </a:r>
            <a:r>
              <a:rPr lang="en-US" sz="1600" b="1" dirty="0">
                <a:solidFill>
                  <a:srgbClr val="C00000"/>
                </a:solidFill>
              </a:rPr>
              <a:t>CREATE</a:t>
            </a:r>
            <a:r>
              <a:rPr lang="en-US" sz="1600" dirty="0"/>
              <a:t> statement, which can be used to </a:t>
            </a:r>
          </a:p>
          <a:p>
            <a:pPr lvl="1"/>
            <a:r>
              <a:rPr lang="en-US" dirty="0"/>
              <a:t>create schemas, </a:t>
            </a:r>
          </a:p>
          <a:p>
            <a:pPr lvl="1"/>
            <a:r>
              <a:rPr lang="en-US" dirty="0"/>
              <a:t>tables (relations), </a:t>
            </a:r>
          </a:p>
          <a:p>
            <a:pPr lvl="1"/>
            <a:r>
              <a:rPr lang="en-US" dirty="0"/>
              <a:t>domains, </a:t>
            </a:r>
          </a:p>
          <a:p>
            <a:pPr lvl="1"/>
            <a:r>
              <a:rPr lang="en-US" dirty="0"/>
              <a:t>views, </a:t>
            </a:r>
          </a:p>
          <a:p>
            <a:pPr lvl="1"/>
            <a:r>
              <a:rPr lang="en-US" dirty="0"/>
              <a:t>assertions, </a:t>
            </a:r>
          </a:p>
          <a:p>
            <a:pPr lvl="1"/>
            <a:r>
              <a:rPr lang="en-US" dirty="0"/>
              <a:t>and triggers.</a:t>
            </a:r>
          </a:p>
        </p:txBody>
      </p:sp>
    </p:spTree>
    <p:extLst>
      <p:ext uri="{BB962C8B-B14F-4D97-AF65-F5344CB8AC3E}">
        <p14:creationId xmlns:p14="http://schemas.microsoft.com/office/powerpoint/2010/main" val="134055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8" y="1451232"/>
            <a:ext cx="9158644" cy="4661243"/>
          </a:xfrm>
        </p:spPr>
        <p:txBody>
          <a:bodyPr>
            <a:normAutofit/>
          </a:bodyPr>
          <a:lstStyle/>
          <a:p>
            <a:pPr lvl="0">
              <a:buClr>
                <a:srgbClr val="90C226"/>
              </a:buClr>
            </a:pPr>
            <a:r>
              <a:rPr lang="en-US" sz="1900" b="1" u="sng" dirty="0">
                <a:solidFill>
                  <a:srgbClr val="54A021">
                    <a:lumMod val="75000"/>
                  </a:srgbClr>
                </a:solidFill>
              </a:rPr>
              <a:t>Schema and Catalog Concepts in SQL</a:t>
            </a:r>
          </a:p>
          <a:p>
            <a:r>
              <a:rPr lang="en-US" sz="1600" dirty="0"/>
              <a:t>An SQL schema is identified by a </a:t>
            </a:r>
            <a:r>
              <a:rPr lang="en-US" sz="1600" b="1" dirty="0">
                <a:solidFill>
                  <a:srgbClr val="C00000"/>
                </a:solidFill>
              </a:rPr>
              <a:t>schema name and includes an authorization identifier </a:t>
            </a:r>
            <a:r>
              <a:rPr lang="en-US" sz="1600" dirty="0"/>
              <a:t>to indicate the user or account who owns the schema, as well as descriptors for each element in the schema.</a:t>
            </a:r>
          </a:p>
          <a:p>
            <a:r>
              <a:rPr lang="en-US" sz="1600" dirty="0"/>
              <a:t>Schema elements include </a:t>
            </a:r>
            <a:r>
              <a:rPr lang="en-US" sz="1600" b="1" dirty="0">
                <a:solidFill>
                  <a:srgbClr val="C00000"/>
                </a:solidFill>
              </a:rPr>
              <a:t>tables, constraints, views, domains, and other constructs (such as authorization grants</a:t>
            </a:r>
            <a:r>
              <a:rPr lang="en-US" sz="1600" dirty="0"/>
              <a:t>) that describe the schema. </a:t>
            </a:r>
          </a:p>
          <a:p>
            <a:r>
              <a:rPr lang="en-US" sz="1600" dirty="0"/>
              <a:t>A schema is created via the </a:t>
            </a:r>
            <a:r>
              <a:rPr lang="en-US" sz="1600" b="1" dirty="0">
                <a:solidFill>
                  <a:srgbClr val="C00000"/>
                </a:solidFill>
              </a:rPr>
              <a:t>CREATE SCHEMA </a:t>
            </a:r>
            <a:r>
              <a:rPr lang="en-US" sz="1600" dirty="0"/>
              <a:t>statement, which can include all the schema elements’ definitions.</a:t>
            </a:r>
          </a:p>
          <a:p>
            <a:r>
              <a:rPr lang="en-US" sz="1600" dirty="0"/>
              <a:t>For example, the following statement creates a  schema called </a:t>
            </a:r>
            <a:r>
              <a:rPr lang="en-US" sz="1600" u="sng" dirty="0"/>
              <a:t>“COMPANY” </a:t>
            </a:r>
            <a:r>
              <a:rPr lang="en-US" sz="1600" dirty="0"/>
              <a:t>owned by the user with authorization identifier </a:t>
            </a:r>
            <a:r>
              <a:rPr lang="en-US" sz="1600" u="sng" dirty="0"/>
              <a:t>‘</a:t>
            </a:r>
            <a:r>
              <a:rPr lang="en-US" sz="1600" u="sng" dirty="0" err="1"/>
              <a:t>Jsmith</a:t>
            </a:r>
            <a:r>
              <a:rPr lang="en-US" sz="1600" u="sng" dirty="0"/>
              <a:t>’.</a:t>
            </a:r>
          </a:p>
          <a:p>
            <a:r>
              <a:rPr lang="en-US" sz="2000" u="sng" dirty="0">
                <a:solidFill>
                  <a:srgbClr val="0070C0"/>
                </a:solidFill>
              </a:rPr>
              <a:t>CREATE SCHEMA COMPANY AUTHORIZATION ‘</a:t>
            </a:r>
            <a:r>
              <a:rPr lang="en-US" sz="2000" u="sng" dirty="0" err="1">
                <a:solidFill>
                  <a:srgbClr val="0070C0"/>
                </a:solidFill>
              </a:rPr>
              <a:t>Jsmith</a:t>
            </a:r>
            <a:r>
              <a:rPr lang="en-US" sz="2000" u="sng" dirty="0">
                <a:solidFill>
                  <a:srgbClr val="0070C0"/>
                </a:solidFill>
              </a:rPr>
              <a:t>’;</a:t>
            </a:r>
          </a:p>
        </p:txBody>
      </p:sp>
    </p:spTree>
    <p:extLst>
      <p:ext uri="{BB962C8B-B14F-4D97-AF65-F5344CB8AC3E}">
        <p14:creationId xmlns:p14="http://schemas.microsoft.com/office/powerpoint/2010/main" val="1098792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8" y="1451232"/>
            <a:ext cx="9158644" cy="4661243"/>
          </a:xfrm>
        </p:spPr>
        <p:txBody>
          <a:bodyPr>
            <a:normAutofit/>
          </a:bodyPr>
          <a:lstStyle/>
          <a:p>
            <a:pPr lvl="0">
              <a:buClr>
                <a:srgbClr val="90C226"/>
              </a:buClr>
            </a:pPr>
            <a:r>
              <a:rPr lang="en-US" sz="1900" b="1" u="sng" dirty="0">
                <a:solidFill>
                  <a:srgbClr val="54A021">
                    <a:lumMod val="75000"/>
                  </a:srgbClr>
                </a:solidFill>
              </a:rPr>
              <a:t>Schema and Catalog Concepts in SQL</a:t>
            </a:r>
          </a:p>
          <a:p>
            <a:r>
              <a:rPr lang="en-US" sz="1600" dirty="0"/>
              <a:t>In addition to the concept of a schema, SQL uses the concept of a </a:t>
            </a:r>
            <a:r>
              <a:rPr lang="en-US" sz="1600" b="1" dirty="0">
                <a:solidFill>
                  <a:srgbClr val="C00000"/>
                </a:solidFill>
              </a:rPr>
              <a:t>catalog—a named collection of schemas</a:t>
            </a:r>
            <a:r>
              <a:rPr lang="en-US" sz="1600" dirty="0"/>
              <a:t>. </a:t>
            </a:r>
          </a:p>
          <a:p>
            <a:r>
              <a:rPr lang="en-US" sz="1600" dirty="0"/>
              <a:t>A catalog always contains a special schema called </a:t>
            </a:r>
            <a:r>
              <a:rPr lang="en-US" sz="1600" b="1" dirty="0">
                <a:solidFill>
                  <a:srgbClr val="C00000"/>
                </a:solidFill>
              </a:rPr>
              <a:t>INFORMATION_SCHEMA</a:t>
            </a:r>
            <a:r>
              <a:rPr lang="en-US" sz="1600" dirty="0"/>
              <a:t>, which provides </a:t>
            </a:r>
            <a:r>
              <a:rPr lang="en-US" sz="1600" b="1" dirty="0">
                <a:solidFill>
                  <a:srgbClr val="C00000"/>
                </a:solidFill>
              </a:rPr>
              <a:t>information on all the schemas in the catalog and all the element descriptors in these schemas</a:t>
            </a:r>
            <a:r>
              <a:rPr lang="en-US" sz="1600" dirty="0"/>
              <a:t>. </a:t>
            </a:r>
          </a:p>
          <a:p>
            <a:r>
              <a:rPr lang="en-US" sz="1600" b="1" dirty="0">
                <a:solidFill>
                  <a:srgbClr val="C00000"/>
                </a:solidFill>
              </a:rPr>
              <a:t>Integrity constraints </a:t>
            </a:r>
            <a:r>
              <a:rPr lang="en-US" sz="1600" dirty="0"/>
              <a:t>such as referential integrity can be defined between relations only if they exist in schemas within the same catalog. </a:t>
            </a:r>
          </a:p>
        </p:txBody>
      </p:sp>
    </p:spTree>
    <p:extLst>
      <p:ext uri="{BB962C8B-B14F-4D97-AF65-F5344CB8AC3E}">
        <p14:creationId xmlns:p14="http://schemas.microsoft.com/office/powerpoint/2010/main" val="3107121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7" y="1451232"/>
            <a:ext cx="5303337" cy="5139038"/>
          </a:xfrm>
        </p:spPr>
        <p:txBody>
          <a:bodyPr>
            <a:normAutofit/>
          </a:bodyPr>
          <a:lstStyle/>
          <a:p>
            <a:pPr lvl="0">
              <a:buClr>
                <a:srgbClr val="90C226"/>
              </a:buClr>
            </a:pPr>
            <a:r>
              <a:rPr lang="en-US" sz="1900" b="1" u="sng" dirty="0">
                <a:solidFill>
                  <a:srgbClr val="54A021">
                    <a:lumMod val="75000"/>
                  </a:srgbClr>
                </a:solidFill>
              </a:rPr>
              <a:t>The CREATE TABLE Command in SQL</a:t>
            </a:r>
          </a:p>
          <a:p>
            <a:pPr lvl="0">
              <a:buClr>
                <a:srgbClr val="90C226"/>
              </a:buClr>
            </a:pPr>
            <a:r>
              <a:rPr lang="en-US" sz="1600" dirty="0"/>
              <a:t>The </a:t>
            </a:r>
            <a:r>
              <a:rPr lang="en-US" sz="1600" b="1" dirty="0">
                <a:solidFill>
                  <a:srgbClr val="C00000"/>
                </a:solidFill>
              </a:rPr>
              <a:t>CREATE TABLE </a:t>
            </a:r>
            <a:r>
              <a:rPr lang="en-US" sz="1600" dirty="0"/>
              <a:t>command is used to specify a new relation by giving it a name and specifying its attributes and initial constraints. </a:t>
            </a:r>
          </a:p>
          <a:p>
            <a:pPr lvl="0">
              <a:buClr>
                <a:srgbClr val="90C226"/>
              </a:buClr>
            </a:pPr>
            <a:r>
              <a:rPr lang="en-US" sz="1600" dirty="0"/>
              <a:t>The attributes are specified first, and each attribute is given a name, a data type to specify its domain of values, and possibly attribute constraints, such as NOT NULL. </a:t>
            </a:r>
          </a:p>
          <a:p>
            <a:pPr lvl="0">
              <a:buClr>
                <a:srgbClr val="90C226"/>
              </a:buClr>
            </a:pPr>
            <a:r>
              <a:rPr lang="en-US" sz="1600" dirty="0"/>
              <a:t>The key, entity integrity, and referential integrity constraints can be specified within the CREATE TABLE statement after the attributes are declared, or they can be added later using the ALTER TABLE command.</a:t>
            </a:r>
          </a:p>
          <a:p>
            <a:pPr lvl="0">
              <a:buClr>
                <a:srgbClr val="90C226"/>
              </a:buClr>
            </a:pPr>
            <a:r>
              <a:rPr lang="en-US" sz="1600" dirty="0"/>
              <a:t>Figure 6.1 shows sample data definition statements in SQL for the COMPANY relational database schema.</a:t>
            </a:r>
          </a:p>
        </p:txBody>
      </p:sp>
      <p:pic>
        <p:nvPicPr>
          <p:cNvPr id="4" name="Picture 3"/>
          <p:cNvPicPr>
            <a:picLocks noChangeAspect="1"/>
          </p:cNvPicPr>
          <p:nvPr/>
        </p:nvPicPr>
        <p:blipFill>
          <a:blip r:embed="rId2"/>
          <a:stretch>
            <a:fillRect/>
          </a:stretch>
        </p:blipFill>
        <p:spPr>
          <a:xfrm>
            <a:off x="6351374" y="1270000"/>
            <a:ext cx="5106413" cy="5474429"/>
          </a:xfrm>
          <a:prstGeom prst="rect">
            <a:avLst/>
          </a:prstGeom>
          <a:ln w="28575">
            <a:solidFill>
              <a:schemeClr val="tx1"/>
            </a:solidFill>
          </a:ln>
        </p:spPr>
      </p:pic>
    </p:spTree>
    <p:extLst>
      <p:ext uri="{BB962C8B-B14F-4D97-AF65-F5344CB8AC3E}">
        <p14:creationId xmlns:p14="http://schemas.microsoft.com/office/powerpoint/2010/main" val="3600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7" y="1451232"/>
            <a:ext cx="9463445" cy="4661243"/>
          </a:xfrm>
        </p:spPr>
        <p:txBody>
          <a:bodyPr>
            <a:normAutofit lnSpcReduction="10000"/>
          </a:bodyPr>
          <a:lstStyle/>
          <a:p>
            <a:pPr lvl="0">
              <a:buClr>
                <a:srgbClr val="90C226"/>
              </a:buClr>
            </a:pPr>
            <a:r>
              <a:rPr lang="en-US" sz="1900" b="1" u="sng" dirty="0">
                <a:solidFill>
                  <a:srgbClr val="54A021">
                    <a:lumMod val="75000"/>
                  </a:srgbClr>
                </a:solidFill>
              </a:rPr>
              <a:t>The CREATE TABLE Command in SQL</a:t>
            </a:r>
          </a:p>
          <a:p>
            <a:pPr lvl="0">
              <a:buClr>
                <a:srgbClr val="90C226"/>
              </a:buClr>
            </a:pPr>
            <a:r>
              <a:rPr lang="en-US" dirty="0"/>
              <a:t>The relations declared through CREATE TABLE statements are called </a:t>
            </a:r>
            <a:r>
              <a:rPr lang="en-US" b="1" dirty="0">
                <a:solidFill>
                  <a:srgbClr val="C00000"/>
                </a:solidFill>
              </a:rPr>
              <a:t>base tables </a:t>
            </a:r>
            <a:r>
              <a:rPr lang="en-US" dirty="0"/>
              <a:t>(or base relations) this means that the table and its rows are actually created and stored as a file by the DBMS. </a:t>
            </a:r>
          </a:p>
          <a:p>
            <a:pPr lvl="0">
              <a:buClr>
                <a:srgbClr val="90C226"/>
              </a:buClr>
            </a:pPr>
            <a:r>
              <a:rPr lang="en-US" dirty="0"/>
              <a:t>Base relations are distinguished from virtual relations, created through the </a:t>
            </a:r>
            <a:r>
              <a:rPr lang="en-US" b="1" dirty="0">
                <a:solidFill>
                  <a:srgbClr val="C00000"/>
                </a:solidFill>
              </a:rPr>
              <a:t>CREATE VIEW</a:t>
            </a:r>
            <a:r>
              <a:rPr lang="en-US" dirty="0"/>
              <a:t> statement, which may or may not correspond to an actual physical file. </a:t>
            </a:r>
          </a:p>
          <a:p>
            <a:pPr lvl="0">
              <a:buClr>
                <a:srgbClr val="90C226"/>
              </a:buClr>
            </a:pPr>
            <a:r>
              <a:rPr lang="en-US" dirty="0"/>
              <a:t>In SQL, the </a:t>
            </a:r>
            <a:r>
              <a:rPr lang="en-US" b="1" dirty="0">
                <a:solidFill>
                  <a:srgbClr val="C00000"/>
                </a:solidFill>
              </a:rPr>
              <a:t>attributes in a base table </a:t>
            </a:r>
            <a:r>
              <a:rPr lang="en-US" dirty="0"/>
              <a:t>are considered to be ordered in the sequence in which they are specified in the CREATE TABLE statement. However, rows (tuples) are not considered to be ordered within a table (relation).</a:t>
            </a:r>
          </a:p>
          <a:p>
            <a:pPr lvl="0">
              <a:buClr>
                <a:srgbClr val="90C226"/>
              </a:buClr>
            </a:pPr>
            <a:r>
              <a:rPr lang="en-US" dirty="0"/>
              <a:t>It is important to note that in Figure 6.1, there are some foreign keys that may cause errors because they are specified either via </a:t>
            </a:r>
            <a:r>
              <a:rPr lang="en-US" b="1" dirty="0">
                <a:solidFill>
                  <a:srgbClr val="C00000"/>
                </a:solidFill>
              </a:rPr>
              <a:t>circular references or because they refer to a table that has not yet been created</a:t>
            </a:r>
            <a:r>
              <a:rPr lang="en-US" dirty="0"/>
              <a:t>. </a:t>
            </a:r>
          </a:p>
          <a:p>
            <a:pPr lvl="1">
              <a:buClr>
                <a:srgbClr val="90C226"/>
              </a:buClr>
            </a:pPr>
            <a:r>
              <a:rPr lang="en-US" dirty="0"/>
              <a:t>For example, the foreign key </a:t>
            </a:r>
            <a:r>
              <a:rPr lang="en-US" dirty="0" err="1"/>
              <a:t>Super_ssn</a:t>
            </a:r>
            <a:r>
              <a:rPr lang="en-US" dirty="0"/>
              <a:t> in the EMPLOYEE table is a circular reference because it refers to the EMPLOYEE table itself. The foreign key </a:t>
            </a:r>
            <a:r>
              <a:rPr lang="en-US" dirty="0" err="1"/>
              <a:t>Dno</a:t>
            </a:r>
            <a:r>
              <a:rPr lang="en-US" dirty="0"/>
              <a:t> in the EMPLOYEE table refers to the DEPARTMENT table, which has not been created yet. </a:t>
            </a:r>
          </a:p>
        </p:txBody>
      </p:sp>
    </p:spTree>
    <p:extLst>
      <p:ext uri="{BB962C8B-B14F-4D97-AF65-F5344CB8AC3E}">
        <p14:creationId xmlns:p14="http://schemas.microsoft.com/office/powerpoint/2010/main" val="158406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Data Definition and Data Types</a:t>
            </a:r>
          </a:p>
        </p:txBody>
      </p:sp>
      <p:sp>
        <p:nvSpPr>
          <p:cNvPr id="3" name="Content Placeholder 2"/>
          <p:cNvSpPr>
            <a:spLocks noGrp="1"/>
          </p:cNvSpPr>
          <p:nvPr>
            <p:ph idx="1"/>
          </p:nvPr>
        </p:nvSpPr>
        <p:spPr>
          <a:xfrm>
            <a:off x="545527" y="1451232"/>
            <a:ext cx="9463445" cy="4661243"/>
          </a:xfrm>
        </p:spPr>
        <p:txBody>
          <a:bodyPr>
            <a:normAutofit/>
          </a:bodyPr>
          <a:lstStyle/>
          <a:p>
            <a:pPr lvl="0">
              <a:buClr>
                <a:srgbClr val="90C226"/>
              </a:buClr>
            </a:pPr>
            <a:r>
              <a:rPr lang="en-US" sz="1900" b="1" u="sng" dirty="0">
                <a:solidFill>
                  <a:srgbClr val="54A021">
                    <a:lumMod val="75000"/>
                  </a:srgbClr>
                </a:solidFill>
              </a:rPr>
              <a:t>The CREATE TABLE Command in SQL</a:t>
            </a:r>
          </a:p>
          <a:p>
            <a:pPr lvl="0">
              <a:buClr>
                <a:srgbClr val="90C226"/>
              </a:buClr>
            </a:pPr>
            <a:r>
              <a:rPr lang="en-US" dirty="0"/>
              <a:t>To deal with this type of problem, these constraints can be left out of the initial CREATE TABLE statement, and then </a:t>
            </a:r>
            <a:r>
              <a:rPr lang="en-US" b="1" dirty="0">
                <a:solidFill>
                  <a:srgbClr val="C00000"/>
                </a:solidFill>
              </a:rPr>
              <a:t>added later using the ALTER TABLE statement </a:t>
            </a:r>
            <a:r>
              <a:rPr lang="en-US" dirty="0"/>
              <a:t>.</a:t>
            </a:r>
          </a:p>
          <a:p>
            <a:pPr lvl="0">
              <a:buClr>
                <a:srgbClr val="90C226"/>
              </a:buClr>
            </a:pPr>
            <a:r>
              <a:rPr lang="en-US" dirty="0"/>
              <a:t>The attributes are specified first, and each attribute is given a name, a data type to specify its domain of values, and possibly attribute constraints, such as NOT NULL. </a:t>
            </a:r>
          </a:p>
          <a:p>
            <a:pPr lvl="0">
              <a:buClr>
                <a:srgbClr val="90C226"/>
              </a:buClr>
            </a:pPr>
            <a:r>
              <a:rPr lang="en-US" dirty="0"/>
              <a:t>The key, entity integrity, and referential integrity constraints can be specified within the CREATE TABLE statement after the attributes are declared, or they can be added later using the ALTER TABLE command.</a:t>
            </a:r>
          </a:p>
        </p:txBody>
      </p:sp>
    </p:spTree>
    <p:extLst>
      <p:ext uri="{BB962C8B-B14F-4D97-AF65-F5344CB8AC3E}">
        <p14:creationId xmlns:p14="http://schemas.microsoft.com/office/powerpoint/2010/main" val="836862455"/>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1579</TotalTime>
  <Words>2491</Words>
  <Application>Microsoft Office PowerPoint</Application>
  <PresentationFormat>Widescreen</PresentationFormat>
  <Paragraphs>138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Trebuchet MS</vt:lpstr>
      <vt:lpstr>Wingdings 3</vt:lpstr>
      <vt:lpstr>Facet</vt:lpstr>
      <vt:lpstr>Chapter 6  Basic SQL</vt:lpstr>
      <vt:lpstr>- SQL Data Definition and Data Types   - Specifying Constraints in SQL   - Basic Retrieval Queries in SQL   - INSERT, DELETE, and UPDATE Statements in SQL   - Additional Features of SQL          </vt:lpstr>
      <vt:lpstr>Introduction about SQL</vt:lpstr>
      <vt:lpstr>SQL Data Definition and Data Types</vt:lpstr>
      <vt:lpstr>SQL Data Definition and Data Types</vt:lpstr>
      <vt:lpstr>SQL Data Definition and Data Types</vt:lpstr>
      <vt:lpstr>SQL Data Definition and Data Types</vt:lpstr>
      <vt:lpstr>SQL Data Definition and Data Types</vt:lpstr>
      <vt:lpstr>SQL Data Definition and Data Types</vt:lpstr>
      <vt:lpstr>SQL Data Definition and Data Types</vt:lpstr>
      <vt:lpstr>SQL Data Definition and Data Types</vt:lpstr>
      <vt:lpstr>Specifying Constraints in SQL</vt:lpstr>
      <vt:lpstr>Specifying Constraints in SQL</vt:lpstr>
      <vt:lpstr>Specifying Constraints in SQL</vt:lpstr>
      <vt:lpstr>Specifying Constraints in SQL</vt:lpstr>
      <vt:lpstr>Specifying Constraints in SQL</vt:lpstr>
      <vt:lpstr>Basic Retrieval Queries in SQL</vt:lpstr>
      <vt:lpstr>Basic Retrieval Queries in SQL</vt:lpstr>
      <vt:lpstr>Basic Retrieval Queries in SQL</vt:lpstr>
      <vt:lpstr>Basic Retrieval Queries in SQL</vt:lpstr>
      <vt:lpstr>Basic Retrieval Queries in SQL</vt:lpstr>
      <vt:lpstr>Basic Retrieval Queries in 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databases</dc:title>
  <dc:creator>lab4</dc:creator>
  <cp:lastModifiedBy>FastPc</cp:lastModifiedBy>
  <cp:revision>531</cp:revision>
  <dcterms:created xsi:type="dcterms:W3CDTF">2021-08-16T04:03:32Z</dcterms:created>
  <dcterms:modified xsi:type="dcterms:W3CDTF">2022-09-13T04:36:58Z</dcterms:modified>
</cp:coreProperties>
</file>