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81" r:id="rId5"/>
    <p:sldId id="342" r:id="rId6"/>
    <p:sldId id="313" r:id="rId7"/>
    <p:sldId id="314" r:id="rId8"/>
    <p:sldId id="340" r:id="rId9"/>
    <p:sldId id="315" r:id="rId10"/>
    <p:sldId id="316" r:id="rId11"/>
    <p:sldId id="341" r:id="rId12"/>
    <p:sldId id="317" r:id="rId13"/>
    <p:sldId id="318" r:id="rId14"/>
    <p:sldId id="319" r:id="rId15"/>
    <p:sldId id="343" r:id="rId16"/>
    <p:sldId id="320" r:id="rId17"/>
    <p:sldId id="321" r:id="rId18"/>
    <p:sldId id="322" r:id="rId19"/>
    <p:sldId id="345" r:id="rId20"/>
    <p:sldId id="346" r:id="rId21"/>
    <p:sldId id="344" r:id="rId22"/>
    <p:sldId id="323" r:id="rId23"/>
    <p:sldId id="324" r:id="rId24"/>
    <p:sldId id="347" r:id="rId25"/>
    <p:sldId id="350" r:id="rId26"/>
    <p:sldId id="351" r:id="rId27"/>
    <p:sldId id="352" r:id="rId28"/>
    <p:sldId id="325" r:id="rId29"/>
    <p:sldId id="326" r:id="rId30"/>
    <p:sldId id="327" r:id="rId31"/>
    <p:sldId id="328" r:id="rId32"/>
    <p:sldId id="356" r:id="rId33"/>
    <p:sldId id="329" r:id="rId34"/>
    <p:sldId id="330" r:id="rId35"/>
    <p:sldId id="353" r:id="rId36"/>
    <p:sldId id="357" r:id="rId37"/>
    <p:sldId id="354" r:id="rId38"/>
    <p:sldId id="355" r:id="rId39"/>
    <p:sldId id="332" r:id="rId40"/>
    <p:sldId id="333" r:id="rId41"/>
    <p:sldId id="349" r:id="rId42"/>
    <p:sldId id="334" r:id="rId43"/>
    <p:sldId id="335" r:id="rId44"/>
    <p:sldId id="336" r:id="rId45"/>
    <p:sldId id="337" r:id="rId46"/>
    <p:sldId id="338" r:id="rId47"/>
    <p:sldId id="339" r:id="rId48"/>
    <p:sldId id="34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 y="1326291"/>
            <a:ext cx="10041924" cy="2372498"/>
          </a:xfrm>
        </p:spPr>
        <p:txBody>
          <a:bodyPr/>
          <a:lstStyle/>
          <a:p>
            <a:pPr algn="ctr"/>
            <a:r>
              <a:rPr lang="en-US" dirty="0"/>
              <a:t>Chapter 6 </a:t>
            </a:r>
            <a:br>
              <a:rPr lang="en-US" dirty="0"/>
            </a:br>
            <a:r>
              <a:rPr lang="en-US" dirty="0"/>
              <a:t>Basic SQL</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buClr>
                <a:srgbClr val="90C226"/>
              </a:buClr>
            </a:pPr>
            <a:r>
              <a:rPr lang="en-US" sz="1900" b="1" u="sng" dirty="0">
                <a:solidFill>
                  <a:srgbClr val="54A021">
                    <a:lumMod val="75000"/>
                  </a:srgbClr>
                </a:solidFill>
              </a:rPr>
              <a:t>Attribute Data Types and Domains in SQL</a:t>
            </a:r>
          </a:p>
          <a:p>
            <a:pPr lvl="0">
              <a:buClr>
                <a:srgbClr val="90C226"/>
              </a:buClr>
            </a:pPr>
            <a:r>
              <a:rPr lang="en-US" sz="1600" dirty="0"/>
              <a:t>The basic data types available for attributes include numeric, character string, bit string, Boolean, date, and time.</a:t>
            </a:r>
          </a:p>
          <a:p>
            <a:pPr lvl="0">
              <a:buClr>
                <a:srgbClr val="90C226"/>
              </a:buClr>
            </a:pPr>
            <a:r>
              <a:rPr lang="en-US" sz="1600" b="1" dirty="0">
                <a:solidFill>
                  <a:srgbClr val="C00000"/>
                </a:solidFill>
              </a:rPr>
              <a:t>Numeric data types </a:t>
            </a:r>
            <a:r>
              <a:rPr lang="en-US" sz="1600" dirty="0"/>
              <a:t>include integer numbers of various sizes (</a:t>
            </a:r>
            <a:r>
              <a:rPr lang="en-US" sz="1600" b="1" dirty="0">
                <a:solidFill>
                  <a:srgbClr val="C00000"/>
                </a:solidFill>
              </a:rPr>
              <a:t>INTEGER or INT, and SMALLINT</a:t>
            </a:r>
            <a:r>
              <a:rPr lang="en-US" sz="1600" dirty="0"/>
              <a:t>) and floating-point (real) numbers of various precision (</a:t>
            </a:r>
            <a:r>
              <a:rPr lang="en-US" sz="1600" b="1" dirty="0">
                <a:solidFill>
                  <a:srgbClr val="C00000"/>
                </a:solidFill>
              </a:rPr>
              <a:t>FLOAT or REAL, and DOUBLE PRECISION</a:t>
            </a:r>
            <a:r>
              <a:rPr lang="en-US" sz="1600" dirty="0"/>
              <a:t>). Formatted numbers can be declared by using </a:t>
            </a:r>
            <a:r>
              <a:rPr lang="en-US" sz="1600" b="1" dirty="0">
                <a:solidFill>
                  <a:srgbClr val="C00000"/>
                </a:solidFill>
              </a:rPr>
              <a:t>DECIMAL(</a:t>
            </a:r>
            <a:r>
              <a:rPr lang="en-US" sz="1600" b="1" dirty="0" err="1">
                <a:solidFill>
                  <a:srgbClr val="C00000"/>
                </a:solidFill>
              </a:rPr>
              <a:t>i</a:t>
            </a:r>
            <a:r>
              <a:rPr lang="en-US" sz="1600" b="1" dirty="0">
                <a:solidFill>
                  <a:srgbClr val="C00000"/>
                </a:solidFill>
              </a:rPr>
              <a:t>, j)—or DEC(</a:t>
            </a:r>
            <a:r>
              <a:rPr lang="en-US" sz="1600" b="1" dirty="0" err="1">
                <a:solidFill>
                  <a:srgbClr val="C00000"/>
                </a:solidFill>
              </a:rPr>
              <a:t>i</a:t>
            </a:r>
            <a:r>
              <a:rPr lang="en-US" sz="1600" b="1" dirty="0">
                <a:solidFill>
                  <a:srgbClr val="C00000"/>
                </a:solidFill>
              </a:rPr>
              <a:t>, j) </a:t>
            </a:r>
            <a:r>
              <a:rPr lang="en-US" sz="1600" dirty="0"/>
              <a:t>where </a:t>
            </a:r>
            <a:r>
              <a:rPr lang="en-US" sz="1600" dirty="0" err="1"/>
              <a:t>i</a:t>
            </a:r>
            <a:r>
              <a:rPr lang="en-US" sz="1600" dirty="0"/>
              <a:t>, the precision, is the total number of decimal digits and j, the scale, is the number of digits after the decimal point. </a:t>
            </a:r>
          </a:p>
          <a:p>
            <a:pPr lvl="0">
              <a:buClr>
                <a:srgbClr val="90C226"/>
              </a:buClr>
            </a:pPr>
            <a:r>
              <a:rPr lang="en-US" sz="1600" b="1" dirty="0">
                <a:solidFill>
                  <a:srgbClr val="C00000"/>
                </a:solidFill>
              </a:rPr>
              <a:t>Character-string data types </a:t>
            </a:r>
            <a:r>
              <a:rPr lang="en-US" sz="1600" dirty="0"/>
              <a:t>are either fixed length—</a:t>
            </a:r>
            <a:r>
              <a:rPr lang="en-US" sz="1600" b="1" dirty="0">
                <a:solidFill>
                  <a:srgbClr val="C00000"/>
                </a:solidFill>
              </a:rPr>
              <a:t>CHAR(n) or CHARACTER(n), </a:t>
            </a:r>
            <a:r>
              <a:rPr lang="en-US" sz="1600" dirty="0"/>
              <a:t>where n is the number of characters—or varying length— </a:t>
            </a:r>
            <a:r>
              <a:rPr lang="en-US" sz="1600" b="1" dirty="0">
                <a:solidFill>
                  <a:srgbClr val="C00000"/>
                </a:solidFill>
              </a:rPr>
              <a:t>VARCHAR(n)</a:t>
            </a:r>
            <a:r>
              <a:rPr lang="en-US" sz="1600" dirty="0"/>
              <a:t> or CHAR VARYING(n) or CHARACTER VARYING(n), where n is the maximum number of characters.</a:t>
            </a:r>
          </a:p>
          <a:p>
            <a:pPr lvl="0">
              <a:buClr>
                <a:srgbClr val="90C226"/>
              </a:buClr>
            </a:pPr>
            <a:r>
              <a:rPr lang="en-US" sz="1600" b="1" dirty="0">
                <a:solidFill>
                  <a:srgbClr val="C00000"/>
                </a:solidFill>
              </a:rPr>
              <a:t>Bit-string data types </a:t>
            </a:r>
            <a:r>
              <a:rPr lang="en-US" sz="1600" dirty="0"/>
              <a:t>are either of fixed length n—</a:t>
            </a:r>
            <a:r>
              <a:rPr lang="en-US" sz="1600" b="1" dirty="0">
                <a:solidFill>
                  <a:srgbClr val="C00000"/>
                </a:solidFill>
              </a:rPr>
              <a:t>BIT(n)—or varying length— BIT VARYING(n), </a:t>
            </a:r>
            <a:r>
              <a:rPr lang="en-US" sz="1600" dirty="0"/>
              <a:t>where n is the maximum number of bits. The default for n, the length of a character string or bit string, is 1.</a:t>
            </a:r>
          </a:p>
        </p:txBody>
      </p:sp>
    </p:spTree>
    <p:extLst>
      <p:ext uri="{BB962C8B-B14F-4D97-AF65-F5344CB8AC3E}">
        <p14:creationId xmlns:p14="http://schemas.microsoft.com/office/powerpoint/2010/main" val="104687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buClr>
                <a:srgbClr val="90C226"/>
              </a:buClr>
            </a:pPr>
            <a:r>
              <a:rPr lang="en-US" sz="1900" b="1" u="sng" dirty="0">
                <a:solidFill>
                  <a:srgbClr val="54A021">
                    <a:lumMod val="75000"/>
                  </a:srgbClr>
                </a:solidFill>
              </a:rPr>
              <a:t>Attribute Data Types and Domains in SQL</a:t>
            </a:r>
          </a:p>
          <a:p>
            <a:pPr lvl="0">
              <a:buClr>
                <a:srgbClr val="90C226"/>
              </a:buClr>
            </a:pPr>
            <a:r>
              <a:rPr lang="en-US" sz="1600" dirty="0"/>
              <a:t>The basic data types available for attributes include numeric, character string, bit string, Boolean, date, and time.</a:t>
            </a:r>
          </a:p>
          <a:p>
            <a:pPr lvl="0">
              <a:buClr>
                <a:srgbClr val="90C226"/>
              </a:buClr>
            </a:pPr>
            <a:r>
              <a:rPr lang="en-US" sz="1600" b="1" dirty="0">
                <a:solidFill>
                  <a:srgbClr val="C00000"/>
                </a:solidFill>
              </a:rPr>
              <a:t>A Boolean data type </a:t>
            </a:r>
            <a:r>
              <a:rPr lang="en-US" sz="1600" dirty="0"/>
              <a:t>has the traditional values of TRUE or FALSE. In SQL, because of the presence of NULL values, a three-valued logic is used, so a third possible value for a Boolean data type is UNKNOWN.</a:t>
            </a:r>
          </a:p>
          <a:p>
            <a:pPr lvl="0">
              <a:buClr>
                <a:srgbClr val="90C226"/>
              </a:buClr>
            </a:pPr>
            <a:r>
              <a:rPr lang="en-US" sz="1600" b="1" dirty="0">
                <a:solidFill>
                  <a:srgbClr val="C00000"/>
                </a:solidFill>
              </a:rPr>
              <a:t>The DATE data type </a:t>
            </a:r>
            <a:r>
              <a:rPr lang="en-US" sz="1600" dirty="0"/>
              <a:t>has ten positions, and its components are YEAR, MONTH, and DAY in the form YYYY-MM-DD. The TIME data type has at least eight positions, with the components HOUR, MINUTE, and SECOND in the form HH:MM:SS.</a:t>
            </a:r>
          </a:p>
          <a:p>
            <a:pPr lvl="0">
              <a:buClr>
                <a:srgbClr val="90C226"/>
              </a:buClr>
            </a:pPr>
            <a:r>
              <a:rPr lang="en-US" sz="1600" dirty="0"/>
              <a:t>A </a:t>
            </a:r>
            <a:r>
              <a:rPr lang="en-US" sz="1600" b="1" dirty="0">
                <a:solidFill>
                  <a:srgbClr val="C00000"/>
                </a:solidFill>
              </a:rPr>
              <a:t>timestamp data type (TIMESTAMP) </a:t>
            </a:r>
            <a:r>
              <a:rPr lang="en-US" sz="1600" dirty="0"/>
              <a:t>includes the </a:t>
            </a:r>
            <a:r>
              <a:rPr lang="en-US" sz="1600" b="1" dirty="0">
                <a:solidFill>
                  <a:srgbClr val="C00000"/>
                </a:solidFill>
              </a:rPr>
              <a:t>DATE and TIME </a:t>
            </a:r>
            <a:r>
              <a:rPr lang="en-US" sz="1600" dirty="0"/>
              <a:t>fields, plus a minimum of six positions for decimal fractions of seconds and an optional WITH TIME ZONE qualifier.</a:t>
            </a:r>
          </a:p>
          <a:p>
            <a:pPr lvl="0">
              <a:buClr>
                <a:srgbClr val="90C226"/>
              </a:buClr>
            </a:pPr>
            <a:r>
              <a:rPr lang="en-US" sz="1600" dirty="0"/>
              <a:t>Domain can be declared, and the domain name can be used with the attribute specification. </a:t>
            </a:r>
          </a:p>
          <a:p>
            <a:pPr lvl="1">
              <a:buClr>
                <a:srgbClr val="90C226"/>
              </a:buClr>
            </a:pPr>
            <a:r>
              <a:rPr lang="en-US" sz="1400" dirty="0"/>
              <a:t>For example, we can create a domain SSN_TYPE by the following statement: CREATE DOMAIN SSN_TYPE AS CHAR(9);</a:t>
            </a:r>
          </a:p>
        </p:txBody>
      </p:sp>
    </p:spTree>
    <p:extLst>
      <p:ext uri="{BB962C8B-B14F-4D97-AF65-F5344CB8AC3E}">
        <p14:creationId xmlns:p14="http://schemas.microsoft.com/office/powerpoint/2010/main" val="224120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5616375" cy="4661243"/>
          </a:xfrm>
        </p:spPr>
        <p:txBody>
          <a:bodyPr>
            <a:normAutofit/>
          </a:bodyPr>
          <a:lstStyle/>
          <a:p>
            <a:pPr lvl="0">
              <a:buClr>
                <a:srgbClr val="90C226"/>
              </a:buClr>
            </a:pPr>
            <a:r>
              <a:rPr lang="en-US" sz="1900" b="1" u="sng" dirty="0">
                <a:solidFill>
                  <a:srgbClr val="54A021">
                    <a:lumMod val="75000"/>
                  </a:srgbClr>
                </a:solidFill>
              </a:rPr>
              <a:t>Specifying Attribute Constraints and Attribute Defaults</a:t>
            </a:r>
          </a:p>
          <a:p>
            <a:pPr lvl="0">
              <a:buClr>
                <a:srgbClr val="90C226"/>
              </a:buClr>
            </a:pPr>
            <a:r>
              <a:rPr lang="en-US" sz="1600" dirty="0"/>
              <a:t>Because SQL allows NULLs as attribute values, a constraint </a:t>
            </a:r>
            <a:r>
              <a:rPr lang="en-US" sz="1600" b="1" dirty="0">
                <a:solidFill>
                  <a:srgbClr val="C00000"/>
                </a:solidFill>
              </a:rPr>
              <a:t>NOT NULL </a:t>
            </a:r>
            <a:r>
              <a:rPr lang="en-US" sz="1600" dirty="0"/>
              <a:t>may be specified if NULL is not permitted for a particular attribute.</a:t>
            </a:r>
          </a:p>
          <a:p>
            <a:pPr lvl="0">
              <a:buClr>
                <a:srgbClr val="90C226"/>
              </a:buClr>
            </a:pPr>
            <a:r>
              <a:rPr lang="en-US" sz="1600" dirty="0"/>
              <a:t>It is also possible to define a default value for an attribute by appending the clause </a:t>
            </a:r>
            <a:r>
              <a:rPr lang="en-US" sz="1600" b="1" dirty="0">
                <a:solidFill>
                  <a:srgbClr val="C00000"/>
                </a:solidFill>
              </a:rPr>
              <a:t>DEFAULT &lt;value&gt; to an attribute definition</a:t>
            </a:r>
            <a:r>
              <a:rPr lang="en-US" sz="1600" dirty="0"/>
              <a:t>. The default value is included in any new tuple if an explicit value is not provided for that attribute.</a:t>
            </a:r>
          </a:p>
          <a:p>
            <a:pPr lvl="0">
              <a:buClr>
                <a:srgbClr val="90C226"/>
              </a:buClr>
            </a:pPr>
            <a:r>
              <a:rPr lang="en-US" sz="1600" dirty="0"/>
              <a:t> Figure 6.2 illustrates an example of specifying a default manager for a new department and a default department for a new employee. </a:t>
            </a:r>
          </a:p>
          <a:p>
            <a:pPr lvl="0">
              <a:buClr>
                <a:srgbClr val="90C226"/>
              </a:buClr>
            </a:pPr>
            <a:r>
              <a:rPr lang="en-US" sz="1600" b="1" dirty="0">
                <a:solidFill>
                  <a:srgbClr val="C00000"/>
                </a:solidFill>
              </a:rPr>
              <a:t>If no default clause is specified, the default value is NULL for attributes that do not have the NOT NULL constraint.</a:t>
            </a:r>
          </a:p>
          <a:p>
            <a:pPr lvl="0">
              <a:buClr>
                <a:srgbClr val="90C226"/>
              </a:buClr>
            </a:pPr>
            <a:endParaRPr lang="en-US" sz="1400" dirty="0"/>
          </a:p>
        </p:txBody>
      </p:sp>
      <p:pic>
        <p:nvPicPr>
          <p:cNvPr id="4" name="Picture 3"/>
          <p:cNvPicPr>
            <a:picLocks noChangeAspect="1"/>
          </p:cNvPicPr>
          <p:nvPr/>
        </p:nvPicPr>
        <p:blipFill>
          <a:blip r:embed="rId2"/>
          <a:stretch>
            <a:fillRect/>
          </a:stretch>
        </p:blipFill>
        <p:spPr>
          <a:xfrm>
            <a:off x="6618762" y="1930400"/>
            <a:ext cx="5310480" cy="3730368"/>
          </a:xfrm>
          <a:prstGeom prst="rect">
            <a:avLst/>
          </a:prstGeom>
          <a:ln w="28575">
            <a:solidFill>
              <a:schemeClr val="tx1"/>
            </a:solidFill>
          </a:ln>
        </p:spPr>
      </p:pic>
    </p:spTree>
    <p:extLst>
      <p:ext uri="{BB962C8B-B14F-4D97-AF65-F5344CB8AC3E}">
        <p14:creationId xmlns:p14="http://schemas.microsoft.com/office/powerpoint/2010/main" val="413843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Specifying Attribute Constraints and Attribute Defaults</a:t>
            </a:r>
          </a:p>
          <a:p>
            <a:pPr lvl="0">
              <a:buClr>
                <a:srgbClr val="90C226"/>
              </a:buClr>
            </a:pPr>
            <a:r>
              <a:rPr lang="en-US" sz="1600" dirty="0"/>
              <a:t>Another type of constraint can restrict attribute or domain values using the CHECK clause following an attribute or domain definition.</a:t>
            </a:r>
          </a:p>
          <a:p>
            <a:pPr lvl="0">
              <a:buClr>
                <a:srgbClr val="90C226"/>
              </a:buClr>
            </a:pPr>
            <a:r>
              <a:rPr lang="en-US" sz="1600" dirty="0"/>
              <a:t>For example, suppose that department numbers are restricted to integer numbers between 1 and 20; then, we can change the attribute declaration of </a:t>
            </a:r>
            <a:r>
              <a:rPr lang="en-US" sz="1600" dirty="0" err="1"/>
              <a:t>Dnumber</a:t>
            </a:r>
            <a:r>
              <a:rPr lang="en-US" sz="1600" dirty="0"/>
              <a:t> in the DEPARTMENT table.</a:t>
            </a:r>
          </a:p>
          <a:p>
            <a:pPr lvl="0">
              <a:buClr>
                <a:srgbClr val="90C226"/>
              </a:buClr>
            </a:pPr>
            <a:r>
              <a:rPr lang="en-US" dirty="0" err="1">
                <a:solidFill>
                  <a:srgbClr val="0070C0"/>
                </a:solidFill>
              </a:rPr>
              <a:t>Dnumber</a:t>
            </a:r>
            <a:r>
              <a:rPr lang="en-US" dirty="0">
                <a:solidFill>
                  <a:srgbClr val="0070C0"/>
                </a:solidFill>
              </a:rPr>
              <a:t> INT NOT NULL CHECK (</a:t>
            </a:r>
            <a:r>
              <a:rPr lang="en-US" dirty="0" err="1">
                <a:solidFill>
                  <a:srgbClr val="0070C0"/>
                </a:solidFill>
              </a:rPr>
              <a:t>Dnumber</a:t>
            </a:r>
            <a:r>
              <a:rPr lang="en-US" dirty="0">
                <a:solidFill>
                  <a:srgbClr val="0070C0"/>
                </a:solidFill>
              </a:rPr>
              <a:t> &gt; 0 AND </a:t>
            </a:r>
            <a:r>
              <a:rPr lang="en-US" dirty="0" err="1">
                <a:solidFill>
                  <a:srgbClr val="0070C0"/>
                </a:solidFill>
              </a:rPr>
              <a:t>Dnumber</a:t>
            </a:r>
            <a:r>
              <a:rPr lang="en-US" dirty="0">
                <a:solidFill>
                  <a:srgbClr val="0070C0"/>
                </a:solidFill>
              </a:rPr>
              <a:t> &lt; 21);</a:t>
            </a:r>
          </a:p>
          <a:p>
            <a:pPr lvl="0">
              <a:buClr>
                <a:srgbClr val="90C226"/>
              </a:buClr>
            </a:pPr>
            <a:r>
              <a:rPr lang="en-US" sz="1600" dirty="0"/>
              <a:t>The CHECK clause can also be used in conjunction with the CREATE DOMAIN statement.</a:t>
            </a:r>
          </a:p>
          <a:p>
            <a:pPr lvl="0">
              <a:buClr>
                <a:srgbClr val="90C226"/>
              </a:buClr>
            </a:pPr>
            <a:r>
              <a:rPr lang="en-US" sz="1600" dirty="0"/>
              <a:t>For example, we can write the following statement:</a:t>
            </a:r>
          </a:p>
          <a:p>
            <a:pPr lvl="0">
              <a:buClr>
                <a:srgbClr val="90C226"/>
              </a:buClr>
            </a:pPr>
            <a:r>
              <a:rPr lang="en-US" dirty="0">
                <a:solidFill>
                  <a:srgbClr val="0070C0"/>
                </a:solidFill>
              </a:rPr>
              <a:t>CREATE DOMAIN D_NUM AS INTEGER</a:t>
            </a:r>
          </a:p>
          <a:p>
            <a:pPr lvl="0">
              <a:buClr>
                <a:srgbClr val="90C226"/>
              </a:buClr>
            </a:pPr>
            <a:r>
              <a:rPr lang="en-US" dirty="0">
                <a:solidFill>
                  <a:srgbClr val="0070C0"/>
                </a:solidFill>
              </a:rPr>
              <a:t>CHECK (D_NUM &gt; 0 AND D_NUM &lt; 21);</a:t>
            </a:r>
          </a:p>
        </p:txBody>
      </p:sp>
    </p:spTree>
    <p:extLst>
      <p:ext uri="{BB962C8B-B14F-4D97-AF65-F5344CB8AC3E}">
        <p14:creationId xmlns:p14="http://schemas.microsoft.com/office/powerpoint/2010/main" val="119912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Specifying Key and Referential Integrity Constraints</a:t>
            </a:r>
          </a:p>
          <a:p>
            <a:pPr lvl="0">
              <a:buClr>
                <a:srgbClr val="90C226"/>
              </a:buClr>
            </a:pPr>
            <a:r>
              <a:rPr lang="en-US" sz="1600" dirty="0"/>
              <a:t>The </a:t>
            </a:r>
            <a:r>
              <a:rPr lang="en-US" sz="1600" b="1" dirty="0">
                <a:solidFill>
                  <a:srgbClr val="C00000"/>
                </a:solidFill>
              </a:rPr>
              <a:t>PRIMARY KEY clause </a:t>
            </a:r>
            <a:r>
              <a:rPr lang="en-US" sz="1600" dirty="0"/>
              <a:t>specifies one or more attributes that make up the primary key of a relation. </a:t>
            </a:r>
          </a:p>
          <a:p>
            <a:pPr lvl="0">
              <a:buClr>
                <a:srgbClr val="90C226"/>
              </a:buClr>
            </a:pPr>
            <a:r>
              <a:rPr lang="en-US" sz="1600" dirty="0"/>
              <a:t>If a primary key has a single attribute, the clause can follow the attribute directly. For example, the primary key of DEPARTMENT can be specified as follows: </a:t>
            </a:r>
            <a:r>
              <a:rPr lang="en-US" sz="1600" dirty="0" err="1"/>
              <a:t>Dnumber</a:t>
            </a:r>
            <a:r>
              <a:rPr lang="en-US" sz="1600" dirty="0"/>
              <a:t> INT PRIMARY KEY.</a:t>
            </a:r>
          </a:p>
          <a:p>
            <a:r>
              <a:rPr lang="en-US" sz="1600" dirty="0"/>
              <a:t>The </a:t>
            </a:r>
            <a:r>
              <a:rPr lang="en-US" sz="1600" b="1" dirty="0">
                <a:solidFill>
                  <a:srgbClr val="C00000"/>
                </a:solidFill>
              </a:rPr>
              <a:t>UNIQUE</a:t>
            </a:r>
            <a:r>
              <a:rPr lang="en-US" sz="1600" b="1" dirty="0"/>
              <a:t> </a:t>
            </a:r>
            <a:r>
              <a:rPr lang="en-US" sz="1600" dirty="0"/>
              <a:t>clause specifies alternate (unique) keys, also known as candidate keys.</a:t>
            </a:r>
          </a:p>
          <a:p>
            <a:r>
              <a:rPr lang="en-US" sz="1600" dirty="0"/>
              <a:t>The </a:t>
            </a:r>
            <a:r>
              <a:rPr lang="en-US" sz="1600" b="1" dirty="0">
                <a:solidFill>
                  <a:srgbClr val="C00000"/>
                </a:solidFill>
              </a:rPr>
              <a:t>UNIQUE</a:t>
            </a:r>
            <a:r>
              <a:rPr lang="en-US" sz="1600" b="1" dirty="0"/>
              <a:t> </a:t>
            </a:r>
            <a:r>
              <a:rPr lang="en-US" sz="1600" dirty="0"/>
              <a:t>clause can also be specified directly for a unique key if it is a single attribute, as in the following example: </a:t>
            </a:r>
            <a:r>
              <a:rPr lang="en-US" sz="1600" dirty="0" err="1"/>
              <a:t>Dname</a:t>
            </a:r>
            <a:r>
              <a:rPr lang="en-US" sz="1600" dirty="0"/>
              <a:t> VARCHAR(15) </a:t>
            </a:r>
            <a:r>
              <a:rPr lang="en-US" sz="1600" b="1" dirty="0"/>
              <a:t>UNIQUE</a:t>
            </a:r>
            <a:r>
              <a:rPr lang="en-US" sz="1600" dirty="0"/>
              <a:t>.</a:t>
            </a:r>
          </a:p>
          <a:p>
            <a:r>
              <a:rPr lang="en-US" sz="1600" dirty="0"/>
              <a:t>Schema designer can specify an alternative action to be taken by attaching a referential triggered action clause to any foreign key constraint. The options include SET NULL, CASCADE, and SET DEFAULT. An option must be qualified with either </a:t>
            </a:r>
            <a:r>
              <a:rPr lang="en-US" sz="1600" b="1" dirty="0">
                <a:solidFill>
                  <a:srgbClr val="C00000"/>
                </a:solidFill>
              </a:rPr>
              <a:t>ON DELETE or ON UPDATE</a:t>
            </a:r>
            <a:r>
              <a:rPr lang="en-US" sz="1600" dirty="0"/>
              <a:t>.</a:t>
            </a:r>
          </a:p>
        </p:txBody>
      </p:sp>
    </p:spTree>
    <p:extLst>
      <p:ext uri="{BB962C8B-B14F-4D97-AF65-F5344CB8AC3E}">
        <p14:creationId xmlns:p14="http://schemas.microsoft.com/office/powerpoint/2010/main" val="411676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Giving Names to Constraints</a:t>
            </a:r>
          </a:p>
          <a:p>
            <a:pPr lvl="0">
              <a:buClr>
                <a:srgbClr val="90C226"/>
              </a:buClr>
            </a:pPr>
            <a:r>
              <a:rPr lang="en-US" dirty="0"/>
              <a:t>A constraint may be given a constraint name, following the keyword </a:t>
            </a:r>
            <a:r>
              <a:rPr lang="en-US" b="1" dirty="0">
                <a:solidFill>
                  <a:srgbClr val="C00000"/>
                </a:solidFill>
              </a:rPr>
              <a:t>CONSTRAINT</a:t>
            </a:r>
            <a:r>
              <a:rPr lang="en-US" dirty="0"/>
              <a:t>. </a:t>
            </a:r>
          </a:p>
          <a:p>
            <a:pPr lvl="0">
              <a:buClr>
                <a:srgbClr val="90C226"/>
              </a:buClr>
            </a:pPr>
            <a:r>
              <a:rPr lang="en-US" dirty="0"/>
              <a:t>The names of all constraints within a particular schema must be </a:t>
            </a:r>
            <a:r>
              <a:rPr lang="en-US" b="1" dirty="0">
                <a:solidFill>
                  <a:srgbClr val="C00000"/>
                </a:solidFill>
              </a:rPr>
              <a:t>unique</a:t>
            </a:r>
            <a:r>
              <a:rPr lang="en-US" dirty="0"/>
              <a:t>. </a:t>
            </a:r>
          </a:p>
          <a:p>
            <a:pPr lvl="0">
              <a:buClr>
                <a:srgbClr val="90C226"/>
              </a:buClr>
            </a:pPr>
            <a:r>
              <a:rPr lang="en-US" dirty="0"/>
              <a:t>A constraint name is used to identify a particular constraint in case the constraint must be dropped later and replaced with another constraint. </a:t>
            </a:r>
          </a:p>
        </p:txBody>
      </p:sp>
    </p:spTree>
    <p:extLst>
      <p:ext uri="{BB962C8B-B14F-4D97-AF65-F5344CB8AC3E}">
        <p14:creationId xmlns:p14="http://schemas.microsoft.com/office/powerpoint/2010/main" val="323519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Specifying Constraints on Tuples Using CHECK</a:t>
            </a:r>
          </a:p>
          <a:p>
            <a:pPr lvl="0">
              <a:buClr>
                <a:srgbClr val="90C226"/>
              </a:buClr>
            </a:pPr>
            <a:r>
              <a:rPr lang="en-US" dirty="0"/>
              <a:t>Table constraints can be specified through additional CHECK clauses at the end of a CREATE TABLE statement. </a:t>
            </a:r>
          </a:p>
          <a:p>
            <a:pPr lvl="0">
              <a:buClr>
                <a:srgbClr val="90C226"/>
              </a:buClr>
            </a:pPr>
            <a:r>
              <a:rPr lang="en-US" dirty="0"/>
              <a:t>These can be called </a:t>
            </a:r>
            <a:r>
              <a:rPr lang="en-US" b="1" dirty="0">
                <a:solidFill>
                  <a:srgbClr val="C00000"/>
                </a:solidFill>
              </a:rPr>
              <a:t>row-based constraints </a:t>
            </a:r>
            <a:r>
              <a:rPr lang="en-US" dirty="0"/>
              <a:t>because they apply to each row individually and are checked whenever a row is inserted or modified. </a:t>
            </a:r>
          </a:p>
          <a:p>
            <a:pPr lvl="0">
              <a:buClr>
                <a:srgbClr val="90C226"/>
              </a:buClr>
            </a:pPr>
            <a:r>
              <a:rPr lang="en-US" dirty="0"/>
              <a:t>For example, suppose that the DEPARTMENT table in Figure 6.1 had an additional attribute </a:t>
            </a:r>
            <a:r>
              <a:rPr lang="en-US" dirty="0" err="1"/>
              <a:t>Dept_create_date</a:t>
            </a:r>
            <a:r>
              <a:rPr lang="en-US" dirty="0"/>
              <a:t>, which stores the date when the department was created. </a:t>
            </a:r>
          </a:p>
          <a:p>
            <a:pPr lvl="0">
              <a:buClr>
                <a:srgbClr val="90C226"/>
              </a:buClr>
            </a:pPr>
            <a:r>
              <a:rPr lang="en-US" dirty="0"/>
              <a:t>Then we could add the following CHECK clause at the end of the CREATE TABLE statement for the DEPARTMENT table to make sure that a manager’s start date is later than the department creation date.</a:t>
            </a:r>
          </a:p>
          <a:p>
            <a:pPr lvl="0">
              <a:buClr>
                <a:srgbClr val="90C226"/>
              </a:buClr>
            </a:pPr>
            <a:r>
              <a:rPr lang="en-US" sz="2400" dirty="0">
                <a:solidFill>
                  <a:srgbClr val="0070C0"/>
                </a:solidFill>
              </a:rPr>
              <a:t>CHECK (</a:t>
            </a:r>
            <a:r>
              <a:rPr lang="en-US" sz="2400" dirty="0" err="1">
                <a:solidFill>
                  <a:srgbClr val="0070C0"/>
                </a:solidFill>
              </a:rPr>
              <a:t>Dept_create_date</a:t>
            </a:r>
            <a:r>
              <a:rPr lang="en-US" sz="2400" dirty="0">
                <a:solidFill>
                  <a:srgbClr val="0070C0"/>
                </a:solidFill>
              </a:rPr>
              <a:t> &lt;= </a:t>
            </a:r>
            <a:r>
              <a:rPr lang="en-US" sz="2400" dirty="0" err="1">
                <a:solidFill>
                  <a:srgbClr val="0070C0"/>
                </a:solidFill>
              </a:rPr>
              <a:t>Mgr_start_date</a:t>
            </a:r>
            <a:r>
              <a:rPr lang="en-US" sz="2400" dirty="0">
                <a:solidFill>
                  <a:srgbClr val="0070C0"/>
                </a:solidFill>
              </a:rPr>
              <a:t>);</a:t>
            </a:r>
          </a:p>
        </p:txBody>
      </p:sp>
    </p:spTree>
    <p:extLst>
      <p:ext uri="{BB962C8B-B14F-4D97-AF65-F5344CB8AC3E}">
        <p14:creationId xmlns:p14="http://schemas.microsoft.com/office/powerpoint/2010/main" val="131682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dirty="0"/>
              <a:t>The basic form of the SELECT statement, sometimes called a mapping or a select-from-where block, is formed of the three clauses SELECT, FROM, and WHERE and has the following form:</a:t>
            </a:r>
          </a:p>
          <a:p>
            <a:pPr lvl="0">
              <a:buClr>
                <a:srgbClr val="90C226"/>
              </a:buClr>
            </a:pPr>
            <a:r>
              <a:rPr lang="en-US" dirty="0"/>
              <a:t>SELECT &lt;attribute list&gt;</a:t>
            </a:r>
          </a:p>
          <a:p>
            <a:pPr lvl="0">
              <a:buClr>
                <a:srgbClr val="90C226"/>
              </a:buClr>
            </a:pPr>
            <a:r>
              <a:rPr lang="en-US" dirty="0"/>
              <a:t>FROM &lt;table list&gt;</a:t>
            </a:r>
          </a:p>
          <a:p>
            <a:pPr lvl="0">
              <a:buClr>
                <a:srgbClr val="90C226"/>
              </a:buClr>
            </a:pPr>
            <a:r>
              <a:rPr lang="en-US" dirty="0"/>
              <a:t>WHERE &lt;condition&gt;;</a:t>
            </a:r>
          </a:p>
          <a:p>
            <a:pPr lvl="0">
              <a:buClr>
                <a:srgbClr val="90C226"/>
              </a:buClr>
            </a:pPr>
            <a:r>
              <a:rPr lang="en-US" dirty="0"/>
              <a:t>where</a:t>
            </a:r>
          </a:p>
          <a:p>
            <a:pPr lvl="1">
              <a:buClr>
                <a:srgbClr val="90C226"/>
              </a:buClr>
            </a:pPr>
            <a:r>
              <a:rPr lang="en-US" dirty="0"/>
              <a:t>&lt;attribute list&gt; is a list of attribute names whose values are to be retrieved by the query.</a:t>
            </a:r>
          </a:p>
          <a:p>
            <a:pPr lvl="1">
              <a:buClr>
                <a:srgbClr val="90C226"/>
              </a:buClr>
            </a:pPr>
            <a:r>
              <a:rPr lang="en-US" dirty="0"/>
              <a:t>&lt;table list&gt; is a list of the relation names required to process the query.</a:t>
            </a:r>
          </a:p>
          <a:p>
            <a:pPr lvl="1">
              <a:buClr>
                <a:srgbClr val="90C226"/>
              </a:buClr>
            </a:pPr>
            <a:r>
              <a:rPr lang="en-US" dirty="0"/>
              <a:t>&lt;condition&gt; is a conditional (Boolean) expression that identifies the tuples to be retrieved by the query.</a:t>
            </a:r>
          </a:p>
        </p:txBody>
      </p:sp>
    </p:spTree>
    <p:extLst>
      <p:ext uri="{BB962C8B-B14F-4D97-AF65-F5344CB8AC3E}">
        <p14:creationId xmlns:p14="http://schemas.microsoft.com/office/powerpoint/2010/main" val="122506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5726555" cy="5031946"/>
          </a:xfrm>
        </p:spPr>
        <p:txBody>
          <a:bodyPr>
            <a:normAutofit lnSpcReduction="10000"/>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dirty="0">
                <a:solidFill>
                  <a:schemeClr val="tx1"/>
                </a:solidFill>
              </a:rPr>
              <a:t>Query 0. Retrieve the birth date and address of the employee(s) whose name is ‘John B. Smith’. </a:t>
            </a:r>
          </a:p>
          <a:p>
            <a:pPr lvl="0">
              <a:buClr>
                <a:srgbClr val="90C226"/>
              </a:buClr>
            </a:pPr>
            <a:r>
              <a:rPr lang="en-US" dirty="0">
                <a:solidFill>
                  <a:srgbClr val="0070C0"/>
                </a:solidFill>
              </a:rPr>
              <a:t>Q0: SELECT </a:t>
            </a:r>
            <a:r>
              <a:rPr lang="en-US" dirty="0" err="1">
                <a:solidFill>
                  <a:srgbClr val="0070C0"/>
                </a:solidFill>
              </a:rPr>
              <a:t>Bdate</a:t>
            </a:r>
            <a:r>
              <a:rPr lang="en-US" dirty="0">
                <a:solidFill>
                  <a:srgbClr val="0070C0"/>
                </a:solidFill>
              </a:rPr>
              <a:t>, Address</a:t>
            </a:r>
          </a:p>
          <a:p>
            <a:pPr lvl="0">
              <a:buClr>
                <a:srgbClr val="90C226"/>
              </a:buClr>
            </a:pPr>
            <a:r>
              <a:rPr lang="en-US" dirty="0">
                <a:solidFill>
                  <a:srgbClr val="0070C0"/>
                </a:solidFill>
              </a:rPr>
              <a:t>FROM EMPLOYEE</a:t>
            </a:r>
          </a:p>
          <a:p>
            <a:pPr lvl="0">
              <a:buClr>
                <a:srgbClr val="90C226"/>
              </a:buClr>
            </a:pPr>
            <a:r>
              <a:rPr lang="en-US" dirty="0">
                <a:solidFill>
                  <a:srgbClr val="0070C0"/>
                </a:solidFill>
              </a:rPr>
              <a:t>WHERE </a:t>
            </a:r>
            <a:r>
              <a:rPr lang="en-US" dirty="0" err="1">
                <a:solidFill>
                  <a:srgbClr val="0070C0"/>
                </a:solidFill>
              </a:rPr>
              <a:t>Fname</a:t>
            </a:r>
            <a:r>
              <a:rPr lang="en-US" dirty="0">
                <a:solidFill>
                  <a:srgbClr val="0070C0"/>
                </a:solidFill>
              </a:rPr>
              <a:t> = ‘John’ AND </a:t>
            </a:r>
            <a:r>
              <a:rPr lang="en-US" dirty="0" err="1">
                <a:solidFill>
                  <a:srgbClr val="0070C0"/>
                </a:solidFill>
              </a:rPr>
              <a:t>Minit</a:t>
            </a:r>
            <a:r>
              <a:rPr lang="en-US" dirty="0">
                <a:solidFill>
                  <a:srgbClr val="0070C0"/>
                </a:solidFill>
              </a:rPr>
              <a:t> = ‘B’ AND </a:t>
            </a:r>
            <a:r>
              <a:rPr lang="en-US" dirty="0" err="1">
                <a:solidFill>
                  <a:srgbClr val="0070C0"/>
                </a:solidFill>
              </a:rPr>
              <a:t>Lname</a:t>
            </a:r>
            <a:r>
              <a:rPr lang="en-US" dirty="0">
                <a:solidFill>
                  <a:srgbClr val="0070C0"/>
                </a:solidFill>
              </a:rPr>
              <a:t> = ‘Smith’;</a:t>
            </a:r>
          </a:p>
          <a:p>
            <a:pPr lvl="0">
              <a:buClr>
                <a:srgbClr val="90C226"/>
              </a:buClr>
            </a:pPr>
            <a:r>
              <a:rPr lang="en-US" dirty="0"/>
              <a:t>The SELECT clause of SQL specifies the attributes whose values are to be retrieved, which are called the </a:t>
            </a:r>
            <a:r>
              <a:rPr lang="en-US" b="1" dirty="0">
                <a:solidFill>
                  <a:srgbClr val="FF0000"/>
                </a:solidFill>
              </a:rPr>
              <a:t>projection attributes </a:t>
            </a:r>
            <a:r>
              <a:rPr lang="en-US" dirty="0"/>
              <a:t>in relational algebra </a:t>
            </a:r>
          </a:p>
          <a:p>
            <a:pPr lvl="0">
              <a:buClr>
                <a:srgbClr val="90C226"/>
              </a:buClr>
            </a:pPr>
            <a:r>
              <a:rPr lang="en-US" dirty="0"/>
              <a:t>and the WHERE clause specifies the Boolean condition that must be true for any retrieved tuple, which is known as the </a:t>
            </a:r>
            <a:r>
              <a:rPr lang="en-US" b="1" dirty="0">
                <a:solidFill>
                  <a:srgbClr val="FF0000"/>
                </a:solidFill>
              </a:rPr>
              <a:t>selection condition </a:t>
            </a:r>
            <a:r>
              <a:rPr lang="en-US" dirty="0"/>
              <a:t>in relational algebra.</a:t>
            </a:r>
          </a:p>
        </p:txBody>
      </p:sp>
      <p:pic>
        <p:nvPicPr>
          <p:cNvPr id="4" name="Picture 3"/>
          <p:cNvPicPr>
            <a:picLocks noChangeAspect="1"/>
          </p:cNvPicPr>
          <p:nvPr/>
        </p:nvPicPr>
        <p:blipFill>
          <a:blip r:embed="rId2"/>
          <a:stretch>
            <a:fillRect/>
          </a:stretch>
        </p:blipFill>
        <p:spPr>
          <a:xfrm>
            <a:off x="7342446" y="4856191"/>
            <a:ext cx="3863112" cy="1050339"/>
          </a:xfrm>
          <a:prstGeom prst="rect">
            <a:avLst/>
          </a:prstGeom>
          <a:ln w="19050">
            <a:solidFill>
              <a:schemeClr val="tx1"/>
            </a:solidFill>
          </a:ln>
        </p:spPr>
      </p:pic>
      <p:pic>
        <p:nvPicPr>
          <p:cNvPr id="6" name="Picture 5"/>
          <p:cNvPicPr>
            <a:picLocks noChangeAspect="1"/>
          </p:cNvPicPr>
          <p:nvPr/>
        </p:nvPicPr>
        <p:blipFill>
          <a:blip r:embed="rId3"/>
          <a:stretch>
            <a:fillRect/>
          </a:stretch>
        </p:blipFill>
        <p:spPr>
          <a:xfrm>
            <a:off x="6272082" y="2209885"/>
            <a:ext cx="5599461" cy="2164407"/>
          </a:xfrm>
          <a:prstGeom prst="rect">
            <a:avLst/>
          </a:prstGeom>
          <a:ln>
            <a:solidFill>
              <a:schemeClr val="tx1">
                <a:lumMod val="95000"/>
                <a:lumOff val="5000"/>
              </a:schemeClr>
            </a:solidFill>
          </a:ln>
        </p:spPr>
      </p:pic>
    </p:spTree>
    <p:extLst>
      <p:ext uri="{BB962C8B-B14F-4D97-AF65-F5344CB8AC3E}">
        <p14:creationId xmlns:p14="http://schemas.microsoft.com/office/powerpoint/2010/main" val="373781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446673" y="1451232"/>
            <a:ext cx="5196246" cy="5031946"/>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dirty="0">
                <a:solidFill>
                  <a:schemeClr val="tx1"/>
                </a:solidFill>
              </a:rPr>
              <a:t>SQL </a:t>
            </a:r>
            <a:r>
              <a:rPr lang="en-US" b="1" dirty="0">
                <a:solidFill>
                  <a:srgbClr val="C00000"/>
                </a:solidFill>
              </a:rPr>
              <a:t>EQUI JOIN </a:t>
            </a:r>
            <a:r>
              <a:rPr lang="en-US" dirty="0">
                <a:solidFill>
                  <a:schemeClr val="tx1"/>
                </a:solidFill>
              </a:rPr>
              <a:t>performs a JOIN against equality or matching column(s) values of the associated tables. </a:t>
            </a:r>
          </a:p>
          <a:p>
            <a:pPr lvl="0">
              <a:buClr>
                <a:srgbClr val="90C226"/>
              </a:buClr>
            </a:pPr>
            <a:r>
              <a:rPr lang="en-US" dirty="0">
                <a:solidFill>
                  <a:schemeClr val="tx1"/>
                </a:solidFill>
              </a:rPr>
              <a:t>An equal sign (=) is used as comparison operator in the where clause to refer equality.</a:t>
            </a:r>
            <a:endParaRPr lang="en-US" dirty="0"/>
          </a:p>
        </p:txBody>
      </p:sp>
      <p:pic>
        <p:nvPicPr>
          <p:cNvPr id="5" name="Picture 4"/>
          <p:cNvPicPr>
            <a:picLocks noChangeAspect="1"/>
          </p:cNvPicPr>
          <p:nvPr/>
        </p:nvPicPr>
        <p:blipFill>
          <a:blip r:embed="rId2"/>
          <a:stretch>
            <a:fillRect/>
          </a:stretch>
        </p:blipFill>
        <p:spPr>
          <a:xfrm>
            <a:off x="6119426" y="1451232"/>
            <a:ext cx="3971926" cy="5126555"/>
          </a:xfrm>
          <a:prstGeom prst="rect">
            <a:avLst/>
          </a:prstGeom>
        </p:spPr>
      </p:pic>
    </p:spTree>
    <p:extLst>
      <p:ext uri="{BB962C8B-B14F-4D97-AF65-F5344CB8AC3E}">
        <p14:creationId xmlns:p14="http://schemas.microsoft.com/office/powerpoint/2010/main" val="296493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8" y="1804088"/>
            <a:ext cx="8805777" cy="4124410"/>
          </a:xfrm>
        </p:spPr>
        <p:txBody>
          <a:bodyPr>
            <a:normAutofit fontScale="90000"/>
          </a:bodyPr>
          <a:lstStyle/>
          <a:p>
            <a:r>
              <a:rPr lang="en-US" sz="3100" cap="none" dirty="0">
                <a:solidFill>
                  <a:schemeClr val="tx1"/>
                </a:solidFill>
              </a:rPr>
              <a:t>- </a:t>
            </a:r>
            <a:r>
              <a:rPr lang="en-US" sz="3100" dirty="0">
                <a:solidFill>
                  <a:schemeClr val="tx1"/>
                </a:solidFill>
              </a:rPr>
              <a:t>SQL Data Definition and Data Types</a:t>
            </a:r>
            <a:br>
              <a:rPr lang="en-US" sz="3100" dirty="0">
                <a:solidFill>
                  <a:schemeClr val="tx1"/>
                </a:solidFill>
              </a:rPr>
            </a:br>
            <a:r>
              <a:rPr lang="en-US" sz="3100" dirty="0">
                <a:solidFill>
                  <a:schemeClr val="tx1"/>
                </a:solidFill>
              </a:rPr>
              <a:t> </a:t>
            </a:r>
            <a:br>
              <a:rPr lang="en-US" sz="3100" cap="none" dirty="0">
                <a:solidFill>
                  <a:schemeClr val="tx1"/>
                </a:solidFill>
              </a:rPr>
            </a:br>
            <a:r>
              <a:rPr lang="en-US" sz="3100" cap="none" dirty="0">
                <a:solidFill>
                  <a:schemeClr val="tx1"/>
                </a:solidFill>
              </a:rPr>
              <a:t>-</a:t>
            </a:r>
            <a:r>
              <a:rPr lang="en-US" sz="3100" dirty="0">
                <a:solidFill>
                  <a:schemeClr val="tx1"/>
                </a:solidFill>
              </a:rPr>
              <a:t> Specifying Constraints in SQL </a:t>
            </a:r>
            <a:br>
              <a:rPr lang="en-US" sz="3100" dirty="0">
                <a:solidFill>
                  <a:schemeClr val="tx1"/>
                </a:solidFill>
              </a:rPr>
            </a:br>
            <a:br>
              <a:rPr lang="en-US" sz="3100" dirty="0">
                <a:solidFill>
                  <a:schemeClr val="tx1"/>
                </a:solidFill>
              </a:rPr>
            </a:br>
            <a:r>
              <a:rPr lang="en-US" sz="3100" dirty="0">
                <a:solidFill>
                  <a:schemeClr val="tx1"/>
                </a:solidFill>
              </a:rPr>
              <a:t>- Basic Retrieval Queries in SQL</a:t>
            </a:r>
            <a:br>
              <a:rPr lang="en-US" sz="3100" dirty="0">
                <a:solidFill>
                  <a:schemeClr val="tx1"/>
                </a:solidFill>
              </a:rPr>
            </a:br>
            <a:r>
              <a:rPr lang="en-US" sz="3100" dirty="0">
                <a:solidFill>
                  <a:schemeClr val="tx1"/>
                </a:solidFill>
              </a:rPr>
              <a:t> </a:t>
            </a:r>
            <a:br>
              <a:rPr lang="en-US" sz="3100" dirty="0">
                <a:solidFill>
                  <a:schemeClr val="tx1"/>
                </a:solidFill>
              </a:rPr>
            </a:br>
            <a:r>
              <a:rPr lang="en-US" sz="3100" dirty="0">
                <a:solidFill>
                  <a:schemeClr val="tx1"/>
                </a:solidFill>
              </a:rPr>
              <a:t>- INSERT, DELETE, and UPDATE Statements in SQL</a:t>
            </a:r>
            <a:br>
              <a:rPr lang="en-US" sz="3100" dirty="0">
                <a:solidFill>
                  <a:schemeClr val="tx1"/>
                </a:solidFill>
              </a:rPr>
            </a:br>
            <a:r>
              <a:rPr lang="en-US" sz="3100" dirty="0">
                <a:solidFill>
                  <a:schemeClr val="tx1"/>
                </a:solidFill>
              </a:rPr>
              <a:t> </a:t>
            </a:r>
            <a:br>
              <a:rPr lang="en-US" sz="3100" dirty="0">
                <a:solidFill>
                  <a:schemeClr val="tx1"/>
                </a:solidFill>
              </a:rPr>
            </a:br>
            <a:r>
              <a:rPr lang="en-US" sz="3100" dirty="0">
                <a:solidFill>
                  <a:schemeClr val="tx1"/>
                </a:solidFill>
              </a:rPr>
              <a:t>- Additional Features of SQL</a:t>
            </a: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br>
              <a:rPr lang="en-US" sz="3100" cap="none" dirty="0">
                <a:solidFill>
                  <a:schemeClr val="tx1"/>
                </a:solidFill>
              </a:rPr>
            </a:br>
            <a:br>
              <a:rPr lang="en-US" sz="3100" cap="none"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955588" y="792893"/>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66" y="304800"/>
            <a:ext cx="8596668" cy="1320800"/>
          </a:xfrm>
        </p:spPr>
        <p:txBody>
          <a:bodyPr/>
          <a:lstStyle/>
          <a:p>
            <a:r>
              <a:rPr lang="en-US" dirty="0"/>
              <a:t>Basic Retrieval Queries in SQL</a:t>
            </a:r>
          </a:p>
        </p:txBody>
      </p:sp>
      <p:sp>
        <p:nvSpPr>
          <p:cNvPr id="3" name="Content Placeholder 2"/>
          <p:cNvSpPr>
            <a:spLocks noGrp="1"/>
          </p:cNvSpPr>
          <p:nvPr>
            <p:ph idx="1"/>
          </p:nvPr>
        </p:nvSpPr>
        <p:spPr>
          <a:xfrm>
            <a:off x="446673" y="1451232"/>
            <a:ext cx="5196246" cy="5031946"/>
          </a:xfrm>
        </p:spPr>
        <p:txBody>
          <a:bodyPr>
            <a:normAutofit/>
          </a:bodyPr>
          <a:lstStyle/>
          <a:p>
            <a:pPr lvl="0">
              <a:buClr>
                <a:srgbClr val="90C226"/>
              </a:buClr>
            </a:pPr>
            <a:r>
              <a:rPr lang="en-US" dirty="0"/>
              <a:t>EQUIJOIN</a:t>
            </a:r>
          </a:p>
        </p:txBody>
      </p:sp>
      <p:pic>
        <p:nvPicPr>
          <p:cNvPr id="4" name="Picture 3"/>
          <p:cNvPicPr>
            <a:picLocks noChangeAspect="1"/>
          </p:cNvPicPr>
          <p:nvPr/>
        </p:nvPicPr>
        <p:blipFill rotWithShape="1">
          <a:blip r:embed="rId2"/>
          <a:srcRect t="2192"/>
          <a:stretch/>
        </p:blipFill>
        <p:spPr>
          <a:xfrm>
            <a:off x="6913092" y="197708"/>
            <a:ext cx="5057565" cy="6409037"/>
          </a:xfrm>
          <a:prstGeom prst="rect">
            <a:avLst/>
          </a:prstGeom>
        </p:spPr>
      </p:pic>
      <p:pic>
        <p:nvPicPr>
          <p:cNvPr id="5" name="Picture 4"/>
          <p:cNvPicPr>
            <a:picLocks noChangeAspect="1"/>
          </p:cNvPicPr>
          <p:nvPr/>
        </p:nvPicPr>
        <p:blipFill rotWithShape="1">
          <a:blip r:embed="rId3"/>
          <a:srcRect l="29060" r="36149"/>
          <a:stretch/>
        </p:blipFill>
        <p:spPr>
          <a:xfrm>
            <a:off x="1351005" y="2400814"/>
            <a:ext cx="3871784" cy="2301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30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6637868" cy="5031946"/>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sz="1400" dirty="0">
                <a:solidFill>
                  <a:schemeClr val="tx1"/>
                </a:solidFill>
              </a:rPr>
              <a:t>Query 1. Retrieve the name and address of all employees who work for the ‘Research’ department.</a:t>
            </a:r>
          </a:p>
          <a:p>
            <a:pPr lvl="0">
              <a:buClr>
                <a:srgbClr val="90C226"/>
              </a:buClr>
            </a:pPr>
            <a:r>
              <a:rPr lang="en-US" sz="1600" dirty="0">
                <a:solidFill>
                  <a:srgbClr val="0070C0"/>
                </a:solidFill>
              </a:rPr>
              <a:t>Q1: SELECT </a:t>
            </a:r>
            <a:r>
              <a:rPr lang="en-US" sz="1600" dirty="0" err="1">
                <a:solidFill>
                  <a:srgbClr val="0070C0"/>
                </a:solidFill>
              </a:rPr>
              <a:t>Fname</a:t>
            </a:r>
            <a:r>
              <a:rPr lang="en-US" sz="1600" dirty="0">
                <a:solidFill>
                  <a:srgbClr val="0070C0"/>
                </a:solidFill>
              </a:rPr>
              <a:t>, </a:t>
            </a:r>
            <a:r>
              <a:rPr lang="en-US" sz="1600" dirty="0" err="1">
                <a:solidFill>
                  <a:srgbClr val="0070C0"/>
                </a:solidFill>
              </a:rPr>
              <a:t>Lname</a:t>
            </a:r>
            <a:r>
              <a:rPr lang="en-US" sz="1600" dirty="0">
                <a:solidFill>
                  <a:srgbClr val="0070C0"/>
                </a:solidFill>
              </a:rPr>
              <a:t>, Address</a:t>
            </a:r>
          </a:p>
          <a:p>
            <a:pPr lvl="0">
              <a:buClr>
                <a:srgbClr val="90C226"/>
              </a:buClr>
            </a:pPr>
            <a:r>
              <a:rPr lang="en-US" sz="1600" dirty="0">
                <a:solidFill>
                  <a:srgbClr val="0070C0"/>
                </a:solidFill>
              </a:rPr>
              <a:t>FROM EMPLOYEE, DEPARTMENT</a:t>
            </a:r>
          </a:p>
          <a:p>
            <a:pPr lvl="0">
              <a:buClr>
                <a:srgbClr val="90C226"/>
              </a:buClr>
            </a:pPr>
            <a:r>
              <a:rPr lang="en-US" sz="1600" dirty="0">
                <a:solidFill>
                  <a:srgbClr val="0070C0"/>
                </a:solidFill>
              </a:rPr>
              <a:t>WHERE </a:t>
            </a:r>
            <a:r>
              <a:rPr lang="en-US" sz="1600" dirty="0" err="1">
                <a:solidFill>
                  <a:srgbClr val="0070C0"/>
                </a:solidFill>
              </a:rPr>
              <a:t>Dname</a:t>
            </a:r>
            <a:r>
              <a:rPr lang="en-US" sz="1600" dirty="0">
                <a:solidFill>
                  <a:srgbClr val="0070C0"/>
                </a:solidFill>
              </a:rPr>
              <a:t> = ‘Research’ AND </a:t>
            </a:r>
            <a:r>
              <a:rPr lang="en-US" sz="1600" dirty="0" err="1">
                <a:solidFill>
                  <a:srgbClr val="0070C0"/>
                </a:solidFill>
              </a:rPr>
              <a:t>Dnumber</a:t>
            </a:r>
            <a:r>
              <a:rPr lang="en-US" sz="1600" dirty="0">
                <a:solidFill>
                  <a:srgbClr val="0070C0"/>
                </a:solidFill>
              </a:rPr>
              <a:t> = </a:t>
            </a:r>
            <a:r>
              <a:rPr lang="en-US" sz="1600" dirty="0" err="1">
                <a:solidFill>
                  <a:srgbClr val="0070C0"/>
                </a:solidFill>
              </a:rPr>
              <a:t>Dno</a:t>
            </a:r>
            <a:r>
              <a:rPr lang="en-US" sz="1600" dirty="0">
                <a:solidFill>
                  <a:srgbClr val="0070C0"/>
                </a:solidFill>
              </a:rPr>
              <a:t>;</a:t>
            </a:r>
          </a:p>
          <a:p>
            <a:pPr lvl="0">
              <a:buClr>
                <a:srgbClr val="90C226"/>
              </a:buClr>
            </a:pPr>
            <a:r>
              <a:rPr lang="en-US" sz="1600" dirty="0"/>
              <a:t>In the WHERE clause of Q1, the condition </a:t>
            </a:r>
            <a:r>
              <a:rPr lang="en-US" sz="1600" dirty="0" err="1"/>
              <a:t>Dname</a:t>
            </a:r>
            <a:r>
              <a:rPr lang="en-US" sz="1600" dirty="0"/>
              <a:t> = ‘Research’ is a selection condition that chooses the particular tuple of interest in the DEPARTMENT table, because </a:t>
            </a:r>
            <a:r>
              <a:rPr lang="en-US" sz="1600" dirty="0" err="1"/>
              <a:t>Dname</a:t>
            </a:r>
            <a:r>
              <a:rPr lang="en-US" sz="1600" dirty="0"/>
              <a:t> is an attribute of DEPARTMENT. </a:t>
            </a:r>
          </a:p>
          <a:p>
            <a:pPr lvl="0">
              <a:buClr>
                <a:srgbClr val="90C226"/>
              </a:buClr>
            </a:pPr>
            <a:r>
              <a:rPr lang="en-US" sz="1600" dirty="0"/>
              <a:t>The condition </a:t>
            </a:r>
            <a:r>
              <a:rPr lang="en-US" sz="1600" dirty="0" err="1"/>
              <a:t>Dnumber</a:t>
            </a:r>
            <a:r>
              <a:rPr lang="en-US" sz="1600" dirty="0"/>
              <a:t> = </a:t>
            </a:r>
            <a:r>
              <a:rPr lang="en-US" sz="1600" dirty="0" err="1"/>
              <a:t>Dno</a:t>
            </a:r>
            <a:r>
              <a:rPr lang="en-US" sz="1600" dirty="0"/>
              <a:t> is called a </a:t>
            </a:r>
            <a:r>
              <a:rPr lang="en-US" sz="1600" b="1" dirty="0"/>
              <a:t>join condition</a:t>
            </a:r>
            <a:r>
              <a:rPr lang="en-US" sz="1600" dirty="0"/>
              <a:t>, because it combines two tuples: one from DEPARTMENT and one from EMPLOYEE, whenever the value of </a:t>
            </a:r>
            <a:r>
              <a:rPr lang="en-US" sz="1600" dirty="0" err="1"/>
              <a:t>Dnumber</a:t>
            </a:r>
            <a:r>
              <a:rPr lang="en-US" sz="1600" dirty="0"/>
              <a:t> in DEPARTMENT is equal to the value of </a:t>
            </a:r>
            <a:r>
              <a:rPr lang="en-US" sz="1600" dirty="0" err="1"/>
              <a:t>Dno</a:t>
            </a:r>
            <a:r>
              <a:rPr lang="en-US" sz="1600" dirty="0"/>
              <a:t>.</a:t>
            </a:r>
          </a:p>
        </p:txBody>
      </p:sp>
      <p:pic>
        <p:nvPicPr>
          <p:cNvPr id="5" name="Picture 4"/>
          <p:cNvPicPr>
            <a:picLocks noChangeAspect="1"/>
          </p:cNvPicPr>
          <p:nvPr/>
        </p:nvPicPr>
        <p:blipFill>
          <a:blip r:embed="rId2"/>
          <a:stretch>
            <a:fillRect/>
          </a:stretch>
        </p:blipFill>
        <p:spPr>
          <a:xfrm>
            <a:off x="8106278" y="5108568"/>
            <a:ext cx="3285920" cy="1498178"/>
          </a:xfrm>
          <a:prstGeom prst="rect">
            <a:avLst/>
          </a:prstGeom>
          <a:ln w="19050">
            <a:solidFill>
              <a:schemeClr val="tx1"/>
            </a:solidFill>
          </a:ln>
        </p:spPr>
      </p:pic>
      <p:pic>
        <p:nvPicPr>
          <p:cNvPr id="6" name="Picture 5"/>
          <p:cNvPicPr>
            <a:picLocks noChangeAspect="1"/>
          </p:cNvPicPr>
          <p:nvPr/>
        </p:nvPicPr>
        <p:blipFill>
          <a:blip r:embed="rId3"/>
          <a:stretch>
            <a:fillRect/>
          </a:stretch>
        </p:blipFill>
        <p:spPr>
          <a:xfrm>
            <a:off x="7115689" y="1930400"/>
            <a:ext cx="4962525" cy="2971800"/>
          </a:xfrm>
          <a:prstGeom prst="rect">
            <a:avLst/>
          </a:prstGeom>
          <a:ln>
            <a:solidFill>
              <a:schemeClr val="tx1">
                <a:lumMod val="95000"/>
                <a:lumOff val="5000"/>
              </a:schemeClr>
            </a:solidFill>
          </a:ln>
        </p:spPr>
      </p:pic>
    </p:spTree>
    <p:extLst>
      <p:ext uri="{BB962C8B-B14F-4D97-AF65-F5344CB8AC3E}">
        <p14:creationId xmlns:p14="http://schemas.microsoft.com/office/powerpoint/2010/main" val="21224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6176549" cy="5031946"/>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sz="1400" dirty="0">
                <a:solidFill>
                  <a:schemeClr val="tx1">
                    <a:lumMod val="95000"/>
                    <a:lumOff val="5000"/>
                  </a:schemeClr>
                </a:solidFill>
              </a:rPr>
              <a:t>Query 2. For every project located in ‘Stafford’, list the project number, the controlling department number, and the department manager’s last name, address, and birth date.</a:t>
            </a:r>
          </a:p>
          <a:p>
            <a:pPr lvl="0">
              <a:buClr>
                <a:srgbClr val="90C226"/>
              </a:buClr>
            </a:pPr>
            <a:r>
              <a:rPr lang="en-US" sz="1400" dirty="0">
                <a:solidFill>
                  <a:srgbClr val="0070C0"/>
                </a:solidFill>
              </a:rPr>
              <a:t>Q2: SELECT </a:t>
            </a:r>
            <a:r>
              <a:rPr lang="en-US" sz="1400" dirty="0" err="1">
                <a:solidFill>
                  <a:srgbClr val="0070C0"/>
                </a:solidFill>
              </a:rPr>
              <a:t>Pnumber</a:t>
            </a:r>
            <a:r>
              <a:rPr lang="en-US" sz="1400" dirty="0">
                <a:solidFill>
                  <a:srgbClr val="0070C0"/>
                </a:solidFill>
              </a:rPr>
              <a:t>, </a:t>
            </a:r>
            <a:r>
              <a:rPr lang="en-US" sz="1400" dirty="0" err="1">
                <a:solidFill>
                  <a:srgbClr val="0070C0"/>
                </a:solidFill>
              </a:rPr>
              <a:t>Dnum</a:t>
            </a:r>
            <a:r>
              <a:rPr lang="en-US" sz="1400" dirty="0">
                <a:solidFill>
                  <a:srgbClr val="0070C0"/>
                </a:solidFill>
              </a:rPr>
              <a:t>, </a:t>
            </a:r>
            <a:r>
              <a:rPr lang="en-US" sz="1400" dirty="0" err="1">
                <a:solidFill>
                  <a:srgbClr val="0070C0"/>
                </a:solidFill>
              </a:rPr>
              <a:t>Lname</a:t>
            </a:r>
            <a:r>
              <a:rPr lang="en-US" sz="1400" dirty="0">
                <a:solidFill>
                  <a:srgbClr val="0070C0"/>
                </a:solidFill>
              </a:rPr>
              <a:t>, Address, </a:t>
            </a:r>
            <a:r>
              <a:rPr lang="en-US" sz="1400" dirty="0" err="1">
                <a:solidFill>
                  <a:srgbClr val="0070C0"/>
                </a:solidFill>
              </a:rPr>
              <a:t>Bdate</a:t>
            </a:r>
            <a:endParaRPr lang="en-US" sz="1400" dirty="0">
              <a:solidFill>
                <a:srgbClr val="0070C0"/>
              </a:solidFill>
            </a:endParaRPr>
          </a:p>
          <a:p>
            <a:pPr lvl="0">
              <a:buClr>
                <a:srgbClr val="90C226"/>
              </a:buClr>
            </a:pPr>
            <a:r>
              <a:rPr lang="en-US" sz="1400" dirty="0">
                <a:solidFill>
                  <a:srgbClr val="0070C0"/>
                </a:solidFill>
              </a:rPr>
              <a:t>FROM PROJECT, DEPARTMENT, EMPLOYEE</a:t>
            </a:r>
          </a:p>
          <a:p>
            <a:pPr lvl="0">
              <a:buClr>
                <a:srgbClr val="90C226"/>
              </a:buClr>
            </a:pPr>
            <a:r>
              <a:rPr lang="en-US" sz="1400" dirty="0">
                <a:solidFill>
                  <a:srgbClr val="0070C0"/>
                </a:solidFill>
              </a:rPr>
              <a:t>WHERE </a:t>
            </a:r>
            <a:r>
              <a:rPr lang="en-US" sz="1400" dirty="0" err="1">
                <a:solidFill>
                  <a:srgbClr val="0070C0"/>
                </a:solidFill>
              </a:rPr>
              <a:t>Dnum</a:t>
            </a:r>
            <a:r>
              <a:rPr lang="en-US" sz="1400" dirty="0">
                <a:solidFill>
                  <a:srgbClr val="0070C0"/>
                </a:solidFill>
              </a:rPr>
              <a:t> = </a:t>
            </a:r>
            <a:r>
              <a:rPr lang="en-US" sz="1400" dirty="0" err="1">
                <a:solidFill>
                  <a:srgbClr val="0070C0"/>
                </a:solidFill>
              </a:rPr>
              <a:t>Dnumber</a:t>
            </a:r>
            <a:r>
              <a:rPr lang="en-US" sz="1400" dirty="0">
                <a:solidFill>
                  <a:srgbClr val="0070C0"/>
                </a:solidFill>
              </a:rPr>
              <a:t> AND </a:t>
            </a:r>
            <a:r>
              <a:rPr lang="en-US" sz="1400" dirty="0" err="1">
                <a:solidFill>
                  <a:srgbClr val="0070C0"/>
                </a:solidFill>
              </a:rPr>
              <a:t>Mgr_ssn</a:t>
            </a:r>
            <a:r>
              <a:rPr lang="en-US" sz="1400" dirty="0">
                <a:solidFill>
                  <a:srgbClr val="0070C0"/>
                </a:solidFill>
              </a:rPr>
              <a:t> = </a:t>
            </a:r>
            <a:r>
              <a:rPr lang="en-US" sz="1400" dirty="0" err="1">
                <a:solidFill>
                  <a:srgbClr val="0070C0"/>
                </a:solidFill>
              </a:rPr>
              <a:t>Ssn</a:t>
            </a:r>
            <a:r>
              <a:rPr lang="en-US" sz="1400" dirty="0">
                <a:solidFill>
                  <a:srgbClr val="0070C0"/>
                </a:solidFill>
              </a:rPr>
              <a:t> AND</a:t>
            </a:r>
          </a:p>
          <a:p>
            <a:pPr lvl="0">
              <a:buClr>
                <a:srgbClr val="90C226"/>
              </a:buClr>
            </a:pPr>
            <a:r>
              <a:rPr lang="en-US" sz="1400" dirty="0" err="1">
                <a:solidFill>
                  <a:srgbClr val="0070C0"/>
                </a:solidFill>
              </a:rPr>
              <a:t>Plocation</a:t>
            </a:r>
            <a:r>
              <a:rPr lang="en-US" sz="1400" dirty="0">
                <a:solidFill>
                  <a:srgbClr val="0070C0"/>
                </a:solidFill>
              </a:rPr>
              <a:t> = ‘Stafford’</a:t>
            </a:r>
          </a:p>
          <a:p>
            <a:pPr lvl="0">
              <a:buClr>
                <a:srgbClr val="90C226"/>
              </a:buClr>
            </a:pPr>
            <a:r>
              <a:rPr lang="en-US" sz="1400" dirty="0">
                <a:solidFill>
                  <a:schemeClr val="tx1"/>
                </a:solidFill>
              </a:rPr>
              <a:t>The join condition </a:t>
            </a:r>
            <a:r>
              <a:rPr lang="en-US" sz="1400" dirty="0" err="1">
                <a:solidFill>
                  <a:schemeClr val="tx1"/>
                </a:solidFill>
              </a:rPr>
              <a:t>Dnum</a:t>
            </a:r>
            <a:r>
              <a:rPr lang="en-US" sz="1400" dirty="0">
                <a:solidFill>
                  <a:schemeClr val="tx1"/>
                </a:solidFill>
              </a:rPr>
              <a:t> = </a:t>
            </a:r>
            <a:r>
              <a:rPr lang="en-US" sz="1400" dirty="0" err="1">
                <a:solidFill>
                  <a:schemeClr val="tx1"/>
                </a:solidFill>
              </a:rPr>
              <a:t>Dnumber</a:t>
            </a:r>
            <a:r>
              <a:rPr lang="en-US" sz="1400" dirty="0">
                <a:solidFill>
                  <a:schemeClr val="tx1"/>
                </a:solidFill>
              </a:rPr>
              <a:t> relates a project tuple to its controlling department tuple, whereas the join condition </a:t>
            </a:r>
            <a:r>
              <a:rPr lang="en-US" sz="1400" dirty="0" err="1">
                <a:solidFill>
                  <a:schemeClr val="tx1"/>
                </a:solidFill>
              </a:rPr>
              <a:t>Mgr_ssn</a:t>
            </a:r>
            <a:r>
              <a:rPr lang="en-US" sz="1400" dirty="0">
                <a:solidFill>
                  <a:schemeClr val="tx1"/>
                </a:solidFill>
              </a:rPr>
              <a:t> = </a:t>
            </a:r>
            <a:r>
              <a:rPr lang="en-US" sz="1400" dirty="0" err="1">
                <a:solidFill>
                  <a:schemeClr val="tx1"/>
                </a:solidFill>
              </a:rPr>
              <a:t>Ssn</a:t>
            </a:r>
            <a:r>
              <a:rPr lang="en-US" sz="1400" dirty="0">
                <a:solidFill>
                  <a:schemeClr val="tx1"/>
                </a:solidFill>
              </a:rPr>
              <a:t> relates the controlling department tuple to the employee tuple who manages that department. </a:t>
            </a:r>
          </a:p>
          <a:p>
            <a:pPr lvl="0">
              <a:buClr>
                <a:srgbClr val="90C226"/>
              </a:buClr>
            </a:pPr>
            <a:r>
              <a:rPr lang="en-US" sz="1400" dirty="0">
                <a:solidFill>
                  <a:schemeClr val="tx1"/>
                </a:solidFill>
              </a:rPr>
              <a:t>Each tuple in the result will be a combination of one project, one department (that controls the project), and one employee (that manages the department). </a:t>
            </a:r>
          </a:p>
        </p:txBody>
      </p:sp>
      <p:pic>
        <p:nvPicPr>
          <p:cNvPr id="4" name="Picture 3"/>
          <p:cNvPicPr>
            <a:picLocks noChangeAspect="1"/>
          </p:cNvPicPr>
          <p:nvPr/>
        </p:nvPicPr>
        <p:blipFill>
          <a:blip r:embed="rId2"/>
          <a:stretch>
            <a:fillRect/>
          </a:stretch>
        </p:blipFill>
        <p:spPr>
          <a:xfrm>
            <a:off x="7172650" y="5483843"/>
            <a:ext cx="4657583" cy="862039"/>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6982080" y="173252"/>
            <a:ext cx="5038725" cy="5057775"/>
          </a:xfrm>
          <a:prstGeom prst="rect">
            <a:avLst/>
          </a:prstGeom>
        </p:spPr>
      </p:pic>
    </p:spTree>
    <p:extLst>
      <p:ext uri="{BB962C8B-B14F-4D97-AF65-F5344CB8AC3E}">
        <p14:creationId xmlns:p14="http://schemas.microsoft.com/office/powerpoint/2010/main" val="181061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buClr>
                <a:srgbClr val="90C226"/>
              </a:buClr>
            </a:pPr>
            <a:r>
              <a:rPr lang="en-US" sz="1900" b="1" u="sng" dirty="0">
                <a:solidFill>
                  <a:srgbClr val="54A021">
                    <a:lumMod val="75000"/>
                  </a:srgbClr>
                </a:solidFill>
              </a:rPr>
              <a:t>Ambiguous Attribute Names, Aliasing, Renaming, and Tuple Variables</a:t>
            </a:r>
          </a:p>
          <a:p>
            <a:pPr lvl="0">
              <a:buClr>
                <a:srgbClr val="90C226"/>
              </a:buClr>
            </a:pPr>
            <a:r>
              <a:rPr lang="en-US" sz="2000" dirty="0"/>
              <a:t>In SQL, the same name can be used for two (or more) attributes as long as the attributes are in different tables. </a:t>
            </a:r>
          </a:p>
          <a:p>
            <a:pPr lvl="0">
              <a:buClr>
                <a:srgbClr val="90C226"/>
              </a:buClr>
            </a:pPr>
            <a:r>
              <a:rPr lang="en-US" sz="2000" dirty="0"/>
              <a:t>If this is the case, and a </a:t>
            </a:r>
            <a:r>
              <a:rPr lang="en-US" sz="2000" dirty="0" err="1"/>
              <a:t>multitable</a:t>
            </a:r>
            <a:r>
              <a:rPr lang="en-US" sz="2000" dirty="0"/>
              <a:t> query refers to two or more attributes with the same name, we must </a:t>
            </a:r>
            <a:r>
              <a:rPr lang="en-US" sz="2000" b="1" dirty="0"/>
              <a:t>qualify the attribute name with the relation name to prevent ambiguity</a:t>
            </a:r>
            <a:r>
              <a:rPr lang="en-US" sz="2000" dirty="0"/>
              <a:t>.</a:t>
            </a:r>
          </a:p>
          <a:p>
            <a:pPr lvl="0">
              <a:buClr>
                <a:srgbClr val="90C226"/>
              </a:buClr>
            </a:pPr>
            <a:r>
              <a:rPr lang="en-US" sz="2000" dirty="0"/>
              <a:t> This is done by prefixing the relation name to the attribute name and separating the two by a period. </a:t>
            </a:r>
          </a:p>
        </p:txBody>
      </p:sp>
    </p:spTree>
    <p:extLst>
      <p:ext uri="{BB962C8B-B14F-4D97-AF65-F5344CB8AC3E}">
        <p14:creationId xmlns:p14="http://schemas.microsoft.com/office/powerpoint/2010/main" val="2469772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buClr>
                <a:srgbClr val="90C226"/>
              </a:buClr>
            </a:pPr>
            <a:r>
              <a:rPr lang="en-US" sz="1900" b="1" u="sng" dirty="0">
                <a:solidFill>
                  <a:srgbClr val="54A021">
                    <a:lumMod val="75000"/>
                  </a:srgbClr>
                </a:solidFill>
              </a:rPr>
              <a:t>Ambiguous Attribute Names, Aliasing, Renaming, and Tuple Variables</a:t>
            </a:r>
          </a:p>
          <a:p>
            <a:pPr lvl="0">
              <a:buClr>
                <a:srgbClr val="90C226"/>
              </a:buClr>
            </a:pPr>
            <a:r>
              <a:rPr lang="en-US" sz="1600" dirty="0"/>
              <a:t>To illustrate this, suppose that the </a:t>
            </a:r>
            <a:r>
              <a:rPr lang="en-US" sz="1600" dirty="0" err="1"/>
              <a:t>Dno</a:t>
            </a:r>
            <a:r>
              <a:rPr lang="en-US" sz="1600" dirty="0"/>
              <a:t> and </a:t>
            </a:r>
            <a:r>
              <a:rPr lang="en-US" sz="1600" dirty="0" err="1"/>
              <a:t>Lname</a:t>
            </a:r>
            <a:r>
              <a:rPr lang="en-US" sz="1600" dirty="0"/>
              <a:t> attributes of the EMPLOYEE relation were called </a:t>
            </a:r>
            <a:r>
              <a:rPr lang="en-US" sz="1600" dirty="0" err="1"/>
              <a:t>Dnumber</a:t>
            </a:r>
            <a:r>
              <a:rPr lang="en-US" sz="1600" dirty="0"/>
              <a:t> and Name, and the </a:t>
            </a:r>
            <a:r>
              <a:rPr lang="en-US" sz="1600" dirty="0" err="1"/>
              <a:t>Dname</a:t>
            </a:r>
            <a:r>
              <a:rPr lang="en-US" sz="1600" dirty="0"/>
              <a:t> attribute of DEPARTMENT was also called Name; then, to prevent ambiguity, query Q1 would be rephrased as shown in Q1A. </a:t>
            </a:r>
          </a:p>
          <a:p>
            <a:pPr lvl="0">
              <a:buClr>
                <a:srgbClr val="90C226"/>
              </a:buClr>
            </a:pPr>
            <a:r>
              <a:rPr lang="en-US" sz="1600" dirty="0"/>
              <a:t>We must prefix the attributes Name and </a:t>
            </a:r>
            <a:r>
              <a:rPr lang="en-US" sz="1600" dirty="0" err="1"/>
              <a:t>Dnumber</a:t>
            </a:r>
            <a:r>
              <a:rPr lang="en-US" sz="1600" dirty="0"/>
              <a:t> in Q1A to specify which ones we are referring to, because the same attribute names are used in both relations:</a:t>
            </a:r>
          </a:p>
          <a:p>
            <a:pPr lvl="0">
              <a:buClr>
                <a:srgbClr val="90C226"/>
              </a:buClr>
            </a:pPr>
            <a:r>
              <a:rPr lang="en-US" sz="1600" dirty="0"/>
              <a:t>Query 1. Retrieve the name and address of all employees who work for the ‘Research’ department.</a:t>
            </a:r>
          </a:p>
          <a:p>
            <a:pPr lvl="0">
              <a:buClr>
                <a:srgbClr val="90C226"/>
              </a:buClr>
            </a:pPr>
            <a:r>
              <a:rPr lang="en-US" dirty="0">
                <a:solidFill>
                  <a:srgbClr val="0070C0"/>
                </a:solidFill>
              </a:rPr>
              <a:t>Q1A: SELECT </a:t>
            </a:r>
            <a:r>
              <a:rPr lang="en-US" dirty="0" err="1">
                <a:solidFill>
                  <a:srgbClr val="0070C0"/>
                </a:solidFill>
              </a:rPr>
              <a:t>Fname</a:t>
            </a:r>
            <a:r>
              <a:rPr lang="en-US" dirty="0">
                <a:solidFill>
                  <a:srgbClr val="0070C0"/>
                </a:solidFill>
              </a:rPr>
              <a:t>, Address</a:t>
            </a:r>
          </a:p>
          <a:p>
            <a:pPr lvl="0">
              <a:buClr>
                <a:srgbClr val="90C226"/>
              </a:buClr>
            </a:pPr>
            <a:r>
              <a:rPr lang="en-US" dirty="0">
                <a:solidFill>
                  <a:srgbClr val="0070C0"/>
                </a:solidFill>
              </a:rPr>
              <a:t>FROM EMPLOYEE, DEPARTMENT</a:t>
            </a:r>
          </a:p>
          <a:p>
            <a:pPr lvl="0">
              <a:buClr>
                <a:srgbClr val="90C226"/>
              </a:buClr>
            </a:pPr>
            <a:r>
              <a:rPr lang="en-US" dirty="0">
                <a:solidFill>
                  <a:srgbClr val="0070C0"/>
                </a:solidFill>
              </a:rPr>
              <a:t>WHERE </a:t>
            </a:r>
            <a:r>
              <a:rPr lang="en-US" dirty="0" err="1">
                <a:solidFill>
                  <a:srgbClr val="0070C0"/>
                </a:solidFill>
              </a:rPr>
              <a:t>Dname</a:t>
            </a:r>
            <a:r>
              <a:rPr lang="en-US" dirty="0">
                <a:solidFill>
                  <a:srgbClr val="0070C0"/>
                </a:solidFill>
              </a:rPr>
              <a:t> = ‘Research’ AND</a:t>
            </a:r>
          </a:p>
          <a:p>
            <a:pPr lvl="0">
              <a:buClr>
                <a:srgbClr val="90C226"/>
              </a:buClr>
            </a:pPr>
            <a:r>
              <a:rPr lang="en-US" dirty="0" err="1">
                <a:solidFill>
                  <a:srgbClr val="0070C0"/>
                </a:solidFill>
              </a:rPr>
              <a:t>DEPARTMENT.Dnumber</a:t>
            </a:r>
            <a:r>
              <a:rPr lang="en-US" dirty="0">
                <a:solidFill>
                  <a:srgbClr val="0070C0"/>
                </a:solidFill>
              </a:rPr>
              <a:t> = </a:t>
            </a:r>
            <a:r>
              <a:rPr lang="en-US" dirty="0" err="1">
                <a:solidFill>
                  <a:srgbClr val="0070C0"/>
                </a:solidFill>
              </a:rPr>
              <a:t>EMPLOYEE.Dno</a:t>
            </a:r>
            <a:r>
              <a:rPr lang="en-US" dirty="0">
                <a:solidFill>
                  <a:srgbClr val="0070C0"/>
                </a:solidFill>
              </a:rPr>
              <a:t>;</a:t>
            </a:r>
          </a:p>
        </p:txBody>
      </p:sp>
      <p:pic>
        <p:nvPicPr>
          <p:cNvPr id="4" name="Picture 3"/>
          <p:cNvPicPr>
            <a:picLocks noChangeAspect="1"/>
          </p:cNvPicPr>
          <p:nvPr/>
        </p:nvPicPr>
        <p:blipFill>
          <a:blip r:embed="rId2"/>
          <a:stretch>
            <a:fillRect/>
          </a:stretch>
        </p:blipFill>
        <p:spPr>
          <a:xfrm>
            <a:off x="6540857" y="3711831"/>
            <a:ext cx="4847105" cy="2894915"/>
          </a:xfrm>
          <a:prstGeom prst="rect">
            <a:avLst/>
          </a:prstGeom>
          <a:ln w="28575">
            <a:solidFill>
              <a:schemeClr val="tx1"/>
            </a:solidFill>
          </a:ln>
        </p:spPr>
      </p:pic>
    </p:spTree>
    <p:extLst>
      <p:ext uri="{BB962C8B-B14F-4D97-AF65-F5344CB8AC3E}">
        <p14:creationId xmlns:p14="http://schemas.microsoft.com/office/powerpoint/2010/main" val="149391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buClr>
                <a:srgbClr val="90C226"/>
              </a:buClr>
            </a:pPr>
            <a:r>
              <a:rPr lang="en-US" sz="1900" b="1" u="sng" dirty="0">
                <a:solidFill>
                  <a:srgbClr val="54A021">
                    <a:lumMod val="75000"/>
                  </a:srgbClr>
                </a:solidFill>
              </a:rPr>
              <a:t>Ambiguous Attribute Names, Aliasing, Renaming, and Tuple Variables</a:t>
            </a:r>
          </a:p>
          <a:p>
            <a:pPr lvl="0">
              <a:buClr>
                <a:srgbClr val="90C226"/>
              </a:buClr>
            </a:pPr>
            <a:r>
              <a:rPr lang="en-US" sz="1600" dirty="0"/>
              <a:t>A </a:t>
            </a:r>
            <a:r>
              <a:rPr lang="en-US" sz="1600" b="1" dirty="0">
                <a:solidFill>
                  <a:srgbClr val="C00000"/>
                </a:solidFill>
              </a:rPr>
              <a:t>self join </a:t>
            </a:r>
            <a:r>
              <a:rPr lang="en-US" sz="1600" dirty="0"/>
              <a:t>is a join in which a table is joined with itself (which is also called Unary relationships), especially when the table has a </a:t>
            </a:r>
            <a:r>
              <a:rPr lang="en-US" sz="1600" b="1" dirty="0">
                <a:solidFill>
                  <a:srgbClr val="C00000"/>
                </a:solidFill>
              </a:rPr>
              <a:t>FOREIGN KEY which references its own PRIMARY KEY</a:t>
            </a:r>
            <a:r>
              <a:rPr lang="en-US" sz="1600" dirty="0"/>
              <a:t>. </a:t>
            </a:r>
          </a:p>
          <a:p>
            <a:pPr lvl="0">
              <a:buClr>
                <a:srgbClr val="90C226"/>
              </a:buClr>
            </a:pPr>
            <a:r>
              <a:rPr lang="en-US" sz="1600" dirty="0"/>
              <a:t>To join a table itself means that each row of the table is combined with itself and with every other row of the table.</a:t>
            </a:r>
          </a:p>
          <a:p>
            <a:pPr lvl="0">
              <a:buClr>
                <a:srgbClr val="90C226"/>
              </a:buClr>
            </a:pPr>
            <a:r>
              <a:rPr lang="en-US" sz="1600" dirty="0"/>
              <a:t>The syntax of the command for joining a table to itself is almost same as that for joining two different tables. </a:t>
            </a:r>
          </a:p>
          <a:p>
            <a:pPr lvl="0">
              <a:buClr>
                <a:srgbClr val="90C226"/>
              </a:buClr>
            </a:pPr>
            <a:r>
              <a:rPr lang="en-US" sz="1600" dirty="0"/>
              <a:t>To distinguish the column names from one another, </a:t>
            </a:r>
            <a:r>
              <a:rPr lang="en-US" sz="1600" b="1" dirty="0">
                <a:solidFill>
                  <a:srgbClr val="C00000"/>
                </a:solidFill>
              </a:rPr>
              <a:t>aliases for the actual the table name are used, since both the tables have the same name</a:t>
            </a:r>
            <a:r>
              <a:rPr lang="en-US" sz="1600" dirty="0"/>
              <a:t>. </a:t>
            </a:r>
          </a:p>
          <a:p>
            <a:pPr lvl="0">
              <a:buClr>
                <a:srgbClr val="90C226"/>
              </a:buClr>
            </a:pPr>
            <a:r>
              <a:rPr lang="en-US" sz="1600" dirty="0"/>
              <a:t>Table name aliases are defined in the FROM clause of the SELECT statement.</a:t>
            </a:r>
          </a:p>
        </p:txBody>
      </p:sp>
      <p:pic>
        <p:nvPicPr>
          <p:cNvPr id="5" name="Picture 4"/>
          <p:cNvPicPr>
            <a:picLocks noChangeAspect="1"/>
          </p:cNvPicPr>
          <p:nvPr/>
        </p:nvPicPr>
        <p:blipFill>
          <a:blip r:embed="rId2"/>
          <a:stretch>
            <a:fillRect/>
          </a:stretch>
        </p:blipFill>
        <p:spPr>
          <a:xfrm>
            <a:off x="2221385" y="5104756"/>
            <a:ext cx="6988518" cy="12978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3841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buClr>
                <a:srgbClr val="90C226"/>
              </a:buClr>
            </a:pPr>
            <a:r>
              <a:rPr lang="en-US" b="1" dirty="0"/>
              <a:t>SELF JOIN</a:t>
            </a:r>
          </a:p>
        </p:txBody>
      </p:sp>
      <p:pic>
        <p:nvPicPr>
          <p:cNvPr id="4" name="Picture 3"/>
          <p:cNvPicPr>
            <a:picLocks noChangeAspect="1"/>
          </p:cNvPicPr>
          <p:nvPr/>
        </p:nvPicPr>
        <p:blipFill>
          <a:blip r:embed="rId2"/>
          <a:stretch>
            <a:fillRect/>
          </a:stretch>
        </p:blipFill>
        <p:spPr>
          <a:xfrm>
            <a:off x="4054741" y="1854886"/>
            <a:ext cx="6077800" cy="45689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3"/>
          <a:srcRect l="5991" t="20944" r="73894" b="40798"/>
          <a:stretch/>
        </p:blipFill>
        <p:spPr>
          <a:xfrm>
            <a:off x="1153042" y="2384715"/>
            <a:ext cx="2294184" cy="2457224"/>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122751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183359" cy="5031946"/>
          </a:xfrm>
        </p:spPr>
        <p:txBody>
          <a:bodyPr>
            <a:normAutofit/>
          </a:bodyPr>
          <a:lstStyle/>
          <a:p>
            <a:pPr lvl="0">
              <a:buClr>
                <a:srgbClr val="90C226"/>
              </a:buClr>
            </a:pPr>
            <a:r>
              <a:rPr lang="en-US" b="1" dirty="0"/>
              <a:t>SELF JOIN</a:t>
            </a:r>
          </a:p>
        </p:txBody>
      </p:sp>
      <p:pic>
        <p:nvPicPr>
          <p:cNvPr id="6" name="Picture 5"/>
          <p:cNvPicPr>
            <a:picLocks noChangeAspect="1"/>
          </p:cNvPicPr>
          <p:nvPr/>
        </p:nvPicPr>
        <p:blipFill>
          <a:blip r:embed="rId2"/>
          <a:stretch>
            <a:fillRect/>
          </a:stretch>
        </p:blipFill>
        <p:spPr>
          <a:xfrm>
            <a:off x="1149045" y="2217436"/>
            <a:ext cx="8373895" cy="1486953"/>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7" name="Picture 6"/>
          <p:cNvPicPr>
            <a:picLocks noChangeAspect="1"/>
          </p:cNvPicPr>
          <p:nvPr/>
        </p:nvPicPr>
        <p:blipFill>
          <a:blip r:embed="rId3"/>
          <a:stretch>
            <a:fillRect/>
          </a:stretch>
        </p:blipFill>
        <p:spPr>
          <a:xfrm>
            <a:off x="2052265" y="3991425"/>
            <a:ext cx="6921235" cy="2182255"/>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4236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8" y="1451232"/>
            <a:ext cx="7428699" cy="5031946"/>
          </a:xfrm>
        </p:spPr>
        <p:txBody>
          <a:bodyPr>
            <a:normAutofit lnSpcReduction="10000"/>
          </a:bodyPr>
          <a:lstStyle/>
          <a:p>
            <a:pPr lvl="0">
              <a:buClr>
                <a:srgbClr val="90C226"/>
              </a:buClr>
            </a:pPr>
            <a:r>
              <a:rPr lang="en-US" sz="1900" b="1" u="sng" dirty="0">
                <a:solidFill>
                  <a:srgbClr val="54A021">
                    <a:lumMod val="75000"/>
                  </a:srgbClr>
                </a:solidFill>
              </a:rPr>
              <a:t>Ambiguous Attribute Names, Aliasing, Renaming, and Tuple Variables</a:t>
            </a:r>
          </a:p>
          <a:p>
            <a:pPr lvl="0">
              <a:buClr>
                <a:srgbClr val="90C226"/>
              </a:buClr>
            </a:pPr>
            <a:r>
              <a:rPr lang="en-US" sz="1400" dirty="0"/>
              <a:t>We can also rename the table names to shorter names by creating an alias for each table name to avoid repeated typing of long table names.</a:t>
            </a:r>
          </a:p>
          <a:p>
            <a:pPr lvl="0">
              <a:buClr>
                <a:srgbClr val="90C226"/>
              </a:buClr>
            </a:pPr>
            <a:r>
              <a:rPr lang="en-US" sz="1400" dirty="0">
                <a:solidFill>
                  <a:srgbClr val="0070C0"/>
                </a:solidFill>
              </a:rPr>
              <a:t>Query 8. For each employee, retrieve the employee’s first and last name and the first and last name of his or her immediate supervisor.</a:t>
            </a:r>
          </a:p>
          <a:p>
            <a:pPr lvl="0">
              <a:buClr>
                <a:srgbClr val="90C226"/>
              </a:buClr>
            </a:pPr>
            <a:r>
              <a:rPr lang="en-US" sz="1400" dirty="0">
                <a:solidFill>
                  <a:srgbClr val="0070C0"/>
                </a:solidFill>
              </a:rPr>
              <a:t>Q8: SELECT </a:t>
            </a:r>
            <a:r>
              <a:rPr lang="en-US" sz="1400" dirty="0" err="1">
                <a:solidFill>
                  <a:srgbClr val="0070C0"/>
                </a:solidFill>
              </a:rPr>
              <a:t>E.Fname</a:t>
            </a:r>
            <a:r>
              <a:rPr lang="en-US" sz="1400" dirty="0">
                <a:solidFill>
                  <a:srgbClr val="0070C0"/>
                </a:solidFill>
              </a:rPr>
              <a:t>, </a:t>
            </a:r>
            <a:r>
              <a:rPr lang="en-US" sz="1400" dirty="0" err="1">
                <a:solidFill>
                  <a:srgbClr val="0070C0"/>
                </a:solidFill>
              </a:rPr>
              <a:t>E.Lname</a:t>
            </a:r>
            <a:r>
              <a:rPr lang="en-US" sz="1400" dirty="0">
                <a:solidFill>
                  <a:srgbClr val="0070C0"/>
                </a:solidFill>
              </a:rPr>
              <a:t>, </a:t>
            </a:r>
            <a:r>
              <a:rPr lang="en-US" sz="1400" dirty="0" err="1">
                <a:solidFill>
                  <a:srgbClr val="0070C0"/>
                </a:solidFill>
              </a:rPr>
              <a:t>S.Fname</a:t>
            </a:r>
            <a:r>
              <a:rPr lang="en-US" sz="1400" dirty="0">
                <a:solidFill>
                  <a:srgbClr val="0070C0"/>
                </a:solidFill>
              </a:rPr>
              <a:t>, </a:t>
            </a:r>
            <a:r>
              <a:rPr lang="en-US" sz="1400" dirty="0" err="1">
                <a:solidFill>
                  <a:srgbClr val="0070C0"/>
                </a:solidFill>
              </a:rPr>
              <a:t>S.Lname</a:t>
            </a:r>
            <a:endParaRPr lang="en-US" sz="1400" dirty="0">
              <a:solidFill>
                <a:srgbClr val="0070C0"/>
              </a:solidFill>
            </a:endParaRPr>
          </a:p>
          <a:p>
            <a:pPr lvl="0">
              <a:buClr>
                <a:srgbClr val="90C226"/>
              </a:buClr>
            </a:pPr>
            <a:r>
              <a:rPr lang="en-US" sz="1400" dirty="0">
                <a:solidFill>
                  <a:srgbClr val="0070C0"/>
                </a:solidFill>
              </a:rPr>
              <a:t>FROM EMPLOYEE AS E, EMPLOYEE AS S</a:t>
            </a:r>
          </a:p>
          <a:p>
            <a:pPr lvl="0">
              <a:buClr>
                <a:srgbClr val="90C226"/>
              </a:buClr>
            </a:pPr>
            <a:r>
              <a:rPr lang="en-US" sz="1400" dirty="0">
                <a:solidFill>
                  <a:srgbClr val="0070C0"/>
                </a:solidFill>
              </a:rPr>
              <a:t>WHERE </a:t>
            </a:r>
            <a:r>
              <a:rPr lang="en-US" sz="1400" dirty="0" err="1">
                <a:solidFill>
                  <a:srgbClr val="0070C0"/>
                </a:solidFill>
              </a:rPr>
              <a:t>E.Super_ssn</a:t>
            </a:r>
            <a:r>
              <a:rPr lang="en-US" sz="1400" dirty="0">
                <a:solidFill>
                  <a:srgbClr val="0070C0"/>
                </a:solidFill>
              </a:rPr>
              <a:t> = </a:t>
            </a:r>
            <a:r>
              <a:rPr lang="en-US" sz="1400" dirty="0" err="1">
                <a:solidFill>
                  <a:srgbClr val="0070C0"/>
                </a:solidFill>
              </a:rPr>
              <a:t>S.Ssn</a:t>
            </a:r>
            <a:r>
              <a:rPr lang="en-US" sz="1400" dirty="0">
                <a:solidFill>
                  <a:srgbClr val="0070C0"/>
                </a:solidFill>
              </a:rPr>
              <a:t>;</a:t>
            </a:r>
          </a:p>
          <a:p>
            <a:pPr lvl="0">
              <a:buClr>
                <a:srgbClr val="90C226"/>
              </a:buClr>
            </a:pPr>
            <a:r>
              <a:rPr lang="en-US" sz="1400" dirty="0">
                <a:solidFill>
                  <a:schemeClr val="tx1"/>
                </a:solidFill>
              </a:rPr>
              <a:t>We can declare alternative relation names E and S, called aliases or tuple variables, for the EMPLOYEE relation. An alias can follow the keyword AS, as shown in Q8, or it can directly follow the relation name—for example, by writing EMPLOYEE E, EMPLOYEE S in the FROM clause of Q8. </a:t>
            </a:r>
          </a:p>
          <a:p>
            <a:pPr lvl="0">
              <a:buClr>
                <a:srgbClr val="90C226"/>
              </a:buClr>
            </a:pPr>
            <a:r>
              <a:rPr lang="en-US" sz="1400" dirty="0">
                <a:solidFill>
                  <a:schemeClr val="tx1"/>
                </a:solidFill>
              </a:rPr>
              <a:t>It is also possible to rename the relation attributes within the query in SQL by giving them aliases.</a:t>
            </a:r>
          </a:p>
          <a:p>
            <a:pPr lvl="0">
              <a:buClr>
                <a:srgbClr val="90C226"/>
              </a:buClr>
            </a:pPr>
            <a:r>
              <a:rPr lang="en-US" sz="1400" dirty="0">
                <a:solidFill>
                  <a:schemeClr val="tx1"/>
                </a:solidFill>
              </a:rPr>
              <a:t>For example, if we write </a:t>
            </a:r>
            <a:r>
              <a:rPr lang="en-US" sz="1400" b="1" dirty="0">
                <a:solidFill>
                  <a:srgbClr val="C00000"/>
                </a:solidFill>
              </a:rPr>
              <a:t>EMPLOYEE AS E(</a:t>
            </a:r>
            <a:r>
              <a:rPr lang="en-US" sz="1400" b="1" dirty="0" err="1">
                <a:solidFill>
                  <a:srgbClr val="C00000"/>
                </a:solidFill>
              </a:rPr>
              <a:t>Fn</a:t>
            </a:r>
            <a:r>
              <a:rPr lang="en-US" sz="1400" b="1" dirty="0">
                <a:solidFill>
                  <a:srgbClr val="C00000"/>
                </a:solidFill>
              </a:rPr>
              <a:t>, </a:t>
            </a:r>
            <a:r>
              <a:rPr lang="en-US" sz="1400" b="1" dirty="0" err="1">
                <a:solidFill>
                  <a:srgbClr val="C00000"/>
                </a:solidFill>
              </a:rPr>
              <a:t>Mi</a:t>
            </a:r>
            <a:r>
              <a:rPr lang="en-US" sz="1400" b="1" dirty="0">
                <a:solidFill>
                  <a:srgbClr val="C00000"/>
                </a:solidFill>
              </a:rPr>
              <a:t>, Ln, </a:t>
            </a:r>
            <a:r>
              <a:rPr lang="en-US" sz="1400" b="1" dirty="0" err="1">
                <a:solidFill>
                  <a:srgbClr val="C00000"/>
                </a:solidFill>
              </a:rPr>
              <a:t>Ssn</a:t>
            </a:r>
            <a:r>
              <a:rPr lang="en-US" sz="1400" b="1" dirty="0">
                <a:solidFill>
                  <a:srgbClr val="C00000"/>
                </a:solidFill>
              </a:rPr>
              <a:t>, </a:t>
            </a:r>
            <a:r>
              <a:rPr lang="en-US" sz="1400" b="1" dirty="0" err="1">
                <a:solidFill>
                  <a:srgbClr val="C00000"/>
                </a:solidFill>
              </a:rPr>
              <a:t>Bd</a:t>
            </a:r>
            <a:r>
              <a:rPr lang="en-US" sz="1400" b="1" dirty="0">
                <a:solidFill>
                  <a:srgbClr val="C00000"/>
                </a:solidFill>
              </a:rPr>
              <a:t>, </a:t>
            </a:r>
            <a:r>
              <a:rPr lang="en-US" sz="1400" b="1" dirty="0" err="1">
                <a:solidFill>
                  <a:srgbClr val="C00000"/>
                </a:solidFill>
              </a:rPr>
              <a:t>Addr</a:t>
            </a:r>
            <a:r>
              <a:rPr lang="en-US" sz="1400" b="1" dirty="0">
                <a:solidFill>
                  <a:srgbClr val="C00000"/>
                </a:solidFill>
              </a:rPr>
              <a:t>, Sex, Sal, </a:t>
            </a:r>
            <a:r>
              <a:rPr lang="en-US" sz="1400" b="1" dirty="0" err="1">
                <a:solidFill>
                  <a:srgbClr val="C00000"/>
                </a:solidFill>
              </a:rPr>
              <a:t>Sssn</a:t>
            </a:r>
            <a:r>
              <a:rPr lang="en-US" sz="1400" b="1" dirty="0">
                <a:solidFill>
                  <a:srgbClr val="C00000"/>
                </a:solidFill>
              </a:rPr>
              <a:t>, </a:t>
            </a:r>
            <a:r>
              <a:rPr lang="en-US" sz="1400" b="1" dirty="0" err="1">
                <a:solidFill>
                  <a:srgbClr val="C00000"/>
                </a:solidFill>
              </a:rPr>
              <a:t>Dno</a:t>
            </a:r>
            <a:r>
              <a:rPr lang="en-US" sz="1400" b="1" dirty="0">
                <a:solidFill>
                  <a:srgbClr val="C00000"/>
                </a:solidFill>
              </a:rPr>
              <a:t>) </a:t>
            </a:r>
            <a:r>
              <a:rPr lang="en-US" sz="1400" dirty="0">
                <a:solidFill>
                  <a:schemeClr val="tx1"/>
                </a:solidFill>
              </a:rPr>
              <a:t>in the FROM clause, </a:t>
            </a:r>
            <a:r>
              <a:rPr lang="en-US" sz="1400" dirty="0" err="1">
                <a:solidFill>
                  <a:schemeClr val="tx1"/>
                </a:solidFill>
              </a:rPr>
              <a:t>Fn</a:t>
            </a:r>
            <a:r>
              <a:rPr lang="en-US" sz="1400" dirty="0">
                <a:solidFill>
                  <a:schemeClr val="tx1"/>
                </a:solidFill>
              </a:rPr>
              <a:t> becomes an alias for </a:t>
            </a:r>
            <a:r>
              <a:rPr lang="en-US" sz="1400" dirty="0" err="1">
                <a:solidFill>
                  <a:schemeClr val="tx1"/>
                </a:solidFill>
              </a:rPr>
              <a:t>Fname</a:t>
            </a:r>
            <a:r>
              <a:rPr lang="en-US" sz="1400" dirty="0">
                <a:solidFill>
                  <a:schemeClr val="tx1"/>
                </a:solidFill>
              </a:rPr>
              <a:t>, </a:t>
            </a:r>
            <a:r>
              <a:rPr lang="en-US" sz="1400" dirty="0" err="1">
                <a:solidFill>
                  <a:schemeClr val="tx1"/>
                </a:solidFill>
              </a:rPr>
              <a:t>Mi</a:t>
            </a:r>
            <a:r>
              <a:rPr lang="en-US" sz="1400" dirty="0">
                <a:solidFill>
                  <a:schemeClr val="tx1"/>
                </a:solidFill>
              </a:rPr>
              <a:t> for </a:t>
            </a:r>
            <a:r>
              <a:rPr lang="en-US" sz="1400" dirty="0" err="1">
                <a:solidFill>
                  <a:schemeClr val="tx1"/>
                </a:solidFill>
              </a:rPr>
              <a:t>Minit</a:t>
            </a:r>
            <a:r>
              <a:rPr lang="en-US" sz="1400" dirty="0">
                <a:solidFill>
                  <a:schemeClr val="tx1"/>
                </a:solidFill>
              </a:rPr>
              <a:t>, Ln for </a:t>
            </a:r>
            <a:r>
              <a:rPr lang="en-US" sz="1400" dirty="0" err="1">
                <a:solidFill>
                  <a:schemeClr val="tx1"/>
                </a:solidFill>
              </a:rPr>
              <a:t>Lname</a:t>
            </a:r>
            <a:r>
              <a:rPr lang="en-US" sz="1400" dirty="0">
                <a:solidFill>
                  <a:schemeClr val="tx1"/>
                </a:solidFill>
              </a:rPr>
              <a:t>, and so on.</a:t>
            </a:r>
          </a:p>
        </p:txBody>
      </p:sp>
      <p:pic>
        <p:nvPicPr>
          <p:cNvPr id="5" name="Picture 4"/>
          <p:cNvPicPr>
            <a:picLocks noChangeAspect="1"/>
          </p:cNvPicPr>
          <p:nvPr/>
        </p:nvPicPr>
        <p:blipFill>
          <a:blip r:embed="rId2"/>
          <a:stretch>
            <a:fillRect/>
          </a:stretch>
        </p:blipFill>
        <p:spPr>
          <a:xfrm>
            <a:off x="7974227" y="3868138"/>
            <a:ext cx="3672505" cy="2385683"/>
          </a:xfrm>
          <a:prstGeom prst="rect">
            <a:avLst/>
          </a:prstGeom>
          <a:ln w="19050">
            <a:solidFill>
              <a:schemeClr val="tx1"/>
            </a:solidFill>
          </a:ln>
        </p:spPr>
      </p:pic>
      <p:pic>
        <p:nvPicPr>
          <p:cNvPr id="6" name="Picture 5"/>
          <p:cNvPicPr>
            <a:picLocks noChangeAspect="1"/>
          </p:cNvPicPr>
          <p:nvPr/>
        </p:nvPicPr>
        <p:blipFill rotWithShape="1">
          <a:blip r:embed="rId3"/>
          <a:srcRect b="81266"/>
          <a:stretch/>
        </p:blipFill>
        <p:spPr>
          <a:xfrm>
            <a:off x="6471510" y="3041134"/>
            <a:ext cx="5341549" cy="597647"/>
          </a:xfrm>
          <a:prstGeom prst="rect">
            <a:avLst/>
          </a:prstGeom>
          <a:ln w="28575">
            <a:solidFill>
              <a:schemeClr val="tx1"/>
            </a:solidFill>
          </a:ln>
        </p:spPr>
      </p:pic>
    </p:spTree>
    <p:extLst>
      <p:ext uri="{BB962C8B-B14F-4D97-AF65-F5344CB8AC3E}">
        <p14:creationId xmlns:p14="http://schemas.microsoft.com/office/powerpoint/2010/main" val="20149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Unspecified WHERE Clause and Use of the Asterisk</a:t>
            </a:r>
          </a:p>
          <a:p>
            <a:pPr lvl="0">
              <a:buClr>
                <a:srgbClr val="90C226"/>
              </a:buClr>
            </a:pPr>
            <a:r>
              <a:rPr lang="en-US" sz="1400" dirty="0"/>
              <a:t>A </a:t>
            </a:r>
            <a:r>
              <a:rPr lang="en-US" sz="1400" b="1" dirty="0">
                <a:solidFill>
                  <a:srgbClr val="C00000"/>
                </a:solidFill>
              </a:rPr>
              <a:t>missing WHERE clause </a:t>
            </a:r>
            <a:r>
              <a:rPr lang="en-US" sz="1400" dirty="0"/>
              <a:t>indicates no condition on tuple selection; hence, all tuples of the relation specified in the FROM clause qualify and are selected for the query result.</a:t>
            </a:r>
          </a:p>
          <a:p>
            <a:pPr lvl="0">
              <a:buClr>
                <a:srgbClr val="90C226"/>
              </a:buClr>
            </a:pPr>
            <a:r>
              <a:rPr lang="en-US" sz="1400" dirty="0"/>
              <a:t>If more than one relation is specified in the FROM clause and there is no WHERE clause, then the </a:t>
            </a:r>
            <a:r>
              <a:rPr lang="en-US" sz="1400" b="1" dirty="0">
                <a:solidFill>
                  <a:srgbClr val="C00000"/>
                </a:solidFill>
              </a:rPr>
              <a:t>CROSS PRODUCT—all possible tuple combinations—of these relations is selected</a:t>
            </a:r>
            <a:r>
              <a:rPr lang="en-US" sz="1400" dirty="0"/>
              <a:t>.</a:t>
            </a:r>
          </a:p>
          <a:p>
            <a:pPr lvl="0">
              <a:buClr>
                <a:srgbClr val="90C226"/>
              </a:buClr>
            </a:pPr>
            <a:r>
              <a:rPr lang="en-US" sz="1400" dirty="0"/>
              <a:t>Queries 9 and 10. Select all EMPLOYEE </a:t>
            </a:r>
            <a:r>
              <a:rPr lang="en-US" sz="1400" dirty="0" err="1"/>
              <a:t>Ssns</a:t>
            </a:r>
            <a:r>
              <a:rPr lang="en-US" sz="1400" dirty="0"/>
              <a:t> (Q9) and all combinations of EMPLOYEE </a:t>
            </a:r>
            <a:r>
              <a:rPr lang="en-US" sz="1400" dirty="0" err="1"/>
              <a:t>Ssn</a:t>
            </a:r>
            <a:r>
              <a:rPr lang="en-US" sz="1400" dirty="0"/>
              <a:t> and DEPARTMENT </a:t>
            </a:r>
            <a:r>
              <a:rPr lang="en-US" sz="1400" dirty="0" err="1"/>
              <a:t>Dname</a:t>
            </a:r>
            <a:r>
              <a:rPr lang="en-US" sz="1400" dirty="0"/>
              <a:t> (Q10) in the database.</a:t>
            </a:r>
          </a:p>
          <a:p>
            <a:pPr lvl="0">
              <a:buClr>
                <a:srgbClr val="90C226"/>
              </a:buClr>
            </a:pPr>
            <a:r>
              <a:rPr lang="en-US" sz="1400" dirty="0">
                <a:solidFill>
                  <a:srgbClr val="0070C0"/>
                </a:solidFill>
              </a:rPr>
              <a:t>Q9: SELECT </a:t>
            </a:r>
            <a:r>
              <a:rPr lang="en-US" sz="1400" dirty="0" err="1">
                <a:solidFill>
                  <a:srgbClr val="0070C0"/>
                </a:solidFill>
              </a:rPr>
              <a:t>Ssn</a:t>
            </a:r>
            <a:endParaRPr lang="en-US" sz="1400" dirty="0">
              <a:solidFill>
                <a:srgbClr val="0070C0"/>
              </a:solidFill>
            </a:endParaRPr>
          </a:p>
          <a:p>
            <a:pPr lvl="0">
              <a:buClr>
                <a:srgbClr val="90C226"/>
              </a:buClr>
            </a:pPr>
            <a:r>
              <a:rPr lang="en-US" sz="1400" dirty="0">
                <a:solidFill>
                  <a:srgbClr val="0070C0"/>
                </a:solidFill>
              </a:rPr>
              <a:t>FROM EMPLOYEE;</a:t>
            </a:r>
          </a:p>
          <a:p>
            <a:pPr lvl="0">
              <a:buClr>
                <a:srgbClr val="90C226"/>
              </a:buClr>
            </a:pPr>
            <a:r>
              <a:rPr lang="en-US" sz="1400" dirty="0">
                <a:solidFill>
                  <a:srgbClr val="0070C0"/>
                </a:solidFill>
              </a:rPr>
              <a:t>Q10: SELECT </a:t>
            </a:r>
            <a:r>
              <a:rPr lang="en-US" sz="1400" dirty="0" err="1">
                <a:solidFill>
                  <a:srgbClr val="0070C0"/>
                </a:solidFill>
              </a:rPr>
              <a:t>Ssn</a:t>
            </a:r>
            <a:r>
              <a:rPr lang="en-US" sz="1400" dirty="0">
                <a:solidFill>
                  <a:srgbClr val="0070C0"/>
                </a:solidFill>
              </a:rPr>
              <a:t>, </a:t>
            </a:r>
            <a:r>
              <a:rPr lang="en-US" sz="1400" dirty="0" err="1">
                <a:solidFill>
                  <a:srgbClr val="0070C0"/>
                </a:solidFill>
              </a:rPr>
              <a:t>Dname</a:t>
            </a:r>
            <a:endParaRPr lang="en-US" sz="1400" dirty="0">
              <a:solidFill>
                <a:srgbClr val="0070C0"/>
              </a:solidFill>
            </a:endParaRPr>
          </a:p>
          <a:p>
            <a:pPr lvl="0">
              <a:buClr>
                <a:srgbClr val="90C226"/>
              </a:buClr>
            </a:pPr>
            <a:r>
              <a:rPr lang="en-US" sz="1400" dirty="0">
                <a:solidFill>
                  <a:srgbClr val="0070C0"/>
                </a:solidFill>
              </a:rPr>
              <a:t>FROM EMPLOYEE, DEPARTMENT;</a:t>
            </a:r>
          </a:p>
        </p:txBody>
      </p:sp>
      <p:pic>
        <p:nvPicPr>
          <p:cNvPr id="4" name="Picture 3"/>
          <p:cNvPicPr>
            <a:picLocks noChangeAspect="1"/>
          </p:cNvPicPr>
          <p:nvPr/>
        </p:nvPicPr>
        <p:blipFill>
          <a:blip r:embed="rId2"/>
          <a:stretch>
            <a:fillRect/>
          </a:stretch>
        </p:blipFill>
        <p:spPr>
          <a:xfrm>
            <a:off x="9918357" y="1590717"/>
            <a:ext cx="1647825" cy="4752975"/>
          </a:xfrm>
          <a:prstGeom prst="rect">
            <a:avLst/>
          </a:prstGeom>
          <a:ln w="19050">
            <a:solidFill>
              <a:schemeClr val="tx1"/>
            </a:solidFill>
          </a:ln>
        </p:spPr>
      </p:pic>
    </p:spTree>
    <p:extLst>
      <p:ext uri="{BB962C8B-B14F-4D97-AF65-F5344CB8AC3E}">
        <p14:creationId xmlns:p14="http://schemas.microsoft.com/office/powerpoint/2010/main" val="18169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about SQL</a:t>
            </a:r>
          </a:p>
        </p:txBody>
      </p:sp>
      <p:sp>
        <p:nvSpPr>
          <p:cNvPr id="3" name="Content Placeholder 2"/>
          <p:cNvSpPr>
            <a:spLocks noGrp="1"/>
          </p:cNvSpPr>
          <p:nvPr>
            <p:ph idx="1"/>
          </p:nvPr>
        </p:nvSpPr>
        <p:spPr>
          <a:xfrm>
            <a:off x="545528" y="1451232"/>
            <a:ext cx="9158644" cy="4661243"/>
          </a:xfrm>
        </p:spPr>
        <p:txBody>
          <a:bodyPr>
            <a:normAutofit/>
          </a:bodyPr>
          <a:lstStyle/>
          <a:p>
            <a:r>
              <a:rPr lang="en-US" b="1" dirty="0">
                <a:solidFill>
                  <a:srgbClr val="C00000"/>
                </a:solidFill>
              </a:rPr>
              <a:t>SQL: Structured Query Language. </a:t>
            </a:r>
          </a:p>
          <a:p>
            <a:r>
              <a:rPr lang="en-US" dirty="0"/>
              <a:t>Originally, SQL was called SEQUEL (Structured English </a:t>
            </a:r>
            <a:r>
              <a:rPr lang="en-US" dirty="0" err="1"/>
              <a:t>QUEry</a:t>
            </a:r>
            <a:r>
              <a:rPr lang="en-US" dirty="0"/>
              <a:t> Language) and was designed and implemented at IBM Research as the interface for an experimental relational database system called SYSTEM R. </a:t>
            </a:r>
          </a:p>
          <a:p>
            <a:r>
              <a:rPr lang="en-US" dirty="0"/>
              <a:t>SQL is now the </a:t>
            </a:r>
            <a:r>
              <a:rPr lang="en-US" b="1" dirty="0">
                <a:solidFill>
                  <a:srgbClr val="C00000"/>
                </a:solidFill>
              </a:rPr>
              <a:t>standard language </a:t>
            </a:r>
            <a:r>
              <a:rPr lang="en-US" dirty="0"/>
              <a:t>for commercial relational DBMSs.</a:t>
            </a:r>
          </a:p>
          <a:p>
            <a:r>
              <a:rPr lang="en-US" dirty="0"/>
              <a:t>SQL is a comprehensive database language: It has statements for data definitions, queries, and updates. Hence, it is both a </a:t>
            </a:r>
            <a:r>
              <a:rPr lang="en-US" b="1" dirty="0">
                <a:solidFill>
                  <a:srgbClr val="C00000"/>
                </a:solidFill>
              </a:rPr>
              <a:t>DDL and a DML</a:t>
            </a:r>
            <a:r>
              <a:rPr lang="en-US" dirty="0"/>
              <a:t>. </a:t>
            </a:r>
          </a:p>
          <a:p>
            <a:r>
              <a:rPr lang="en-US" dirty="0"/>
              <a:t>It has facilities for </a:t>
            </a:r>
            <a:r>
              <a:rPr lang="en-US" b="1" dirty="0">
                <a:solidFill>
                  <a:srgbClr val="C00000"/>
                </a:solidFill>
              </a:rPr>
              <a:t>defining views </a:t>
            </a:r>
            <a:r>
              <a:rPr lang="en-US" dirty="0"/>
              <a:t>on the database, for specifying security and authorization, for defining integrity constraints, and for specifying transaction controls.</a:t>
            </a:r>
          </a:p>
        </p:txBody>
      </p:sp>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lnSpcReduction="10000"/>
          </a:bodyPr>
          <a:lstStyle/>
          <a:p>
            <a:pPr lvl="0">
              <a:buClr>
                <a:srgbClr val="90C226"/>
              </a:buClr>
            </a:pPr>
            <a:r>
              <a:rPr lang="en-US" sz="1900" b="1" u="sng" dirty="0">
                <a:solidFill>
                  <a:srgbClr val="54A021">
                    <a:lumMod val="75000"/>
                  </a:srgbClr>
                </a:solidFill>
              </a:rPr>
              <a:t>Unspecified WHERE Clause and Use of the Asterisk</a:t>
            </a:r>
          </a:p>
          <a:p>
            <a:pPr lvl="0">
              <a:buClr>
                <a:srgbClr val="90C226"/>
              </a:buClr>
            </a:pPr>
            <a:r>
              <a:rPr lang="en-US" sz="1400" dirty="0"/>
              <a:t>To retrieve all the attribute values of the selected tuples, we do not have to list the attribute names explicitly in SQL; we just specify an asterisk (*), which stands for all the attributes.</a:t>
            </a:r>
          </a:p>
          <a:p>
            <a:pPr lvl="0">
              <a:buClr>
                <a:srgbClr val="90C226"/>
              </a:buClr>
            </a:pPr>
            <a:r>
              <a:rPr lang="en-US" sz="1400" dirty="0"/>
              <a:t>Query Q1C retrieves all the attribute values of any EMPLOYEE who works in DEPARTMENT number 5 (Figure 6.3(g)), query Q1D retrieves all the attributes of an EMPLOYEE and the attributes of the DEPARTMENT in which he or she works for every employee of the ‘Research’ department, and Q10A specifies the CROSS PRODUCT of the EMPLOYEE and DEPARTMENT relations.</a:t>
            </a:r>
          </a:p>
          <a:p>
            <a:pPr lvl="0">
              <a:buClr>
                <a:srgbClr val="90C226"/>
              </a:buClr>
            </a:pPr>
            <a:r>
              <a:rPr lang="en-US" sz="1400" dirty="0">
                <a:solidFill>
                  <a:srgbClr val="0070C0"/>
                </a:solidFill>
              </a:rPr>
              <a:t>Q1C: SELECT *</a:t>
            </a:r>
          </a:p>
          <a:p>
            <a:pPr lvl="0">
              <a:buClr>
                <a:srgbClr val="90C226"/>
              </a:buClr>
            </a:pPr>
            <a:r>
              <a:rPr lang="en-US" sz="1400" dirty="0">
                <a:solidFill>
                  <a:srgbClr val="0070C0"/>
                </a:solidFill>
              </a:rPr>
              <a:t>FROM EMPLOYEE</a:t>
            </a:r>
          </a:p>
          <a:p>
            <a:pPr lvl="0">
              <a:buClr>
                <a:srgbClr val="90C226"/>
              </a:buClr>
            </a:pPr>
            <a:r>
              <a:rPr lang="en-US" sz="1400" dirty="0">
                <a:solidFill>
                  <a:srgbClr val="0070C0"/>
                </a:solidFill>
              </a:rPr>
              <a:t>WHERE </a:t>
            </a:r>
            <a:r>
              <a:rPr lang="en-US" sz="1400" dirty="0" err="1">
                <a:solidFill>
                  <a:srgbClr val="0070C0"/>
                </a:solidFill>
              </a:rPr>
              <a:t>Dno</a:t>
            </a:r>
            <a:r>
              <a:rPr lang="en-US" sz="1400" dirty="0">
                <a:solidFill>
                  <a:srgbClr val="0070C0"/>
                </a:solidFill>
              </a:rPr>
              <a:t> = 5;</a:t>
            </a:r>
          </a:p>
          <a:p>
            <a:pPr lvl="0">
              <a:buClr>
                <a:srgbClr val="90C226"/>
              </a:buClr>
            </a:pPr>
            <a:endParaRPr lang="en-US" sz="1400" dirty="0">
              <a:solidFill>
                <a:srgbClr val="0070C0"/>
              </a:solidFill>
            </a:endParaRPr>
          </a:p>
          <a:p>
            <a:pPr lvl="0">
              <a:buClr>
                <a:srgbClr val="90C226"/>
              </a:buClr>
            </a:pPr>
            <a:r>
              <a:rPr lang="en-US" sz="1400" dirty="0">
                <a:solidFill>
                  <a:srgbClr val="0070C0"/>
                </a:solidFill>
              </a:rPr>
              <a:t>Q1D: SELECT *</a:t>
            </a:r>
          </a:p>
          <a:p>
            <a:pPr lvl="0">
              <a:buClr>
                <a:srgbClr val="90C226"/>
              </a:buClr>
            </a:pPr>
            <a:r>
              <a:rPr lang="en-US" sz="1400" dirty="0">
                <a:solidFill>
                  <a:srgbClr val="0070C0"/>
                </a:solidFill>
              </a:rPr>
              <a:t>FROM EMPLOYEE, DEPARTMENT</a:t>
            </a:r>
          </a:p>
          <a:p>
            <a:pPr lvl="0">
              <a:buClr>
                <a:srgbClr val="90C226"/>
              </a:buClr>
            </a:pPr>
            <a:r>
              <a:rPr lang="en-US" sz="1400" dirty="0">
                <a:solidFill>
                  <a:srgbClr val="0070C0"/>
                </a:solidFill>
              </a:rPr>
              <a:t>WHERE </a:t>
            </a:r>
            <a:r>
              <a:rPr lang="en-US" sz="1400" dirty="0" err="1">
                <a:solidFill>
                  <a:srgbClr val="0070C0"/>
                </a:solidFill>
              </a:rPr>
              <a:t>Dname</a:t>
            </a:r>
            <a:r>
              <a:rPr lang="en-US" sz="1400" dirty="0">
                <a:solidFill>
                  <a:srgbClr val="0070C0"/>
                </a:solidFill>
              </a:rPr>
              <a:t> = ‘Research’ AND </a:t>
            </a:r>
            <a:r>
              <a:rPr lang="en-US" sz="1400" dirty="0" err="1">
                <a:solidFill>
                  <a:srgbClr val="0070C0"/>
                </a:solidFill>
              </a:rPr>
              <a:t>Dno</a:t>
            </a:r>
            <a:r>
              <a:rPr lang="en-US" sz="1400" dirty="0">
                <a:solidFill>
                  <a:srgbClr val="0070C0"/>
                </a:solidFill>
              </a:rPr>
              <a:t> = </a:t>
            </a:r>
            <a:r>
              <a:rPr lang="en-US" sz="1400" dirty="0" err="1">
                <a:solidFill>
                  <a:srgbClr val="0070C0"/>
                </a:solidFill>
              </a:rPr>
              <a:t>Dnumber</a:t>
            </a:r>
            <a:r>
              <a:rPr lang="en-US" sz="1400" dirty="0">
                <a:solidFill>
                  <a:srgbClr val="0070C0"/>
                </a:solidFill>
              </a:rPr>
              <a:t>;</a:t>
            </a:r>
          </a:p>
          <a:p>
            <a:pPr lvl="0">
              <a:buClr>
                <a:srgbClr val="90C226"/>
              </a:buClr>
            </a:pPr>
            <a:endParaRPr lang="en-US" sz="1400" dirty="0">
              <a:solidFill>
                <a:srgbClr val="0070C0"/>
              </a:solidFill>
            </a:endParaRPr>
          </a:p>
          <a:p>
            <a:pPr lvl="0">
              <a:buClr>
                <a:srgbClr val="90C226"/>
              </a:buClr>
            </a:pPr>
            <a:r>
              <a:rPr lang="en-US" sz="1400" dirty="0">
                <a:solidFill>
                  <a:srgbClr val="0070C0"/>
                </a:solidFill>
              </a:rPr>
              <a:t>Q10A: SELECT *</a:t>
            </a:r>
          </a:p>
          <a:p>
            <a:pPr lvl="0">
              <a:buClr>
                <a:srgbClr val="90C226"/>
              </a:buClr>
            </a:pPr>
            <a:r>
              <a:rPr lang="en-US" sz="1400" dirty="0">
                <a:solidFill>
                  <a:srgbClr val="0070C0"/>
                </a:solidFill>
              </a:rPr>
              <a:t>FROM EMPLOYEE, DEPARTMENT;</a:t>
            </a:r>
          </a:p>
        </p:txBody>
      </p:sp>
      <p:pic>
        <p:nvPicPr>
          <p:cNvPr id="4" name="Picture 3"/>
          <p:cNvPicPr>
            <a:picLocks noChangeAspect="1"/>
          </p:cNvPicPr>
          <p:nvPr/>
        </p:nvPicPr>
        <p:blipFill>
          <a:blip r:embed="rId2"/>
          <a:stretch>
            <a:fillRect/>
          </a:stretch>
        </p:blipFill>
        <p:spPr>
          <a:xfrm>
            <a:off x="3492327" y="3423507"/>
            <a:ext cx="5781675" cy="944134"/>
          </a:xfrm>
          <a:prstGeom prst="rect">
            <a:avLst/>
          </a:prstGeom>
          <a:ln w="19050">
            <a:solidFill>
              <a:schemeClr val="tx1"/>
            </a:solidFill>
          </a:ln>
        </p:spPr>
      </p:pic>
    </p:spTree>
    <p:extLst>
      <p:ext uri="{BB962C8B-B14F-4D97-AF65-F5344CB8AC3E}">
        <p14:creationId xmlns:p14="http://schemas.microsoft.com/office/powerpoint/2010/main" val="445524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Tables as Sets in SQL</a:t>
            </a:r>
          </a:p>
          <a:p>
            <a:pPr lvl="0">
              <a:buClr>
                <a:srgbClr val="90C226"/>
              </a:buClr>
            </a:pPr>
            <a:r>
              <a:rPr lang="en-US" sz="1400" dirty="0"/>
              <a:t>SQL usually treats a table not as a set but rather as a </a:t>
            </a:r>
            <a:r>
              <a:rPr lang="en-US" sz="1400" dirty="0" err="1"/>
              <a:t>multiset</a:t>
            </a:r>
            <a:r>
              <a:rPr lang="en-US" sz="1400" dirty="0"/>
              <a:t>; duplicate tuples can appear more than once in a table, and in the result of a query.</a:t>
            </a:r>
          </a:p>
          <a:p>
            <a:pPr lvl="0">
              <a:buClr>
                <a:srgbClr val="90C226"/>
              </a:buClr>
            </a:pPr>
            <a:r>
              <a:rPr lang="en-US" sz="1400" dirty="0">
                <a:solidFill>
                  <a:schemeClr val="tx2"/>
                </a:solidFill>
              </a:rPr>
              <a:t>An SQL table with a key is restricted to being a set, since the key value must be distinct in each tuple.</a:t>
            </a:r>
          </a:p>
          <a:p>
            <a:pPr lvl="0">
              <a:buClr>
                <a:srgbClr val="90C226"/>
              </a:buClr>
            </a:pPr>
            <a:r>
              <a:rPr lang="en-US" sz="1400" dirty="0">
                <a:solidFill>
                  <a:schemeClr val="tx2"/>
                </a:solidFill>
              </a:rPr>
              <a:t>If we do want to eliminate duplicate tuples from the result of an SQL query, we use the keyword DISTINCT in the SELECT clause, meaning that only distinct tuples should remain in the result. </a:t>
            </a:r>
          </a:p>
          <a:p>
            <a:pPr lvl="0">
              <a:buClr>
                <a:srgbClr val="90C226"/>
              </a:buClr>
            </a:pPr>
            <a:r>
              <a:rPr lang="en-US" sz="1400" dirty="0">
                <a:solidFill>
                  <a:schemeClr val="tx2"/>
                </a:solidFill>
              </a:rPr>
              <a:t>In general, a query with SELECT DISTINCT eliminates duplicates, whereas a query with SELECT ALL does not. Specifying SELECT with neither ALL nor DISTINCT—as in our previous examples—is equivalent to SELECT ALL. </a:t>
            </a:r>
          </a:p>
        </p:txBody>
      </p:sp>
      <p:pic>
        <p:nvPicPr>
          <p:cNvPr id="4" name="Picture 3"/>
          <p:cNvPicPr>
            <a:picLocks noChangeAspect="1"/>
          </p:cNvPicPr>
          <p:nvPr/>
        </p:nvPicPr>
        <p:blipFill>
          <a:blip r:embed="rId2"/>
          <a:stretch>
            <a:fillRect/>
          </a:stretch>
        </p:blipFill>
        <p:spPr>
          <a:xfrm>
            <a:off x="754159" y="4104245"/>
            <a:ext cx="9722771" cy="2032943"/>
          </a:xfrm>
          <a:prstGeom prst="rect">
            <a:avLst/>
          </a:prstGeom>
        </p:spPr>
      </p:pic>
    </p:spTree>
    <p:extLst>
      <p:ext uri="{BB962C8B-B14F-4D97-AF65-F5344CB8AC3E}">
        <p14:creationId xmlns:p14="http://schemas.microsoft.com/office/powerpoint/2010/main" val="2642587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Tables as Sets in SQL</a:t>
            </a:r>
          </a:p>
          <a:p>
            <a:pPr lvl="0">
              <a:buClr>
                <a:srgbClr val="90C226"/>
              </a:buClr>
            </a:pPr>
            <a:r>
              <a:rPr lang="en-US" sz="1400" dirty="0">
                <a:solidFill>
                  <a:srgbClr val="0070C0"/>
                </a:solidFill>
              </a:rPr>
              <a:t>Query 11. Retrieve the salary of every employee (Q11) and all distinct salary values (Q11A).</a:t>
            </a:r>
          </a:p>
          <a:p>
            <a:pPr lvl="0">
              <a:buClr>
                <a:srgbClr val="90C226"/>
              </a:buClr>
            </a:pPr>
            <a:r>
              <a:rPr lang="en-US" sz="1400" dirty="0">
                <a:solidFill>
                  <a:srgbClr val="0070C0"/>
                </a:solidFill>
              </a:rPr>
              <a:t>Q11: SELECT ALL Salary</a:t>
            </a:r>
          </a:p>
          <a:p>
            <a:pPr lvl="0">
              <a:buClr>
                <a:srgbClr val="90C226"/>
              </a:buClr>
            </a:pPr>
            <a:r>
              <a:rPr lang="en-US" sz="1400" dirty="0">
                <a:solidFill>
                  <a:srgbClr val="0070C0"/>
                </a:solidFill>
              </a:rPr>
              <a:t>FROM EMPLOYEE;</a:t>
            </a:r>
          </a:p>
          <a:p>
            <a:pPr lvl="0">
              <a:buClr>
                <a:srgbClr val="90C226"/>
              </a:buClr>
            </a:pPr>
            <a:r>
              <a:rPr lang="en-US" sz="1400" dirty="0">
                <a:solidFill>
                  <a:srgbClr val="0070C0"/>
                </a:solidFill>
              </a:rPr>
              <a:t>Q11A: SELECT DISTINCT Salary</a:t>
            </a:r>
          </a:p>
          <a:p>
            <a:pPr lvl="0">
              <a:buClr>
                <a:srgbClr val="90C226"/>
              </a:buClr>
            </a:pPr>
            <a:r>
              <a:rPr lang="en-US" sz="1400" dirty="0">
                <a:solidFill>
                  <a:srgbClr val="0070C0"/>
                </a:solidFill>
              </a:rPr>
              <a:t>FROM EMPLOYEE;</a:t>
            </a:r>
          </a:p>
        </p:txBody>
      </p:sp>
      <p:pic>
        <p:nvPicPr>
          <p:cNvPr id="5" name="Picture 4"/>
          <p:cNvPicPr>
            <a:picLocks noChangeAspect="1"/>
          </p:cNvPicPr>
          <p:nvPr/>
        </p:nvPicPr>
        <p:blipFill>
          <a:blip r:embed="rId2"/>
          <a:stretch>
            <a:fillRect/>
          </a:stretch>
        </p:blipFill>
        <p:spPr>
          <a:xfrm>
            <a:off x="4744994" y="2615254"/>
            <a:ext cx="4245685" cy="3482290"/>
          </a:xfrm>
          <a:prstGeom prst="rect">
            <a:avLst/>
          </a:prstGeom>
          <a:ln w="12700">
            <a:solidFill>
              <a:schemeClr val="tx1"/>
            </a:solidFill>
          </a:ln>
        </p:spPr>
      </p:pic>
      <p:sp>
        <p:nvSpPr>
          <p:cNvPr id="6" name="Rectangle 5"/>
          <p:cNvSpPr/>
          <p:nvPr/>
        </p:nvSpPr>
        <p:spPr>
          <a:xfrm>
            <a:off x="5166038" y="5008734"/>
            <a:ext cx="1243914" cy="6753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46578" y="3913337"/>
            <a:ext cx="1082833" cy="3547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89326" y="3891883"/>
            <a:ext cx="1225161" cy="3762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95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fontScale="92500" lnSpcReduction="10000"/>
          </a:bodyPr>
          <a:lstStyle/>
          <a:p>
            <a:pPr lvl="0">
              <a:buClr>
                <a:srgbClr val="90C226"/>
              </a:buClr>
            </a:pPr>
            <a:r>
              <a:rPr lang="en-US" sz="1900" b="1" u="sng" dirty="0">
                <a:solidFill>
                  <a:srgbClr val="54A021">
                    <a:lumMod val="75000"/>
                  </a:srgbClr>
                </a:solidFill>
              </a:rPr>
              <a:t>Tables as Sets in SQL</a:t>
            </a:r>
          </a:p>
          <a:p>
            <a:pPr lvl="0">
              <a:buClr>
                <a:srgbClr val="90C226"/>
              </a:buClr>
            </a:pPr>
            <a:r>
              <a:rPr lang="en-US" sz="1400" dirty="0"/>
              <a:t>SQL has directly incorporated some of the set operations from mathematical set theory. </a:t>
            </a:r>
          </a:p>
          <a:p>
            <a:pPr lvl="0">
              <a:buClr>
                <a:srgbClr val="90C226"/>
              </a:buClr>
            </a:pPr>
            <a:r>
              <a:rPr lang="en-US" sz="1400" dirty="0"/>
              <a:t>There are set union (UNION), set difference (EXCEPT), and set intersection (INTERSECT) operations.</a:t>
            </a:r>
          </a:p>
          <a:p>
            <a:pPr lvl="0">
              <a:buClr>
                <a:srgbClr val="90C226"/>
              </a:buClr>
            </a:pPr>
            <a:r>
              <a:rPr lang="en-US" sz="1400" dirty="0"/>
              <a:t>Query 4. Make a list of all project numbers for projects that involve an employee whose last name is ‘Smith’, either as a worker or as a manager of the department that controls the project.</a:t>
            </a:r>
          </a:p>
          <a:p>
            <a:pPr lvl="0">
              <a:buClr>
                <a:srgbClr val="90C226"/>
              </a:buClr>
            </a:pPr>
            <a:r>
              <a:rPr lang="en-US" sz="1400" dirty="0">
                <a:solidFill>
                  <a:srgbClr val="0070C0"/>
                </a:solidFill>
              </a:rPr>
              <a:t>Q4A: ( SELECT DISTINCT </a:t>
            </a:r>
            <a:r>
              <a:rPr lang="en-US" sz="1400" dirty="0" err="1">
                <a:solidFill>
                  <a:srgbClr val="0070C0"/>
                </a:solidFill>
              </a:rPr>
              <a:t>Pnumber</a:t>
            </a:r>
            <a:endParaRPr lang="en-US" sz="1400" dirty="0">
              <a:solidFill>
                <a:srgbClr val="0070C0"/>
              </a:solidFill>
            </a:endParaRPr>
          </a:p>
          <a:p>
            <a:pPr lvl="0">
              <a:buClr>
                <a:srgbClr val="90C226"/>
              </a:buClr>
            </a:pPr>
            <a:r>
              <a:rPr lang="en-US" sz="1400" dirty="0">
                <a:solidFill>
                  <a:srgbClr val="0070C0"/>
                </a:solidFill>
              </a:rPr>
              <a:t>FROM PROJECT, DEPARTMENT, EMPLOYEE</a:t>
            </a:r>
          </a:p>
          <a:p>
            <a:pPr lvl="0">
              <a:buClr>
                <a:srgbClr val="90C226"/>
              </a:buClr>
            </a:pPr>
            <a:r>
              <a:rPr lang="en-US" sz="1400" dirty="0">
                <a:solidFill>
                  <a:srgbClr val="0070C0"/>
                </a:solidFill>
              </a:rPr>
              <a:t>WHERE </a:t>
            </a:r>
            <a:r>
              <a:rPr lang="en-US" sz="1400" dirty="0" err="1">
                <a:solidFill>
                  <a:srgbClr val="0070C0"/>
                </a:solidFill>
              </a:rPr>
              <a:t>Dnum</a:t>
            </a:r>
            <a:r>
              <a:rPr lang="en-US" sz="1400" dirty="0">
                <a:solidFill>
                  <a:srgbClr val="0070C0"/>
                </a:solidFill>
              </a:rPr>
              <a:t> = </a:t>
            </a:r>
            <a:r>
              <a:rPr lang="en-US" sz="1400" dirty="0" err="1">
                <a:solidFill>
                  <a:srgbClr val="0070C0"/>
                </a:solidFill>
              </a:rPr>
              <a:t>Dnumber</a:t>
            </a:r>
            <a:r>
              <a:rPr lang="en-US" sz="1400" dirty="0">
                <a:solidFill>
                  <a:srgbClr val="0070C0"/>
                </a:solidFill>
              </a:rPr>
              <a:t> AND </a:t>
            </a:r>
            <a:r>
              <a:rPr lang="en-US" sz="1400" dirty="0" err="1">
                <a:solidFill>
                  <a:srgbClr val="0070C0"/>
                </a:solidFill>
              </a:rPr>
              <a:t>Mgr_ssn</a:t>
            </a:r>
            <a:r>
              <a:rPr lang="en-US" sz="1400" dirty="0">
                <a:solidFill>
                  <a:srgbClr val="0070C0"/>
                </a:solidFill>
              </a:rPr>
              <a:t> = </a:t>
            </a:r>
            <a:r>
              <a:rPr lang="en-US" sz="1400" dirty="0" err="1">
                <a:solidFill>
                  <a:srgbClr val="0070C0"/>
                </a:solidFill>
              </a:rPr>
              <a:t>Ssn</a:t>
            </a:r>
            <a:endParaRPr lang="en-US" sz="1400" dirty="0">
              <a:solidFill>
                <a:srgbClr val="0070C0"/>
              </a:solidFill>
            </a:endParaRPr>
          </a:p>
          <a:p>
            <a:pPr lvl="0">
              <a:buClr>
                <a:srgbClr val="90C226"/>
              </a:buClr>
            </a:pPr>
            <a:r>
              <a:rPr lang="en-US" sz="1400" dirty="0">
                <a:solidFill>
                  <a:srgbClr val="0070C0"/>
                </a:solidFill>
              </a:rPr>
              <a:t>AND </a:t>
            </a:r>
            <a:r>
              <a:rPr lang="en-US" sz="1400" dirty="0" err="1">
                <a:solidFill>
                  <a:srgbClr val="0070C0"/>
                </a:solidFill>
              </a:rPr>
              <a:t>Lname</a:t>
            </a:r>
            <a:r>
              <a:rPr lang="en-US" sz="1400" dirty="0">
                <a:solidFill>
                  <a:srgbClr val="0070C0"/>
                </a:solidFill>
              </a:rPr>
              <a:t> = ‘Smith’ )</a:t>
            </a:r>
          </a:p>
          <a:p>
            <a:pPr lvl="0">
              <a:buClr>
                <a:srgbClr val="90C226"/>
              </a:buClr>
            </a:pPr>
            <a:r>
              <a:rPr lang="en-US" sz="1400" dirty="0">
                <a:solidFill>
                  <a:srgbClr val="0070C0"/>
                </a:solidFill>
              </a:rPr>
              <a:t>UNION</a:t>
            </a:r>
          </a:p>
          <a:p>
            <a:pPr lvl="0">
              <a:buClr>
                <a:srgbClr val="90C226"/>
              </a:buClr>
            </a:pPr>
            <a:r>
              <a:rPr lang="en-US" sz="1400" dirty="0">
                <a:solidFill>
                  <a:srgbClr val="0070C0"/>
                </a:solidFill>
              </a:rPr>
              <a:t>( SELECT DISTINCT </a:t>
            </a:r>
            <a:r>
              <a:rPr lang="en-US" sz="1400" dirty="0" err="1">
                <a:solidFill>
                  <a:srgbClr val="0070C0"/>
                </a:solidFill>
              </a:rPr>
              <a:t>Pnumber</a:t>
            </a:r>
            <a:endParaRPr lang="en-US" sz="1400" dirty="0">
              <a:solidFill>
                <a:srgbClr val="0070C0"/>
              </a:solidFill>
            </a:endParaRPr>
          </a:p>
          <a:p>
            <a:pPr lvl="0">
              <a:buClr>
                <a:srgbClr val="90C226"/>
              </a:buClr>
            </a:pPr>
            <a:r>
              <a:rPr lang="en-US" sz="1400" dirty="0">
                <a:solidFill>
                  <a:srgbClr val="0070C0"/>
                </a:solidFill>
              </a:rPr>
              <a:t>FROM PROJECT, WORKS_ON, EMPLOYEE</a:t>
            </a:r>
          </a:p>
          <a:p>
            <a:pPr lvl="0">
              <a:buClr>
                <a:srgbClr val="90C226"/>
              </a:buClr>
            </a:pPr>
            <a:r>
              <a:rPr lang="en-US" sz="1400" dirty="0">
                <a:solidFill>
                  <a:srgbClr val="0070C0"/>
                </a:solidFill>
              </a:rPr>
              <a:t>WHERE </a:t>
            </a:r>
            <a:r>
              <a:rPr lang="en-US" sz="1400" dirty="0" err="1">
                <a:solidFill>
                  <a:srgbClr val="0070C0"/>
                </a:solidFill>
              </a:rPr>
              <a:t>Pnumber</a:t>
            </a:r>
            <a:r>
              <a:rPr lang="en-US" sz="1400" dirty="0">
                <a:solidFill>
                  <a:srgbClr val="0070C0"/>
                </a:solidFill>
              </a:rPr>
              <a:t> = </a:t>
            </a:r>
            <a:r>
              <a:rPr lang="en-US" sz="1400" dirty="0" err="1">
                <a:solidFill>
                  <a:srgbClr val="0070C0"/>
                </a:solidFill>
              </a:rPr>
              <a:t>Pno</a:t>
            </a:r>
            <a:r>
              <a:rPr lang="en-US" sz="1400" dirty="0">
                <a:solidFill>
                  <a:srgbClr val="0070C0"/>
                </a:solidFill>
              </a:rPr>
              <a:t> AND </a:t>
            </a:r>
            <a:r>
              <a:rPr lang="en-US" sz="1400" dirty="0" err="1">
                <a:solidFill>
                  <a:srgbClr val="0070C0"/>
                </a:solidFill>
              </a:rPr>
              <a:t>Essn</a:t>
            </a:r>
            <a:r>
              <a:rPr lang="en-US" sz="1400" dirty="0">
                <a:solidFill>
                  <a:srgbClr val="0070C0"/>
                </a:solidFill>
              </a:rPr>
              <a:t> = </a:t>
            </a:r>
            <a:r>
              <a:rPr lang="en-US" sz="1400" dirty="0" err="1">
                <a:solidFill>
                  <a:srgbClr val="0070C0"/>
                </a:solidFill>
              </a:rPr>
              <a:t>Ssn</a:t>
            </a:r>
            <a:endParaRPr lang="en-US" sz="1400" dirty="0">
              <a:solidFill>
                <a:srgbClr val="0070C0"/>
              </a:solidFill>
            </a:endParaRPr>
          </a:p>
          <a:p>
            <a:pPr lvl="0">
              <a:buClr>
                <a:srgbClr val="90C226"/>
              </a:buClr>
            </a:pPr>
            <a:r>
              <a:rPr lang="en-US" sz="1400" dirty="0">
                <a:solidFill>
                  <a:srgbClr val="0070C0"/>
                </a:solidFill>
              </a:rPr>
              <a:t>AND </a:t>
            </a:r>
            <a:r>
              <a:rPr lang="en-US" sz="1400" dirty="0" err="1">
                <a:solidFill>
                  <a:srgbClr val="0070C0"/>
                </a:solidFill>
              </a:rPr>
              <a:t>Lname</a:t>
            </a:r>
            <a:r>
              <a:rPr lang="en-US" sz="1400" dirty="0">
                <a:solidFill>
                  <a:srgbClr val="0070C0"/>
                </a:solidFill>
              </a:rPr>
              <a:t> = ‘Smith’ );</a:t>
            </a:r>
          </a:p>
          <a:p>
            <a:pPr lvl="0">
              <a:buClr>
                <a:srgbClr val="90C226"/>
              </a:buClr>
            </a:pPr>
            <a:r>
              <a:rPr lang="en-US" sz="1400" dirty="0"/>
              <a:t>The first SELECT query retrieves the projects that involve a ‘Smith’ as manager of the department that controls the project, and the second retrieves the projects that involve a ‘Smith’ as a worker on the project. Notice that if several employees have the last name ‘Smith’, the project names involving any of them will be retrieved.</a:t>
            </a:r>
          </a:p>
        </p:txBody>
      </p:sp>
    </p:spTree>
    <p:extLst>
      <p:ext uri="{BB962C8B-B14F-4D97-AF65-F5344CB8AC3E}">
        <p14:creationId xmlns:p14="http://schemas.microsoft.com/office/powerpoint/2010/main" val="2830265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Substring Pattern Matching and Arithmetic Operators</a:t>
            </a:r>
          </a:p>
          <a:p>
            <a:pPr lvl="0">
              <a:buClr>
                <a:srgbClr val="90C226"/>
              </a:buClr>
            </a:pPr>
            <a:r>
              <a:rPr lang="en-US" sz="1600" b="1" dirty="0"/>
              <a:t>LIKE OPERATOR</a:t>
            </a:r>
          </a:p>
          <a:p>
            <a:pPr lvl="0">
              <a:buClr>
                <a:srgbClr val="90C226"/>
              </a:buClr>
            </a:pPr>
            <a:r>
              <a:rPr lang="en-US" sz="1600" dirty="0">
                <a:solidFill>
                  <a:schemeClr val="tx1">
                    <a:lumMod val="95000"/>
                    <a:lumOff val="5000"/>
                  </a:schemeClr>
                </a:solidFill>
              </a:rPr>
              <a:t>The LIKE operator is used in a WHERE clause to search for a specified pattern in a column.</a:t>
            </a:r>
          </a:p>
          <a:p>
            <a:pPr lvl="0">
              <a:buClr>
                <a:srgbClr val="90C226"/>
              </a:buClr>
            </a:pPr>
            <a:r>
              <a:rPr lang="en-US" sz="1600" dirty="0">
                <a:solidFill>
                  <a:schemeClr val="tx1">
                    <a:lumMod val="95000"/>
                    <a:lumOff val="5000"/>
                  </a:schemeClr>
                </a:solidFill>
              </a:rPr>
              <a:t>There are two wildcards often used in conjunction with the LIKE operator:</a:t>
            </a:r>
          </a:p>
          <a:p>
            <a:pPr lvl="1">
              <a:buClr>
                <a:srgbClr val="90C226"/>
              </a:buClr>
            </a:pPr>
            <a:r>
              <a:rPr lang="en-US" sz="1400" dirty="0">
                <a:solidFill>
                  <a:schemeClr val="tx1">
                    <a:lumMod val="95000"/>
                    <a:lumOff val="5000"/>
                  </a:schemeClr>
                </a:solidFill>
              </a:rPr>
              <a:t> The percent sign (%) represents zero, one, or multiple characters.</a:t>
            </a:r>
          </a:p>
          <a:p>
            <a:pPr lvl="1">
              <a:buClr>
                <a:srgbClr val="90C226"/>
              </a:buClr>
            </a:pPr>
            <a:r>
              <a:rPr lang="en-US" sz="1400" dirty="0">
                <a:solidFill>
                  <a:schemeClr val="tx1">
                    <a:lumMod val="95000"/>
                    <a:lumOff val="5000"/>
                  </a:schemeClr>
                </a:solidFill>
              </a:rPr>
              <a:t> The underscore sign (_) represents one, single character.</a:t>
            </a:r>
          </a:p>
        </p:txBody>
      </p:sp>
      <p:grpSp>
        <p:nvGrpSpPr>
          <p:cNvPr id="6" name="Group 5"/>
          <p:cNvGrpSpPr/>
          <p:nvPr/>
        </p:nvGrpSpPr>
        <p:grpSpPr>
          <a:xfrm>
            <a:off x="677334" y="3855666"/>
            <a:ext cx="10099590" cy="2627512"/>
            <a:chOff x="1065639" y="3855666"/>
            <a:chExt cx="8613819" cy="1947890"/>
          </a:xfrm>
        </p:grpSpPr>
        <p:pic>
          <p:nvPicPr>
            <p:cNvPr id="4" name="Picture 3"/>
            <p:cNvPicPr>
              <a:picLocks noChangeAspect="1"/>
            </p:cNvPicPr>
            <p:nvPr/>
          </p:nvPicPr>
          <p:blipFill rotWithShape="1">
            <a:blip r:embed="rId2"/>
            <a:srcRect b="37309"/>
            <a:stretch/>
          </p:blipFill>
          <p:spPr>
            <a:xfrm>
              <a:off x="1065639" y="3855666"/>
              <a:ext cx="8613819" cy="1647210"/>
            </a:xfrm>
            <a:prstGeom prst="rect">
              <a:avLst/>
            </a:prstGeom>
            <a:ln w="28575" cap="sq">
              <a:noFill/>
              <a:miter lim="800000"/>
            </a:ln>
            <a:effectLst>
              <a:outerShdw blurRad="57150" dist="50800" dir="2700000" algn="tl" rotWithShape="0">
                <a:srgbClr val="000000">
                  <a:alpha val="40000"/>
                </a:srgbClr>
              </a:outerShdw>
            </a:effectLst>
          </p:spPr>
        </p:pic>
        <p:pic>
          <p:nvPicPr>
            <p:cNvPr id="5" name="Picture 4"/>
            <p:cNvPicPr>
              <a:picLocks noChangeAspect="1"/>
            </p:cNvPicPr>
            <p:nvPr/>
          </p:nvPicPr>
          <p:blipFill rotWithShape="1">
            <a:blip r:embed="rId2"/>
            <a:srcRect t="88556"/>
            <a:stretch/>
          </p:blipFill>
          <p:spPr>
            <a:xfrm>
              <a:off x="1065639" y="5502876"/>
              <a:ext cx="8613819" cy="300680"/>
            </a:xfrm>
            <a:prstGeom prst="rect">
              <a:avLst/>
            </a:prstGeom>
            <a:ln w="28575" cap="sq">
              <a:noFill/>
              <a:miter lim="800000"/>
            </a:ln>
            <a:effectLst>
              <a:outerShdw blurRad="57150" dist="50800" dir="2700000" algn="tl" rotWithShape="0">
                <a:srgbClr val="000000">
                  <a:alpha val="40000"/>
                </a:srgbClr>
              </a:outerShdw>
            </a:effectLst>
          </p:spPr>
        </p:pic>
      </p:grpSp>
    </p:spTree>
    <p:extLst>
      <p:ext uri="{BB962C8B-B14F-4D97-AF65-F5344CB8AC3E}">
        <p14:creationId xmlns:p14="http://schemas.microsoft.com/office/powerpoint/2010/main" val="3771566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Substring Pattern Matching and Arithmetic Operators</a:t>
            </a:r>
          </a:p>
          <a:p>
            <a:pPr lvl="0">
              <a:buClr>
                <a:srgbClr val="90C226"/>
              </a:buClr>
            </a:pPr>
            <a:r>
              <a:rPr lang="en-US" sz="1400" dirty="0"/>
              <a:t>The first feature allows comparison conditions on only parts of a character string, using the LIKE comparison operator. This can be used for string pattern matching. </a:t>
            </a:r>
          </a:p>
          <a:p>
            <a:pPr lvl="0">
              <a:buClr>
                <a:srgbClr val="90C226"/>
              </a:buClr>
            </a:pPr>
            <a:r>
              <a:rPr lang="en-US" sz="1400" dirty="0"/>
              <a:t>Partial strings are specified using two reserved characters: % replaces an arbitrary number of zero or more characters, and the underscore (_) replaces a single character. For example, consider the following query.</a:t>
            </a:r>
          </a:p>
          <a:p>
            <a:pPr lvl="0">
              <a:buClr>
                <a:srgbClr val="90C226"/>
              </a:buClr>
            </a:pPr>
            <a:r>
              <a:rPr lang="en-US" sz="1400" dirty="0">
                <a:solidFill>
                  <a:srgbClr val="0070C0"/>
                </a:solidFill>
              </a:rPr>
              <a:t>Query 12. Retrieve all employees whose address is in Houston, Texas.</a:t>
            </a:r>
          </a:p>
          <a:p>
            <a:pPr lvl="0">
              <a:buClr>
                <a:srgbClr val="90C226"/>
              </a:buClr>
            </a:pPr>
            <a:r>
              <a:rPr lang="en-US" sz="1400" dirty="0">
                <a:solidFill>
                  <a:srgbClr val="0070C0"/>
                </a:solidFill>
              </a:rPr>
              <a:t>Q12: SELECT </a:t>
            </a:r>
            <a:r>
              <a:rPr lang="en-US" sz="1400" dirty="0" err="1">
                <a:solidFill>
                  <a:srgbClr val="0070C0"/>
                </a:solidFill>
              </a:rPr>
              <a:t>Fname</a:t>
            </a:r>
            <a:r>
              <a:rPr lang="en-US" sz="1400" dirty="0">
                <a:solidFill>
                  <a:srgbClr val="0070C0"/>
                </a:solidFill>
              </a:rPr>
              <a:t>, </a:t>
            </a:r>
            <a:r>
              <a:rPr lang="en-US" sz="1400" dirty="0" err="1">
                <a:solidFill>
                  <a:srgbClr val="0070C0"/>
                </a:solidFill>
              </a:rPr>
              <a:t>Lname</a:t>
            </a:r>
            <a:endParaRPr lang="en-US" sz="1400" dirty="0">
              <a:solidFill>
                <a:srgbClr val="0070C0"/>
              </a:solidFill>
            </a:endParaRPr>
          </a:p>
          <a:p>
            <a:pPr lvl="0">
              <a:buClr>
                <a:srgbClr val="90C226"/>
              </a:buClr>
            </a:pPr>
            <a:r>
              <a:rPr lang="en-US" sz="1400" dirty="0">
                <a:solidFill>
                  <a:srgbClr val="0070C0"/>
                </a:solidFill>
              </a:rPr>
              <a:t>FROM EMPLOYEE</a:t>
            </a:r>
          </a:p>
          <a:p>
            <a:pPr lvl="0">
              <a:buClr>
                <a:srgbClr val="90C226"/>
              </a:buClr>
            </a:pPr>
            <a:r>
              <a:rPr lang="en-US" sz="1400" dirty="0">
                <a:solidFill>
                  <a:srgbClr val="0070C0"/>
                </a:solidFill>
              </a:rPr>
              <a:t>WHERE Address LIKE ‘%</a:t>
            </a:r>
            <a:r>
              <a:rPr lang="en-US" sz="1400" dirty="0" err="1">
                <a:solidFill>
                  <a:srgbClr val="0070C0"/>
                </a:solidFill>
              </a:rPr>
              <a:t>Houston,TX</a:t>
            </a:r>
            <a:r>
              <a:rPr lang="en-US" sz="1400" dirty="0">
                <a:solidFill>
                  <a:srgbClr val="0070C0"/>
                </a:solidFill>
              </a:rPr>
              <a:t>%’;</a:t>
            </a:r>
          </a:p>
          <a:p>
            <a:pPr lvl="0">
              <a:buClr>
                <a:srgbClr val="90C226"/>
              </a:buClr>
            </a:pPr>
            <a:r>
              <a:rPr lang="en-US" sz="1400" dirty="0"/>
              <a:t>To retrieve all employees who were born during the 1970s, we can use Query Q12A. Here, ‘7’ must be the third character of the string (according to our format for date), so we use the value ‘_ _ 7 _ _ _ _ _ _ _’, with each underscore serving as a placeholder for an arbitrary character.</a:t>
            </a:r>
          </a:p>
          <a:p>
            <a:pPr lvl="0">
              <a:buClr>
                <a:srgbClr val="90C226"/>
              </a:buClr>
            </a:pPr>
            <a:r>
              <a:rPr lang="en-US" sz="1400" dirty="0">
                <a:solidFill>
                  <a:srgbClr val="0070C0"/>
                </a:solidFill>
              </a:rPr>
              <a:t>Query 12A. Find all employees who were born during the 1950s.</a:t>
            </a:r>
          </a:p>
          <a:p>
            <a:pPr lvl="0">
              <a:buClr>
                <a:srgbClr val="90C226"/>
              </a:buClr>
            </a:pPr>
            <a:r>
              <a:rPr lang="en-US" sz="1400" dirty="0">
                <a:solidFill>
                  <a:srgbClr val="0070C0"/>
                </a:solidFill>
              </a:rPr>
              <a:t>Q12: SELECT </a:t>
            </a:r>
            <a:r>
              <a:rPr lang="en-US" sz="1400" dirty="0" err="1">
                <a:solidFill>
                  <a:srgbClr val="0070C0"/>
                </a:solidFill>
              </a:rPr>
              <a:t>Fname</a:t>
            </a:r>
            <a:r>
              <a:rPr lang="en-US" sz="1400" dirty="0">
                <a:solidFill>
                  <a:srgbClr val="0070C0"/>
                </a:solidFill>
              </a:rPr>
              <a:t>, </a:t>
            </a:r>
            <a:r>
              <a:rPr lang="en-US" sz="1400" dirty="0" err="1">
                <a:solidFill>
                  <a:srgbClr val="0070C0"/>
                </a:solidFill>
              </a:rPr>
              <a:t>Lname</a:t>
            </a:r>
            <a:endParaRPr lang="en-US" sz="1400" dirty="0">
              <a:solidFill>
                <a:srgbClr val="0070C0"/>
              </a:solidFill>
            </a:endParaRPr>
          </a:p>
          <a:p>
            <a:pPr lvl="0">
              <a:buClr>
                <a:srgbClr val="90C226"/>
              </a:buClr>
            </a:pPr>
            <a:r>
              <a:rPr lang="en-US" sz="1400" dirty="0">
                <a:solidFill>
                  <a:srgbClr val="0070C0"/>
                </a:solidFill>
              </a:rPr>
              <a:t>FROM EMPLOYEE</a:t>
            </a:r>
          </a:p>
          <a:p>
            <a:pPr lvl="0">
              <a:buClr>
                <a:srgbClr val="90C226"/>
              </a:buClr>
            </a:pPr>
            <a:r>
              <a:rPr lang="en-US" sz="1400" dirty="0">
                <a:solidFill>
                  <a:srgbClr val="0070C0"/>
                </a:solidFill>
              </a:rPr>
              <a:t>WHERE </a:t>
            </a:r>
            <a:r>
              <a:rPr lang="en-US" sz="1400" dirty="0" err="1">
                <a:solidFill>
                  <a:srgbClr val="0070C0"/>
                </a:solidFill>
              </a:rPr>
              <a:t>Bdate</a:t>
            </a:r>
            <a:r>
              <a:rPr lang="en-US" sz="1400" dirty="0">
                <a:solidFill>
                  <a:srgbClr val="0070C0"/>
                </a:solidFill>
              </a:rPr>
              <a:t> LIKE ‘_ _ 5 _ _ _ _ _ _ _’;</a:t>
            </a:r>
          </a:p>
        </p:txBody>
      </p:sp>
    </p:spTree>
    <p:extLst>
      <p:ext uri="{BB962C8B-B14F-4D97-AF65-F5344CB8AC3E}">
        <p14:creationId xmlns:p14="http://schemas.microsoft.com/office/powerpoint/2010/main" val="358851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Substring Pattern Matching and Arithmetic Operators</a:t>
            </a:r>
          </a:p>
        </p:txBody>
      </p:sp>
      <p:pic>
        <p:nvPicPr>
          <p:cNvPr id="4" name="Picture 3"/>
          <p:cNvPicPr>
            <a:picLocks noChangeAspect="1"/>
          </p:cNvPicPr>
          <p:nvPr/>
        </p:nvPicPr>
        <p:blipFill>
          <a:blip r:embed="rId2"/>
          <a:stretch>
            <a:fillRect/>
          </a:stretch>
        </p:blipFill>
        <p:spPr>
          <a:xfrm>
            <a:off x="1532237" y="1930400"/>
            <a:ext cx="7445204" cy="4698597"/>
          </a:xfrm>
          <a:prstGeom prst="rect">
            <a:avLst/>
          </a:prstGeom>
        </p:spPr>
      </p:pic>
    </p:spTree>
    <p:extLst>
      <p:ext uri="{BB962C8B-B14F-4D97-AF65-F5344CB8AC3E}">
        <p14:creationId xmlns:p14="http://schemas.microsoft.com/office/powerpoint/2010/main" val="2075726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Substring Pattern Matching and Arithmetic Operators</a:t>
            </a:r>
          </a:p>
          <a:p>
            <a:pPr lvl="0">
              <a:buClr>
                <a:srgbClr val="90C226"/>
              </a:buClr>
            </a:pPr>
            <a:r>
              <a:rPr lang="en-US" sz="1400" dirty="0"/>
              <a:t>Arithmetic Operators</a:t>
            </a:r>
          </a:p>
          <a:p>
            <a:pPr lvl="0">
              <a:buClr>
                <a:srgbClr val="90C226"/>
              </a:buClr>
            </a:pPr>
            <a:r>
              <a:rPr lang="en-US" sz="1400" dirty="0"/>
              <a:t>Arithmetic operators are addition(+), subtraction(-), multiplication(*) and division(/). </a:t>
            </a:r>
          </a:p>
          <a:p>
            <a:pPr lvl="0">
              <a:buClr>
                <a:srgbClr val="90C226"/>
              </a:buClr>
            </a:pPr>
            <a:endParaRPr lang="en-US" sz="1400" dirty="0">
              <a:solidFill>
                <a:srgbClr val="0070C0"/>
              </a:solidFill>
            </a:endParaRPr>
          </a:p>
        </p:txBody>
      </p:sp>
      <p:pic>
        <p:nvPicPr>
          <p:cNvPr id="4" name="Picture 3"/>
          <p:cNvPicPr>
            <a:picLocks noChangeAspect="1"/>
          </p:cNvPicPr>
          <p:nvPr/>
        </p:nvPicPr>
        <p:blipFill>
          <a:blip r:embed="rId2"/>
          <a:stretch>
            <a:fillRect/>
          </a:stretch>
        </p:blipFill>
        <p:spPr>
          <a:xfrm>
            <a:off x="739089" y="2772032"/>
            <a:ext cx="10153650" cy="2362200"/>
          </a:xfrm>
          <a:prstGeom prst="rect">
            <a:avLst/>
          </a:prstGeom>
        </p:spPr>
      </p:pic>
    </p:spTree>
    <p:extLst>
      <p:ext uri="{BB962C8B-B14F-4D97-AF65-F5344CB8AC3E}">
        <p14:creationId xmlns:p14="http://schemas.microsoft.com/office/powerpoint/2010/main" val="40256143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Substring Pattern Matching and Arithmetic Operators</a:t>
            </a:r>
          </a:p>
          <a:p>
            <a:pPr lvl="0">
              <a:buClr>
                <a:srgbClr val="90C226"/>
              </a:buClr>
            </a:pPr>
            <a:r>
              <a:rPr lang="en-US" sz="1400" dirty="0"/>
              <a:t>Arithmetic Operators</a:t>
            </a:r>
          </a:p>
          <a:p>
            <a:pPr lvl="0">
              <a:buClr>
                <a:srgbClr val="90C226"/>
              </a:buClr>
            </a:pPr>
            <a:r>
              <a:rPr lang="en-US" sz="1400" dirty="0"/>
              <a:t>Arithmetic operators are addition(+), subtraction(-), multiplication(*) and division(/). </a:t>
            </a:r>
          </a:p>
          <a:p>
            <a:pPr lvl="0">
              <a:buClr>
                <a:srgbClr val="90C226"/>
              </a:buClr>
            </a:pPr>
            <a:endParaRPr lang="en-US" sz="1400" dirty="0">
              <a:solidFill>
                <a:srgbClr val="0070C0"/>
              </a:solidFill>
            </a:endParaRPr>
          </a:p>
        </p:txBody>
      </p:sp>
      <p:pic>
        <p:nvPicPr>
          <p:cNvPr id="6" name="Picture 5"/>
          <p:cNvPicPr>
            <a:picLocks noChangeAspect="1"/>
          </p:cNvPicPr>
          <p:nvPr/>
        </p:nvPicPr>
        <p:blipFill>
          <a:blip r:embed="rId2"/>
          <a:stretch>
            <a:fillRect/>
          </a:stretch>
        </p:blipFill>
        <p:spPr>
          <a:xfrm>
            <a:off x="2851322" y="4461656"/>
            <a:ext cx="5563089" cy="2145089"/>
          </a:xfrm>
          <a:prstGeom prst="rect">
            <a:avLst/>
          </a:prstGeom>
        </p:spPr>
      </p:pic>
      <p:pic>
        <p:nvPicPr>
          <p:cNvPr id="7" name="Picture 6"/>
          <p:cNvPicPr>
            <a:picLocks noChangeAspect="1"/>
          </p:cNvPicPr>
          <p:nvPr/>
        </p:nvPicPr>
        <p:blipFill>
          <a:blip r:embed="rId3"/>
          <a:stretch>
            <a:fillRect/>
          </a:stretch>
        </p:blipFill>
        <p:spPr>
          <a:xfrm>
            <a:off x="2488206" y="2798268"/>
            <a:ext cx="6351508" cy="1520955"/>
          </a:xfrm>
          <a:prstGeom prst="rect">
            <a:avLst/>
          </a:prstGeom>
        </p:spPr>
      </p:pic>
    </p:spTree>
    <p:extLst>
      <p:ext uri="{BB962C8B-B14F-4D97-AF65-F5344CB8AC3E}">
        <p14:creationId xmlns:p14="http://schemas.microsoft.com/office/powerpoint/2010/main" val="2008900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Substring Pattern Matching and Arithmetic Operators</a:t>
            </a:r>
          </a:p>
          <a:p>
            <a:pPr lvl="0">
              <a:buClr>
                <a:srgbClr val="90C226"/>
              </a:buClr>
            </a:pPr>
            <a:r>
              <a:rPr lang="en-US" sz="1400" dirty="0"/>
              <a:t>Another feature allows the use of arithmetic in queries. The standard arithmetic operators for addition (+), subtraction (−), multiplication (*), and division (/) can be applied to numeric values or attributes with numeric domains.</a:t>
            </a:r>
          </a:p>
          <a:p>
            <a:pPr lvl="0">
              <a:buClr>
                <a:srgbClr val="90C226"/>
              </a:buClr>
            </a:pPr>
            <a:r>
              <a:rPr lang="en-US" sz="1400" dirty="0"/>
              <a:t>For example, suppose that we want to see the effect of giving all employees who work on the ‘</a:t>
            </a:r>
            <a:r>
              <a:rPr lang="en-US" sz="1400" dirty="0" err="1"/>
              <a:t>ProductX</a:t>
            </a:r>
            <a:r>
              <a:rPr lang="en-US" sz="1400" dirty="0"/>
              <a:t>’ project a 10% raise; we can issue Query 13 to see what their salaries would become. This example also shows how we can rename an attribute in the query result using AS in the SELECT clause.</a:t>
            </a:r>
          </a:p>
          <a:p>
            <a:pPr lvl="0">
              <a:buClr>
                <a:srgbClr val="90C226"/>
              </a:buClr>
            </a:pPr>
            <a:r>
              <a:rPr lang="en-US" sz="1400" dirty="0">
                <a:solidFill>
                  <a:srgbClr val="0070C0"/>
                </a:solidFill>
              </a:rPr>
              <a:t>Query 13. Show the resulting salaries if every employee working on the ‘</a:t>
            </a:r>
            <a:r>
              <a:rPr lang="en-US" sz="1400" dirty="0" err="1">
                <a:solidFill>
                  <a:srgbClr val="0070C0"/>
                </a:solidFill>
              </a:rPr>
              <a:t>ProductX</a:t>
            </a:r>
            <a:r>
              <a:rPr lang="en-US" sz="1400" dirty="0">
                <a:solidFill>
                  <a:srgbClr val="0070C0"/>
                </a:solidFill>
              </a:rPr>
              <a:t>’ project is given a 10% raise.</a:t>
            </a:r>
          </a:p>
          <a:p>
            <a:pPr lvl="0">
              <a:buClr>
                <a:srgbClr val="90C226"/>
              </a:buClr>
            </a:pPr>
            <a:r>
              <a:rPr lang="en-US" sz="1400" dirty="0">
                <a:solidFill>
                  <a:srgbClr val="0070C0"/>
                </a:solidFill>
              </a:rPr>
              <a:t>Q13: SELECT </a:t>
            </a:r>
            <a:r>
              <a:rPr lang="en-US" sz="1400" dirty="0" err="1">
                <a:solidFill>
                  <a:srgbClr val="0070C0"/>
                </a:solidFill>
              </a:rPr>
              <a:t>E.Fname</a:t>
            </a:r>
            <a:r>
              <a:rPr lang="en-US" sz="1400" dirty="0">
                <a:solidFill>
                  <a:srgbClr val="0070C0"/>
                </a:solidFill>
              </a:rPr>
              <a:t>, </a:t>
            </a:r>
            <a:r>
              <a:rPr lang="en-US" sz="1400" dirty="0" err="1">
                <a:solidFill>
                  <a:srgbClr val="0070C0"/>
                </a:solidFill>
              </a:rPr>
              <a:t>E.Lname</a:t>
            </a:r>
            <a:r>
              <a:rPr lang="en-US" sz="1400" dirty="0">
                <a:solidFill>
                  <a:srgbClr val="0070C0"/>
                </a:solidFill>
              </a:rPr>
              <a:t>, 1.1 * </a:t>
            </a:r>
            <a:r>
              <a:rPr lang="en-US" sz="1400" dirty="0" err="1">
                <a:solidFill>
                  <a:srgbClr val="0070C0"/>
                </a:solidFill>
              </a:rPr>
              <a:t>E.Salary</a:t>
            </a:r>
            <a:r>
              <a:rPr lang="en-US" sz="1400" dirty="0">
                <a:solidFill>
                  <a:srgbClr val="0070C0"/>
                </a:solidFill>
              </a:rPr>
              <a:t> AS </a:t>
            </a:r>
            <a:r>
              <a:rPr lang="en-US" sz="1400" dirty="0" err="1">
                <a:solidFill>
                  <a:srgbClr val="0070C0"/>
                </a:solidFill>
              </a:rPr>
              <a:t>Increased_sal</a:t>
            </a:r>
            <a:endParaRPr lang="en-US" sz="1400" dirty="0">
              <a:solidFill>
                <a:srgbClr val="0070C0"/>
              </a:solidFill>
            </a:endParaRPr>
          </a:p>
          <a:p>
            <a:pPr lvl="0">
              <a:buClr>
                <a:srgbClr val="90C226"/>
              </a:buClr>
            </a:pPr>
            <a:r>
              <a:rPr lang="en-US" sz="1400" dirty="0">
                <a:solidFill>
                  <a:srgbClr val="0070C0"/>
                </a:solidFill>
              </a:rPr>
              <a:t>FROM EMPLOYEE AS E, WORKS_ON AS W, PROJECT AS P</a:t>
            </a:r>
          </a:p>
          <a:p>
            <a:pPr lvl="0">
              <a:buClr>
                <a:srgbClr val="90C226"/>
              </a:buClr>
            </a:pPr>
            <a:r>
              <a:rPr lang="en-US" sz="1400" dirty="0">
                <a:solidFill>
                  <a:srgbClr val="0070C0"/>
                </a:solidFill>
              </a:rPr>
              <a:t>WHERE </a:t>
            </a:r>
            <a:r>
              <a:rPr lang="en-US" sz="1400" dirty="0" err="1">
                <a:solidFill>
                  <a:srgbClr val="0070C0"/>
                </a:solidFill>
              </a:rPr>
              <a:t>E.Ssn</a:t>
            </a:r>
            <a:r>
              <a:rPr lang="en-US" sz="1400" dirty="0">
                <a:solidFill>
                  <a:srgbClr val="0070C0"/>
                </a:solidFill>
              </a:rPr>
              <a:t> = </a:t>
            </a:r>
            <a:r>
              <a:rPr lang="en-US" sz="1400" dirty="0" err="1">
                <a:solidFill>
                  <a:srgbClr val="0070C0"/>
                </a:solidFill>
              </a:rPr>
              <a:t>W.Essn</a:t>
            </a:r>
            <a:r>
              <a:rPr lang="en-US" sz="1400" dirty="0">
                <a:solidFill>
                  <a:srgbClr val="0070C0"/>
                </a:solidFill>
              </a:rPr>
              <a:t> AND </a:t>
            </a:r>
            <a:r>
              <a:rPr lang="en-US" sz="1400" dirty="0" err="1">
                <a:solidFill>
                  <a:srgbClr val="0070C0"/>
                </a:solidFill>
              </a:rPr>
              <a:t>W.Pno</a:t>
            </a:r>
            <a:r>
              <a:rPr lang="en-US" sz="1400" dirty="0">
                <a:solidFill>
                  <a:srgbClr val="0070C0"/>
                </a:solidFill>
              </a:rPr>
              <a:t> = </a:t>
            </a:r>
            <a:r>
              <a:rPr lang="en-US" sz="1400" dirty="0" err="1">
                <a:solidFill>
                  <a:srgbClr val="0070C0"/>
                </a:solidFill>
              </a:rPr>
              <a:t>P.Pnumber</a:t>
            </a:r>
            <a:r>
              <a:rPr lang="en-US" sz="1400" dirty="0">
                <a:solidFill>
                  <a:srgbClr val="0070C0"/>
                </a:solidFill>
              </a:rPr>
              <a:t> AND</a:t>
            </a:r>
          </a:p>
          <a:p>
            <a:pPr lvl="0">
              <a:buClr>
                <a:srgbClr val="90C226"/>
              </a:buClr>
            </a:pPr>
            <a:r>
              <a:rPr lang="en-US" sz="1400" dirty="0" err="1">
                <a:solidFill>
                  <a:srgbClr val="0070C0"/>
                </a:solidFill>
              </a:rPr>
              <a:t>P.Pname</a:t>
            </a:r>
            <a:r>
              <a:rPr lang="en-US" sz="1400" dirty="0">
                <a:solidFill>
                  <a:srgbClr val="0070C0"/>
                </a:solidFill>
              </a:rPr>
              <a:t> = ‘</a:t>
            </a:r>
            <a:r>
              <a:rPr lang="en-US" sz="1400" dirty="0" err="1">
                <a:solidFill>
                  <a:srgbClr val="0070C0"/>
                </a:solidFill>
              </a:rPr>
              <a:t>ProductX</a:t>
            </a:r>
            <a:r>
              <a:rPr lang="en-US" sz="1400" dirty="0">
                <a:solidFill>
                  <a:srgbClr val="0070C0"/>
                </a:solidFill>
              </a:rPr>
              <a:t>’</a:t>
            </a:r>
          </a:p>
        </p:txBody>
      </p:sp>
    </p:spTree>
    <p:extLst>
      <p:ext uri="{BB962C8B-B14F-4D97-AF65-F5344CB8AC3E}">
        <p14:creationId xmlns:p14="http://schemas.microsoft.com/office/powerpoint/2010/main" val="25189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558324"/>
            <a:ext cx="9158644" cy="4661243"/>
          </a:xfrm>
        </p:spPr>
        <p:txBody>
          <a:bodyPr>
            <a:normAutofit/>
          </a:bodyPr>
          <a:lstStyle/>
          <a:p>
            <a:r>
              <a:rPr lang="en-US" sz="1600" dirty="0"/>
              <a:t>SQL uses the terms table, row, and column for the formal relational model terms </a:t>
            </a:r>
            <a:r>
              <a:rPr lang="en-US" sz="1600" b="1" dirty="0">
                <a:solidFill>
                  <a:srgbClr val="C00000"/>
                </a:solidFill>
              </a:rPr>
              <a:t>relation, tuple, and attribute</a:t>
            </a:r>
            <a:r>
              <a:rPr lang="en-US" sz="1600" dirty="0"/>
              <a:t>. </a:t>
            </a:r>
          </a:p>
          <a:p>
            <a:endParaRPr lang="en-US" sz="1600" dirty="0"/>
          </a:p>
          <a:p>
            <a:r>
              <a:rPr lang="en-US" sz="1600" dirty="0"/>
              <a:t>The main SQL command for data definition is the </a:t>
            </a:r>
            <a:r>
              <a:rPr lang="en-US" sz="1600" b="1" dirty="0">
                <a:solidFill>
                  <a:srgbClr val="C00000"/>
                </a:solidFill>
              </a:rPr>
              <a:t>CREATE</a:t>
            </a:r>
            <a:r>
              <a:rPr lang="en-US" sz="1600" dirty="0"/>
              <a:t> statement, which can be used to </a:t>
            </a:r>
          </a:p>
          <a:p>
            <a:pPr lvl="1"/>
            <a:r>
              <a:rPr lang="en-US" dirty="0"/>
              <a:t>create schemas, </a:t>
            </a:r>
          </a:p>
          <a:p>
            <a:pPr lvl="1"/>
            <a:r>
              <a:rPr lang="en-US" dirty="0"/>
              <a:t>tables (relations), </a:t>
            </a:r>
          </a:p>
          <a:p>
            <a:pPr lvl="1"/>
            <a:r>
              <a:rPr lang="en-US" dirty="0"/>
              <a:t>domains, </a:t>
            </a:r>
          </a:p>
          <a:p>
            <a:pPr lvl="1"/>
            <a:r>
              <a:rPr lang="en-US" dirty="0"/>
              <a:t>views, </a:t>
            </a:r>
          </a:p>
          <a:p>
            <a:pPr lvl="1"/>
            <a:r>
              <a:rPr lang="en-US" dirty="0"/>
              <a:t>assertions, </a:t>
            </a:r>
          </a:p>
          <a:p>
            <a:pPr lvl="1"/>
            <a:r>
              <a:rPr lang="en-US" dirty="0"/>
              <a:t>and triggers.</a:t>
            </a:r>
          </a:p>
        </p:txBody>
      </p:sp>
    </p:spTree>
    <p:extLst>
      <p:ext uri="{BB962C8B-B14F-4D97-AF65-F5344CB8AC3E}">
        <p14:creationId xmlns:p14="http://schemas.microsoft.com/office/powerpoint/2010/main" val="1340555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Substring Pattern Matching and Arithmetic Operators</a:t>
            </a:r>
          </a:p>
          <a:p>
            <a:pPr lvl="0">
              <a:buClr>
                <a:srgbClr val="90C226"/>
              </a:buClr>
            </a:pPr>
            <a:r>
              <a:rPr lang="en-US" sz="1400" dirty="0">
                <a:solidFill>
                  <a:srgbClr val="0070C0"/>
                </a:solidFill>
              </a:rPr>
              <a:t>Query 14. Retrieve all employees in department 5 whose salary is between $30,000 and $40,000.</a:t>
            </a:r>
          </a:p>
          <a:p>
            <a:pPr lvl="0">
              <a:buClr>
                <a:srgbClr val="90C226"/>
              </a:buClr>
            </a:pPr>
            <a:r>
              <a:rPr lang="en-US" sz="1400" dirty="0">
                <a:solidFill>
                  <a:srgbClr val="0070C0"/>
                </a:solidFill>
              </a:rPr>
              <a:t>Q14: SELECT *</a:t>
            </a:r>
          </a:p>
          <a:p>
            <a:pPr lvl="0">
              <a:buClr>
                <a:srgbClr val="90C226"/>
              </a:buClr>
            </a:pPr>
            <a:r>
              <a:rPr lang="en-US" sz="1400" dirty="0">
                <a:solidFill>
                  <a:srgbClr val="0070C0"/>
                </a:solidFill>
              </a:rPr>
              <a:t>FROM EMPLOYEE</a:t>
            </a:r>
          </a:p>
          <a:p>
            <a:pPr lvl="0">
              <a:buClr>
                <a:srgbClr val="90C226"/>
              </a:buClr>
            </a:pPr>
            <a:r>
              <a:rPr lang="en-US" sz="1400" dirty="0">
                <a:solidFill>
                  <a:srgbClr val="0070C0"/>
                </a:solidFill>
              </a:rPr>
              <a:t>WHERE (Salary BETWEEN 30000 AND 40000) AND </a:t>
            </a:r>
            <a:r>
              <a:rPr lang="en-US" sz="1400" dirty="0" err="1">
                <a:solidFill>
                  <a:srgbClr val="0070C0"/>
                </a:solidFill>
              </a:rPr>
              <a:t>Dno</a:t>
            </a:r>
            <a:r>
              <a:rPr lang="en-US" sz="1400" dirty="0">
                <a:solidFill>
                  <a:srgbClr val="0070C0"/>
                </a:solidFill>
              </a:rPr>
              <a:t> = 5;</a:t>
            </a:r>
          </a:p>
          <a:p>
            <a:pPr lvl="0">
              <a:buClr>
                <a:srgbClr val="90C226"/>
              </a:buClr>
            </a:pPr>
            <a:r>
              <a:rPr lang="en-US" sz="1400" dirty="0">
                <a:solidFill>
                  <a:schemeClr val="tx1"/>
                </a:solidFill>
              </a:rPr>
              <a:t>The condition (Salary BETWEEN 30000 AND 40000) in Q14 is equivalent to the condition ((Salary &gt;= 30000) AND (Salary &lt;= 40000)).</a:t>
            </a:r>
          </a:p>
        </p:txBody>
      </p:sp>
    </p:spTree>
    <p:extLst>
      <p:ext uri="{BB962C8B-B14F-4D97-AF65-F5344CB8AC3E}">
        <p14:creationId xmlns:p14="http://schemas.microsoft.com/office/powerpoint/2010/main" val="2653897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b="1" u="sng" dirty="0">
                <a:solidFill>
                  <a:srgbClr val="54A021">
                    <a:lumMod val="75000"/>
                  </a:srgbClr>
                </a:solidFill>
              </a:rPr>
              <a:t>Ordering of Query Results</a:t>
            </a:r>
            <a:endParaRPr lang="en-US" dirty="0">
              <a:solidFill>
                <a:srgbClr val="0070C0"/>
              </a:solidFill>
            </a:endParaRPr>
          </a:p>
          <a:p>
            <a:pPr lvl="0">
              <a:buClr>
                <a:srgbClr val="90C226"/>
              </a:buClr>
            </a:pPr>
            <a:r>
              <a:rPr lang="en-US" sz="1400" dirty="0"/>
              <a:t>SQL allows the user to order the tuples in the result of a query by the values of one or more of the attributes that appear in the query result, by using the ORDER BY clause. </a:t>
            </a:r>
          </a:p>
          <a:p>
            <a:pPr lvl="0">
              <a:buClr>
                <a:srgbClr val="90C226"/>
              </a:buClr>
            </a:pPr>
            <a:r>
              <a:rPr lang="en-US" sz="1400" dirty="0">
                <a:solidFill>
                  <a:srgbClr val="0070C0"/>
                </a:solidFill>
              </a:rPr>
              <a:t>Query 15. Retrieve a list of employees and the projects they are working on, ordered by department and, within each department, ordered alphabetically by last name, then first name.</a:t>
            </a:r>
          </a:p>
          <a:p>
            <a:pPr lvl="0">
              <a:buClr>
                <a:srgbClr val="90C226"/>
              </a:buClr>
            </a:pPr>
            <a:r>
              <a:rPr lang="en-US" sz="1400" dirty="0">
                <a:solidFill>
                  <a:srgbClr val="0070C0"/>
                </a:solidFill>
              </a:rPr>
              <a:t>Q15: SELECT </a:t>
            </a:r>
            <a:r>
              <a:rPr lang="en-US" sz="1400" dirty="0" err="1">
                <a:solidFill>
                  <a:srgbClr val="0070C0"/>
                </a:solidFill>
              </a:rPr>
              <a:t>D.Dname</a:t>
            </a:r>
            <a:r>
              <a:rPr lang="en-US" sz="1400" dirty="0">
                <a:solidFill>
                  <a:srgbClr val="0070C0"/>
                </a:solidFill>
              </a:rPr>
              <a:t>, </a:t>
            </a:r>
            <a:r>
              <a:rPr lang="en-US" sz="1400" dirty="0" err="1">
                <a:solidFill>
                  <a:srgbClr val="0070C0"/>
                </a:solidFill>
              </a:rPr>
              <a:t>E.Lname</a:t>
            </a:r>
            <a:r>
              <a:rPr lang="en-US" sz="1400" dirty="0">
                <a:solidFill>
                  <a:srgbClr val="0070C0"/>
                </a:solidFill>
              </a:rPr>
              <a:t>, </a:t>
            </a:r>
            <a:r>
              <a:rPr lang="en-US" sz="1400" dirty="0" err="1">
                <a:solidFill>
                  <a:srgbClr val="0070C0"/>
                </a:solidFill>
              </a:rPr>
              <a:t>E.Fname</a:t>
            </a:r>
            <a:r>
              <a:rPr lang="en-US" sz="1400" dirty="0">
                <a:solidFill>
                  <a:srgbClr val="0070C0"/>
                </a:solidFill>
              </a:rPr>
              <a:t>, </a:t>
            </a:r>
            <a:r>
              <a:rPr lang="en-US" sz="1400" dirty="0" err="1">
                <a:solidFill>
                  <a:srgbClr val="0070C0"/>
                </a:solidFill>
              </a:rPr>
              <a:t>P.Pname</a:t>
            </a:r>
            <a:endParaRPr lang="en-US" sz="1400" dirty="0">
              <a:solidFill>
                <a:srgbClr val="0070C0"/>
              </a:solidFill>
            </a:endParaRPr>
          </a:p>
          <a:p>
            <a:pPr lvl="0">
              <a:buClr>
                <a:srgbClr val="90C226"/>
              </a:buClr>
            </a:pPr>
            <a:r>
              <a:rPr lang="en-US" sz="1400" dirty="0">
                <a:solidFill>
                  <a:srgbClr val="0070C0"/>
                </a:solidFill>
              </a:rPr>
              <a:t>FROM DEPARTMENT AS D, EMPLOYEE AS E, WORKS_ON AS W, PROJECT AS P</a:t>
            </a:r>
          </a:p>
          <a:p>
            <a:pPr lvl="0">
              <a:buClr>
                <a:srgbClr val="90C226"/>
              </a:buClr>
            </a:pPr>
            <a:r>
              <a:rPr lang="en-US" sz="1400" dirty="0">
                <a:solidFill>
                  <a:srgbClr val="0070C0"/>
                </a:solidFill>
              </a:rPr>
              <a:t>WHERE </a:t>
            </a:r>
            <a:r>
              <a:rPr lang="en-US" sz="1400" dirty="0" err="1">
                <a:solidFill>
                  <a:srgbClr val="0070C0"/>
                </a:solidFill>
              </a:rPr>
              <a:t>D.Dnumber</a:t>
            </a:r>
            <a:r>
              <a:rPr lang="en-US" sz="1400" dirty="0">
                <a:solidFill>
                  <a:srgbClr val="0070C0"/>
                </a:solidFill>
              </a:rPr>
              <a:t> = </a:t>
            </a:r>
            <a:r>
              <a:rPr lang="en-US" sz="1400" dirty="0" err="1">
                <a:solidFill>
                  <a:srgbClr val="0070C0"/>
                </a:solidFill>
              </a:rPr>
              <a:t>E.Dno</a:t>
            </a:r>
            <a:r>
              <a:rPr lang="en-US" sz="1400" dirty="0">
                <a:solidFill>
                  <a:srgbClr val="0070C0"/>
                </a:solidFill>
              </a:rPr>
              <a:t> AND </a:t>
            </a:r>
            <a:r>
              <a:rPr lang="en-US" sz="1400" dirty="0" err="1">
                <a:solidFill>
                  <a:srgbClr val="0070C0"/>
                </a:solidFill>
              </a:rPr>
              <a:t>E.Ssn</a:t>
            </a:r>
            <a:r>
              <a:rPr lang="en-US" sz="1400" dirty="0">
                <a:solidFill>
                  <a:srgbClr val="0070C0"/>
                </a:solidFill>
              </a:rPr>
              <a:t> = </a:t>
            </a:r>
            <a:r>
              <a:rPr lang="en-US" sz="1400" dirty="0" err="1">
                <a:solidFill>
                  <a:srgbClr val="0070C0"/>
                </a:solidFill>
              </a:rPr>
              <a:t>W.Essn</a:t>
            </a:r>
            <a:r>
              <a:rPr lang="en-US" sz="1400" dirty="0">
                <a:solidFill>
                  <a:srgbClr val="0070C0"/>
                </a:solidFill>
              </a:rPr>
              <a:t> AND </a:t>
            </a:r>
            <a:r>
              <a:rPr lang="en-US" sz="1400" dirty="0" err="1">
                <a:solidFill>
                  <a:srgbClr val="0070C0"/>
                </a:solidFill>
              </a:rPr>
              <a:t>W.Pno</a:t>
            </a:r>
            <a:r>
              <a:rPr lang="en-US" sz="1400" dirty="0">
                <a:solidFill>
                  <a:srgbClr val="0070C0"/>
                </a:solidFill>
              </a:rPr>
              <a:t> = </a:t>
            </a:r>
            <a:r>
              <a:rPr lang="en-US" sz="1400" dirty="0" err="1">
                <a:solidFill>
                  <a:srgbClr val="0070C0"/>
                </a:solidFill>
              </a:rPr>
              <a:t>P.Pnumber</a:t>
            </a:r>
            <a:endParaRPr lang="en-US" sz="1400" dirty="0">
              <a:solidFill>
                <a:srgbClr val="0070C0"/>
              </a:solidFill>
            </a:endParaRPr>
          </a:p>
          <a:p>
            <a:pPr lvl="0">
              <a:buClr>
                <a:srgbClr val="90C226"/>
              </a:buClr>
            </a:pPr>
            <a:r>
              <a:rPr lang="en-US" sz="1400" dirty="0">
                <a:solidFill>
                  <a:srgbClr val="0070C0"/>
                </a:solidFill>
              </a:rPr>
              <a:t>ORDER BY </a:t>
            </a:r>
            <a:r>
              <a:rPr lang="en-US" sz="1400" dirty="0" err="1">
                <a:solidFill>
                  <a:srgbClr val="0070C0"/>
                </a:solidFill>
              </a:rPr>
              <a:t>D.Dname</a:t>
            </a:r>
            <a:r>
              <a:rPr lang="en-US" sz="1400" dirty="0">
                <a:solidFill>
                  <a:srgbClr val="0070C0"/>
                </a:solidFill>
              </a:rPr>
              <a:t>, </a:t>
            </a:r>
            <a:r>
              <a:rPr lang="en-US" sz="1400" dirty="0" err="1">
                <a:solidFill>
                  <a:srgbClr val="0070C0"/>
                </a:solidFill>
              </a:rPr>
              <a:t>E.Lname</a:t>
            </a:r>
            <a:r>
              <a:rPr lang="en-US" sz="1400" dirty="0">
                <a:solidFill>
                  <a:srgbClr val="0070C0"/>
                </a:solidFill>
              </a:rPr>
              <a:t>, </a:t>
            </a:r>
            <a:r>
              <a:rPr lang="en-US" sz="1400" dirty="0" err="1">
                <a:solidFill>
                  <a:srgbClr val="0070C0"/>
                </a:solidFill>
              </a:rPr>
              <a:t>E.Fname</a:t>
            </a:r>
            <a:r>
              <a:rPr lang="en-US" sz="1400" dirty="0">
                <a:solidFill>
                  <a:srgbClr val="0070C0"/>
                </a:solidFill>
              </a:rPr>
              <a:t>;</a:t>
            </a:r>
          </a:p>
          <a:p>
            <a:pPr lvl="0">
              <a:buClr>
                <a:srgbClr val="90C226"/>
              </a:buClr>
            </a:pPr>
            <a:r>
              <a:rPr lang="en-US" sz="1400" b="1" dirty="0">
                <a:solidFill>
                  <a:srgbClr val="C00000"/>
                </a:solidFill>
              </a:rPr>
              <a:t>The default order is in ascending order of values. </a:t>
            </a:r>
          </a:p>
          <a:p>
            <a:pPr lvl="0">
              <a:buClr>
                <a:srgbClr val="90C226"/>
              </a:buClr>
            </a:pPr>
            <a:r>
              <a:rPr lang="en-US" sz="1400" dirty="0"/>
              <a:t>We can specify the keyword </a:t>
            </a:r>
            <a:r>
              <a:rPr lang="en-US" sz="1400" b="1" dirty="0">
                <a:solidFill>
                  <a:srgbClr val="C00000"/>
                </a:solidFill>
              </a:rPr>
              <a:t>DESC</a:t>
            </a:r>
            <a:r>
              <a:rPr lang="en-US" sz="1400" dirty="0"/>
              <a:t> if we want to see the result in a descending order of values. </a:t>
            </a:r>
          </a:p>
          <a:p>
            <a:pPr lvl="0">
              <a:buClr>
                <a:srgbClr val="90C226"/>
              </a:buClr>
            </a:pPr>
            <a:r>
              <a:rPr lang="en-US" sz="1400" dirty="0"/>
              <a:t>The keyword ASC can be used to specify ascending order explicitly. </a:t>
            </a:r>
          </a:p>
          <a:p>
            <a:pPr lvl="0">
              <a:buClr>
                <a:srgbClr val="90C226"/>
              </a:buClr>
            </a:pPr>
            <a:r>
              <a:rPr lang="en-US" sz="1400" dirty="0"/>
              <a:t>For example, if we want descending alphabetical order on </a:t>
            </a:r>
            <a:r>
              <a:rPr lang="en-US" sz="1400" dirty="0" err="1"/>
              <a:t>Dname</a:t>
            </a:r>
            <a:r>
              <a:rPr lang="en-US" sz="1400" dirty="0"/>
              <a:t> and ascending order on </a:t>
            </a:r>
            <a:r>
              <a:rPr lang="en-US" sz="1400" dirty="0" err="1"/>
              <a:t>Lname</a:t>
            </a:r>
            <a:r>
              <a:rPr lang="en-US" sz="1400" dirty="0"/>
              <a:t>, </a:t>
            </a:r>
            <a:r>
              <a:rPr lang="en-US" sz="1400" dirty="0" err="1"/>
              <a:t>Fname</a:t>
            </a:r>
            <a:r>
              <a:rPr lang="en-US" sz="1400" dirty="0"/>
              <a:t>, the ORDER BY clause of Q15 can be written as: </a:t>
            </a:r>
          </a:p>
          <a:p>
            <a:pPr lvl="0">
              <a:buClr>
                <a:srgbClr val="90C226"/>
              </a:buClr>
            </a:pPr>
            <a:r>
              <a:rPr lang="en-US" sz="1600" b="1" dirty="0">
                <a:solidFill>
                  <a:srgbClr val="C00000"/>
                </a:solidFill>
              </a:rPr>
              <a:t>ORDER BY </a:t>
            </a:r>
            <a:r>
              <a:rPr lang="en-US" sz="1600" b="1" dirty="0" err="1">
                <a:solidFill>
                  <a:srgbClr val="C00000"/>
                </a:solidFill>
              </a:rPr>
              <a:t>D.Dname</a:t>
            </a:r>
            <a:r>
              <a:rPr lang="en-US" sz="1600" b="1" dirty="0">
                <a:solidFill>
                  <a:srgbClr val="C00000"/>
                </a:solidFill>
              </a:rPr>
              <a:t> DESC, </a:t>
            </a:r>
            <a:r>
              <a:rPr lang="en-US" sz="1600" b="1" dirty="0" err="1">
                <a:solidFill>
                  <a:srgbClr val="C00000"/>
                </a:solidFill>
              </a:rPr>
              <a:t>E.Lname</a:t>
            </a:r>
            <a:r>
              <a:rPr lang="en-US" sz="1600" b="1" dirty="0">
                <a:solidFill>
                  <a:srgbClr val="C00000"/>
                </a:solidFill>
              </a:rPr>
              <a:t> ASC, </a:t>
            </a:r>
            <a:r>
              <a:rPr lang="en-US" sz="1600" b="1" dirty="0" err="1">
                <a:solidFill>
                  <a:srgbClr val="C00000"/>
                </a:solidFill>
              </a:rPr>
              <a:t>E.Fname</a:t>
            </a:r>
            <a:r>
              <a:rPr lang="en-US" sz="1600" b="1" dirty="0">
                <a:solidFill>
                  <a:srgbClr val="C00000"/>
                </a:solidFill>
              </a:rPr>
              <a:t> ASC</a:t>
            </a:r>
          </a:p>
        </p:txBody>
      </p:sp>
    </p:spTree>
    <p:extLst>
      <p:ext uri="{BB962C8B-B14F-4D97-AF65-F5344CB8AC3E}">
        <p14:creationId xmlns:p14="http://schemas.microsoft.com/office/powerpoint/2010/main" val="3034973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INSERT, DELETE, and UPDATE</a:t>
            </a:r>
            <a:br>
              <a:rPr lang="en-US" dirty="0"/>
            </a:br>
            <a:r>
              <a:rPr lang="en-US" dirty="0"/>
              <a:t>Statements in SQL</a:t>
            </a:r>
          </a:p>
        </p:txBody>
      </p:sp>
      <p:sp>
        <p:nvSpPr>
          <p:cNvPr id="3" name="Content Placeholder 2"/>
          <p:cNvSpPr>
            <a:spLocks noGrp="1"/>
          </p:cNvSpPr>
          <p:nvPr>
            <p:ph idx="1"/>
          </p:nvPr>
        </p:nvSpPr>
        <p:spPr>
          <a:xfrm>
            <a:off x="545527" y="1451232"/>
            <a:ext cx="9241023" cy="5031946"/>
          </a:xfrm>
        </p:spPr>
        <p:txBody>
          <a:bodyPr>
            <a:normAutofit lnSpcReduction="10000"/>
          </a:bodyPr>
          <a:lstStyle/>
          <a:p>
            <a:pPr lvl="0">
              <a:buClr>
                <a:srgbClr val="90C226"/>
              </a:buClr>
            </a:pPr>
            <a:r>
              <a:rPr lang="en-US" sz="1900" b="1" u="sng" dirty="0">
                <a:solidFill>
                  <a:srgbClr val="54A021">
                    <a:lumMod val="75000"/>
                  </a:srgbClr>
                </a:solidFill>
              </a:rPr>
              <a:t>The INSERT Command</a:t>
            </a:r>
            <a:endParaRPr lang="en-US" sz="1400" dirty="0">
              <a:solidFill>
                <a:srgbClr val="0070C0"/>
              </a:solidFill>
            </a:endParaRPr>
          </a:p>
          <a:p>
            <a:pPr lvl="0">
              <a:buClr>
                <a:srgbClr val="90C226"/>
              </a:buClr>
            </a:pPr>
            <a:r>
              <a:rPr lang="en-US" sz="1400" dirty="0">
                <a:solidFill>
                  <a:schemeClr val="tx1"/>
                </a:solidFill>
              </a:rPr>
              <a:t>INSERT is used to add a single tuple (row) to a relation (table).</a:t>
            </a:r>
          </a:p>
          <a:p>
            <a:pPr lvl="0">
              <a:buClr>
                <a:srgbClr val="90C226"/>
              </a:buClr>
            </a:pPr>
            <a:r>
              <a:rPr lang="en-US" sz="1400" dirty="0">
                <a:solidFill>
                  <a:schemeClr val="tx1"/>
                </a:solidFill>
              </a:rPr>
              <a:t>For example, to add a new tuple to the EMPLOYEE relation shown in Figure 5.5 and specified in the CREATE TABLE EMPLOYEE … command in Figure 6.1, we can use U1:</a:t>
            </a:r>
          </a:p>
          <a:p>
            <a:pPr lvl="0">
              <a:buClr>
                <a:srgbClr val="90C226"/>
              </a:buClr>
            </a:pPr>
            <a:r>
              <a:rPr lang="en-US" sz="1400" dirty="0">
                <a:solidFill>
                  <a:srgbClr val="0070C0"/>
                </a:solidFill>
              </a:rPr>
              <a:t>U1: INSERT INTO EMPLOYEE</a:t>
            </a:r>
          </a:p>
          <a:p>
            <a:pPr lvl="0">
              <a:buClr>
                <a:srgbClr val="90C226"/>
              </a:buClr>
            </a:pPr>
            <a:r>
              <a:rPr lang="en-US" sz="1400" dirty="0">
                <a:solidFill>
                  <a:srgbClr val="0070C0"/>
                </a:solidFill>
              </a:rPr>
              <a:t>VALUES ( ‘Richard’, ‘K’, ‘Marini’, ‘653298653’, ‘1962-12-30’, ’98 Oak Forest, Katy, TX’, ‘M’, 37000, ‘653298653’, 4 );</a:t>
            </a:r>
          </a:p>
          <a:p>
            <a:pPr lvl="0">
              <a:buClr>
                <a:srgbClr val="90C226"/>
              </a:buClr>
            </a:pPr>
            <a:r>
              <a:rPr lang="en-US" sz="1400" dirty="0">
                <a:solidFill>
                  <a:schemeClr val="tx1"/>
                </a:solidFill>
              </a:rPr>
              <a:t>A second form of the INSERT statement allows the user to specify explicit attribute names that correspond to the values provided in the INSERT command.</a:t>
            </a:r>
          </a:p>
          <a:p>
            <a:pPr lvl="0">
              <a:buClr>
                <a:srgbClr val="90C226"/>
              </a:buClr>
            </a:pPr>
            <a:r>
              <a:rPr lang="en-US" sz="1400" dirty="0">
                <a:solidFill>
                  <a:schemeClr val="tx1"/>
                </a:solidFill>
              </a:rPr>
              <a:t>The values must include all attributes with NOT NULL specification and no default value. Attributes with NULL allowed or DEFAULT values are the ones that can be left out. </a:t>
            </a:r>
          </a:p>
          <a:p>
            <a:pPr lvl="0">
              <a:buClr>
                <a:srgbClr val="90C226"/>
              </a:buClr>
            </a:pPr>
            <a:r>
              <a:rPr lang="en-US" sz="1400" dirty="0">
                <a:solidFill>
                  <a:schemeClr val="tx1"/>
                </a:solidFill>
              </a:rPr>
              <a:t>For example, to enter a tuple for a new EMPLOYEE for whom we know only the </a:t>
            </a:r>
            <a:r>
              <a:rPr lang="en-US" sz="1400" dirty="0" err="1">
                <a:solidFill>
                  <a:schemeClr val="tx1"/>
                </a:solidFill>
              </a:rPr>
              <a:t>Fname</a:t>
            </a:r>
            <a:r>
              <a:rPr lang="en-US" sz="1400" dirty="0">
                <a:solidFill>
                  <a:schemeClr val="tx1"/>
                </a:solidFill>
              </a:rPr>
              <a:t>, </a:t>
            </a:r>
            <a:r>
              <a:rPr lang="en-US" sz="1400" dirty="0" err="1">
                <a:solidFill>
                  <a:schemeClr val="tx1"/>
                </a:solidFill>
              </a:rPr>
              <a:t>Lname</a:t>
            </a:r>
            <a:r>
              <a:rPr lang="en-US" sz="1400" dirty="0">
                <a:solidFill>
                  <a:schemeClr val="tx1"/>
                </a:solidFill>
              </a:rPr>
              <a:t>, </a:t>
            </a:r>
            <a:r>
              <a:rPr lang="en-US" sz="1400" dirty="0" err="1">
                <a:solidFill>
                  <a:schemeClr val="tx1"/>
                </a:solidFill>
              </a:rPr>
              <a:t>Dno</a:t>
            </a:r>
            <a:r>
              <a:rPr lang="en-US" sz="1400" dirty="0">
                <a:solidFill>
                  <a:schemeClr val="tx1"/>
                </a:solidFill>
              </a:rPr>
              <a:t>, and </a:t>
            </a:r>
            <a:r>
              <a:rPr lang="en-US" sz="1400" dirty="0" err="1">
                <a:solidFill>
                  <a:schemeClr val="tx1"/>
                </a:solidFill>
              </a:rPr>
              <a:t>Ssn</a:t>
            </a:r>
            <a:r>
              <a:rPr lang="en-US" sz="1400" dirty="0">
                <a:solidFill>
                  <a:schemeClr val="tx1"/>
                </a:solidFill>
              </a:rPr>
              <a:t> attributes, we can use U1A:</a:t>
            </a:r>
          </a:p>
          <a:p>
            <a:pPr lvl="0">
              <a:buClr>
                <a:srgbClr val="90C226"/>
              </a:buClr>
            </a:pPr>
            <a:r>
              <a:rPr lang="en-US" sz="1400" dirty="0">
                <a:solidFill>
                  <a:srgbClr val="0070C0"/>
                </a:solidFill>
              </a:rPr>
              <a:t>U1A: INSERT INTO EMPLOYEE (</a:t>
            </a:r>
            <a:r>
              <a:rPr lang="en-US" sz="1400" dirty="0" err="1">
                <a:solidFill>
                  <a:srgbClr val="0070C0"/>
                </a:solidFill>
              </a:rPr>
              <a:t>Fname</a:t>
            </a:r>
            <a:r>
              <a:rPr lang="en-US" sz="1400" dirty="0">
                <a:solidFill>
                  <a:srgbClr val="0070C0"/>
                </a:solidFill>
              </a:rPr>
              <a:t>, </a:t>
            </a:r>
            <a:r>
              <a:rPr lang="en-US" sz="1400" dirty="0" err="1">
                <a:solidFill>
                  <a:srgbClr val="0070C0"/>
                </a:solidFill>
              </a:rPr>
              <a:t>Lname</a:t>
            </a:r>
            <a:r>
              <a:rPr lang="en-US" sz="1400" dirty="0">
                <a:solidFill>
                  <a:srgbClr val="0070C0"/>
                </a:solidFill>
              </a:rPr>
              <a:t>, </a:t>
            </a:r>
            <a:r>
              <a:rPr lang="en-US" sz="1400" dirty="0" err="1">
                <a:solidFill>
                  <a:srgbClr val="0070C0"/>
                </a:solidFill>
              </a:rPr>
              <a:t>Dno</a:t>
            </a:r>
            <a:r>
              <a:rPr lang="en-US" sz="1400" dirty="0">
                <a:solidFill>
                  <a:srgbClr val="0070C0"/>
                </a:solidFill>
              </a:rPr>
              <a:t>, </a:t>
            </a:r>
            <a:r>
              <a:rPr lang="en-US" sz="1400" dirty="0" err="1">
                <a:solidFill>
                  <a:srgbClr val="0070C0"/>
                </a:solidFill>
              </a:rPr>
              <a:t>Ssn</a:t>
            </a:r>
            <a:r>
              <a:rPr lang="en-US" sz="1400" dirty="0">
                <a:solidFill>
                  <a:srgbClr val="0070C0"/>
                </a:solidFill>
              </a:rPr>
              <a:t>)</a:t>
            </a:r>
          </a:p>
          <a:p>
            <a:pPr lvl="0">
              <a:buClr>
                <a:srgbClr val="90C226"/>
              </a:buClr>
            </a:pPr>
            <a:r>
              <a:rPr lang="en-US" sz="1400" dirty="0">
                <a:solidFill>
                  <a:srgbClr val="0070C0"/>
                </a:solidFill>
              </a:rPr>
              <a:t>VALUES (‘Richard’, ‘Marini’, 4, ‘653298653’);</a:t>
            </a:r>
          </a:p>
          <a:p>
            <a:pPr lvl="0">
              <a:buClr>
                <a:srgbClr val="90C226"/>
              </a:buClr>
            </a:pPr>
            <a:r>
              <a:rPr lang="en-US" sz="1400" dirty="0">
                <a:solidFill>
                  <a:schemeClr val="tx1"/>
                </a:solidFill>
              </a:rPr>
              <a:t>Values are listed in the same order as the attributes are listed in the INSERT command itself.</a:t>
            </a:r>
          </a:p>
          <a:p>
            <a:pPr lvl="0">
              <a:buClr>
                <a:srgbClr val="90C226"/>
              </a:buClr>
            </a:pPr>
            <a:r>
              <a:rPr lang="en-US" sz="1400" dirty="0">
                <a:solidFill>
                  <a:schemeClr val="tx1"/>
                </a:solidFill>
              </a:rPr>
              <a:t>It is also possible to insert into a relation multiple tuples separated by commas in a single INSERT command.</a:t>
            </a:r>
          </a:p>
        </p:txBody>
      </p:sp>
    </p:spTree>
    <p:extLst>
      <p:ext uri="{BB962C8B-B14F-4D97-AF65-F5344CB8AC3E}">
        <p14:creationId xmlns:p14="http://schemas.microsoft.com/office/powerpoint/2010/main" val="42277135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INSERT, DELETE, and UPDATE</a:t>
            </a:r>
            <a:br>
              <a:rPr lang="en-US" dirty="0"/>
            </a:br>
            <a:r>
              <a:rPr lang="en-US" dirty="0"/>
              <a:t>Statements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The INSERT Command</a:t>
            </a:r>
            <a:endParaRPr lang="en-US" sz="1400" dirty="0">
              <a:solidFill>
                <a:srgbClr val="0070C0"/>
              </a:solidFill>
            </a:endParaRPr>
          </a:p>
          <a:p>
            <a:pPr lvl="0">
              <a:buClr>
                <a:srgbClr val="90C226"/>
              </a:buClr>
            </a:pPr>
            <a:r>
              <a:rPr lang="en-US" sz="1400" dirty="0">
                <a:solidFill>
                  <a:schemeClr val="tx1"/>
                </a:solidFill>
              </a:rPr>
              <a:t>A variation of the INSERT command inserts multiple tuples into a relation in conjunction with creating the relation and loading it with the result of a query. For example, to create a temporary table that has the employee last name, project name, and hours per week for each employee working on a project, we can write the statements in U3A and U3B:</a:t>
            </a:r>
          </a:p>
          <a:p>
            <a:pPr lvl="0">
              <a:buClr>
                <a:srgbClr val="90C226"/>
              </a:buClr>
            </a:pPr>
            <a:r>
              <a:rPr lang="en-US" sz="1400" dirty="0">
                <a:solidFill>
                  <a:srgbClr val="0070C0"/>
                </a:solidFill>
              </a:rPr>
              <a:t>U3A: CREATE TABLE WORKS_ON_INFO</a:t>
            </a:r>
          </a:p>
          <a:p>
            <a:pPr lvl="0">
              <a:buClr>
                <a:srgbClr val="90C226"/>
              </a:buClr>
            </a:pPr>
            <a:r>
              <a:rPr lang="en-US" sz="1400" dirty="0">
                <a:solidFill>
                  <a:srgbClr val="0070C0"/>
                </a:solidFill>
              </a:rPr>
              <a:t>( </a:t>
            </a:r>
            <a:r>
              <a:rPr lang="en-US" sz="1400" dirty="0" err="1">
                <a:solidFill>
                  <a:srgbClr val="0070C0"/>
                </a:solidFill>
              </a:rPr>
              <a:t>Emp_name</a:t>
            </a:r>
            <a:r>
              <a:rPr lang="en-US" sz="1400" dirty="0">
                <a:solidFill>
                  <a:srgbClr val="0070C0"/>
                </a:solidFill>
              </a:rPr>
              <a:t> VARCHAR(15),</a:t>
            </a:r>
          </a:p>
          <a:p>
            <a:pPr lvl="0">
              <a:buClr>
                <a:srgbClr val="90C226"/>
              </a:buClr>
            </a:pPr>
            <a:r>
              <a:rPr lang="en-US" sz="1400" dirty="0" err="1">
                <a:solidFill>
                  <a:srgbClr val="0070C0"/>
                </a:solidFill>
              </a:rPr>
              <a:t>Proj_name</a:t>
            </a:r>
            <a:r>
              <a:rPr lang="en-US" sz="1400" dirty="0">
                <a:solidFill>
                  <a:srgbClr val="0070C0"/>
                </a:solidFill>
              </a:rPr>
              <a:t> VARCHAR(15),</a:t>
            </a:r>
          </a:p>
          <a:p>
            <a:pPr lvl="0">
              <a:buClr>
                <a:srgbClr val="90C226"/>
              </a:buClr>
            </a:pPr>
            <a:r>
              <a:rPr lang="en-US" sz="1400" dirty="0" err="1">
                <a:solidFill>
                  <a:srgbClr val="0070C0"/>
                </a:solidFill>
              </a:rPr>
              <a:t>Hours_per_week</a:t>
            </a:r>
            <a:r>
              <a:rPr lang="en-US" sz="1400" dirty="0">
                <a:solidFill>
                  <a:srgbClr val="0070C0"/>
                </a:solidFill>
              </a:rPr>
              <a:t> DECIMAL(3,1) );</a:t>
            </a:r>
          </a:p>
          <a:p>
            <a:pPr lvl="0">
              <a:buClr>
                <a:srgbClr val="90C226"/>
              </a:buClr>
            </a:pPr>
            <a:endParaRPr lang="en-US" sz="1400" dirty="0">
              <a:solidFill>
                <a:srgbClr val="0070C0"/>
              </a:solidFill>
            </a:endParaRPr>
          </a:p>
          <a:p>
            <a:pPr lvl="0">
              <a:buClr>
                <a:srgbClr val="90C226"/>
              </a:buClr>
            </a:pPr>
            <a:r>
              <a:rPr lang="en-US" sz="1400" dirty="0">
                <a:solidFill>
                  <a:srgbClr val="0070C0"/>
                </a:solidFill>
              </a:rPr>
              <a:t>U3B: INSERT INTO WORKS_ON_INFO ( </a:t>
            </a:r>
            <a:r>
              <a:rPr lang="en-US" sz="1400" dirty="0" err="1">
                <a:solidFill>
                  <a:srgbClr val="0070C0"/>
                </a:solidFill>
              </a:rPr>
              <a:t>Emp_name</a:t>
            </a:r>
            <a:r>
              <a:rPr lang="en-US" sz="1400" dirty="0">
                <a:solidFill>
                  <a:srgbClr val="0070C0"/>
                </a:solidFill>
              </a:rPr>
              <a:t>, </a:t>
            </a:r>
            <a:r>
              <a:rPr lang="en-US" sz="1400" dirty="0" err="1">
                <a:solidFill>
                  <a:srgbClr val="0070C0"/>
                </a:solidFill>
              </a:rPr>
              <a:t>Proj_name</a:t>
            </a:r>
            <a:r>
              <a:rPr lang="en-US" sz="1400" dirty="0">
                <a:solidFill>
                  <a:srgbClr val="0070C0"/>
                </a:solidFill>
              </a:rPr>
              <a:t>, </a:t>
            </a:r>
            <a:r>
              <a:rPr lang="en-US" sz="1400" dirty="0" err="1">
                <a:solidFill>
                  <a:srgbClr val="0070C0"/>
                </a:solidFill>
              </a:rPr>
              <a:t>Hours_per_week</a:t>
            </a:r>
            <a:r>
              <a:rPr lang="en-US" sz="1400" dirty="0">
                <a:solidFill>
                  <a:srgbClr val="0070C0"/>
                </a:solidFill>
              </a:rPr>
              <a:t> )</a:t>
            </a:r>
          </a:p>
          <a:p>
            <a:pPr lvl="0">
              <a:buClr>
                <a:srgbClr val="90C226"/>
              </a:buClr>
            </a:pPr>
            <a:r>
              <a:rPr lang="en-US" sz="1400" dirty="0">
                <a:solidFill>
                  <a:srgbClr val="0070C0"/>
                </a:solidFill>
              </a:rPr>
              <a:t>SELECT </a:t>
            </a:r>
            <a:r>
              <a:rPr lang="en-US" sz="1400" dirty="0" err="1">
                <a:solidFill>
                  <a:srgbClr val="0070C0"/>
                </a:solidFill>
              </a:rPr>
              <a:t>E.Lname</a:t>
            </a:r>
            <a:r>
              <a:rPr lang="en-US" sz="1400" dirty="0">
                <a:solidFill>
                  <a:srgbClr val="0070C0"/>
                </a:solidFill>
              </a:rPr>
              <a:t>, </a:t>
            </a:r>
            <a:r>
              <a:rPr lang="en-US" sz="1400" dirty="0" err="1">
                <a:solidFill>
                  <a:srgbClr val="0070C0"/>
                </a:solidFill>
              </a:rPr>
              <a:t>P.Pname</a:t>
            </a:r>
            <a:r>
              <a:rPr lang="en-US" sz="1400" dirty="0">
                <a:solidFill>
                  <a:srgbClr val="0070C0"/>
                </a:solidFill>
              </a:rPr>
              <a:t>, </a:t>
            </a:r>
            <a:r>
              <a:rPr lang="en-US" sz="1400" dirty="0" err="1">
                <a:solidFill>
                  <a:srgbClr val="0070C0"/>
                </a:solidFill>
              </a:rPr>
              <a:t>W.Hours</a:t>
            </a:r>
            <a:endParaRPr lang="en-US" sz="1400" dirty="0">
              <a:solidFill>
                <a:srgbClr val="0070C0"/>
              </a:solidFill>
            </a:endParaRPr>
          </a:p>
          <a:p>
            <a:pPr lvl="0">
              <a:buClr>
                <a:srgbClr val="90C226"/>
              </a:buClr>
            </a:pPr>
            <a:r>
              <a:rPr lang="en-US" sz="1400" dirty="0">
                <a:solidFill>
                  <a:srgbClr val="0070C0"/>
                </a:solidFill>
              </a:rPr>
              <a:t>FROM PROJECT P, WORKS_ON W, EMPLOYEE E</a:t>
            </a:r>
          </a:p>
          <a:p>
            <a:pPr lvl="0">
              <a:buClr>
                <a:srgbClr val="90C226"/>
              </a:buClr>
            </a:pPr>
            <a:r>
              <a:rPr lang="en-US" sz="1400" dirty="0">
                <a:solidFill>
                  <a:srgbClr val="0070C0"/>
                </a:solidFill>
              </a:rPr>
              <a:t>WHERE </a:t>
            </a:r>
            <a:r>
              <a:rPr lang="en-US" sz="1400" dirty="0" err="1">
                <a:solidFill>
                  <a:srgbClr val="0070C0"/>
                </a:solidFill>
              </a:rPr>
              <a:t>P.Pnumber</a:t>
            </a:r>
            <a:r>
              <a:rPr lang="en-US" sz="1400" dirty="0">
                <a:solidFill>
                  <a:srgbClr val="0070C0"/>
                </a:solidFill>
              </a:rPr>
              <a:t> = </a:t>
            </a:r>
            <a:r>
              <a:rPr lang="en-US" sz="1400" dirty="0" err="1">
                <a:solidFill>
                  <a:srgbClr val="0070C0"/>
                </a:solidFill>
              </a:rPr>
              <a:t>W.Pno</a:t>
            </a:r>
            <a:r>
              <a:rPr lang="en-US" sz="1400" dirty="0">
                <a:solidFill>
                  <a:srgbClr val="0070C0"/>
                </a:solidFill>
              </a:rPr>
              <a:t> AND </a:t>
            </a:r>
            <a:r>
              <a:rPr lang="en-US" sz="1400" dirty="0" err="1">
                <a:solidFill>
                  <a:srgbClr val="0070C0"/>
                </a:solidFill>
              </a:rPr>
              <a:t>W.Essn</a:t>
            </a:r>
            <a:r>
              <a:rPr lang="en-US" sz="1400" dirty="0">
                <a:solidFill>
                  <a:srgbClr val="0070C0"/>
                </a:solidFill>
              </a:rPr>
              <a:t> = </a:t>
            </a:r>
            <a:r>
              <a:rPr lang="en-US" sz="1400" dirty="0" err="1">
                <a:solidFill>
                  <a:srgbClr val="0070C0"/>
                </a:solidFill>
              </a:rPr>
              <a:t>E.Ssn</a:t>
            </a:r>
            <a:r>
              <a:rPr lang="en-US" sz="1400" dirty="0">
                <a:solidFill>
                  <a:srgbClr val="0070C0"/>
                </a:solidFill>
              </a:rPr>
              <a:t>;.</a:t>
            </a:r>
          </a:p>
        </p:txBody>
      </p:sp>
    </p:spTree>
    <p:extLst>
      <p:ext uri="{BB962C8B-B14F-4D97-AF65-F5344CB8AC3E}">
        <p14:creationId xmlns:p14="http://schemas.microsoft.com/office/powerpoint/2010/main" val="3701613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INSERT, DELETE, and UPDATE</a:t>
            </a:r>
            <a:br>
              <a:rPr lang="en-US" dirty="0"/>
            </a:br>
            <a:r>
              <a:rPr lang="en-US" dirty="0"/>
              <a:t>Statements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The INSERT Command</a:t>
            </a:r>
            <a:endParaRPr lang="en-US" sz="1400" dirty="0">
              <a:solidFill>
                <a:srgbClr val="0070C0"/>
              </a:solidFill>
            </a:endParaRPr>
          </a:p>
          <a:p>
            <a:pPr lvl="0">
              <a:buClr>
                <a:srgbClr val="90C226"/>
              </a:buClr>
            </a:pPr>
            <a:r>
              <a:rPr lang="en-US" sz="1400" dirty="0">
                <a:solidFill>
                  <a:schemeClr val="tx1"/>
                </a:solidFill>
              </a:rPr>
              <a:t>Another variation for loading data is to create a new table TNEW that has the same attributes as an existing table T, and load some of the data currently in T into TNEW. The syntax for doing this uses the LIKE clause.</a:t>
            </a:r>
          </a:p>
          <a:p>
            <a:pPr lvl="0">
              <a:buClr>
                <a:srgbClr val="90C226"/>
              </a:buClr>
            </a:pPr>
            <a:r>
              <a:rPr lang="en-US" sz="1400" dirty="0">
                <a:solidFill>
                  <a:schemeClr val="tx1"/>
                </a:solidFill>
              </a:rPr>
              <a:t>For example, if we want to create a table D5EMPS with a similar structure to the EMPLOYEE table and load it with the rows of employees who work in department 5, we can write the following SQL:</a:t>
            </a:r>
          </a:p>
          <a:p>
            <a:pPr lvl="0">
              <a:buClr>
                <a:srgbClr val="90C226"/>
              </a:buClr>
            </a:pPr>
            <a:r>
              <a:rPr lang="en-US" sz="1400" dirty="0">
                <a:solidFill>
                  <a:srgbClr val="0070C0"/>
                </a:solidFill>
              </a:rPr>
              <a:t>CREATE TABLE D5EMPS LIKE EMPLOYEE</a:t>
            </a:r>
          </a:p>
          <a:p>
            <a:pPr lvl="0">
              <a:buClr>
                <a:srgbClr val="90C226"/>
              </a:buClr>
            </a:pPr>
            <a:r>
              <a:rPr lang="en-US" sz="1400" dirty="0">
                <a:solidFill>
                  <a:srgbClr val="0070C0"/>
                </a:solidFill>
              </a:rPr>
              <a:t>(SELECT E.*</a:t>
            </a:r>
          </a:p>
          <a:p>
            <a:pPr lvl="0">
              <a:buClr>
                <a:srgbClr val="90C226"/>
              </a:buClr>
            </a:pPr>
            <a:r>
              <a:rPr lang="en-US" sz="1400" dirty="0">
                <a:solidFill>
                  <a:srgbClr val="0070C0"/>
                </a:solidFill>
              </a:rPr>
              <a:t>FROM EMPLOYEE AS E</a:t>
            </a:r>
          </a:p>
          <a:p>
            <a:pPr lvl="0">
              <a:buClr>
                <a:srgbClr val="90C226"/>
              </a:buClr>
            </a:pPr>
            <a:r>
              <a:rPr lang="en-US" sz="1400" dirty="0">
                <a:solidFill>
                  <a:srgbClr val="0070C0"/>
                </a:solidFill>
              </a:rPr>
              <a:t>WHERE </a:t>
            </a:r>
            <a:r>
              <a:rPr lang="en-US" sz="1400" dirty="0" err="1">
                <a:solidFill>
                  <a:srgbClr val="0070C0"/>
                </a:solidFill>
              </a:rPr>
              <a:t>E.Dno</a:t>
            </a:r>
            <a:r>
              <a:rPr lang="en-US" sz="1400" dirty="0">
                <a:solidFill>
                  <a:srgbClr val="0070C0"/>
                </a:solidFill>
              </a:rPr>
              <a:t> = 5) WITH DATA;</a:t>
            </a:r>
          </a:p>
          <a:p>
            <a:pPr lvl="0">
              <a:buClr>
                <a:srgbClr val="90C226"/>
              </a:buClr>
            </a:pPr>
            <a:r>
              <a:rPr lang="en-US" sz="1400" dirty="0">
                <a:solidFill>
                  <a:schemeClr val="tx1"/>
                </a:solidFill>
              </a:rPr>
              <a:t>The clause WITH DATA specifies that the table will be created and loaded with the data specified in the query, although in some implementations it may be left out.</a:t>
            </a:r>
            <a:endParaRPr lang="en-US" sz="1400" dirty="0">
              <a:solidFill>
                <a:srgbClr val="0070C0"/>
              </a:solidFill>
            </a:endParaRPr>
          </a:p>
        </p:txBody>
      </p:sp>
    </p:spTree>
    <p:extLst>
      <p:ext uri="{BB962C8B-B14F-4D97-AF65-F5344CB8AC3E}">
        <p14:creationId xmlns:p14="http://schemas.microsoft.com/office/powerpoint/2010/main" val="846733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INSERT, DELETE, and UPDATE</a:t>
            </a:r>
            <a:br>
              <a:rPr lang="en-US" dirty="0"/>
            </a:br>
            <a:r>
              <a:rPr lang="en-US" dirty="0"/>
              <a:t>Statements in SQL</a:t>
            </a:r>
          </a:p>
        </p:txBody>
      </p:sp>
      <p:sp>
        <p:nvSpPr>
          <p:cNvPr id="3" name="Content Placeholder 2"/>
          <p:cNvSpPr>
            <a:spLocks noGrp="1"/>
          </p:cNvSpPr>
          <p:nvPr>
            <p:ph idx="1"/>
          </p:nvPr>
        </p:nvSpPr>
        <p:spPr>
          <a:xfrm>
            <a:off x="545527" y="1451232"/>
            <a:ext cx="9241023" cy="5031946"/>
          </a:xfrm>
        </p:spPr>
        <p:txBody>
          <a:bodyPr>
            <a:normAutofit lnSpcReduction="10000"/>
          </a:bodyPr>
          <a:lstStyle/>
          <a:p>
            <a:pPr lvl="0">
              <a:buClr>
                <a:srgbClr val="90C226"/>
              </a:buClr>
            </a:pPr>
            <a:r>
              <a:rPr lang="en-US" sz="1900" b="1" u="sng" dirty="0">
                <a:solidFill>
                  <a:srgbClr val="54A021">
                    <a:lumMod val="75000"/>
                  </a:srgbClr>
                </a:solidFill>
              </a:rPr>
              <a:t>The DELETE Command</a:t>
            </a:r>
          </a:p>
          <a:p>
            <a:pPr lvl="0">
              <a:buClr>
                <a:srgbClr val="90C226"/>
              </a:buClr>
            </a:pPr>
            <a:r>
              <a:rPr lang="en-US" sz="1400" dirty="0">
                <a:solidFill>
                  <a:schemeClr val="tx1"/>
                </a:solidFill>
              </a:rPr>
              <a:t>The DELETE command removes tuples from a relation. It includes a WHERE clause, similar to that used in an SQL query, to select the tuples to be deleted.</a:t>
            </a:r>
          </a:p>
          <a:p>
            <a:pPr lvl="0">
              <a:buClr>
                <a:srgbClr val="90C226"/>
              </a:buClr>
            </a:pPr>
            <a:r>
              <a:rPr lang="en-US" sz="1400" dirty="0">
                <a:solidFill>
                  <a:schemeClr val="tx1"/>
                </a:solidFill>
              </a:rPr>
              <a:t>Tuples are explicitly deleted from only one table at a time. However, the deletion may propagate to tuples in other relations if referential triggered actions are specified in the referential integrity constraints of the DDL </a:t>
            </a:r>
          </a:p>
          <a:p>
            <a:pPr lvl="0">
              <a:buClr>
                <a:srgbClr val="90C226"/>
              </a:buClr>
            </a:pPr>
            <a:r>
              <a:rPr lang="en-US" sz="1400" dirty="0">
                <a:solidFill>
                  <a:schemeClr val="tx1"/>
                </a:solidFill>
              </a:rPr>
              <a:t>A missing WHERE clause specifies that all tuples in the relation are to be deleted; however, the table remains in the database as an empty table. </a:t>
            </a:r>
          </a:p>
          <a:p>
            <a:pPr lvl="0">
              <a:buClr>
                <a:srgbClr val="90C226"/>
              </a:buClr>
            </a:pPr>
            <a:r>
              <a:rPr lang="en-US" sz="1400" dirty="0">
                <a:solidFill>
                  <a:schemeClr val="tx1"/>
                </a:solidFill>
              </a:rPr>
              <a:t>The DELETE commands in U4A to U4D, if applied independently to the database state shown in Figure 5.6, will delete zero, one, four, and all tuples, respectively, from the EMPLOYEE relation:</a:t>
            </a:r>
          </a:p>
          <a:p>
            <a:pPr lvl="0">
              <a:buClr>
                <a:srgbClr val="90C226"/>
              </a:buClr>
            </a:pPr>
            <a:r>
              <a:rPr lang="en-US" sz="1400" dirty="0">
                <a:solidFill>
                  <a:srgbClr val="0070C0"/>
                </a:solidFill>
              </a:rPr>
              <a:t>U4A: DELETE FROM EMPLOYEE</a:t>
            </a:r>
          </a:p>
          <a:p>
            <a:pPr lvl="0">
              <a:buClr>
                <a:srgbClr val="90C226"/>
              </a:buClr>
            </a:pPr>
            <a:r>
              <a:rPr lang="en-US" sz="1400" dirty="0">
                <a:solidFill>
                  <a:srgbClr val="0070C0"/>
                </a:solidFill>
              </a:rPr>
              <a:t>WHERE </a:t>
            </a:r>
            <a:r>
              <a:rPr lang="en-US" sz="1400" dirty="0" err="1">
                <a:solidFill>
                  <a:srgbClr val="0070C0"/>
                </a:solidFill>
              </a:rPr>
              <a:t>Lname</a:t>
            </a:r>
            <a:r>
              <a:rPr lang="en-US" sz="1400" dirty="0">
                <a:solidFill>
                  <a:srgbClr val="0070C0"/>
                </a:solidFill>
              </a:rPr>
              <a:t> = ‘Brown’;</a:t>
            </a:r>
          </a:p>
          <a:p>
            <a:pPr lvl="0">
              <a:buClr>
                <a:srgbClr val="90C226"/>
              </a:buClr>
            </a:pPr>
            <a:r>
              <a:rPr lang="en-US" sz="1400" dirty="0">
                <a:solidFill>
                  <a:srgbClr val="0070C0"/>
                </a:solidFill>
              </a:rPr>
              <a:t>U4B: DELETE FROM EMPLOYEE</a:t>
            </a:r>
          </a:p>
          <a:p>
            <a:pPr lvl="0">
              <a:buClr>
                <a:srgbClr val="90C226"/>
              </a:buClr>
            </a:pPr>
            <a:r>
              <a:rPr lang="en-US" sz="1400" dirty="0">
                <a:solidFill>
                  <a:srgbClr val="0070C0"/>
                </a:solidFill>
              </a:rPr>
              <a:t>WHERE </a:t>
            </a:r>
            <a:r>
              <a:rPr lang="en-US" sz="1400" dirty="0" err="1">
                <a:solidFill>
                  <a:srgbClr val="0070C0"/>
                </a:solidFill>
              </a:rPr>
              <a:t>Ssn</a:t>
            </a:r>
            <a:r>
              <a:rPr lang="en-US" sz="1400" dirty="0">
                <a:solidFill>
                  <a:srgbClr val="0070C0"/>
                </a:solidFill>
              </a:rPr>
              <a:t> = ‘123456789’;</a:t>
            </a:r>
          </a:p>
          <a:p>
            <a:pPr lvl="0">
              <a:buClr>
                <a:srgbClr val="90C226"/>
              </a:buClr>
            </a:pPr>
            <a:r>
              <a:rPr lang="en-US" sz="1400" dirty="0">
                <a:solidFill>
                  <a:srgbClr val="0070C0"/>
                </a:solidFill>
              </a:rPr>
              <a:t>U4C: DELETE FROM EMPLOYEE</a:t>
            </a:r>
          </a:p>
          <a:p>
            <a:pPr lvl="0">
              <a:buClr>
                <a:srgbClr val="90C226"/>
              </a:buClr>
            </a:pPr>
            <a:r>
              <a:rPr lang="en-US" sz="1400" dirty="0">
                <a:solidFill>
                  <a:srgbClr val="0070C0"/>
                </a:solidFill>
              </a:rPr>
              <a:t>WHERE </a:t>
            </a:r>
            <a:r>
              <a:rPr lang="en-US" sz="1400" dirty="0" err="1">
                <a:solidFill>
                  <a:srgbClr val="0070C0"/>
                </a:solidFill>
              </a:rPr>
              <a:t>Dno</a:t>
            </a:r>
            <a:r>
              <a:rPr lang="en-US" sz="1400" dirty="0">
                <a:solidFill>
                  <a:srgbClr val="0070C0"/>
                </a:solidFill>
              </a:rPr>
              <a:t> = 5;</a:t>
            </a:r>
          </a:p>
          <a:p>
            <a:pPr lvl="0">
              <a:buClr>
                <a:srgbClr val="90C226"/>
              </a:buClr>
            </a:pPr>
            <a:r>
              <a:rPr lang="en-US" sz="1400" dirty="0">
                <a:solidFill>
                  <a:srgbClr val="0070C0"/>
                </a:solidFill>
              </a:rPr>
              <a:t>U4D: DELETE FROM EMPLOYEE;</a:t>
            </a:r>
          </a:p>
        </p:txBody>
      </p:sp>
    </p:spTree>
    <p:extLst>
      <p:ext uri="{BB962C8B-B14F-4D97-AF65-F5344CB8AC3E}">
        <p14:creationId xmlns:p14="http://schemas.microsoft.com/office/powerpoint/2010/main" val="3705365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INSERT, DELETE, and UPDATE</a:t>
            </a:r>
            <a:br>
              <a:rPr lang="en-US" dirty="0"/>
            </a:br>
            <a:r>
              <a:rPr lang="en-US" dirty="0"/>
              <a:t>Statements in SQL</a:t>
            </a:r>
          </a:p>
        </p:txBody>
      </p:sp>
      <p:sp>
        <p:nvSpPr>
          <p:cNvPr id="3" name="Content Placeholder 2"/>
          <p:cNvSpPr>
            <a:spLocks noGrp="1"/>
          </p:cNvSpPr>
          <p:nvPr>
            <p:ph idx="1"/>
          </p:nvPr>
        </p:nvSpPr>
        <p:spPr>
          <a:xfrm>
            <a:off x="545527" y="1451232"/>
            <a:ext cx="9241023" cy="5031946"/>
          </a:xfrm>
        </p:spPr>
        <p:txBody>
          <a:bodyPr>
            <a:normAutofit/>
          </a:bodyPr>
          <a:lstStyle/>
          <a:p>
            <a:pPr lvl="0">
              <a:buClr>
                <a:srgbClr val="90C226"/>
              </a:buClr>
            </a:pPr>
            <a:r>
              <a:rPr lang="en-US" sz="1900" b="1" u="sng" dirty="0">
                <a:solidFill>
                  <a:srgbClr val="54A021">
                    <a:lumMod val="75000"/>
                  </a:srgbClr>
                </a:solidFill>
              </a:rPr>
              <a:t>The UPDATE Command</a:t>
            </a:r>
          </a:p>
          <a:p>
            <a:pPr lvl="0">
              <a:buClr>
                <a:srgbClr val="90C226"/>
              </a:buClr>
            </a:pPr>
            <a:r>
              <a:rPr lang="en-US" sz="1400" dirty="0">
                <a:solidFill>
                  <a:schemeClr val="tx1"/>
                </a:solidFill>
              </a:rPr>
              <a:t>The UPDATE command is used to modify attribute values of one or more selected tuples. As in the DELETE command, a WHERE clause in the UPDATE command selects the tuples to be modified from a single relation. </a:t>
            </a:r>
          </a:p>
          <a:p>
            <a:pPr lvl="0">
              <a:buClr>
                <a:srgbClr val="90C226"/>
              </a:buClr>
            </a:pPr>
            <a:r>
              <a:rPr lang="en-US" sz="1400" dirty="0">
                <a:solidFill>
                  <a:schemeClr val="tx1"/>
                </a:solidFill>
              </a:rPr>
              <a:t>However, updating a primary key value may propagate to the foreign key values of tuples in other relations if such a referential triggered action is specified in the referential integrity constraints of the DDL.</a:t>
            </a:r>
          </a:p>
          <a:p>
            <a:pPr lvl="0">
              <a:buClr>
                <a:srgbClr val="90C226"/>
              </a:buClr>
            </a:pPr>
            <a:r>
              <a:rPr lang="en-US" sz="1400" dirty="0">
                <a:solidFill>
                  <a:schemeClr val="tx1"/>
                </a:solidFill>
              </a:rPr>
              <a:t>An additional SET clause in the UPDATE command specifies the attributes to be modified and their new values.</a:t>
            </a:r>
          </a:p>
          <a:p>
            <a:pPr lvl="0">
              <a:buClr>
                <a:srgbClr val="90C226"/>
              </a:buClr>
            </a:pPr>
            <a:r>
              <a:rPr lang="en-US" sz="1400" dirty="0">
                <a:solidFill>
                  <a:srgbClr val="0070C0"/>
                </a:solidFill>
              </a:rPr>
              <a:t>For example, to change the location and controlling department number of project number 10 to ‘Bellaire’ and 5, respectively, we use U5:</a:t>
            </a:r>
          </a:p>
          <a:p>
            <a:pPr lvl="0">
              <a:buClr>
                <a:srgbClr val="90C226"/>
              </a:buClr>
            </a:pPr>
            <a:r>
              <a:rPr lang="en-US" sz="1400" dirty="0">
                <a:solidFill>
                  <a:srgbClr val="0070C0"/>
                </a:solidFill>
              </a:rPr>
              <a:t>U5: UPDATE PROJECT</a:t>
            </a:r>
          </a:p>
          <a:p>
            <a:pPr lvl="0">
              <a:buClr>
                <a:srgbClr val="90C226"/>
              </a:buClr>
            </a:pPr>
            <a:r>
              <a:rPr lang="en-US" sz="1400" dirty="0">
                <a:solidFill>
                  <a:srgbClr val="0070C0"/>
                </a:solidFill>
              </a:rPr>
              <a:t>SET </a:t>
            </a:r>
            <a:r>
              <a:rPr lang="en-US" sz="1400" dirty="0" err="1">
                <a:solidFill>
                  <a:srgbClr val="0070C0"/>
                </a:solidFill>
              </a:rPr>
              <a:t>Plocation</a:t>
            </a:r>
            <a:r>
              <a:rPr lang="en-US" sz="1400" dirty="0">
                <a:solidFill>
                  <a:srgbClr val="0070C0"/>
                </a:solidFill>
              </a:rPr>
              <a:t> = ‘Bellaire’, </a:t>
            </a:r>
            <a:r>
              <a:rPr lang="en-US" sz="1400" dirty="0" err="1">
                <a:solidFill>
                  <a:srgbClr val="0070C0"/>
                </a:solidFill>
              </a:rPr>
              <a:t>Dnum</a:t>
            </a:r>
            <a:r>
              <a:rPr lang="en-US" sz="1400" dirty="0">
                <a:solidFill>
                  <a:srgbClr val="0070C0"/>
                </a:solidFill>
              </a:rPr>
              <a:t> = 5</a:t>
            </a:r>
          </a:p>
          <a:p>
            <a:pPr lvl="0">
              <a:buClr>
                <a:srgbClr val="90C226"/>
              </a:buClr>
            </a:pPr>
            <a:r>
              <a:rPr lang="en-US" sz="1400" dirty="0">
                <a:solidFill>
                  <a:srgbClr val="0070C0"/>
                </a:solidFill>
              </a:rPr>
              <a:t>WHERE </a:t>
            </a:r>
            <a:r>
              <a:rPr lang="en-US" sz="1400" dirty="0" err="1">
                <a:solidFill>
                  <a:srgbClr val="0070C0"/>
                </a:solidFill>
              </a:rPr>
              <a:t>Pnumber</a:t>
            </a:r>
            <a:r>
              <a:rPr lang="en-US" sz="1400" dirty="0">
                <a:solidFill>
                  <a:srgbClr val="0070C0"/>
                </a:solidFill>
              </a:rPr>
              <a:t> = 10;</a:t>
            </a:r>
          </a:p>
        </p:txBody>
      </p:sp>
    </p:spTree>
    <p:extLst>
      <p:ext uri="{BB962C8B-B14F-4D97-AF65-F5344CB8AC3E}">
        <p14:creationId xmlns:p14="http://schemas.microsoft.com/office/powerpoint/2010/main" val="2077846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Additional Features of SQL</a:t>
            </a:r>
          </a:p>
        </p:txBody>
      </p:sp>
      <p:sp>
        <p:nvSpPr>
          <p:cNvPr id="3" name="Content Placeholder 2"/>
          <p:cNvSpPr>
            <a:spLocks noGrp="1"/>
          </p:cNvSpPr>
          <p:nvPr>
            <p:ph idx="1"/>
          </p:nvPr>
        </p:nvSpPr>
        <p:spPr>
          <a:xfrm>
            <a:off x="545527" y="1064053"/>
            <a:ext cx="9241023" cy="5031946"/>
          </a:xfrm>
        </p:spPr>
        <p:txBody>
          <a:bodyPr>
            <a:normAutofit lnSpcReduction="10000"/>
          </a:bodyPr>
          <a:lstStyle/>
          <a:p>
            <a:pPr lvl="0">
              <a:buClr>
                <a:srgbClr val="90C226"/>
              </a:buClr>
            </a:pPr>
            <a:r>
              <a:rPr lang="en-US" sz="2000" dirty="0">
                <a:solidFill>
                  <a:schemeClr val="tx1"/>
                </a:solidFill>
              </a:rPr>
              <a:t>Various techniques for specifying complex retrieval queries, including nested queries, aggregate functions, grouping, joined tables, outer joins, SQL views, triggers, and assertions; and commands for schema modification such as DROP SCHEMA.</a:t>
            </a:r>
          </a:p>
          <a:p>
            <a:pPr lvl="0">
              <a:buClr>
                <a:srgbClr val="90C226"/>
              </a:buClr>
            </a:pPr>
            <a:r>
              <a:rPr lang="en-US" sz="2000" dirty="0">
                <a:solidFill>
                  <a:schemeClr val="tx1"/>
                </a:solidFill>
              </a:rPr>
              <a:t>SQL has various techniques for writing programs in various programming languages that include SQL statements to access one or more databases. These include embedded (and dynamic) SQL, SQL/CLI (Call Level Interface) and its predecessor ODBC (Open Data Base Connectivity), and SQL/PSM (Persistent Stored Modules). </a:t>
            </a:r>
          </a:p>
          <a:p>
            <a:pPr lvl="0">
              <a:buClr>
                <a:srgbClr val="90C226"/>
              </a:buClr>
            </a:pPr>
            <a:r>
              <a:rPr lang="en-US" sz="2000" dirty="0">
                <a:solidFill>
                  <a:schemeClr val="tx1"/>
                </a:solidFill>
              </a:rPr>
              <a:t>Each commercial RDBMS will have, in addition to the SQL commands, a set of commands for specifying physical database design parameters, file structures for relations, and access paths such as indexes known as storage definition language (SDL).</a:t>
            </a:r>
          </a:p>
          <a:p>
            <a:pPr lvl="0">
              <a:buClr>
                <a:srgbClr val="90C226"/>
              </a:buClr>
            </a:pPr>
            <a:r>
              <a:rPr lang="en-US" sz="2000" dirty="0">
                <a:solidFill>
                  <a:schemeClr val="tx1"/>
                </a:solidFill>
              </a:rPr>
              <a:t> SQL has transaction control commands. These are used to specify units of database processing for concurrency control and recovery purposes.</a:t>
            </a:r>
          </a:p>
          <a:p>
            <a:pPr marL="0" lvl="0" indent="0">
              <a:buClr>
                <a:srgbClr val="90C226"/>
              </a:buClr>
              <a:buNone/>
            </a:pPr>
            <a:endParaRPr lang="en-US" sz="1400" dirty="0">
              <a:solidFill>
                <a:schemeClr val="tx1"/>
              </a:solidFill>
            </a:endParaRPr>
          </a:p>
        </p:txBody>
      </p:sp>
    </p:spTree>
    <p:extLst>
      <p:ext uri="{BB962C8B-B14F-4D97-AF65-F5344CB8AC3E}">
        <p14:creationId xmlns:p14="http://schemas.microsoft.com/office/powerpoint/2010/main" val="1664864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7" y="271848"/>
            <a:ext cx="8853844" cy="1320800"/>
          </a:xfrm>
        </p:spPr>
        <p:txBody>
          <a:bodyPr/>
          <a:lstStyle/>
          <a:p>
            <a:r>
              <a:rPr lang="en-US" dirty="0"/>
              <a:t>Additional Features of SQL</a:t>
            </a:r>
          </a:p>
        </p:txBody>
      </p:sp>
      <p:sp>
        <p:nvSpPr>
          <p:cNvPr id="3" name="Content Placeholder 2"/>
          <p:cNvSpPr>
            <a:spLocks noGrp="1"/>
          </p:cNvSpPr>
          <p:nvPr>
            <p:ph idx="1"/>
          </p:nvPr>
        </p:nvSpPr>
        <p:spPr>
          <a:xfrm>
            <a:off x="545527" y="932248"/>
            <a:ext cx="9241023" cy="5031946"/>
          </a:xfrm>
        </p:spPr>
        <p:txBody>
          <a:bodyPr>
            <a:normAutofit/>
          </a:bodyPr>
          <a:lstStyle/>
          <a:p>
            <a:pPr lvl="0">
              <a:buClr>
                <a:srgbClr val="90C226"/>
              </a:buClr>
            </a:pPr>
            <a:r>
              <a:rPr lang="en-US" sz="2000" dirty="0">
                <a:solidFill>
                  <a:schemeClr val="tx1"/>
                </a:solidFill>
              </a:rPr>
              <a:t>SQL has language constructs for specifying the granting and revoking of privileges to users. Each relation is assigned an owner, and either the owner or the DBA staff can grant to selected users the privilege to use an SQL statement—such as SELECT, INSERT, DELETE, or UPDATE. The DBA staff can grant the privileges to create schemas, tables, or views to certain users. These SQL commands—called GRANT and REVOKE.</a:t>
            </a:r>
          </a:p>
          <a:p>
            <a:pPr lvl="0">
              <a:buClr>
                <a:srgbClr val="90C226"/>
              </a:buClr>
            </a:pPr>
            <a:r>
              <a:rPr lang="en-US" sz="2000" dirty="0">
                <a:solidFill>
                  <a:schemeClr val="tx1"/>
                </a:solidFill>
              </a:rPr>
              <a:t>SQL has language constructs for creating triggers. These are generally referred to as active database techniques, since they specify actions that are automatically triggered by events such as database updates.</a:t>
            </a:r>
          </a:p>
          <a:p>
            <a:pPr lvl="0">
              <a:buClr>
                <a:srgbClr val="90C226"/>
              </a:buClr>
            </a:pPr>
            <a:r>
              <a:rPr lang="en-US" sz="2000" dirty="0">
                <a:solidFill>
                  <a:schemeClr val="tx1"/>
                </a:solidFill>
              </a:rPr>
              <a:t>SQL has incorporated many features from object-oriented models to have more powerful capabilities, leading to enhanced relational systems known as object-relational. </a:t>
            </a:r>
          </a:p>
          <a:p>
            <a:pPr lvl="0">
              <a:buClr>
                <a:srgbClr val="90C226"/>
              </a:buClr>
            </a:pPr>
            <a:r>
              <a:rPr lang="en-US" sz="2000" dirty="0">
                <a:solidFill>
                  <a:schemeClr val="tx1"/>
                </a:solidFill>
              </a:rPr>
              <a:t>SQL and relational databases can interact with new technologies such as XML.</a:t>
            </a:r>
          </a:p>
          <a:p>
            <a:pPr marL="0" lvl="0" indent="0">
              <a:buClr>
                <a:srgbClr val="90C226"/>
              </a:buClr>
              <a:buNone/>
            </a:pPr>
            <a:endParaRPr lang="en-US" sz="1400" dirty="0">
              <a:solidFill>
                <a:schemeClr val="tx1"/>
              </a:solidFill>
            </a:endParaRPr>
          </a:p>
        </p:txBody>
      </p:sp>
    </p:spTree>
    <p:extLst>
      <p:ext uri="{BB962C8B-B14F-4D97-AF65-F5344CB8AC3E}">
        <p14:creationId xmlns:p14="http://schemas.microsoft.com/office/powerpoint/2010/main" val="349483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451232"/>
            <a:ext cx="9158644" cy="4661243"/>
          </a:xfrm>
        </p:spPr>
        <p:txBody>
          <a:bodyPr>
            <a:normAutofit/>
          </a:bodyPr>
          <a:lstStyle/>
          <a:p>
            <a:pPr lvl="0">
              <a:buClr>
                <a:srgbClr val="90C226"/>
              </a:buClr>
            </a:pPr>
            <a:r>
              <a:rPr lang="en-US" sz="1900" b="1" u="sng" dirty="0">
                <a:solidFill>
                  <a:srgbClr val="54A021">
                    <a:lumMod val="75000"/>
                  </a:srgbClr>
                </a:solidFill>
              </a:rPr>
              <a:t>Schema and Catalog Concepts in SQL</a:t>
            </a:r>
          </a:p>
          <a:p>
            <a:r>
              <a:rPr lang="en-US" sz="1600" dirty="0"/>
              <a:t>An SQL schema is identified by a </a:t>
            </a:r>
            <a:r>
              <a:rPr lang="en-US" sz="1600" b="1" dirty="0">
                <a:solidFill>
                  <a:srgbClr val="C00000"/>
                </a:solidFill>
              </a:rPr>
              <a:t>schema name and includes an authorization identifier </a:t>
            </a:r>
            <a:r>
              <a:rPr lang="en-US" sz="1600" dirty="0"/>
              <a:t>to indicate the user or account who owns the schema, as well as descriptors for each element in the schema.</a:t>
            </a:r>
          </a:p>
          <a:p>
            <a:r>
              <a:rPr lang="en-US" sz="1600" dirty="0"/>
              <a:t>Schema elements include </a:t>
            </a:r>
            <a:r>
              <a:rPr lang="en-US" sz="1600" b="1" dirty="0">
                <a:solidFill>
                  <a:srgbClr val="C00000"/>
                </a:solidFill>
              </a:rPr>
              <a:t>tables, constraints, views, domains, and other constructs (such as authorization grants</a:t>
            </a:r>
            <a:r>
              <a:rPr lang="en-US" sz="1600" dirty="0"/>
              <a:t>) that describe the schema. </a:t>
            </a:r>
          </a:p>
          <a:p>
            <a:r>
              <a:rPr lang="en-US" sz="1600" dirty="0"/>
              <a:t>A schema is created via the </a:t>
            </a:r>
            <a:r>
              <a:rPr lang="en-US" sz="1600" b="1" dirty="0">
                <a:solidFill>
                  <a:srgbClr val="C00000"/>
                </a:solidFill>
              </a:rPr>
              <a:t>CREATE SCHEMA </a:t>
            </a:r>
            <a:r>
              <a:rPr lang="en-US" sz="1600" dirty="0"/>
              <a:t>statement, which can include all the schema elements’ definitions.</a:t>
            </a:r>
          </a:p>
          <a:p>
            <a:r>
              <a:rPr lang="en-US" sz="1600" dirty="0"/>
              <a:t>For example, the following statement creates a  schema called </a:t>
            </a:r>
            <a:r>
              <a:rPr lang="en-US" sz="1600" u="sng" dirty="0"/>
              <a:t>“COMPANY” </a:t>
            </a:r>
            <a:r>
              <a:rPr lang="en-US" sz="1600" dirty="0"/>
              <a:t>owned by the user with authorization identifier </a:t>
            </a:r>
            <a:r>
              <a:rPr lang="en-US" sz="1600" u="sng" dirty="0"/>
              <a:t>‘</a:t>
            </a:r>
            <a:r>
              <a:rPr lang="en-US" sz="1600" u="sng" dirty="0" err="1"/>
              <a:t>Jsmith</a:t>
            </a:r>
            <a:r>
              <a:rPr lang="en-US" sz="1600" u="sng" dirty="0"/>
              <a:t>’.</a:t>
            </a:r>
          </a:p>
          <a:p>
            <a:r>
              <a:rPr lang="en-US" sz="2000" u="sng" dirty="0">
                <a:solidFill>
                  <a:srgbClr val="0070C0"/>
                </a:solidFill>
              </a:rPr>
              <a:t>CREATE SCHEMA COMPANY AUTHORIZATION ‘</a:t>
            </a:r>
            <a:r>
              <a:rPr lang="en-US" sz="2000" u="sng" dirty="0" err="1">
                <a:solidFill>
                  <a:srgbClr val="0070C0"/>
                </a:solidFill>
              </a:rPr>
              <a:t>Jsmith</a:t>
            </a:r>
            <a:r>
              <a:rPr lang="en-US" sz="2000" u="sng" dirty="0">
                <a:solidFill>
                  <a:srgbClr val="0070C0"/>
                </a:solidFill>
              </a:rPr>
              <a:t>’;</a:t>
            </a:r>
          </a:p>
        </p:txBody>
      </p:sp>
    </p:spTree>
    <p:extLst>
      <p:ext uri="{BB962C8B-B14F-4D97-AF65-F5344CB8AC3E}">
        <p14:creationId xmlns:p14="http://schemas.microsoft.com/office/powerpoint/2010/main" val="109879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451232"/>
            <a:ext cx="9158644" cy="4661243"/>
          </a:xfrm>
        </p:spPr>
        <p:txBody>
          <a:bodyPr>
            <a:normAutofit/>
          </a:bodyPr>
          <a:lstStyle/>
          <a:p>
            <a:pPr lvl="0">
              <a:buClr>
                <a:srgbClr val="90C226"/>
              </a:buClr>
            </a:pPr>
            <a:r>
              <a:rPr lang="en-US" sz="1900" b="1" u="sng" dirty="0">
                <a:solidFill>
                  <a:srgbClr val="54A021">
                    <a:lumMod val="75000"/>
                  </a:srgbClr>
                </a:solidFill>
              </a:rPr>
              <a:t>Schema and Catalog Concepts in SQL</a:t>
            </a:r>
          </a:p>
          <a:p>
            <a:r>
              <a:rPr lang="en-US" sz="1600" dirty="0"/>
              <a:t>In addition to the concept of a schema, SQL uses the concept of a </a:t>
            </a:r>
            <a:r>
              <a:rPr lang="en-US" sz="1600" b="1" dirty="0">
                <a:solidFill>
                  <a:srgbClr val="C00000"/>
                </a:solidFill>
              </a:rPr>
              <a:t>catalog—a named collection of schemas</a:t>
            </a:r>
            <a:r>
              <a:rPr lang="en-US" sz="1600" dirty="0"/>
              <a:t>. </a:t>
            </a:r>
          </a:p>
          <a:p>
            <a:r>
              <a:rPr lang="en-US" sz="1600" dirty="0"/>
              <a:t>A catalog always contains a special schema called </a:t>
            </a:r>
            <a:r>
              <a:rPr lang="en-US" sz="1600" b="1" dirty="0">
                <a:solidFill>
                  <a:srgbClr val="C00000"/>
                </a:solidFill>
              </a:rPr>
              <a:t>INFORMATION_SCHEMA</a:t>
            </a:r>
            <a:r>
              <a:rPr lang="en-US" sz="1600" dirty="0"/>
              <a:t>, which provides </a:t>
            </a:r>
            <a:r>
              <a:rPr lang="en-US" sz="1600" b="1" dirty="0">
                <a:solidFill>
                  <a:srgbClr val="C00000"/>
                </a:solidFill>
              </a:rPr>
              <a:t>information on all the schemas in the catalog and all the element descriptors in these schemas</a:t>
            </a:r>
            <a:r>
              <a:rPr lang="en-US" sz="1600" dirty="0"/>
              <a:t>. </a:t>
            </a:r>
          </a:p>
          <a:p>
            <a:r>
              <a:rPr lang="en-US" sz="1600" b="1" dirty="0">
                <a:solidFill>
                  <a:srgbClr val="C00000"/>
                </a:solidFill>
              </a:rPr>
              <a:t>Integrity constraints </a:t>
            </a:r>
            <a:r>
              <a:rPr lang="en-US" sz="1600" dirty="0"/>
              <a:t>such as referential integrity can be defined between relations only if they exist in schemas within the same catalog. </a:t>
            </a:r>
          </a:p>
        </p:txBody>
      </p:sp>
    </p:spTree>
    <p:extLst>
      <p:ext uri="{BB962C8B-B14F-4D97-AF65-F5344CB8AC3E}">
        <p14:creationId xmlns:p14="http://schemas.microsoft.com/office/powerpoint/2010/main" val="310712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5303337" cy="5139038"/>
          </a:xfrm>
        </p:spPr>
        <p:txBody>
          <a:bodyPr>
            <a:normAutofit/>
          </a:bodyPr>
          <a:lstStyle/>
          <a:p>
            <a:pPr lvl="0">
              <a:buClr>
                <a:srgbClr val="90C226"/>
              </a:buClr>
            </a:pPr>
            <a:r>
              <a:rPr lang="en-US" sz="1900" b="1" u="sng" dirty="0">
                <a:solidFill>
                  <a:srgbClr val="54A021">
                    <a:lumMod val="75000"/>
                  </a:srgbClr>
                </a:solidFill>
              </a:rPr>
              <a:t>The CREATE TABLE Command in SQL</a:t>
            </a:r>
          </a:p>
          <a:p>
            <a:pPr lvl="0">
              <a:buClr>
                <a:srgbClr val="90C226"/>
              </a:buClr>
            </a:pPr>
            <a:r>
              <a:rPr lang="en-US" sz="1600" dirty="0"/>
              <a:t>The </a:t>
            </a:r>
            <a:r>
              <a:rPr lang="en-US" sz="1600" b="1" dirty="0">
                <a:solidFill>
                  <a:srgbClr val="C00000"/>
                </a:solidFill>
              </a:rPr>
              <a:t>CREATE TABLE </a:t>
            </a:r>
            <a:r>
              <a:rPr lang="en-US" sz="1600" dirty="0"/>
              <a:t>command is used to specify a new relation by giving it a name and specifying its attributes and initial constraints. </a:t>
            </a:r>
          </a:p>
          <a:p>
            <a:pPr lvl="0">
              <a:buClr>
                <a:srgbClr val="90C226"/>
              </a:buClr>
            </a:pPr>
            <a:r>
              <a:rPr lang="en-US" sz="1600" dirty="0"/>
              <a:t>The attributes are specified first, and each attribute is given a name, a data type to specify its domain of values, and possibly attribute constraints, such as NOT NULL. </a:t>
            </a:r>
          </a:p>
          <a:p>
            <a:pPr lvl="0">
              <a:buClr>
                <a:srgbClr val="90C226"/>
              </a:buClr>
            </a:pPr>
            <a:r>
              <a:rPr lang="en-US" sz="1600" dirty="0"/>
              <a:t>The key, entity integrity, and referential integrity constraints can be specified within the CREATE TABLE statement after the attributes are declared, or they can be added later using the ALTER TABLE command.</a:t>
            </a:r>
          </a:p>
          <a:p>
            <a:pPr lvl="0">
              <a:buClr>
                <a:srgbClr val="90C226"/>
              </a:buClr>
            </a:pPr>
            <a:r>
              <a:rPr lang="en-US" sz="1600" dirty="0"/>
              <a:t>Figure 6.1 shows sample data definition statements in SQL for the COMPANY relational database schema.</a:t>
            </a:r>
          </a:p>
        </p:txBody>
      </p:sp>
      <p:pic>
        <p:nvPicPr>
          <p:cNvPr id="4" name="Picture 3"/>
          <p:cNvPicPr>
            <a:picLocks noChangeAspect="1"/>
          </p:cNvPicPr>
          <p:nvPr/>
        </p:nvPicPr>
        <p:blipFill>
          <a:blip r:embed="rId2"/>
          <a:stretch>
            <a:fillRect/>
          </a:stretch>
        </p:blipFill>
        <p:spPr>
          <a:xfrm>
            <a:off x="6351374" y="1270000"/>
            <a:ext cx="5106413" cy="5474429"/>
          </a:xfrm>
          <a:prstGeom prst="rect">
            <a:avLst/>
          </a:prstGeom>
          <a:ln w="28575">
            <a:solidFill>
              <a:schemeClr val="tx1"/>
            </a:solidFill>
          </a:ln>
        </p:spPr>
      </p:pic>
    </p:spTree>
    <p:extLst>
      <p:ext uri="{BB962C8B-B14F-4D97-AF65-F5344CB8AC3E}">
        <p14:creationId xmlns:p14="http://schemas.microsoft.com/office/powerpoint/2010/main" val="3600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lnSpcReduction="10000"/>
          </a:bodyPr>
          <a:lstStyle/>
          <a:p>
            <a:pPr lvl="0">
              <a:buClr>
                <a:srgbClr val="90C226"/>
              </a:buClr>
            </a:pPr>
            <a:r>
              <a:rPr lang="en-US" sz="1900" b="1" u="sng" dirty="0">
                <a:solidFill>
                  <a:srgbClr val="54A021">
                    <a:lumMod val="75000"/>
                  </a:srgbClr>
                </a:solidFill>
              </a:rPr>
              <a:t>The CREATE TABLE Command in SQL</a:t>
            </a:r>
          </a:p>
          <a:p>
            <a:pPr lvl="0">
              <a:buClr>
                <a:srgbClr val="90C226"/>
              </a:buClr>
            </a:pPr>
            <a:r>
              <a:rPr lang="en-US" dirty="0"/>
              <a:t>The relations declared through CREATE TABLE statements are called </a:t>
            </a:r>
            <a:r>
              <a:rPr lang="en-US" b="1" dirty="0">
                <a:solidFill>
                  <a:srgbClr val="C00000"/>
                </a:solidFill>
              </a:rPr>
              <a:t>base tables </a:t>
            </a:r>
            <a:r>
              <a:rPr lang="en-US" dirty="0"/>
              <a:t>(or base relations) this means that the table and its rows are actually created and stored as a file by the DBMS. </a:t>
            </a:r>
          </a:p>
          <a:p>
            <a:pPr lvl="0">
              <a:buClr>
                <a:srgbClr val="90C226"/>
              </a:buClr>
            </a:pPr>
            <a:r>
              <a:rPr lang="en-US" dirty="0"/>
              <a:t>Base relations are distinguished from virtual relations, created through the </a:t>
            </a:r>
            <a:r>
              <a:rPr lang="en-US" b="1" dirty="0">
                <a:solidFill>
                  <a:srgbClr val="C00000"/>
                </a:solidFill>
              </a:rPr>
              <a:t>CREATE VIEW</a:t>
            </a:r>
            <a:r>
              <a:rPr lang="en-US" dirty="0"/>
              <a:t> statement, which may or may not correspond to an actual physical file. </a:t>
            </a:r>
          </a:p>
          <a:p>
            <a:pPr lvl="0">
              <a:buClr>
                <a:srgbClr val="90C226"/>
              </a:buClr>
            </a:pPr>
            <a:r>
              <a:rPr lang="en-US" dirty="0"/>
              <a:t>In SQL, the </a:t>
            </a:r>
            <a:r>
              <a:rPr lang="en-US" b="1" dirty="0">
                <a:solidFill>
                  <a:srgbClr val="C00000"/>
                </a:solidFill>
              </a:rPr>
              <a:t>attributes in a base table </a:t>
            </a:r>
            <a:r>
              <a:rPr lang="en-US" dirty="0"/>
              <a:t>are considered to be ordered in the sequence in which they are specified in the CREATE TABLE statement. However, rows (tuples) are not considered to be ordered within a table (relation).</a:t>
            </a:r>
          </a:p>
          <a:p>
            <a:pPr lvl="0">
              <a:buClr>
                <a:srgbClr val="90C226"/>
              </a:buClr>
            </a:pPr>
            <a:r>
              <a:rPr lang="en-US" dirty="0"/>
              <a:t>It is important to note that in Figure 6.1, there are some foreign keys that may cause errors because they are specified either via </a:t>
            </a:r>
            <a:r>
              <a:rPr lang="en-US" b="1" dirty="0">
                <a:solidFill>
                  <a:srgbClr val="C00000"/>
                </a:solidFill>
              </a:rPr>
              <a:t>circular references or because they refer to a table that has not yet been created</a:t>
            </a:r>
            <a:r>
              <a:rPr lang="en-US" dirty="0"/>
              <a:t>. </a:t>
            </a:r>
          </a:p>
          <a:p>
            <a:pPr lvl="1">
              <a:buClr>
                <a:srgbClr val="90C226"/>
              </a:buClr>
            </a:pPr>
            <a:r>
              <a:rPr lang="en-US" dirty="0"/>
              <a:t>For example, the foreign key </a:t>
            </a:r>
            <a:r>
              <a:rPr lang="en-US" dirty="0" err="1"/>
              <a:t>Super_ssn</a:t>
            </a:r>
            <a:r>
              <a:rPr lang="en-US" dirty="0"/>
              <a:t> in the EMPLOYEE table is a circular reference because it refers to the EMPLOYEE table itself. The foreign key </a:t>
            </a:r>
            <a:r>
              <a:rPr lang="en-US" dirty="0" err="1"/>
              <a:t>Dno</a:t>
            </a:r>
            <a:r>
              <a:rPr lang="en-US" dirty="0"/>
              <a:t> in the EMPLOYEE table refers to the DEPARTMENT table, which has not been created yet. </a:t>
            </a:r>
          </a:p>
        </p:txBody>
      </p:sp>
    </p:spTree>
    <p:extLst>
      <p:ext uri="{BB962C8B-B14F-4D97-AF65-F5344CB8AC3E}">
        <p14:creationId xmlns:p14="http://schemas.microsoft.com/office/powerpoint/2010/main" val="15840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buClr>
                <a:srgbClr val="90C226"/>
              </a:buClr>
            </a:pPr>
            <a:r>
              <a:rPr lang="en-US" sz="1900" b="1" u="sng" dirty="0">
                <a:solidFill>
                  <a:srgbClr val="54A021">
                    <a:lumMod val="75000"/>
                  </a:srgbClr>
                </a:solidFill>
              </a:rPr>
              <a:t>The CREATE TABLE Command in SQL</a:t>
            </a:r>
          </a:p>
          <a:p>
            <a:pPr lvl="0">
              <a:buClr>
                <a:srgbClr val="90C226"/>
              </a:buClr>
            </a:pPr>
            <a:r>
              <a:rPr lang="en-US" dirty="0"/>
              <a:t>To deal with this type of problem, these constraints can be left out of the initial CREATE TABLE statement, and then </a:t>
            </a:r>
            <a:r>
              <a:rPr lang="en-US" b="1" dirty="0">
                <a:solidFill>
                  <a:srgbClr val="C00000"/>
                </a:solidFill>
              </a:rPr>
              <a:t>added later using the ALTER TABLE statement </a:t>
            </a:r>
            <a:r>
              <a:rPr lang="en-US" dirty="0"/>
              <a:t>.</a:t>
            </a:r>
          </a:p>
          <a:p>
            <a:pPr lvl="0">
              <a:buClr>
                <a:srgbClr val="90C226"/>
              </a:buClr>
            </a:pPr>
            <a:r>
              <a:rPr lang="en-US" dirty="0"/>
              <a:t>The attributes are specified first, and each attribute is given a name, a data type to specify its domain of values, and possibly attribute constraints, such as NOT NULL. </a:t>
            </a:r>
          </a:p>
          <a:p>
            <a:pPr lvl="0">
              <a:buClr>
                <a:srgbClr val="90C226"/>
              </a:buClr>
            </a:pPr>
            <a:r>
              <a:rPr lang="en-US" dirty="0"/>
              <a:t>The key, entity integrity, and referential integrity constraints can be specified within the CREATE TABLE statement after the attributes are declared, or they can be added later using the ALTER TABLE command.</a:t>
            </a:r>
          </a:p>
        </p:txBody>
      </p:sp>
    </p:spTree>
    <p:extLst>
      <p:ext uri="{BB962C8B-B14F-4D97-AF65-F5344CB8AC3E}">
        <p14:creationId xmlns:p14="http://schemas.microsoft.com/office/powerpoint/2010/main" val="836862455"/>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1578</TotalTime>
  <Words>5904</Words>
  <Application>Microsoft Office PowerPoint</Application>
  <PresentationFormat>Widescreen</PresentationFormat>
  <Paragraphs>349</Paragraphs>
  <Slides>48</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Trebuchet MS</vt:lpstr>
      <vt:lpstr>Wingdings 3</vt:lpstr>
      <vt:lpstr>Facet</vt:lpstr>
      <vt:lpstr>Chapter 6  Basic SQL</vt:lpstr>
      <vt:lpstr>- SQL Data Definition and Data Types   - Specifying Constraints in SQL   - Basic Retrieval Queries in SQL   - INSERT, DELETE, and UPDATE Statements in SQL   - Additional Features of SQL          </vt:lpstr>
      <vt:lpstr>Introduction about SQL</vt:lpstr>
      <vt:lpstr>SQL Data Definition and Data Types</vt:lpstr>
      <vt:lpstr>SQL Data Definition and Data Types</vt:lpstr>
      <vt:lpstr>SQL Data Definition and Data Types</vt:lpstr>
      <vt:lpstr>SQL Data Definition and Data Types</vt:lpstr>
      <vt:lpstr>SQL Data Definition and Data Types</vt:lpstr>
      <vt:lpstr>SQL Data Definition and Data Types</vt:lpstr>
      <vt:lpstr>SQL Data Definition and Data Types</vt:lpstr>
      <vt:lpstr>SQL Data Definition and Data Types</vt:lpstr>
      <vt:lpstr>Specifying Constraints in SQL</vt:lpstr>
      <vt:lpstr>Specifying Constraints in SQL</vt:lpstr>
      <vt:lpstr>Specifying Constraints in SQL</vt:lpstr>
      <vt:lpstr>Specifying Constraints in SQL</vt:lpstr>
      <vt:lpstr>Specifying Constraints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lpstr>INSERT, DELETE, and UPDATE Statements in SQL</vt:lpstr>
      <vt:lpstr>INSERT, DELETE, and UPDATE Statements in SQL</vt:lpstr>
      <vt:lpstr>INSERT, DELETE, and UPDATE Statements in SQL</vt:lpstr>
      <vt:lpstr>INSERT, DELETE, and UPDATE Statements in SQL</vt:lpstr>
      <vt:lpstr>INSERT, DELETE, and UPDATE Statements in SQL</vt:lpstr>
      <vt:lpstr>Additional Features of SQL</vt:lpstr>
      <vt:lpstr>Additional Features of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530</cp:revision>
  <dcterms:created xsi:type="dcterms:W3CDTF">2021-08-16T04:03:32Z</dcterms:created>
  <dcterms:modified xsi:type="dcterms:W3CDTF">2022-09-12T02:48:36Z</dcterms:modified>
</cp:coreProperties>
</file>