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59"/>
  </p:notesMasterIdLst>
  <p:sldIdLst>
    <p:sldId id="256" r:id="rId2"/>
    <p:sldId id="257" r:id="rId3"/>
    <p:sldId id="258" r:id="rId4"/>
    <p:sldId id="341" r:id="rId5"/>
    <p:sldId id="432" r:id="rId6"/>
    <p:sldId id="342" r:id="rId7"/>
    <p:sldId id="401" r:id="rId8"/>
    <p:sldId id="402" r:id="rId9"/>
    <p:sldId id="403" r:id="rId10"/>
    <p:sldId id="404" r:id="rId11"/>
    <p:sldId id="343" r:id="rId12"/>
    <p:sldId id="406" r:id="rId13"/>
    <p:sldId id="407" r:id="rId14"/>
    <p:sldId id="408" r:id="rId15"/>
    <p:sldId id="409" r:id="rId16"/>
    <p:sldId id="344" r:id="rId17"/>
    <p:sldId id="410" r:id="rId18"/>
    <p:sldId id="345" r:id="rId19"/>
    <p:sldId id="411" r:id="rId20"/>
    <p:sldId id="346" r:id="rId21"/>
    <p:sldId id="347" r:id="rId22"/>
    <p:sldId id="412" r:id="rId23"/>
    <p:sldId id="348" r:id="rId24"/>
    <p:sldId id="414" r:id="rId25"/>
    <p:sldId id="413" r:id="rId26"/>
    <p:sldId id="349" r:id="rId27"/>
    <p:sldId id="415" r:id="rId28"/>
    <p:sldId id="416" r:id="rId29"/>
    <p:sldId id="350" r:id="rId30"/>
    <p:sldId id="351" r:id="rId31"/>
    <p:sldId id="354" r:id="rId32"/>
    <p:sldId id="355" r:id="rId33"/>
    <p:sldId id="419" r:id="rId34"/>
    <p:sldId id="423" r:id="rId35"/>
    <p:sldId id="424" r:id="rId36"/>
    <p:sldId id="427" r:id="rId37"/>
    <p:sldId id="425" r:id="rId38"/>
    <p:sldId id="426" r:id="rId39"/>
    <p:sldId id="429" r:id="rId40"/>
    <p:sldId id="430" r:id="rId41"/>
    <p:sldId id="431" r:id="rId42"/>
    <p:sldId id="356" r:id="rId43"/>
    <p:sldId id="358" r:id="rId44"/>
    <p:sldId id="359" r:id="rId45"/>
    <p:sldId id="360" r:id="rId46"/>
    <p:sldId id="361" r:id="rId47"/>
    <p:sldId id="362" r:id="rId48"/>
    <p:sldId id="363" r:id="rId49"/>
    <p:sldId id="420" r:id="rId50"/>
    <p:sldId id="364" r:id="rId51"/>
    <p:sldId id="365" r:id="rId52"/>
    <p:sldId id="421" r:id="rId53"/>
    <p:sldId id="366" r:id="rId54"/>
    <p:sldId id="367" r:id="rId55"/>
    <p:sldId id="422" r:id="rId56"/>
    <p:sldId id="369" r:id="rId57"/>
    <p:sldId id="371"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249" autoAdjust="0"/>
  </p:normalViewPr>
  <p:slideViewPr>
    <p:cSldViewPr snapToGrid="0">
      <p:cViewPr varScale="1">
        <p:scale>
          <a:sx n="108" d="100"/>
          <a:sy n="108"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A8CB4-0298-4E82-9952-E9F9627097FA}" type="datetimeFigureOut">
              <a:rPr lang="en-US" smtClean="0"/>
              <a:t>9/21/2022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D808D-AC8F-4779-9931-B0CB34121332}" type="slidenum">
              <a:rPr lang="en-US" smtClean="0"/>
              <a:t>‹#›</a:t>
            </a:fld>
            <a:endParaRPr lang="en-US"/>
          </a:p>
        </p:txBody>
      </p:sp>
    </p:spTree>
    <p:extLst>
      <p:ext uri="{BB962C8B-B14F-4D97-AF65-F5344CB8AC3E}">
        <p14:creationId xmlns:p14="http://schemas.microsoft.com/office/powerpoint/2010/main" val="3703319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8D808D-AC8F-4779-9931-B0CB34121332}" type="slidenum">
              <a:rPr lang="en-US" smtClean="0"/>
              <a:t>1</a:t>
            </a:fld>
            <a:endParaRPr lang="en-US"/>
          </a:p>
        </p:txBody>
      </p:sp>
    </p:spTree>
    <p:extLst>
      <p:ext uri="{BB962C8B-B14F-4D97-AF65-F5344CB8AC3E}">
        <p14:creationId xmlns:p14="http://schemas.microsoft.com/office/powerpoint/2010/main" val="270337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38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55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224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15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61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7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677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22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5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76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9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92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80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58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67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9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38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42" y="1326291"/>
            <a:ext cx="10041924" cy="2372498"/>
          </a:xfrm>
        </p:spPr>
        <p:txBody>
          <a:bodyPr/>
          <a:lstStyle/>
          <a:p>
            <a:pPr algn="ctr"/>
            <a:r>
              <a:rPr lang="en-US" dirty="0"/>
              <a:t>Chapter 7 </a:t>
            </a:r>
            <a:br>
              <a:rPr lang="en-US" dirty="0"/>
            </a:br>
            <a:r>
              <a:rPr lang="en-US" dirty="0"/>
              <a:t>More SQL: Complex Queries</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7" y="1451232"/>
            <a:ext cx="9562299" cy="4661243"/>
          </a:xfrm>
        </p:spPr>
        <p:txBody>
          <a:bodyPr>
            <a:normAutofit/>
          </a:bodyPr>
          <a:lstStyle/>
          <a:p>
            <a:r>
              <a:rPr lang="en-US" sz="2400" b="1" i="1" u="sng" dirty="0">
                <a:solidFill>
                  <a:schemeClr val="accent2">
                    <a:lumMod val="75000"/>
                  </a:schemeClr>
                </a:solidFill>
              </a:rPr>
              <a:t>Subqueries</a:t>
            </a:r>
          </a:p>
        </p:txBody>
      </p:sp>
      <p:pic>
        <p:nvPicPr>
          <p:cNvPr id="1026" name="Picture 2" descr="SQL Corelated Subqueries - w3resource">
            <a:extLst>
              <a:ext uri="{FF2B5EF4-FFF2-40B4-BE49-F238E27FC236}">
                <a16:creationId xmlns:a16="http://schemas.microsoft.com/office/drawing/2014/main" id="{D369CB05-C4ED-41D3-A57E-ABE3F5367C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624" b="6233"/>
          <a:stretch/>
        </p:blipFill>
        <p:spPr bwMode="auto">
          <a:xfrm>
            <a:off x="6096000" y="2310907"/>
            <a:ext cx="5826649" cy="35233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QL Corelated Subqueries - w3resource">
            <a:extLst>
              <a:ext uri="{FF2B5EF4-FFF2-40B4-BE49-F238E27FC236}">
                <a16:creationId xmlns:a16="http://schemas.microsoft.com/office/drawing/2014/main" id="{501559B6-3AF6-4B53-85FC-93705282E8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1366"/>
          <a:stretch/>
        </p:blipFill>
        <p:spPr bwMode="auto">
          <a:xfrm>
            <a:off x="143745" y="2100961"/>
            <a:ext cx="5730582" cy="3733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07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1600" b="1" dirty="0">
                <a:solidFill>
                  <a:srgbClr val="FF0000"/>
                </a:solidFill>
              </a:rPr>
              <a:t>IN Operator</a:t>
            </a:r>
          </a:p>
          <a:p>
            <a:r>
              <a:rPr lang="en-US" dirty="0">
                <a:solidFill>
                  <a:schemeClr val="tx1"/>
                </a:solidFill>
              </a:rPr>
              <a:t>The comparison operator IN, which compares a value v with a set (or multiset) of values V and evaluates to TRUE if v is one of the elements in V.</a:t>
            </a:r>
          </a:p>
          <a:p>
            <a:r>
              <a:rPr lang="en-US" dirty="0">
                <a:solidFill>
                  <a:schemeClr val="tx1"/>
                </a:solidFill>
              </a:rPr>
              <a:t>The IN operator allows you to specify </a:t>
            </a:r>
            <a:r>
              <a:rPr lang="en-US" b="1" dirty="0">
                <a:solidFill>
                  <a:srgbClr val="C00000"/>
                </a:solidFill>
              </a:rPr>
              <a:t>multiple values </a:t>
            </a:r>
            <a:r>
              <a:rPr lang="en-US" dirty="0">
                <a:solidFill>
                  <a:schemeClr val="tx1"/>
                </a:solidFill>
              </a:rPr>
              <a:t>in a WHERE clause.</a:t>
            </a:r>
          </a:p>
          <a:p>
            <a:r>
              <a:rPr lang="en-US" dirty="0">
                <a:solidFill>
                  <a:schemeClr val="tx1"/>
                </a:solidFill>
              </a:rPr>
              <a:t>The IN operator is a shorthand for multiple </a:t>
            </a:r>
            <a:r>
              <a:rPr lang="en-US" b="1" dirty="0">
                <a:solidFill>
                  <a:srgbClr val="C00000"/>
                </a:solidFill>
              </a:rPr>
              <a:t>OR</a:t>
            </a:r>
            <a:r>
              <a:rPr lang="en-US" dirty="0">
                <a:solidFill>
                  <a:schemeClr val="tx1"/>
                </a:solidFill>
              </a:rPr>
              <a:t> conditions.</a:t>
            </a:r>
          </a:p>
          <a:p>
            <a:endParaRPr lang="en-US" sz="1600" dirty="0">
              <a:solidFill>
                <a:schemeClr val="tx1"/>
              </a:solidFill>
            </a:endParaRPr>
          </a:p>
        </p:txBody>
      </p:sp>
      <p:pic>
        <p:nvPicPr>
          <p:cNvPr id="6" name="Picture 5">
            <a:extLst>
              <a:ext uri="{FF2B5EF4-FFF2-40B4-BE49-F238E27FC236}">
                <a16:creationId xmlns:a16="http://schemas.microsoft.com/office/drawing/2014/main" id="{FABA08CE-E7A1-4312-87DD-A1D1A9E0DD75}"/>
              </a:ext>
            </a:extLst>
          </p:cNvPr>
          <p:cNvPicPr>
            <a:picLocks noChangeAspect="1"/>
          </p:cNvPicPr>
          <p:nvPr/>
        </p:nvPicPr>
        <p:blipFill rotWithShape="1">
          <a:blip r:embed="rId2"/>
          <a:srcRect l="7246" t="7993" b="66696"/>
          <a:stretch/>
        </p:blipFill>
        <p:spPr>
          <a:xfrm>
            <a:off x="2801051" y="3689931"/>
            <a:ext cx="6174261" cy="1320800"/>
          </a:xfrm>
          <a:prstGeom prst="rect">
            <a:avLst/>
          </a:prstGeom>
        </p:spPr>
      </p:pic>
      <p:pic>
        <p:nvPicPr>
          <p:cNvPr id="10" name="Picture 9">
            <a:extLst>
              <a:ext uri="{FF2B5EF4-FFF2-40B4-BE49-F238E27FC236}">
                <a16:creationId xmlns:a16="http://schemas.microsoft.com/office/drawing/2014/main" id="{84D54E4F-8838-4FE6-8426-BB54E2228799}"/>
              </a:ext>
            </a:extLst>
          </p:cNvPr>
          <p:cNvPicPr>
            <a:picLocks noChangeAspect="1"/>
          </p:cNvPicPr>
          <p:nvPr/>
        </p:nvPicPr>
        <p:blipFill rotWithShape="1">
          <a:blip r:embed="rId2"/>
          <a:srcRect l="7606" t="71678"/>
          <a:stretch/>
        </p:blipFill>
        <p:spPr>
          <a:xfrm>
            <a:off x="2982577" y="5220978"/>
            <a:ext cx="6226846" cy="1496291"/>
          </a:xfrm>
          <a:prstGeom prst="rect">
            <a:avLst/>
          </a:prstGeom>
        </p:spPr>
      </p:pic>
    </p:spTree>
    <p:extLst>
      <p:ext uri="{BB962C8B-B14F-4D97-AF65-F5344CB8AC3E}">
        <p14:creationId xmlns:p14="http://schemas.microsoft.com/office/powerpoint/2010/main" val="209828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1600" b="1" dirty="0">
                <a:solidFill>
                  <a:srgbClr val="FF0000"/>
                </a:solidFill>
              </a:rPr>
              <a:t>IN Operator</a:t>
            </a:r>
          </a:p>
          <a:p>
            <a:endParaRPr lang="en-US" sz="1600" dirty="0">
              <a:solidFill>
                <a:schemeClr val="tx1"/>
              </a:solidFill>
            </a:endParaRPr>
          </a:p>
        </p:txBody>
      </p:sp>
      <p:pic>
        <p:nvPicPr>
          <p:cNvPr id="5" name="Picture 4">
            <a:extLst>
              <a:ext uri="{FF2B5EF4-FFF2-40B4-BE49-F238E27FC236}">
                <a16:creationId xmlns:a16="http://schemas.microsoft.com/office/drawing/2014/main" id="{27DF0E67-7B2C-4E8F-9CD5-62E8D02A4923}"/>
              </a:ext>
            </a:extLst>
          </p:cNvPr>
          <p:cNvPicPr>
            <a:picLocks noChangeAspect="1"/>
          </p:cNvPicPr>
          <p:nvPr/>
        </p:nvPicPr>
        <p:blipFill>
          <a:blip r:embed="rId2"/>
          <a:stretch>
            <a:fillRect/>
          </a:stretch>
        </p:blipFill>
        <p:spPr>
          <a:xfrm>
            <a:off x="339781" y="2350076"/>
            <a:ext cx="5756219" cy="3607379"/>
          </a:xfrm>
          <a:prstGeom prst="rect">
            <a:avLst/>
          </a:prstGeom>
        </p:spPr>
      </p:pic>
      <p:pic>
        <p:nvPicPr>
          <p:cNvPr id="8" name="Picture 7">
            <a:extLst>
              <a:ext uri="{FF2B5EF4-FFF2-40B4-BE49-F238E27FC236}">
                <a16:creationId xmlns:a16="http://schemas.microsoft.com/office/drawing/2014/main" id="{306FB3A5-BB64-4540-9A0C-3CDA88C7F17D}"/>
              </a:ext>
            </a:extLst>
          </p:cNvPr>
          <p:cNvPicPr>
            <a:picLocks noChangeAspect="1"/>
          </p:cNvPicPr>
          <p:nvPr/>
        </p:nvPicPr>
        <p:blipFill rotWithShape="1">
          <a:blip r:embed="rId3"/>
          <a:srcRect b="64101"/>
          <a:stretch/>
        </p:blipFill>
        <p:spPr>
          <a:xfrm>
            <a:off x="6144984" y="2243715"/>
            <a:ext cx="5904810" cy="1017133"/>
          </a:xfrm>
          <a:prstGeom prst="rect">
            <a:avLst/>
          </a:prstGeom>
        </p:spPr>
      </p:pic>
      <p:pic>
        <p:nvPicPr>
          <p:cNvPr id="11" name="Picture 10">
            <a:extLst>
              <a:ext uri="{FF2B5EF4-FFF2-40B4-BE49-F238E27FC236}">
                <a16:creationId xmlns:a16="http://schemas.microsoft.com/office/drawing/2014/main" id="{B949D6AD-E48C-4E11-8B72-E0C66846EA17}"/>
              </a:ext>
            </a:extLst>
          </p:cNvPr>
          <p:cNvPicPr>
            <a:picLocks noChangeAspect="1"/>
          </p:cNvPicPr>
          <p:nvPr/>
        </p:nvPicPr>
        <p:blipFill rotWithShape="1">
          <a:blip r:embed="rId3"/>
          <a:srcRect t="49554" r="16255"/>
          <a:stretch/>
        </p:blipFill>
        <p:spPr>
          <a:xfrm>
            <a:off x="6433553" y="4880843"/>
            <a:ext cx="4602086" cy="1320800"/>
          </a:xfrm>
          <a:prstGeom prst="rect">
            <a:avLst/>
          </a:prstGeom>
        </p:spPr>
      </p:pic>
      <p:pic>
        <p:nvPicPr>
          <p:cNvPr id="12" name="Picture 11">
            <a:extLst>
              <a:ext uri="{FF2B5EF4-FFF2-40B4-BE49-F238E27FC236}">
                <a16:creationId xmlns:a16="http://schemas.microsoft.com/office/drawing/2014/main" id="{A2E153BE-1AE4-4D3C-B8CA-966B5B3B54FC}"/>
              </a:ext>
            </a:extLst>
          </p:cNvPr>
          <p:cNvPicPr>
            <a:picLocks noChangeAspect="1"/>
          </p:cNvPicPr>
          <p:nvPr/>
        </p:nvPicPr>
        <p:blipFill>
          <a:blip r:embed="rId4"/>
          <a:stretch>
            <a:fillRect/>
          </a:stretch>
        </p:blipFill>
        <p:spPr>
          <a:xfrm>
            <a:off x="6907452" y="3341778"/>
            <a:ext cx="3654288" cy="1367556"/>
          </a:xfrm>
          <a:prstGeom prst="rect">
            <a:avLst/>
          </a:prstGeom>
        </p:spPr>
      </p:pic>
    </p:spTree>
    <p:extLst>
      <p:ext uri="{BB962C8B-B14F-4D97-AF65-F5344CB8AC3E}">
        <p14:creationId xmlns:p14="http://schemas.microsoft.com/office/powerpoint/2010/main" val="50338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1600" b="1" dirty="0">
                <a:solidFill>
                  <a:srgbClr val="FF0000"/>
                </a:solidFill>
              </a:rPr>
              <a:t>IN Operator</a:t>
            </a:r>
          </a:p>
          <a:p>
            <a:r>
              <a:rPr lang="en-US" sz="1600" dirty="0">
                <a:solidFill>
                  <a:schemeClr val="tx1"/>
                </a:solidFill>
              </a:rPr>
              <a:t>Query: Find the name of employees who are working on a project.</a:t>
            </a:r>
          </a:p>
          <a:p>
            <a:r>
              <a:rPr lang="en-US" sz="1600" dirty="0">
                <a:solidFill>
                  <a:schemeClr val="tx1"/>
                </a:solidFill>
              </a:rPr>
              <a:t>Select Eid From Project </a:t>
            </a:r>
          </a:p>
          <a:p>
            <a:endParaRPr lang="en-US" sz="1600" dirty="0">
              <a:solidFill>
                <a:schemeClr val="tx1"/>
              </a:solidFill>
            </a:endParaRPr>
          </a:p>
        </p:txBody>
      </p:sp>
      <p:graphicFrame>
        <p:nvGraphicFramePr>
          <p:cNvPr id="4" name="Table 5">
            <a:extLst>
              <a:ext uri="{FF2B5EF4-FFF2-40B4-BE49-F238E27FC236}">
                <a16:creationId xmlns:a16="http://schemas.microsoft.com/office/drawing/2014/main" id="{D93CDDE8-80D3-4043-8EC1-99EF3C0C9A9F}"/>
              </a:ext>
            </a:extLst>
          </p:cNvPr>
          <p:cNvGraphicFramePr>
            <a:graphicFrameLocks noGrp="1"/>
          </p:cNvGraphicFramePr>
          <p:nvPr>
            <p:extLst>
              <p:ext uri="{D42A27DB-BD31-4B8C-83A1-F6EECF244321}">
                <p14:modId xmlns:p14="http://schemas.microsoft.com/office/powerpoint/2010/main" val="3891026941"/>
              </p:ext>
            </p:extLst>
          </p:nvPr>
        </p:nvGraphicFramePr>
        <p:xfrm>
          <a:off x="705043" y="3297382"/>
          <a:ext cx="3647669" cy="2595880"/>
        </p:xfrm>
        <a:graphic>
          <a:graphicData uri="http://schemas.openxmlformats.org/drawingml/2006/table">
            <a:tbl>
              <a:tblPr firstRow="1" bandRow="1">
                <a:tableStyleId>{5C22544A-7EE6-4342-B048-85BDC9FD1C3A}</a:tableStyleId>
              </a:tblPr>
              <a:tblGrid>
                <a:gridCol w="710506">
                  <a:extLst>
                    <a:ext uri="{9D8B030D-6E8A-4147-A177-3AD203B41FA5}">
                      <a16:colId xmlns:a16="http://schemas.microsoft.com/office/drawing/2014/main" val="2847026775"/>
                    </a:ext>
                  </a:extLst>
                </a:gridCol>
                <a:gridCol w="1136073">
                  <a:extLst>
                    <a:ext uri="{9D8B030D-6E8A-4147-A177-3AD203B41FA5}">
                      <a16:colId xmlns:a16="http://schemas.microsoft.com/office/drawing/2014/main" val="1764810420"/>
                    </a:ext>
                  </a:extLst>
                </a:gridCol>
                <a:gridCol w="1801090">
                  <a:extLst>
                    <a:ext uri="{9D8B030D-6E8A-4147-A177-3AD203B41FA5}">
                      <a16:colId xmlns:a16="http://schemas.microsoft.com/office/drawing/2014/main" val="2879240065"/>
                    </a:ext>
                  </a:extLst>
                </a:gridCol>
              </a:tblGrid>
              <a:tr h="370840">
                <a:tc gridSpan="3">
                  <a:txBody>
                    <a:bodyPr/>
                    <a:lstStyle/>
                    <a:p>
                      <a:r>
                        <a:rPr lang="en-US" dirty="0"/>
                        <a:t>Employee Table</a:t>
                      </a:r>
                    </a:p>
                  </a:txBody>
                  <a:tcPr/>
                </a:tc>
                <a:tc hMerge="1">
                  <a:txBody>
                    <a:bodyPr/>
                    <a:lstStyle/>
                    <a:p>
                      <a:r>
                        <a:rPr lang="en-US" dirty="0"/>
                        <a:t>Employee Table</a:t>
                      </a:r>
                    </a:p>
                  </a:txBody>
                  <a:tcPr/>
                </a:tc>
                <a:tc hMerge="1">
                  <a:txBody>
                    <a:bodyPr/>
                    <a:lstStyle/>
                    <a:p>
                      <a:endParaRPr lang="en-US" dirty="0"/>
                    </a:p>
                  </a:txBody>
                  <a:tcPr/>
                </a:tc>
                <a:extLst>
                  <a:ext uri="{0D108BD9-81ED-4DB2-BD59-A6C34878D82A}">
                    <a16:rowId xmlns:a16="http://schemas.microsoft.com/office/drawing/2014/main" val="1091434630"/>
                  </a:ext>
                </a:extLst>
              </a:tr>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Address</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Brown</a:t>
                      </a:r>
                    </a:p>
                  </a:txBody>
                  <a:tcPr/>
                </a:tc>
                <a:tc>
                  <a:txBody>
                    <a:bodyPr/>
                    <a:lstStyle/>
                    <a:p>
                      <a:r>
                        <a:rPr lang="en-US" dirty="0"/>
                        <a:t>New York</a:t>
                      </a:r>
                    </a:p>
                  </a:txBody>
                  <a:tcPr/>
                </a:tc>
                <a:extLst>
                  <a:ext uri="{0D108BD9-81ED-4DB2-BD59-A6C34878D82A}">
                    <a16:rowId xmlns:a16="http://schemas.microsoft.com/office/drawing/2014/main" val="4114069234"/>
                  </a:ext>
                </a:extLst>
              </a:tr>
              <a:tr h="370840">
                <a:tc>
                  <a:txBody>
                    <a:bodyPr/>
                    <a:lstStyle/>
                    <a:p>
                      <a:r>
                        <a:rPr lang="en-US" dirty="0"/>
                        <a:t>2</a:t>
                      </a:r>
                    </a:p>
                  </a:txBody>
                  <a:tcPr/>
                </a:tc>
                <a:tc>
                  <a:txBody>
                    <a:bodyPr/>
                    <a:lstStyle/>
                    <a:p>
                      <a:r>
                        <a:rPr lang="en-US" dirty="0"/>
                        <a:t>Sam</a:t>
                      </a:r>
                    </a:p>
                  </a:txBody>
                  <a:tcPr/>
                </a:tc>
                <a:tc>
                  <a:txBody>
                    <a:bodyPr/>
                    <a:lstStyle/>
                    <a:p>
                      <a:r>
                        <a:rPr lang="en-US" dirty="0"/>
                        <a:t>Houston</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Smith</a:t>
                      </a:r>
                    </a:p>
                  </a:txBody>
                  <a:tcPr/>
                </a:tc>
                <a:tc>
                  <a:txBody>
                    <a:bodyPr/>
                    <a:lstStyle/>
                    <a:p>
                      <a:r>
                        <a:rPr lang="en-US" dirty="0"/>
                        <a:t>Seattle</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John</a:t>
                      </a:r>
                    </a:p>
                  </a:txBody>
                  <a:tcPr/>
                </a:tc>
                <a:tc>
                  <a:txBody>
                    <a:bodyPr/>
                    <a:lstStyle/>
                    <a:p>
                      <a:r>
                        <a:rPr lang="en-US" dirty="0"/>
                        <a:t>Denver</a:t>
                      </a:r>
                    </a:p>
                  </a:txBody>
                  <a:tcPr/>
                </a:tc>
                <a:extLst>
                  <a:ext uri="{0D108BD9-81ED-4DB2-BD59-A6C34878D82A}">
                    <a16:rowId xmlns:a16="http://schemas.microsoft.com/office/drawing/2014/main" val="4264509259"/>
                  </a:ext>
                </a:extLst>
              </a:tr>
              <a:tr h="370840">
                <a:tc>
                  <a:txBody>
                    <a:bodyPr/>
                    <a:lstStyle/>
                    <a:p>
                      <a:r>
                        <a:rPr lang="en-US" dirty="0"/>
                        <a:t>5</a:t>
                      </a:r>
                    </a:p>
                  </a:txBody>
                  <a:tcPr/>
                </a:tc>
                <a:tc>
                  <a:txBody>
                    <a:bodyPr/>
                    <a:lstStyle/>
                    <a:p>
                      <a:r>
                        <a:rPr lang="en-US" dirty="0"/>
                        <a:t>Mary</a:t>
                      </a:r>
                    </a:p>
                  </a:txBody>
                  <a:tcPr/>
                </a:tc>
                <a:tc>
                  <a:txBody>
                    <a:bodyPr/>
                    <a:lstStyle/>
                    <a:p>
                      <a:r>
                        <a:rPr lang="en-US" dirty="0"/>
                        <a:t>San Francisco</a:t>
                      </a:r>
                    </a:p>
                  </a:txBody>
                  <a:tcPr/>
                </a:tc>
                <a:extLst>
                  <a:ext uri="{0D108BD9-81ED-4DB2-BD59-A6C34878D82A}">
                    <a16:rowId xmlns:a16="http://schemas.microsoft.com/office/drawing/2014/main" val="348370500"/>
                  </a:ext>
                </a:extLst>
              </a:tr>
            </a:tbl>
          </a:graphicData>
        </a:graphic>
      </p:graphicFrame>
      <p:graphicFrame>
        <p:nvGraphicFramePr>
          <p:cNvPr id="9" name="Table 5">
            <a:extLst>
              <a:ext uri="{FF2B5EF4-FFF2-40B4-BE49-F238E27FC236}">
                <a16:creationId xmlns:a16="http://schemas.microsoft.com/office/drawing/2014/main" id="{75BE0870-C2AB-4305-888B-5C270BFC3A41}"/>
              </a:ext>
            </a:extLst>
          </p:cNvPr>
          <p:cNvGraphicFramePr>
            <a:graphicFrameLocks noGrp="1"/>
          </p:cNvGraphicFramePr>
          <p:nvPr>
            <p:extLst>
              <p:ext uri="{D42A27DB-BD31-4B8C-83A1-F6EECF244321}">
                <p14:modId xmlns:p14="http://schemas.microsoft.com/office/powerpoint/2010/main" val="2029783921"/>
              </p:ext>
            </p:extLst>
          </p:nvPr>
        </p:nvGraphicFramePr>
        <p:xfrm>
          <a:off x="5735782" y="2942830"/>
          <a:ext cx="3865418" cy="2225040"/>
        </p:xfrm>
        <a:graphic>
          <a:graphicData uri="http://schemas.openxmlformats.org/drawingml/2006/table">
            <a:tbl>
              <a:tblPr firstRow="1" bandRow="1">
                <a:tableStyleId>{5C22544A-7EE6-4342-B048-85BDC9FD1C3A}</a:tableStyleId>
              </a:tblPr>
              <a:tblGrid>
                <a:gridCol w="637309">
                  <a:extLst>
                    <a:ext uri="{9D8B030D-6E8A-4147-A177-3AD203B41FA5}">
                      <a16:colId xmlns:a16="http://schemas.microsoft.com/office/drawing/2014/main" val="2847026775"/>
                    </a:ext>
                  </a:extLst>
                </a:gridCol>
                <a:gridCol w="598883">
                  <a:extLst>
                    <a:ext uri="{9D8B030D-6E8A-4147-A177-3AD203B41FA5}">
                      <a16:colId xmlns:a16="http://schemas.microsoft.com/office/drawing/2014/main" val="1764810420"/>
                    </a:ext>
                  </a:extLst>
                </a:gridCol>
                <a:gridCol w="1205739">
                  <a:extLst>
                    <a:ext uri="{9D8B030D-6E8A-4147-A177-3AD203B41FA5}">
                      <a16:colId xmlns:a16="http://schemas.microsoft.com/office/drawing/2014/main" val="2879240065"/>
                    </a:ext>
                  </a:extLst>
                </a:gridCol>
                <a:gridCol w="1423487">
                  <a:extLst>
                    <a:ext uri="{9D8B030D-6E8A-4147-A177-3AD203B41FA5}">
                      <a16:colId xmlns:a16="http://schemas.microsoft.com/office/drawing/2014/main" val="2057263812"/>
                    </a:ext>
                  </a:extLst>
                </a:gridCol>
              </a:tblGrid>
              <a:tr h="370840">
                <a:tc gridSpan="4">
                  <a:txBody>
                    <a:bodyPr/>
                    <a:lstStyle/>
                    <a:p>
                      <a:r>
                        <a:rPr lang="en-US" dirty="0"/>
                        <a:t>Project Table</a:t>
                      </a:r>
                    </a:p>
                  </a:txBody>
                  <a:tcPr/>
                </a:tc>
                <a:tc hMerge="1">
                  <a:txBody>
                    <a:bodyPr/>
                    <a:lstStyle/>
                    <a:p>
                      <a:r>
                        <a:rPr lang="en-US" dirty="0"/>
                        <a:t>Project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89942949"/>
                  </a:ext>
                </a:extLst>
              </a:tr>
              <a:tr h="370840">
                <a:tc>
                  <a:txBody>
                    <a:bodyPr/>
                    <a:lstStyle/>
                    <a:p>
                      <a:r>
                        <a:rPr lang="en-US" dirty="0"/>
                        <a:t>Eid</a:t>
                      </a:r>
                    </a:p>
                  </a:txBody>
                  <a:tcPr/>
                </a:tc>
                <a:tc>
                  <a:txBody>
                    <a:bodyPr/>
                    <a:lstStyle/>
                    <a:p>
                      <a:r>
                        <a:rPr lang="en-US" dirty="0" err="1"/>
                        <a:t>Pid</a:t>
                      </a:r>
                      <a:endParaRPr lang="en-US" dirty="0"/>
                    </a:p>
                  </a:txBody>
                  <a:tcPr/>
                </a:tc>
                <a:tc>
                  <a:txBody>
                    <a:bodyPr/>
                    <a:lstStyle/>
                    <a:p>
                      <a:r>
                        <a:rPr lang="en-US" dirty="0" err="1"/>
                        <a:t>Pname</a:t>
                      </a:r>
                      <a:endParaRPr lang="en-US" dirty="0"/>
                    </a:p>
                  </a:txBody>
                  <a:tcPr/>
                </a:tc>
                <a:tc>
                  <a:txBody>
                    <a:bodyPr/>
                    <a:lstStyle/>
                    <a:p>
                      <a:r>
                        <a:rPr lang="en-US" dirty="0"/>
                        <a:t>Location</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P1</a:t>
                      </a:r>
                    </a:p>
                  </a:txBody>
                  <a:tcPr/>
                </a:tc>
                <a:tc>
                  <a:txBody>
                    <a:bodyPr/>
                    <a:lstStyle/>
                    <a:p>
                      <a:r>
                        <a:rPr lang="en-US" dirty="0"/>
                        <a:t>IoT</a:t>
                      </a:r>
                    </a:p>
                  </a:txBody>
                  <a:tcPr/>
                </a:tc>
                <a:tc>
                  <a:txBody>
                    <a:bodyPr/>
                    <a:lstStyle/>
                    <a:p>
                      <a:r>
                        <a:rPr lang="en-US" dirty="0"/>
                        <a:t>Ohio</a:t>
                      </a:r>
                    </a:p>
                  </a:txBody>
                  <a:tcPr/>
                </a:tc>
                <a:extLst>
                  <a:ext uri="{0D108BD9-81ED-4DB2-BD59-A6C34878D82A}">
                    <a16:rowId xmlns:a16="http://schemas.microsoft.com/office/drawing/2014/main" val="4114069234"/>
                  </a:ext>
                </a:extLst>
              </a:tr>
              <a:tr h="370840">
                <a:tc>
                  <a:txBody>
                    <a:bodyPr/>
                    <a:lstStyle/>
                    <a:p>
                      <a:r>
                        <a:rPr lang="en-US" dirty="0"/>
                        <a:t>5</a:t>
                      </a:r>
                    </a:p>
                  </a:txBody>
                  <a:tcPr/>
                </a:tc>
                <a:tc>
                  <a:txBody>
                    <a:bodyPr/>
                    <a:lstStyle/>
                    <a:p>
                      <a:r>
                        <a:rPr lang="en-US" dirty="0"/>
                        <a:t>P2</a:t>
                      </a:r>
                    </a:p>
                  </a:txBody>
                  <a:tcPr/>
                </a:tc>
                <a:tc>
                  <a:txBody>
                    <a:bodyPr/>
                    <a:lstStyle/>
                    <a:p>
                      <a:r>
                        <a:rPr lang="en-US" dirty="0"/>
                        <a:t>AI</a:t>
                      </a:r>
                    </a:p>
                  </a:txBody>
                  <a:tcPr/>
                </a:tc>
                <a:tc>
                  <a:txBody>
                    <a:bodyPr/>
                    <a:lstStyle/>
                    <a:p>
                      <a:r>
                        <a:rPr lang="en-US" dirty="0"/>
                        <a:t>Los Angeles</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P3</a:t>
                      </a:r>
                    </a:p>
                  </a:txBody>
                  <a:tcPr/>
                </a:tc>
                <a:tc>
                  <a:txBody>
                    <a:bodyPr/>
                    <a:lstStyle/>
                    <a:p>
                      <a:r>
                        <a:rPr lang="en-US" dirty="0"/>
                        <a:t>Cloud</a:t>
                      </a:r>
                    </a:p>
                  </a:txBody>
                  <a:tcPr/>
                </a:tc>
                <a:tc>
                  <a:txBody>
                    <a:bodyPr/>
                    <a:lstStyle/>
                    <a:p>
                      <a:r>
                        <a:rPr lang="en-US" dirty="0"/>
                        <a:t>Chicago</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P4</a:t>
                      </a:r>
                    </a:p>
                  </a:txBody>
                  <a:tcPr/>
                </a:tc>
                <a:tc>
                  <a:txBody>
                    <a:bodyPr/>
                    <a:lstStyle/>
                    <a:p>
                      <a:r>
                        <a:rPr lang="en-US" dirty="0"/>
                        <a:t>Android</a:t>
                      </a:r>
                    </a:p>
                  </a:txBody>
                  <a:tcPr/>
                </a:tc>
                <a:tc>
                  <a:txBody>
                    <a:bodyPr/>
                    <a:lstStyle/>
                    <a:p>
                      <a:r>
                        <a:rPr lang="en-US" dirty="0"/>
                        <a:t>Texas</a:t>
                      </a:r>
                    </a:p>
                  </a:txBody>
                  <a:tcPr/>
                </a:tc>
                <a:extLst>
                  <a:ext uri="{0D108BD9-81ED-4DB2-BD59-A6C34878D82A}">
                    <a16:rowId xmlns:a16="http://schemas.microsoft.com/office/drawing/2014/main" val="4264509259"/>
                  </a:ext>
                </a:extLst>
              </a:tr>
            </a:tbl>
          </a:graphicData>
        </a:graphic>
      </p:graphicFrame>
      <p:sp>
        <p:nvSpPr>
          <p:cNvPr id="6" name="Rectangle 5">
            <a:extLst>
              <a:ext uri="{FF2B5EF4-FFF2-40B4-BE49-F238E27FC236}">
                <a16:creationId xmlns:a16="http://schemas.microsoft.com/office/drawing/2014/main" id="{BEB7D161-F567-47AA-8930-6A430992D4D6}"/>
              </a:ext>
            </a:extLst>
          </p:cNvPr>
          <p:cNvSpPr/>
          <p:nvPr/>
        </p:nvSpPr>
        <p:spPr>
          <a:xfrm>
            <a:off x="5735782" y="3325678"/>
            <a:ext cx="581891" cy="18421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836ED8FE-0FD2-4BD1-B6CE-AD44AE2ADB43}"/>
              </a:ext>
            </a:extLst>
          </p:cNvPr>
          <p:cNvCxnSpPr/>
          <p:nvPr/>
        </p:nvCxnSpPr>
        <p:spPr>
          <a:xfrm>
            <a:off x="3380509" y="2780270"/>
            <a:ext cx="2355273" cy="1275080"/>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47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1600" b="1" dirty="0">
                <a:solidFill>
                  <a:srgbClr val="FF0000"/>
                </a:solidFill>
              </a:rPr>
              <a:t>IN Operator</a:t>
            </a:r>
          </a:p>
          <a:p>
            <a:r>
              <a:rPr lang="en-US" sz="1600" dirty="0">
                <a:solidFill>
                  <a:schemeClr val="tx1"/>
                </a:solidFill>
              </a:rPr>
              <a:t>Query: Find the name of employees who are working on a project.</a:t>
            </a:r>
          </a:p>
          <a:p>
            <a:r>
              <a:rPr lang="en-US" sz="1600" dirty="0">
                <a:solidFill>
                  <a:schemeClr val="tx1"/>
                </a:solidFill>
              </a:rPr>
              <a:t>Select </a:t>
            </a:r>
            <a:r>
              <a:rPr lang="en-US" sz="1600" dirty="0" err="1">
                <a:solidFill>
                  <a:schemeClr val="tx1"/>
                </a:solidFill>
              </a:rPr>
              <a:t>Ename</a:t>
            </a:r>
            <a:r>
              <a:rPr lang="en-US" sz="1600" dirty="0">
                <a:solidFill>
                  <a:schemeClr val="tx1"/>
                </a:solidFill>
              </a:rPr>
              <a:t> </a:t>
            </a:r>
          </a:p>
          <a:p>
            <a:r>
              <a:rPr lang="en-US" sz="1600" dirty="0">
                <a:solidFill>
                  <a:schemeClr val="tx1"/>
                </a:solidFill>
              </a:rPr>
              <a:t>From Employee</a:t>
            </a:r>
          </a:p>
          <a:p>
            <a:r>
              <a:rPr lang="en-US" sz="1600" dirty="0">
                <a:solidFill>
                  <a:schemeClr val="tx1"/>
                </a:solidFill>
              </a:rPr>
              <a:t>Where Eid </a:t>
            </a:r>
            <a:r>
              <a:rPr lang="en-US" sz="1600" b="1" dirty="0">
                <a:solidFill>
                  <a:schemeClr val="tx1"/>
                </a:solidFill>
              </a:rPr>
              <a:t>IN</a:t>
            </a:r>
            <a:r>
              <a:rPr lang="en-US" sz="1600" dirty="0">
                <a:solidFill>
                  <a:schemeClr val="tx1"/>
                </a:solidFill>
              </a:rPr>
              <a:t> (Select Eid From Project )</a:t>
            </a:r>
          </a:p>
          <a:p>
            <a:endParaRPr lang="en-US" sz="1600" dirty="0">
              <a:solidFill>
                <a:schemeClr val="tx1"/>
              </a:solidFill>
            </a:endParaRPr>
          </a:p>
        </p:txBody>
      </p:sp>
      <p:graphicFrame>
        <p:nvGraphicFramePr>
          <p:cNvPr id="4" name="Table 5">
            <a:extLst>
              <a:ext uri="{FF2B5EF4-FFF2-40B4-BE49-F238E27FC236}">
                <a16:creationId xmlns:a16="http://schemas.microsoft.com/office/drawing/2014/main" id="{D93CDDE8-80D3-4043-8EC1-99EF3C0C9A9F}"/>
              </a:ext>
            </a:extLst>
          </p:cNvPr>
          <p:cNvGraphicFramePr>
            <a:graphicFrameLocks noGrp="1"/>
          </p:cNvGraphicFramePr>
          <p:nvPr>
            <p:extLst>
              <p:ext uri="{D42A27DB-BD31-4B8C-83A1-F6EECF244321}">
                <p14:modId xmlns:p14="http://schemas.microsoft.com/office/powerpoint/2010/main" val="2861737984"/>
              </p:ext>
            </p:extLst>
          </p:nvPr>
        </p:nvGraphicFramePr>
        <p:xfrm>
          <a:off x="1327999" y="3869930"/>
          <a:ext cx="3647669" cy="2595880"/>
        </p:xfrm>
        <a:graphic>
          <a:graphicData uri="http://schemas.openxmlformats.org/drawingml/2006/table">
            <a:tbl>
              <a:tblPr firstRow="1" bandRow="1">
                <a:tableStyleId>{5C22544A-7EE6-4342-B048-85BDC9FD1C3A}</a:tableStyleId>
              </a:tblPr>
              <a:tblGrid>
                <a:gridCol w="710506">
                  <a:extLst>
                    <a:ext uri="{9D8B030D-6E8A-4147-A177-3AD203B41FA5}">
                      <a16:colId xmlns:a16="http://schemas.microsoft.com/office/drawing/2014/main" val="2847026775"/>
                    </a:ext>
                  </a:extLst>
                </a:gridCol>
                <a:gridCol w="1136073">
                  <a:extLst>
                    <a:ext uri="{9D8B030D-6E8A-4147-A177-3AD203B41FA5}">
                      <a16:colId xmlns:a16="http://schemas.microsoft.com/office/drawing/2014/main" val="1764810420"/>
                    </a:ext>
                  </a:extLst>
                </a:gridCol>
                <a:gridCol w="1801090">
                  <a:extLst>
                    <a:ext uri="{9D8B030D-6E8A-4147-A177-3AD203B41FA5}">
                      <a16:colId xmlns:a16="http://schemas.microsoft.com/office/drawing/2014/main" val="2879240065"/>
                    </a:ext>
                  </a:extLst>
                </a:gridCol>
              </a:tblGrid>
              <a:tr h="370840">
                <a:tc gridSpan="3">
                  <a:txBody>
                    <a:bodyPr/>
                    <a:lstStyle/>
                    <a:p>
                      <a:r>
                        <a:rPr lang="en-US" dirty="0"/>
                        <a:t>Employee Table</a:t>
                      </a:r>
                    </a:p>
                  </a:txBody>
                  <a:tcPr/>
                </a:tc>
                <a:tc hMerge="1">
                  <a:txBody>
                    <a:bodyPr/>
                    <a:lstStyle/>
                    <a:p>
                      <a:r>
                        <a:rPr lang="en-US" dirty="0"/>
                        <a:t>Employee Table</a:t>
                      </a:r>
                    </a:p>
                  </a:txBody>
                  <a:tcPr/>
                </a:tc>
                <a:tc hMerge="1">
                  <a:txBody>
                    <a:bodyPr/>
                    <a:lstStyle/>
                    <a:p>
                      <a:endParaRPr lang="en-US" dirty="0"/>
                    </a:p>
                  </a:txBody>
                  <a:tcPr/>
                </a:tc>
                <a:extLst>
                  <a:ext uri="{0D108BD9-81ED-4DB2-BD59-A6C34878D82A}">
                    <a16:rowId xmlns:a16="http://schemas.microsoft.com/office/drawing/2014/main" val="1091434630"/>
                  </a:ext>
                </a:extLst>
              </a:tr>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Address</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Brown</a:t>
                      </a:r>
                    </a:p>
                  </a:txBody>
                  <a:tcPr/>
                </a:tc>
                <a:tc>
                  <a:txBody>
                    <a:bodyPr/>
                    <a:lstStyle/>
                    <a:p>
                      <a:r>
                        <a:rPr lang="en-US" dirty="0"/>
                        <a:t>New York</a:t>
                      </a:r>
                    </a:p>
                  </a:txBody>
                  <a:tcPr/>
                </a:tc>
                <a:extLst>
                  <a:ext uri="{0D108BD9-81ED-4DB2-BD59-A6C34878D82A}">
                    <a16:rowId xmlns:a16="http://schemas.microsoft.com/office/drawing/2014/main" val="4114069234"/>
                  </a:ext>
                </a:extLst>
              </a:tr>
              <a:tr h="370840">
                <a:tc>
                  <a:txBody>
                    <a:bodyPr/>
                    <a:lstStyle/>
                    <a:p>
                      <a:r>
                        <a:rPr lang="en-US" dirty="0"/>
                        <a:t>2</a:t>
                      </a:r>
                    </a:p>
                  </a:txBody>
                  <a:tcPr/>
                </a:tc>
                <a:tc>
                  <a:txBody>
                    <a:bodyPr/>
                    <a:lstStyle/>
                    <a:p>
                      <a:r>
                        <a:rPr lang="en-US" dirty="0"/>
                        <a:t>Sam</a:t>
                      </a:r>
                    </a:p>
                  </a:txBody>
                  <a:tcPr/>
                </a:tc>
                <a:tc>
                  <a:txBody>
                    <a:bodyPr/>
                    <a:lstStyle/>
                    <a:p>
                      <a:r>
                        <a:rPr lang="en-US" dirty="0"/>
                        <a:t>Houston</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Smith</a:t>
                      </a:r>
                    </a:p>
                  </a:txBody>
                  <a:tcPr/>
                </a:tc>
                <a:tc>
                  <a:txBody>
                    <a:bodyPr/>
                    <a:lstStyle/>
                    <a:p>
                      <a:r>
                        <a:rPr lang="en-US" dirty="0"/>
                        <a:t>Seattle</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John</a:t>
                      </a:r>
                    </a:p>
                  </a:txBody>
                  <a:tcPr/>
                </a:tc>
                <a:tc>
                  <a:txBody>
                    <a:bodyPr/>
                    <a:lstStyle/>
                    <a:p>
                      <a:r>
                        <a:rPr lang="en-US" dirty="0"/>
                        <a:t>Denver</a:t>
                      </a:r>
                    </a:p>
                  </a:txBody>
                  <a:tcPr/>
                </a:tc>
                <a:extLst>
                  <a:ext uri="{0D108BD9-81ED-4DB2-BD59-A6C34878D82A}">
                    <a16:rowId xmlns:a16="http://schemas.microsoft.com/office/drawing/2014/main" val="4264509259"/>
                  </a:ext>
                </a:extLst>
              </a:tr>
              <a:tr h="370840">
                <a:tc>
                  <a:txBody>
                    <a:bodyPr/>
                    <a:lstStyle/>
                    <a:p>
                      <a:r>
                        <a:rPr lang="en-US" dirty="0"/>
                        <a:t>5</a:t>
                      </a:r>
                    </a:p>
                  </a:txBody>
                  <a:tcPr/>
                </a:tc>
                <a:tc>
                  <a:txBody>
                    <a:bodyPr/>
                    <a:lstStyle/>
                    <a:p>
                      <a:r>
                        <a:rPr lang="en-US" dirty="0"/>
                        <a:t>Mary</a:t>
                      </a:r>
                    </a:p>
                  </a:txBody>
                  <a:tcPr/>
                </a:tc>
                <a:tc>
                  <a:txBody>
                    <a:bodyPr/>
                    <a:lstStyle/>
                    <a:p>
                      <a:r>
                        <a:rPr lang="en-US" dirty="0"/>
                        <a:t>San Francisco</a:t>
                      </a:r>
                    </a:p>
                  </a:txBody>
                  <a:tcPr/>
                </a:tc>
                <a:extLst>
                  <a:ext uri="{0D108BD9-81ED-4DB2-BD59-A6C34878D82A}">
                    <a16:rowId xmlns:a16="http://schemas.microsoft.com/office/drawing/2014/main" val="348370500"/>
                  </a:ext>
                </a:extLst>
              </a:tr>
            </a:tbl>
          </a:graphicData>
        </a:graphic>
      </p:graphicFrame>
      <p:graphicFrame>
        <p:nvGraphicFramePr>
          <p:cNvPr id="9" name="Table 5">
            <a:extLst>
              <a:ext uri="{FF2B5EF4-FFF2-40B4-BE49-F238E27FC236}">
                <a16:creationId xmlns:a16="http://schemas.microsoft.com/office/drawing/2014/main" id="{75BE0870-C2AB-4305-888B-5C270BFC3A41}"/>
              </a:ext>
            </a:extLst>
          </p:cNvPr>
          <p:cNvGraphicFramePr>
            <a:graphicFrameLocks noGrp="1"/>
          </p:cNvGraphicFramePr>
          <p:nvPr>
            <p:extLst>
              <p:ext uri="{D42A27DB-BD31-4B8C-83A1-F6EECF244321}">
                <p14:modId xmlns:p14="http://schemas.microsoft.com/office/powerpoint/2010/main" val="2853579565"/>
              </p:ext>
            </p:extLst>
          </p:nvPr>
        </p:nvGraphicFramePr>
        <p:xfrm>
          <a:off x="5283625" y="4214783"/>
          <a:ext cx="3865418" cy="2225040"/>
        </p:xfrm>
        <a:graphic>
          <a:graphicData uri="http://schemas.openxmlformats.org/drawingml/2006/table">
            <a:tbl>
              <a:tblPr firstRow="1" bandRow="1">
                <a:tableStyleId>{5C22544A-7EE6-4342-B048-85BDC9FD1C3A}</a:tableStyleId>
              </a:tblPr>
              <a:tblGrid>
                <a:gridCol w="637309">
                  <a:extLst>
                    <a:ext uri="{9D8B030D-6E8A-4147-A177-3AD203B41FA5}">
                      <a16:colId xmlns:a16="http://schemas.microsoft.com/office/drawing/2014/main" val="2847026775"/>
                    </a:ext>
                  </a:extLst>
                </a:gridCol>
                <a:gridCol w="598883">
                  <a:extLst>
                    <a:ext uri="{9D8B030D-6E8A-4147-A177-3AD203B41FA5}">
                      <a16:colId xmlns:a16="http://schemas.microsoft.com/office/drawing/2014/main" val="1764810420"/>
                    </a:ext>
                  </a:extLst>
                </a:gridCol>
                <a:gridCol w="1205739">
                  <a:extLst>
                    <a:ext uri="{9D8B030D-6E8A-4147-A177-3AD203B41FA5}">
                      <a16:colId xmlns:a16="http://schemas.microsoft.com/office/drawing/2014/main" val="2879240065"/>
                    </a:ext>
                  </a:extLst>
                </a:gridCol>
                <a:gridCol w="1423487">
                  <a:extLst>
                    <a:ext uri="{9D8B030D-6E8A-4147-A177-3AD203B41FA5}">
                      <a16:colId xmlns:a16="http://schemas.microsoft.com/office/drawing/2014/main" val="2057263812"/>
                    </a:ext>
                  </a:extLst>
                </a:gridCol>
              </a:tblGrid>
              <a:tr h="370840">
                <a:tc gridSpan="4">
                  <a:txBody>
                    <a:bodyPr/>
                    <a:lstStyle/>
                    <a:p>
                      <a:r>
                        <a:rPr lang="en-US" dirty="0"/>
                        <a:t>Project Table</a:t>
                      </a:r>
                    </a:p>
                  </a:txBody>
                  <a:tcPr/>
                </a:tc>
                <a:tc hMerge="1">
                  <a:txBody>
                    <a:bodyPr/>
                    <a:lstStyle/>
                    <a:p>
                      <a:r>
                        <a:rPr lang="en-US" dirty="0"/>
                        <a:t>Project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89942949"/>
                  </a:ext>
                </a:extLst>
              </a:tr>
              <a:tr h="370840">
                <a:tc>
                  <a:txBody>
                    <a:bodyPr/>
                    <a:lstStyle/>
                    <a:p>
                      <a:r>
                        <a:rPr lang="en-US" dirty="0"/>
                        <a:t>Eid</a:t>
                      </a:r>
                    </a:p>
                  </a:txBody>
                  <a:tcPr/>
                </a:tc>
                <a:tc>
                  <a:txBody>
                    <a:bodyPr/>
                    <a:lstStyle/>
                    <a:p>
                      <a:r>
                        <a:rPr lang="en-US" dirty="0" err="1"/>
                        <a:t>Pid</a:t>
                      </a:r>
                      <a:endParaRPr lang="en-US" dirty="0"/>
                    </a:p>
                  </a:txBody>
                  <a:tcPr/>
                </a:tc>
                <a:tc>
                  <a:txBody>
                    <a:bodyPr/>
                    <a:lstStyle/>
                    <a:p>
                      <a:r>
                        <a:rPr lang="en-US" dirty="0" err="1"/>
                        <a:t>Pname</a:t>
                      </a:r>
                      <a:endParaRPr lang="en-US" dirty="0"/>
                    </a:p>
                  </a:txBody>
                  <a:tcPr/>
                </a:tc>
                <a:tc>
                  <a:txBody>
                    <a:bodyPr/>
                    <a:lstStyle/>
                    <a:p>
                      <a:r>
                        <a:rPr lang="en-US" dirty="0"/>
                        <a:t>Location</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P1</a:t>
                      </a:r>
                    </a:p>
                  </a:txBody>
                  <a:tcPr/>
                </a:tc>
                <a:tc>
                  <a:txBody>
                    <a:bodyPr/>
                    <a:lstStyle/>
                    <a:p>
                      <a:r>
                        <a:rPr lang="en-US" dirty="0"/>
                        <a:t>IoT</a:t>
                      </a:r>
                    </a:p>
                  </a:txBody>
                  <a:tcPr/>
                </a:tc>
                <a:tc>
                  <a:txBody>
                    <a:bodyPr/>
                    <a:lstStyle/>
                    <a:p>
                      <a:r>
                        <a:rPr lang="en-US" dirty="0"/>
                        <a:t>Ohio</a:t>
                      </a:r>
                    </a:p>
                  </a:txBody>
                  <a:tcPr/>
                </a:tc>
                <a:extLst>
                  <a:ext uri="{0D108BD9-81ED-4DB2-BD59-A6C34878D82A}">
                    <a16:rowId xmlns:a16="http://schemas.microsoft.com/office/drawing/2014/main" val="4114069234"/>
                  </a:ext>
                </a:extLst>
              </a:tr>
              <a:tr h="370840">
                <a:tc>
                  <a:txBody>
                    <a:bodyPr/>
                    <a:lstStyle/>
                    <a:p>
                      <a:r>
                        <a:rPr lang="en-US" dirty="0"/>
                        <a:t>5</a:t>
                      </a:r>
                    </a:p>
                  </a:txBody>
                  <a:tcPr/>
                </a:tc>
                <a:tc>
                  <a:txBody>
                    <a:bodyPr/>
                    <a:lstStyle/>
                    <a:p>
                      <a:r>
                        <a:rPr lang="en-US" dirty="0"/>
                        <a:t>P2</a:t>
                      </a:r>
                    </a:p>
                  </a:txBody>
                  <a:tcPr/>
                </a:tc>
                <a:tc>
                  <a:txBody>
                    <a:bodyPr/>
                    <a:lstStyle/>
                    <a:p>
                      <a:r>
                        <a:rPr lang="en-US" dirty="0"/>
                        <a:t>AI</a:t>
                      </a:r>
                    </a:p>
                  </a:txBody>
                  <a:tcPr/>
                </a:tc>
                <a:tc>
                  <a:txBody>
                    <a:bodyPr/>
                    <a:lstStyle/>
                    <a:p>
                      <a:r>
                        <a:rPr lang="en-US" dirty="0"/>
                        <a:t>Los Angeles</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P3</a:t>
                      </a:r>
                    </a:p>
                  </a:txBody>
                  <a:tcPr/>
                </a:tc>
                <a:tc>
                  <a:txBody>
                    <a:bodyPr/>
                    <a:lstStyle/>
                    <a:p>
                      <a:r>
                        <a:rPr lang="en-US" dirty="0"/>
                        <a:t>Cloud</a:t>
                      </a:r>
                    </a:p>
                  </a:txBody>
                  <a:tcPr/>
                </a:tc>
                <a:tc>
                  <a:txBody>
                    <a:bodyPr/>
                    <a:lstStyle/>
                    <a:p>
                      <a:r>
                        <a:rPr lang="en-US" dirty="0"/>
                        <a:t>Chicago</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P4</a:t>
                      </a:r>
                    </a:p>
                  </a:txBody>
                  <a:tcPr/>
                </a:tc>
                <a:tc>
                  <a:txBody>
                    <a:bodyPr/>
                    <a:lstStyle/>
                    <a:p>
                      <a:r>
                        <a:rPr lang="en-US" dirty="0"/>
                        <a:t>Android</a:t>
                      </a:r>
                    </a:p>
                  </a:txBody>
                  <a:tcPr/>
                </a:tc>
                <a:tc>
                  <a:txBody>
                    <a:bodyPr/>
                    <a:lstStyle/>
                    <a:p>
                      <a:r>
                        <a:rPr lang="en-US" dirty="0"/>
                        <a:t>Texas</a:t>
                      </a:r>
                    </a:p>
                  </a:txBody>
                  <a:tcPr/>
                </a:tc>
                <a:extLst>
                  <a:ext uri="{0D108BD9-81ED-4DB2-BD59-A6C34878D82A}">
                    <a16:rowId xmlns:a16="http://schemas.microsoft.com/office/drawing/2014/main" val="4264509259"/>
                  </a:ext>
                </a:extLst>
              </a:tr>
            </a:tbl>
          </a:graphicData>
        </a:graphic>
      </p:graphicFrame>
      <p:sp>
        <p:nvSpPr>
          <p:cNvPr id="6" name="Rectangle 5">
            <a:extLst>
              <a:ext uri="{FF2B5EF4-FFF2-40B4-BE49-F238E27FC236}">
                <a16:creationId xmlns:a16="http://schemas.microsoft.com/office/drawing/2014/main" id="{BEB7D161-F567-47AA-8930-6A430992D4D6}"/>
              </a:ext>
            </a:extLst>
          </p:cNvPr>
          <p:cNvSpPr/>
          <p:nvPr/>
        </p:nvSpPr>
        <p:spPr>
          <a:xfrm>
            <a:off x="5283625" y="4623618"/>
            <a:ext cx="581891" cy="18421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ADE434-AF87-46D8-BDEC-19C3AFAA7413}"/>
              </a:ext>
            </a:extLst>
          </p:cNvPr>
          <p:cNvSpPr/>
          <p:nvPr/>
        </p:nvSpPr>
        <p:spPr>
          <a:xfrm>
            <a:off x="1242834" y="4233659"/>
            <a:ext cx="581891" cy="21872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1EAE76-D4B3-4792-9F76-1A48E7656E40}"/>
              </a:ext>
            </a:extLst>
          </p:cNvPr>
          <p:cNvSpPr txBox="1"/>
          <p:nvPr/>
        </p:nvSpPr>
        <p:spPr>
          <a:xfrm>
            <a:off x="5574570" y="2643217"/>
            <a:ext cx="3186546" cy="1631216"/>
          </a:xfrm>
          <a:prstGeom prst="rect">
            <a:avLst/>
          </a:prstGeom>
          <a:noFill/>
        </p:spPr>
        <p:txBody>
          <a:bodyPr wrap="square" rtlCol="0">
            <a:spAutoFit/>
          </a:bodyPr>
          <a:lstStyle/>
          <a:p>
            <a:r>
              <a:rPr lang="en-US" sz="1600" dirty="0"/>
              <a:t>Compare Eid from Employee table with Project Table. Check if that Eid exists </a:t>
            </a:r>
            <a:r>
              <a:rPr lang="en-US" sz="1600" dirty="0">
                <a:solidFill>
                  <a:srgbClr val="FF0000"/>
                </a:solidFill>
              </a:rPr>
              <a:t>IN</a:t>
            </a:r>
            <a:r>
              <a:rPr lang="en-US" sz="1600" dirty="0"/>
              <a:t> Project Table.</a:t>
            </a:r>
          </a:p>
          <a:p>
            <a:r>
              <a:rPr lang="en-US" sz="1600" dirty="0"/>
              <a:t>Comparison is done one by one for the complete table</a:t>
            </a:r>
            <a:r>
              <a:rPr lang="en-US" dirty="0"/>
              <a:t>.</a:t>
            </a:r>
          </a:p>
        </p:txBody>
      </p:sp>
    </p:spTree>
    <p:extLst>
      <p:ext uri="{BB962C8B-B14F-4D97-AF65-F5344CB8AC3E}">
        <p14:creationId xmlns:p14="http://schemas.microsoft.com/office/powerpoint/2010/main" val="3517121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1600" b="1" dirty="0">
                <a:solidFill>
                  <a:srgbClr val="FF0000"/>
                </a:solidFill>
              </a:rPr>
              <a:t>NOT IN Operator</a:t>
            </a:r>
          </a:p>
          <a:p>
            <a:r>
              <a:rPr lang="en-US" sz="1600" dirty="0">
                <a:solidFill>
                  <a:schemeClr val="tx1"/>
                </a:solidFill>
              </a:rPr>
              <a:t>Query: Find the name of employees who are not working on a project.</a:t>
            </a:r>
          </a:p>
          <a:p>
            <a:r>
              <a:rPr lang="en-US" sz="1600" dirty="0">
                <a:solidFill>
                  <a:schemeClr val="tx1"/>
                </a:solidFill>
              </a:rPr>
              <a:t>Select </a:t>
            </a:r>
            <a:r>
              <a:rPr lang="en-US" sz="1600" dirty="0" err="1">
                <a:solidFill>
                  <a:schemeClr val="tx1"/>
                </a:solidFill>
              </a:rPr>
              <a:t>Ename</a:t>
            </a:r>
            <a:r>
              <a:rPr lang="en-US" sz="1600" dirty="0">
                <a:solidFill>
                  <a:schemeClr val="tx1"/>
                </a:solidFill>
              </a:rPr>
              <a:t> </a:t>
            </a:r>
          </a:p>
          <a:p>
            <a:r>
              <a:rPr lang="en-US" sz="1600" dirty="0">
                <a:solidFill>
                  <a:schemeClr val="tx1"/>
                </a:solidFill>
              </a:rPr>
              <a:t>From Employee</a:t>
            </a:r>
          </a:p>
          <a:p>
            <a:r>
              <a:rPr lang="en-US" sz="1600" dirty="0">
                <a:solidFill>
                  <a:schemeClr val="tx1"/>
                </a:solidFill>
              </a:rPr>
              <a:t>Where Eid </a:t>
            </a:r>
            <a:r>
              <a:rPr lang="en-US" sz="1600" b="1" dirty="0">
                <a:solidFill>
                  <a:schemeClr val="tx1"/>
                </a:solidFill>
              </a:rPr>
              <a:t>NOT</a:t>
            </a:r>
            <a:r>
              <a:rPr lang="en-US" sz="1600" dirty="0">
                <a:solidFill>
                  <a:schemeClr val="tx1"/>
                </a:solidFill>
              </a:rPr>
              <a:t> </a:t>
            </a:r>
            <a:r>
              <a:rPr lang="en-US" sz="1600" b="1" dirty="0">
                <a:solidFill>
                  <a:schemeClr val="tx1"/>
                </a:solidFill>
              </a:rPr>
              <a:t>IN</a:t>
            </a:r>
            <a:r>
              <a:rPr lang="en-US" sz="1600" dirty="0">
                <a:solidFill>
                  <a:schemeClr val="tx1"/>
                </a:solidFill>
              </a:rPr>
              <a:t> (Select Eid From Project )</a:t>
            </a:r>
          </a:p>
          <a:p>
            <a:endParaRPr lang="en-US" sz="1600" dirty="0">
              <a:solidFill>
                <a:schemeClr val="tx1"/>
              </a:solidFill>
            </a:endParaRPr>
          </a:p>
        </p:txBody>
      </p:sp>
      <p:graphicFrame>
        <p:nvGraphicFramePr>
          <p:cNvPr id="4" name="Table 5">
            <a:extLst>
              <a:ext uri="{FF2B5EF4-FFF2-40B4-BE49-F238E27FC236}">
                <a16:creationId xmlns:a16="http://schemas.microsoft.com/office/drawing/2014/main" id="{D93CDDE8-80D3-4043-8EC1-99EF3C0C9A9F}"/>
              </a:ext>
            </a:extLst>
          </p:cNvPr>
          <p:cNvGraphicFramePr>
            <a:graphicFrameLocks noGrp="1"/>
          </p:cNvGraphicFramePr>
          <p:nvPr/>
        </p:nvGraphicFramePr>
        <p:xfrm>
          <a:off x="1327999" y="3869930"/>
          <a:ext cx="3647669" cy="2595880"/>
        </p:xfrm>
        <a:graphic>
          <a:graphicData uri="http://schemas.openxmlformats.org/drawingml/2006/table">
            <a:tbl>
              <a:tblPr firstRow="1" bandRow="1">
                <a:tableStyleId>{5C22544A-7EE6-4342-B048-85BDC9FD1C3A}</a:tableStyleId>
              </a:tblPr>
              <a:tblGrid>
                <a:gridCol w="710506">
                  <a:extLst>
                    <a:ext uri="{9D8B030D-6E8A-4147-A177-3AD203B41FA5}">
                      <a16:colId xmlns:a16="http://schemas.microsoft.com/office/drawing/2014/main" val="2847026775"/>
                    </a:ext>
                  </a:extLst>
                </a:gridCol>
                <a:gridCol w="1136073">
                  <a:extLst>
                    <a:ext uri="{9D8B030D-6E8A-4147-A177-3AD203B41FA5}">
                      <a16:colId xmlns:a16="http://schemas.microsoft.com/office/drawing/2014/main" val="1764810420"/>
                    </a:ext>
                  </a:extLst>
                </a:gridCol>
                <a:gridCol w="1801090">
                  <a:extLst>
                    <a:ext uri="{9D8B030D-6E8A-4147-A177-3AD203B41FA5}">
                      <a16:colId xmlns:a16="http://schemas.microsoft.com/office/drawing/2014/main" val="2879240065"/>
                    </a:ext>
                  </a:extLst>
                </a:gridCol>
              </a:tblGrid>
              <a:tr h="370840">
                <a:tc gridSpan="3">
                  <a:txBody>
                    <a:bodyPr/>
                    <a:lstStyle/>
                    <a:p>
                      <a:r>
                        <a:rPr lang="en-US" dirty="0"/>
                        <a:t>Employee Table</a:t>
                      </a:r>
                    </a:p>
                  </a:txBody>
                  <a:tcPr/>
                </a:tc>
                <a:tc hMerge="1">
                  <a:txBody>
                    <a:bodyPr/>
                    <a:lstStyle/>
                    <a:p>
                      <a:r>
                        <a:rPr lang="en-US" dirty="0"/>
                        <a:t>Employee Table</a:t>
                      </a:r>
                    </a:p>
                  </a:txBody>
                  <a:tcPr/>
                </a:tc>
                <a:tc hMerge="1">
                  <a:txBody>
                    <a:bodyPr/>
                    <a:lstStyle/>
                    <a:p>
                      <a:endParaRPr lang="en-US" dirty="0"/>
                    </a:p>
                  </a:txBody>
                  <a:tcPr/>
                </a:tc>
                <a:extLst>
                  <a:ext uri="{0D108BD9-81ED-4DB2-BD59-A6C34878D82A}">
                    <a16:rowId xmlns:a16="http://schemas.microsoft.com/office/drawing/2014/main" val="1091434630"/>
                  </a:ext>
                </a:extLst>
              </a:tr>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Address</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Brown</a:t>
                      </a:r>
                    </a:p>
                  </a:txBody>
                  <a:tcPr/>
                </a:tc>
                <a:tc>
                  <a:txBody>
                    <a:bodyPr/>
                    <a:lstStyle/>
                    <a:p>
                      <a:r>
                        <a:rPr lang="en-US" dirty="0"/>
                        <a:t>New York</a:t>
                      </a:r>
                    </a:p>
                  </a:txBody>
                  <a:tcPr/>
                </a:tc>
                <a:extLst>
                  <a:ext uri="{0D108BD9-81ED-4DB2-BD59-A6C34878D82A}">
                    <a16:rowId xmlns:a16="http://schemas.microsoft.com/office/drawing/2014/main" val="4114069234"/>
                  </a:ext>
                </a:extLst>
              </a:tr>
              <a:tr h="370840">
                <a:tc>
                  <a:txBody>
                    <a:bodyPr/>
                    <a:lstStyle/>
                    <a:p>
                      <a:r>
                        <a:rPr lang="en-US" dirty="0"/>
                        <a:t>2</a:t>
                      </a:r>
                    </a:p>
                  </a:txBody>
                  <a:tcPr/>
                </a:tc>
                <a:tc>
                  <a:txBody>
                    <a:bodyPr/>
                    <a:lstStyle/>
                    <a:p>
                      <a:r>
                        <a:rPr lang="en-US" dirty="0"/>
                        <a:t>Sam</a:t>
                      </a:r>
                    </a:p>
                  </a:txBody>
                  <a:tcPr/>
                </a:tc>
                <a:tc>
                  <a:txBody>
                    <a:bodyPr/>
                    <a:lstStyle/>
                    <a:p>
                      <a:r>
                        <a:rPr lang="en-US" dirty="0"/>
                        <a:t>Houston</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Smith</a:t>
                      </a:r>
                    </a:p>
                  </a:txBody>
                  <a:tcPr/>
                </a:tc>
                <a:tc>
                  <a:txBody>
                    <a:bodyPr/>
                    <a:lstStyle/>
                    <a:p>
                      <a:r>
                        <a:rPr lang="en-US" dirty="0"/>
                        <a:t>Seattle</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John</a:t>
                      </a:r>
                    </a:p>
                  </a:txBody>
                  <a:tcPr/>
                </a:tc>
                <a:tc>
                  <a:txBody>
                    <a:bodyPr/>
                    <a:lstStyle/>
                    <a:p>
                      <a:r>
                        <a:rPr lang="en-US" dirty="0"/>
                        <a:t>Denver</a:t>
                      </a:r>
                    </a:p>
                  </a:txBody>
                  <a:tcPr/>
                </a:tc>
                <a:extLst>
                  <a:ext uri="{0D108BD9-81ED-4DB2-BD59-A6C34878D82A}">
                    <a16:rowId xmlns:a16="http://schemas.microsoft.com/office/drawing/2014/main" val="4264509259"/>
                  </a:ext>
                </a:extLst>
              </a:tr>
              <a:tr h="370840">
                <a:tc>
                  <a:txBody>
                    <a:bodyPr/>
                    <a:lstStyle/>
                    <a:p>
                      <a:r>
                        <a:rPr lang="en-US" dirty="0"/>
                        <a:t>5</a:t>
                      </a:r>
                    </a:p>
                  </a:txBody>
                  <a:tcPr/>
                </a:tc>
                <a:tc>
                  <a:txBody>
                    <a:bodyPr/>
                    <a:lstStyle/>
                    <a:p>
                      <a:r>
                        <a:rPr lang="en-US" dirty="0"/>
                        <a:t>Mary</a:t>
                      </a:r>
                    </a:p>
                  </a:txBody>
                  <a:tcPr/>
                </a:tc>
                <a:tc>
                  <a:txBody>
                    <a:bodyPr/>
                    <a:lstStyle/>
                    <a:p>
                      <a:r>
                        <a:rPr lang="en-US" dirty="0"/>
                        <a:t>San Francisco</a:t>
                      </a:r>
                    </a:p>
                  </a:txBody>
                  <a:tcPr/>
                </a:tc>
                <a:extLst>
                  <a:ext uri="{0D108BD9-81ED-4DB2-BD59-A6C34878D82A}">
                    <a16:rowId xmlns:a16="http://schemas.microsoft.com/office/drawing/2014/main" val="348370500"/>
                  </a:ext>
                </a:extLst>
              </a:tr>
            </a:tbl>
          </a:graphicData>
        </a:graphic>
      </p:graphicFrame>
      <p:graphicFrame>
        <p:nvGraphicFramePr>
          <p:cNvPr id="9" name="Table 5">
            <a:extLst>
              <a:ext uri="{FF2B5EF4-FFF2-40B4-BE49-F238E27FC236}">
                <a16:creationId xmlns:a16="http://schemas.microsoft.com/office/drawing/2014/main" id="{75BE0870-C2AB-4305-888B-5C270BFC3A41}"/>
              </a:ext>
            </a:extLst>
          </p:cNvPr>
          <p:cNvGraphicFramePr>
            <a:graphicFrameLocks noGrp="1"/>
          </p:cNvGraphicFramePr>
          <p:nvPr/>
        </p:nvGraphicFramePr>
        <p:xfrm>
          <a:off x="5283625" y="4214783"/>
          <a:ext cx="3865418" cy="2225040"/>
        </p:xfrm>
        <a:graphic>
          <a:graphicData uri="http://schemas.openxmlformats.org/drawingml/2006/table">
            <a:tbl>
              <a:tblPr firstRow="1" bandRow="1">
                <a:tableStyleId>{5C22544A-7EE6-4342-B048-85BDC9FD1C3A}</a:tableStyleId>
              </a:tblPr>
              <a:tblGrid>
                <a:gridCol w="637309">
                  <a:extLst>
                    <a:ext uri="{9D8B030D-6E8A-4147-A177-3AD203B41FA5}">
                      <a16:colId xmlns:a16="http://schemas.microsoft.com/office/drawing/2014/main" val="2847026775"/>
                    </a:ext>
                  </a:extLst>
                </a:gridCol>
                <a:gridCol w="598883">
                  <a:extLst>
                    <a:ext uri="{9D8B030D-6E8A-4147-A177-3AD203B41FA5}">
                      <a16:colId xmlns:a16="http://schemas.microsoft.com/office/drawing/2014/main" val="1764810420"/>
                    </a:ext>
                  </a:extLst>
                </a:gridCol>
                <a:gridCol w="1205739">
                  <a:extLst>
                    <a:ext uri="{9D8B030D-6E8A-4147-A177-3AD203B41FA5}">
                      <a16:colId xmlns:a16="http://schemas.microsoft.com/office/drawing/2014/main" val="2879240065"/>
                    </a:ext>
                  </a:extLst>
                </a:gridCol>
                <a:gridCol w="1423487">
                  <a:extLst>
                    <a:ext uri="{9D8B030D-6E8A-4147-A177-3AD203B41FA5}">
                      <a16:colId xmlns:a16="http://schemas.microsoft.com/office/drawing/2014/main" val="2057263812"/>
                    </a:ext>
                  </a:extLst>
                </a:gridCol>
              </a:tblGrid>
              <a:tr h="370840">
                <a:tc gridSpan="4">
                  <a:txBody>
                    <a:bodyPr/>
                    <a:lstStyle/>
                    <a:p>
                      <a:r>
                        <a:rPr lang="en-US" dirty="0"/>
                        <a:t>Project Table</a:t>
                      </a:r>
                    </a:p>
                  </a:txBody>
                  <a:tcPr/>
                </a:tc>
                <a:tc hMerge="1">
                  <a:txBody>
                    <a:bodyPr/>
                    <a:lstStyle/>
                    <a:p>
                      <a:r>
                        <a:rPr lang="en-US" dirty="0"/>
                        <a:t>Project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89942949"/>
                  </a:ext>
                </a:extLst>
              </a:tr>
              <a:tr h="370840">
                <a:tc>
                  <a:txBody>
                    <a:bodyPr/>
                    <a:lstStyle/>
                    <a:p>
                      <a:r>
                        <a:rPr lang="en-US" dirty="0"/>
                        <a:t>Eid</a:t>
                      </a:r>
                    </a:p>
                  </a:txBody>
                  <a:tcPr/>
                </a:tc>
                <a:tc>
                  <a:txBody>
                    <a:bodyPr/>
                    <a:lstStyle/>
                    <a:p>
                      <a:r>
                        <a:rPr lang="en-US" dirty="0" err="1"/>
                        <a:t>Pid</a:t>
                      </a:r>
                      <a:endParaRPr lang="en-US" dirty="0"/>
                    </a:p>
                  </a:txBody>
                  <a:tcPr/>
                </a:tc>
                <a:tc>
                  <a:txBody>
                    <a:bodyPr/>
                    <a:lstStyle/>
                    <a:p>
                      <a:r>
                        <a:rPr lang="en-US" dirty="0" err="1"/>
                        <a:t>Pname</a:t>
                      </a:r>
                      <a:endParaRPr lang="en-US" dirty="0"/>
                    </a:p>
                  </a:txBody>
                  <a:tcPr/>
                </a:tc>
                <a:tc>
                  <a:txBody>
                    <a:bodyPr/>
                    <a:lstStyle/>
                    <a:p>
                      <a:r>
                        <a:rPr lang="en-US" dirty="0"/>
                        <a:t>Location</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P1</a:t>
                      </a:r>
                    </a:p>
                  </a:txBody>
                  <a:tcPr/>
                </a:tc>
                <a:tc>
                  <a:txBody>
                    <a:bodyPr/>
                    <a:lstStyle/>
                    <a:p>
                      <a:r>
                        <a:rPr lang="en-US" dirty="0"/>
                        <a:t>IoT</a:t>
                      </a:r>
                    </a:p>
                  </a:txBody>
                  <a:tcPr/>
                </a:tc>
                <a:tc>
                  <a:txBody>
                    <a:bodyPr/>
                    <a:lstStyle/>
                    <a:p>
                      <a:r>
                        <a:rPr lang="en-US" dirty="0"/>
                        <a:t>Ohio</a:t>
                      </a:r>
                    </a:p>
                  </a:txBody>
                  <a:tcPr/>
                </a:tc>
                <a:extLst>
                  <a:ext uri="{0D108BD9-81ED-4DB2-BD59-A6C34878D82A}">
                    <a16:rowId xmlns:a16="http://schemas.microsoft.com/office/drawing/2014/main" val="4114069234"/>
                  </a:ext>
                </a:extLst>
              </a:tr>
              <a:tr h="370840">
                <a:tc>
                  <a:txBody>
                    <a:bodyPr/>
                    <a:lstStyle/>
                    <a:p>
                      <a:r>
                        <a:rPr lang="en-US" dirty="0"/>
                        <a:t>5</a:t>
                      </a:r>
                    </a:p>
                  </a:txBody>
                  <a:tcPr/>
                </a:tc>
                <a:tc>
                  <a:txBody>
                    <a:bodyPr/>
                    <a:lstStyle/>
                    <a:p>
                      <a:r>
                        <a:rPr lang="en-US" dirty="0"/>
                        <a:t>P2</a:t>
                      </a:r>
                    </a:p>
                  </a:txBody>
                  <a:tcPr/>
                </a:tc>
                <a:tc>
                  <a:txBody>
                    <a:bodyPr/>
                    <a:lstStyle/>
                    <a:p>
                      <a:r>
                        <a:rPr lang="en-US" dirty="0"/>
                        <a:t>AI</a:t>
                      </a:r>
                    </a:p>
                  </a:txBody>
                  <a:tcPr/>
                </a:tc>
                <a:tc>
                  <a:txBody>
                    <a:bodyPr/>
                    <a:lstStyle/>
                    <a:p>
                      <a:r>
                        <a:rPr lang="en-US" dirty="0"/>
                        <a:t>Los Angeles</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P3</a:t>
                      </a:r>
                    </a:p>
                  </a:txBody>
                  <a:tcPr/>
                </a:tc>
                <a:tc>
                  <a:txBody>
                    <a:bodyPr/>
                    <a:lstStyle/>
                    <a:p>
                      <a:r>
                        <a:rPr lang="en-US" dirty="0"/>
                        <a:t>Cloud</a:t>
                      </a:r>
                    </a:p>
                  </a:txBody>
                  <a:tcPr/>
                </a:tc>
                <a:tc>
                  <a:txBody>
                    <a:bodyPr/>
                    <a:lstStyle/>
                    <a:p>
                      <a:r>
                        <a:rPr lang="en-US" dirty="0"/>
                        <a:t>Chicago</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P4</a:t>
                      </a:r>
                    </a:p>
                  </a:txBody>
                  <a:tcPr/>
                </a:tc>
                <a:tc>
                  <a:txBody>
                    <a:bodyPr/>
                    <a:lstStyle/>
                    <a:p>
                      <a:r>
                        <a:rPr lang="en-US" dirty="0"/>
                        <a:t>Android</a:t>
                      </a:r>
                    </a:p>
                  </a:txBody>
                  <a:tcPr/>
                </a:tc>
                <a:tc>
                  <a:txBody>
                    <a:bodyPr/>
                    <a:lstStyle/>
                    <a:p>
                      <a:r>
                        <a:rPr lang="en-US" dirty="0"/>
                        <a:t>Texas</a:t>
                      </a:r>
                    </a:p>
                  </a:txBody>
                  <a:tcPr/>
                </a:tc>
                <a:extLst>
                  <a:ext uri="{0D108BD9-81ED-4DB2-BD59-A6C34878D82A}">
                    <a16:rowId xmlns:a16="http://schemas.microsoft.com/office/drawing/2014/main" val="4264509259"/>
                  </a:ext>
                </a:extLst>
              </a:tr>
            </a:tbl>
          </a:graphicData>
        </a:graphic>
      </p:graphicFrame>
      <p:sp>
        <p:nvSpPr>
          <p:cNvPr id="6" name="Rectangle 5">
            <a:extLst>
              <a:ext uri="{FF2B5EF4-FFF2-40B4-BE49-F238E27FC236}">
                <a16:creationId xmlns:a16="http://schemas.microsoft.com/office/drawing/2014/main" id="{BEB7D161-F567-47AA-8930-6A430992D4D6}"/>
              </a:ext>
            </a:extLst>
          </p:cNvPr>
          <p:cNvSpPr/>
          <p:nvPr/>
        </p:nvSpPr>
        <p:spPr>
          <a:xfrm>
            <a:off x="5283625" y="4623618"/>
            <a:ext cx="581891" cy="18421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ADE434-AF87-46D8-BDEC-19C3AFAA7413}"/>
              </a:ext>
            </a:extLst>
          </p:cNvPr>
          <p:cNvSpPr/>
          <p:nvPr/>
        </p:nvSpPr>
        <p:spPr>
          <a:xfrm>
            <a:off x="1242834" y="4233659"/>
            <a:ext cx="581891" cy="21872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1EAE76-D4B3-4792-9F76-1A48E7656E40}"/>
              </a:ext>
            </a:extLst>
          </p:cNvPr>
          <p:cNvSpPr txBox="1"/>
          <p:nvPr/>
        </p:nvSpPr>
        <p:spPr>
          <a:xfrm>
            <a:off x="5574570" y="2643217"/>
            <a:ext cx="3186546" cy="1631216"/>
          </a:xfrm>
          <a:prstGeom prst="rect">
            <a:avLst/>
          </a:prstGeom>
          <a:noFill/>
        </p:spPr>
        <p:txBody>
          <a:bodyPr wrap="square" rtlCol="0">
            <a:spAutoFit/>
          </a:bodyPr>
          <a:lstStyle/>
          <a:p>
            <a:r>
              <a:rPr lang="en-US" sz="1600" dirty="0"/>
              <a:t>Compare Eid from Employee table with Project Table. Check if that Eid exists </a:t>
            </a:r>
            <a:r>
              <a:rPr lang="en-US" sz="1600" dirty="0">
                <a:solidFill>
                  <a:srgbClr val="FF0000"/>
                </a:solidFill>
              </a:rPr>
              <a:t>IN</a:t>
            </a:r>
            <a:r>
              <a:rPr lang="en-US" sz="1600" dirty="0"/>
              <a:t> Project Table.</a:t>
            </a:r>
          </a:p>
          <a:p>
            <a:r>
              <a:rPr lang="en-US" sz="1600" dirty="0"/>
              <a:t>Comparison is done one by one for the complete table</a:t>
            </a:r>
            <a:r>
              <a:rPr lang="en-US" dirty="0"/>
              <a:t>.</a:t>
            </a:r>
          </a:p>
        </p:txBody>
      </p:sp>
    </p:spTree>
    <p:extLst>
      <p:ext uri="{BB962C8B-B14F-4D97-AF65-F5344CB8AC3E}">
        <p14:creationId xmlns:p14="http://schemas.microsoft.com/office/powerpoint/2010/main" val="409866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4490411" cy="4661243"/>
          </a:xfrm>
        </p:spPr>
        <p:txBody>
          <a:bodyPr>
            <a:normAutofit lnSpcReduction="10000"/>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dirty="0"/>
              <a:t>In Q4A:</a:t>
            </a:r>
          </a:p>
          <a:p>
            <a:r>
              <a:rPr lang="en-US" dirty="0"/>
              <a:t>the first nested query </a:t>
            </a:r>
            <a:r>
              <a:rPr lang="en-US" dirty="0">
                <a:solidFill>
                  <a:srgbClr val="C00000"/>
                </a:solidFill>
              </a:rPr>
              <a:t>selects the project numbers of projects</a:t>
            </a:r>
            <a:r>
              <a:rPr lang="en-US" dirty="0"/>
              <a:t> </a:t>
            </a:r>
            <a:r>
              <a:rPr lang="en-US" dirty="0">
                <a:solidFill>
                  <a:srgbClr val="C00000"/>
                </a:solidFill>
              </a:rPr>
              <a:t>that have an employee with last name ‘Smith’ involved as manager, </a:t>
            </a:r>
          </a:p>
          <a:p>
            <a:r>
              <a:rPr lang="en-US" dirty="0"/>
              <a:t>whereas the second nested query </a:t>
            </a:r>
            <a:r>
              <a:rPr lang="en-US" dirty="0">
                <a:solidFill>
                  <a:srgbClr val="C00000"/>
                </a:solidFill>
              </a:rPr>
              <a:t>selects the project numbers of projects that have an employee with last name ‘Smith’ involved as worker.</a:t>
            </a:r>
            <a:r>
              <a:rPr lang="en-US" dirty="0"/>
              <a:t> </a:t>
            </a:r>
          </a:p>
          <a:p>
            <a:r>
              <a:rPr lang="en-US" dirty="0"/>
              <a:t>In the outer query, we use the OR logical connective to retrieve a PROJECT tuple if the PNUMBER value of that tuple is in the result of either nested query.</a:t>
            </a:r>
          </a:p>
        </p:txBody>
      </p:sp>
      <p:pic>
        <p:nvPicPr>
          <p:cNvPr id="4" name="Picture 3"/>
          <p:cNvPicPr>
            <a:picLocks noChangeAspect="1"/>
          </p:cNvPicPr>
          <p:nvPr/>
        </p:nvPicPr>
        <p:blipFill>
          <a:blip r:embed="rId2"/>
          <a:stretch>
            <a:fillRect/>
          </a:stretch>
        </p:blipFill>
        <p:spPr>
          <a:xfrm>
            <a:off x="5395033" y="2289742"/>
            <a:ext cx="6592405" cy="3086698"/>
          </a:xfrm>
          <a:prstGeom prst="rect">
            <a:avLst/>
          </a:prstGeom>
          <a:ln w="19050">
            <a:solidFill>
              <a:schemeClr val="tx1"/>
            </a:solidFill>
          </a:ln>
        </p:spPr>
      </p:pic>
    </p:spTree>
    <p:extLst>
      <p:ext uri="{BB962C8B-B14F-4D97-AF65-F5344CB8AC3E}">
        <p14:creationId xmlns:p14="http://schemas.microsoft.com/office/powerpoint/2010/main" val="2844794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4739793"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2000" dirty="0">
                <a:solidFill>
                  <a:schemeClr val="tx1"/>
                </a:solidFill>
              </a:rPr>
              <a:t>If a nested query returns a </a:t>
            </a:r>
            <a:r>
              <a:rPr lang="en-US" sz="2000" b="1" dirty="0">
                <a:solidFill>
                  <a:srgbClr val="C00000"/>
                </a:solidFill>
              </a:rPr>
              <a:t>single attribute and a single tuple, the query result will be a single (scalar) value. </a:t>
            </a:r>
          </a:p>
          <a:p>
            <a:r>
              <a:rPr lang="en-US" sz="2000" dirty="0">
                <a:solidFill>
                  <a:schemeClr val="tx1"/>
                </a:solidFill>
              </a:rPr>
              <a:t>In such cases, it is permissible to use = instead of IN for the comparison operator.</a:t>
            </a:r>
          </a:p>
        </p:txBody>
      </p:sp>
      <p:pic>
        <p:nvPicPr>
          <p:cNvPr id="4" name="Picture 3"/>
          <p:cNvPicPr>
            <a:picLocks noChangeAspect="1"/>
          </p:cNvPicPr>
          <p:nvPr/>
        </p:nvPicPr>
        <p:blipFill>
          <a:blip r:embed="rId2"/>
          <a:stretch>
            <a:fillRect/>
          </a:stretch>
        </p:blipFill>
        <p:spPr>
          <a:xfrm>
            <a:off x="5651624" y="2439985"/>
            <a:ext cx="6318703" cy="2958545"/>
          </a:xfrm>
          <a:prstGeom prst="rect">
            <a:avLst/>
          </a:prstGeom>
          <a:ln w="19050">
            <a:solidFill>
              <a:schemeClr val="tx1"/>
            </a:solidFill>
          </a:ln>
        </p:spPr>
      </p:pic>
    </p:spTree>
    <p:extLst>
      <p:ext uri="{BB962C8B-B14F-4D97-AF65-F5344CB8AC3E}">
        <p14:creationId xmlns:p14="http://schemas.microsoft.com/office/powerpoint/2010/main" val="85107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616593"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dirty="0"/>
              <a:t>SQL allows the use of tuples of values in comparisons by placing them within parentheses.</a:t>
            </a:r>
          </a:p>
          <a:p>
            <a:r>
              <a:rPr lang="en-US" dirty="0"/>
              <a:t>This query will </a:t>
            </a:r>
            <a:r>
              <a:rPr lang="en-US" b="1" dirty="0">
                <a:solidFill>
                  <a:srgbClr val="C00000"/>
                </a:solidFill>
              </a:rPr>
              <a:t>select the </a:t>
            </a:r>
            <a:r>
              <a:rPr lang="en-US" b="1" dirty="0" err="1">
                <a:solidFill>
                  <a:srgbClr val="C00000"/>
                </a:solidFill>
              </a:rPr>
              <a:t>Essns</a:t>
            </a:r>
            <a:r>
              <a:rPr lang="en-US" b="1" dirty="0">
                <a:solidFill>
                  <a:srgbClr val="C00000"/>
                </a:solidFill>
              </a:rPr>
              <a:t> of all employees who work the same (project, hours) combination on some project that employee ‘John Smith’ (whose </a:t>
            </a:r>
            <a:r>
              <a:rPr lang="en-US" b="1" dirty="0" err="1">
                <a:solidFill>
                  <a:srgbClr val="C00000"/>
                </a:solidFill>
              </a:rPr>
              <a:t>Ssn</a:t>
            </a:r>
            <a:r>
              <a:rPr lang="en-US" b="1" dirty="0">
                <a:solidFill>
                  <a:srgbClr val="C00000"/>
                </a:solidFill>
              </a:rPr>
              <a:t> = ‘123456789’) works on. </a:t>
            </a:r>
          </a:p>
          <a:p>
            <a:r>
              <a:rPr lang="en-US" dirty="0"/>
              <a:t>In this example, the IN operator compares the </a:t>
            </a:r>
            <a:r>
              <a:rPr lang="en-US" dirty="0" err="1"/>
              <a:t>subtuple</a:t>
            </a:r>
            <a:r>
              <a:rPr lang="en-US" dirty="0"/>
              <a:t> of values in parentheses (</a:t>
            </a:r>
            <a:r>
              <a:rPr lang="en-US" dirty="0" err="1"/>
              <a:t>Pno</a:t>
            </a:r>
            <a:r>
              <a:rPr lang="en-US" dirty="0"/>
              <a:t>, Hours) within each tuple in WORKS_ON with the set of type-compatible tuples produced by the nested query.</a:t>
            </a:r>
          </a:p>
        </p:txBody>
      </p:sp>
      <p:pic>
        <p:nvPicPr>
          <p:cNvPr id="5" name="Picture 4"/>
          <p:cNvPicPr>
            <a:picLocks noChangeAspect="1"/>
          </p:cNvPicPr>
          <p:nvPr/>
        </p:nvPicPr>
        <p:blipFill>
          <a:blip r:embed="rId2"/>
          <a:stretch>
            <a:fillRect/>
          </a:stretch>
        </p:blipFill>
        <p:spPr>
          <a:xfrm>
            <a:off x="1118516" y="4556919"/>
            <a:ext cx="9175411" cy="2065554"/>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112291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8596668" cy="4661243"/>
          </a:xfrm>
        </p:spPr>
        <p:txBody>
          <a:bodyPr>
            <a:normAutofit/>
          </a:bodyPr>
          <a:lstStyle/>
          <a:p>
            <a:r>
              <a:rPr lang="en-US" sz="2000" b="1" i="1" u="sng" dirty="0">
                <a:solidFill>
                  <a:schemeClr val="accent2">
                    <a:lumMod val="75000"/>
                  </a:schemeClr>
                </a:solidFill>
              </a:rPr>
              <a:t>Nested Queries, Tuples, and Set/</a:t>
            </a:r>
            <a:r>
              <a:rPr lang="en-US" sz="2000" b="1" i="1" u="sng" dirty="0" err="1">
                <a:solidFill>
                  <a:schemeClr val="accent2">
                    <a:lumMod val="75000"/>
                  </a:schemeClr>
                </a:solidFill>
              </a:rPr>
              <a:t>Multiset</a:t>
            </a:r>
            <a:r>
              <a:rPr lang="en-US" sz="2000" b="1" i="1" u="sng" dirty="0">
                <a:solidFill>
                  <a:schemeClr val="accent2">
                    <a:lumMod val="75000"/>
                  </a:schemeClr>
                </a:solidFill>
              </a:rPr>
              <a:t> Comparisons</a:t>
            </a:r>
          </a:p>
          <a:p>
            <a:r>
              <a:rPr lang="en-US" sz="2400" dirty="0">
                <a:solidFill>
                  <a:schemeClr val="tx1"/>
                </a:solidFill>
              </a:rPr>
              <a:t>A number of other comparison operators can be used to compare a single value v (typically an attribute name) to a set or multiset v (typically a nested query). </a:t>
            </a:r>
          </a:p>
          <a:p>
            <a:r>
              <a:rPr lang="en-US" sz="2400" dirty="0">
                <a:solidFill>
                  <a:schemeClr val="tx1"/>
                </a:solidFill>
              </a:rPr>
              <a:t>The </a:t>
            </a:r>
            <a:r>
              <a:rPr lang="en-US" sz="2400" b="1" dirty="0">
                <a:solidFill>
                  <a:srgbClr val="C00000"/>
                </a:solidFill>
              </a:rPr>
              <a:t>= ANY (or = SOME) </a:t>
            </a:r>
            <a:r>
              <a:rPr lang="en-US" sz="2400" dirty="0">
                <a:solidFill>
                  <a:schemeClr val="tx1"/>
                </a:solidFill>
              </a:rPr>
              <a:t>operator returns TRUE if the value v is equal to some value in the set V and is hence </a:t>
            </a:r>
            <a:r>
              <a:rPr lang="en-US" sz="2400" b="1" dirty="0">
                <a:solidFill>
                  <a:srgbClr val="C00000"/>
                </a:solidFill>
              </a:rPr>
              <a:t>equivalent to IN</a:t>
            </a:r>
            <a:r>
              <a:rPr lang="en-US" sz="2400" dirty="0">
                <a:solidFill>
                  <a:schemeClr val="tx1"/>
                </a:solidFill>
              </a:rPr>
              <a:t>. </a:t>
            </a:r>
          </a:p>
          <a:p>
            <a:r>
              <a:rPr lang="en-US" sz="2400" dirty="0">
                <a:solidFill>
                  <a:schemeClr val="tx1"/>
                </a:solidFill>
              </a:rPr>
              <a:t>Other operators that can be combined with ANY (or SOME) include &gt;, &gt;=, &lt;, &lt;=, and &lt;&gt;.</a:t>
            </a:r>
          </a:p>
        </p:txBody>
      </p:sp>
    </p:spTree>
    <p:extLst>
      <p:ext uri="{BB962C8B-B14F-4D97-AF65-F5344CB8AC3E}">
        <p14:creationId xmlns:p14="http://schemas.microsoft.com/office/powerpoint/2010/main" val="426717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08" y="1804088"/>
            <a:ext cx="8805777" cy="4124410"/>
          </a:xfrm>
        </p:spPr>
        <p:txBody>
          <a:bodyPr>
            <a:normAutofit fontScale="90000"/>
          </a:bodyPr>
          <a:lstStyle/>
          <a:p>
            <a:r>
              <a:rPr lang="en-US" sz="3100" cap="none" dirty="0">
                <a:solidFill>
                  <a:schemeClr val="tx1"/>
                </a:solidFill>
              </a:rPr>
              <a:t>- </a:t>
            </a:r>
            <a:r>
              <a:rPr lang="en-US" sz="3100" dirty="0">
                <a:solidFill>
                  <a:schemeClr val="tx1"/>
                </a:solidFill>
              </a:rPr>
              <a:t>More Complex SQL Retrieval Queries</a:t>
            </a:r>
            <a:br>
              <a:rPr lang="en-US" sz="3100" dirty="0">
                <a:solidFill>
                  <a:schemeClr val="tx1"/>
                </a:solidFill>
              </a:rPr>
            </a:br>
            <a:r>
              <a:rPr lang="en-US" sz="3100" dirty="0">
                <a:solidFill>
                  <a:schemeClr val="tx1"/>
                </a:solidFill>
              </a:rPr>
              <a:t> </a:t>
            </a:r>
            <a:br>
              <a:rPr lang="en-US" sz="3100" cap="none" dirty="0">
                <a:solidFill>
                  <a:schemeClr val="tx1"/>
                </a:solidFill>
              </a:rPr>
            </a:br>
            <a:r>
              <a:rPr lang="en-US" sz="3100" cap="none" dirty="0">
                <a:solidFill>
                  <a:schemeClr val="tx1"/>
                </a:solidFill>
              </a:rPr>
              <a:t>-</a:t>
            </a:r>
            <a:r>
              <a:rPr lang="en-US" sz="3100" dirty="0">
                <a:solidFill>
                  <a:schemeClr val="tx1"/>
                </a:solidFill>
              </a:rPr>
              <a:t> Views (Virtual Tables) in SQL</a:t>
            </a:r>
            <a:br>
              <a:rPr lang="en-US" sz="3100" dirty="0">
                <a:solidFill>
                  <a:schemeClr val="tx1"/>
                </a:solidFill>
              </a:rPr>
            </a:br>
            <a:br>
              <a:rPr lang="en-US" sz="3100" dirty="0">
                <a:solidFill>
                  <a:schemeClr val="tx1"/>
                </a:solidFill>
              </a:rPr>
            </a:br>
            <a:r>
              <a:rPr lang="en-US" sz="3100" dirty="0">
                <a:solidFill>
                  <a:schemeClr val="tx1"/>
                </a:solidFill>
              </a:rPr>
              <a:t>- Schema Change Statements in SQL</a:t>
            </a:r>
            <a:br>
              <a:rPr lang="en-US" sz="3100" dirty="0">
                <a:solidFill>
                  <a:schemeClr val="tx1"/>
                </a:solidFill>
              </a:rPr>
            </a:br>
            <a:r>
              <a:rPr lang="en-US" sz="3100" dirty="0">
                <a:solidFill>
                  <a:schemeClr val="tx1"/>
                </a:solidFill>
              </a:rPr>
              <a:t> </a:t>
            </a:r>
            <a:br>
              <a:rPr lang="en-US" sz="3100" dirty="0">
                <a:solidFill>
                  <a:schemeClr val="tx1"/>
                </a:solidFill>
              </a:rPr>
            </a:br>
            <a:br>
              <a:rPr lang="en-US" sz="3100" dirty="0">
                <a:solidFill>
                  <a:schemeClr val="tx1"/>
                </a:solidFill>
              </a:rPr>
            </a:br>
            <a:r>
              <a:rPr lang="en-US" sz="3100" dirty="0">
                <a:solidFill>
                  <a:schemeClr val="tx1"/>
                </a:solidFill>
              </a:rPr>
              <a:t> </a:t>
            </a:r>
            <a:br>
              <a:rPr lang="en-US" sz="3100" dirty="0">
                <a:solidFill>
                  <a:schemeClr val="tx1"/>
                </a:solidFill>
              </a:rPr>
            </a:br>
            <a:br>
              <a:rPr lang="en-US" sz="3100" dirty="0">
                <a:solidFill>
                  <a:schemeClr val="tx1"/>
                </a:solidFill>
              </a:rPr>
            </a:br>
            <a:br>
              <a:rPr lang="en-US" sz="3100" cap="none" dirty="0">
                <a:solidFill>
                  <a:schemeClr val="tx1"/>
                </a:solidFill>
              </a:rPr>
            </a:br>
            <a:br>
              <a:rPr lang="en-US" sz="3100" cap="none"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br>
            <a:endParaRPr lang="en-US" dirty="0"/>
          </a:p>
        </p:txBody>
      </p:sp>
      <p:sp>
        <p:nvSpPr>
          <p:cNvPr id="3" name="Content Placeholder 2"/>
          <p:cNvSpPr>
            <a:spLocks noGrp="1"/>
          </p:cNvSpPr>
          <p:nvPr>
            <p:ph idx="1"/>
          </p:nvPr>
        </p:nvSpPr>
        <p:spPr>
          <a:xfrm>
            <a:off x="955588" y="792893"/>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478048"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2000" dirty="0"/>
              <a:t>The keyword </a:t>
            </a:r>
            <a:r>
              <a:rPr lang="en-US" sz="2000" b="1" dirty="0">
                <a:solidFill>
                  <a:srgbClr val="C00000"/>
                </a:solidFill>
              </a:rPr>
              <a:t>ALL</a:t>
            </a:r>
            <a:r>
              <a:rPr lang="en-US" sz="2000" dirty="0"/>
              <a:t> can also be combined with each of these operators. </a:t>
            </a:r>
          </a:p>
          <a:p>
            <a:r>
              <a:rPr lang="en-US" sz="2000" dirty="0"/>
              <a:t>For example, the comparison condition (v &gt; ALL V) returns TRUE if the value v is greater than all the values in the set (or </a:t>
            </a:r>
            <a:r>
              <a:rPr lang="en-US" sz="2000" dirty="0" err="1"/>
              <a:t>multiset</a:t>
            </a:r>
            <a:r>
              <a:rPr lang="en-US" sz="2000" dirty="0"/>
              <a:t>) V.</a:t>
            </a:r>
          </a:p>
          <a:p>
            <a:r>
              <a:rPr lang="en-US" sz="2000" dirty="0"/>
              <a:t>An example is the query, which returns the names of employees whose salary is greater than the salary of all the employees in department 5.</a:t>
            </a:r>
          </a:p>
          <a:p>
            <a:endParaRPr lang="en-US" sz="1600" dirty="0">
              <a:solidFill>
                <a:schemeClr val="tx1"/>
              </a:solidFill>
            </a:endParaRPr>
          </a:p>
        </p:txBody>
      </p:sp>
      <p:pic>
        <p:nvPicPr>
          <p:cNvPr id="4" name="Picture 3"/>
          <p:cNvPicPr>
            <a:picLocks noChangeAspect="1"/>
          </p:cNvPicPr>
          <p:nvPr/>
        </p:nvPicPr>
        <p:blipFill>
          <a:blip r:embed="rId2"/>
          <a:stretch>
            <a:fillRect/>
          </a:stretch>
        </p:blipFill>
        <p:spPr>
          <a:xfrm>
            <a:off x="1015888" y="3880517"/>
            <a:ext cx="7559941" cy="2094167"/>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273700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90122" cy="4834238"/>
          </a:xfrm>
        </p:spPr>
        <p:txBody>
          <a:bodyPr>
            <a:normAutofit/>
          </a:bodyPr>
          <a:lstStyle/>
          <a:p>
            <a:r>
              <a:rPr lang="en-US" sz="2000" b="1" i="1" u="sng" dirty="0">
                <a:solidFill>
                  <a:schemeClr val="accent2">
                    <a:lumMod val="75000"/>
                  </a:schemeClr>
                </a:solidFill>
              </a:rPr>
              <a:t>Nested Queries, Tuples, and Set/</a:t>
            </a:r>
            <a:r>
              <a:rPr lang="en-US" sz="2000" b="1" i="1" u="sng" dirty="0" err="1">
                <a:solidFill>
                  <a:schemeClr val="accent2">
                    <a:lumMod val="75000"/>
                  </a:schemeClr>
                </a:solidFill>
              </a:rPr>
              <a:t>Multiset</a:t>
            </a:r>
            <a:r>
              <a:rPr lang="en-US" sz="2000" b="1" i="1" u="sng" dirty="0">
                <a:solidFill>
                  <a:schemeClr val="accent2">
                    <a:lumMod val="75000"/>
                  </a:schemeClr>
                </a:solidFill>
              </a:rPr>
              <a:t> Comparisons</a:t>
            </a:r>
          </a:p>
          <a:p>
            <a:r>
              <a:rPr lang="en-US" sz="2000" b="1" dirty="0">
                <a:solidFill>
                  <a:srgbClr val="FF0000"/>
                </a:solidFill>
              </a:rPr>
              <a:t>AMBIGUITY ISSUE</a:t>
            </a:r>
          </a:p>
          <a:p>
            <a:pPr lvl="1"/>
            <a:r>
              <a:rPr lang="en-US" sz="2000" dirty="0">
                <a:solidFill>
                  <a:schemeClr val="tx1"/>
                </a:solidFill>
              </a:rPr>
              <a:t>Ambiguity among attribute names if attributes of the same name exist—one in a relation in the FROM clause of the outer query, and another in a relation in the FROM clause of the nested query.</a:t>
            </a:r>
          </a:p>
          <a:p>
            <a:r>
              <a:rPr lang="en-US" sz="2400" dirty="0">
                <a:solidFill>
                  <a:schemeClr val="tx1"/>
                </a:solidFill>
              </a:rPr>
              <a:t>To refer to an attribute of the relation specified in the outer query, we specify and </a:t>
            </a:r>
            <a:r>
              <a:rPr lang="en-US" sz="2400" b="1" dirty="0">
                <a:solidFill>
                  <a:srgbClr val="C00000"/>
                </a:solidFill>
              </a:rPr>
              <a:t>refer to an alias </a:t>
            </a:r>
            <a:r>
              <a:rPr lang="en-US" sz="2400" dirty="0">
                <a:solidFill>
                  <a:schemeClr val="tx1"/>
                </a:solidFill>
              </a:rPr>
              <a:t>(tuple variable) for that relation.</a:t>
            </a:r>
          </a:p>
          <a:p>
            <a:endParaRPr lang="en-US" dirty="0">
              <a:solidFill>
                <a:schemeClr val="tx1"/>
              </a:solidFill>
            </a:endParaRPr>
          </a:p>
        </p:txBody>
      </p:sp>
    </p:spTree>
    <p:extLst>
      <p:ext uri="{BB962C8B-B14F-4D97-AF65-F5344CB8AC3E}">
        <p14:creationId xmlns:p14="http://schemas.microsoft.com/office/powerpoint/2010/main" val="163124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325649" cy="4834238"/>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1600" b="1" dirty="0">
                <a:solidFill>
                  <a:srgbClr val="FF0000"/>
                </a:solidFill>
              </a:rPr>
              <a:t>AMBIGUITY ISSUE</a:t>
            </a:r>
          </a:p>
          <a:p>
            <a:r>
              <a:rPr lang="en-US" sz="1600" dirty="0">
                <a:solidFill>
                  <a:schemeClr val="tx1"/>
                </a:solidFill>
              </a:rPr>
              <a:t>In the nested query of Q15, we must qualify </a:t>
            </a:r>
            <a:r>
              <a:rPr lang="en-US" sz="1600" b="1" dirty="0" err="1">
                <a:solidFill>
                  <a:srgbClr val="C00000"/>
                </a:solidFill>
              </a:rPr>
              <a:t>b.manager_id</a:t>
            </a:r>
            <a:r>
              <a:rPr lang="en-US" sz="1600" b="1" dirty="0">
                <a:solidFill>
                  <a:srgbClr val="C00000"/>
                </a:solidFill>
              </a:rPr>
              <a:t> because it refers to the </a:t>
            </a:r>
            <a:r>
              <a:rPr lang="en-US" sz="1600" b="1" dirty="0" err="1">
                <a:solidFill>
                  <a:srgbClr val="C00000"/>
                </a:solidFill>
              </a:rPr>
              <a:t>manager_id</a:t>
            </a:r>
            <a:r>
              <a:rPr lang="en-US" sz="1600" b="1" dirty="0">
                <a:solidFill>
                  <a:srgbClr val="C00000"/>
                </a:solidFill>
              </a:rPr>
              <a:t> attribute of EMPLOYEE from the outer query, and EMPLOYEE from inner query also has an attribute called </a:t>
            </a:r>
            <a:r>
              <a:rPr lang="en-US" sz="1600" b="1" dirty="0" err="1">
                <a:solidFill>
                  <a:srgbClr val="C00000"/>
                </a:solidFill>
              </a:rPr>
              <a:t>manager_id</a:t>
            </a:r>
            <a:r>
              <a:rPr lang="en-US" sz="1600" dirty="0">
                <a:solidFill>
                  <a:schemeClr val="tx1"/>
                </a:solidFill>
              </a:rPr>
              <a:t>.</a:t>
            </a:r>
          </a:p>
          <a:p>
            <a:r>
              <a:rPr lang="en-US" sz="1600" dirty="0">
                <a:solidFill>
                  <a:schemeClr val="tx1"/>
                </a:solidFill>
              </a:rPr>
              <a:t>If there were any unqualified references to </a:t>
            </a:r>
            <a:r>
              <a:rPr lang="en-US" sz="1600" dirty="0" err="1">
                <a:solidFill>
                  <a:schemeClr val="tx1"/>
                </a:solidFill>
              </a:rPr>
              <a:t>manager_id</a:t>
            </a:r>
            <a:r>
              <a:rPr lang="en-US" sz="1600" dirty="0">
                <a:solidFill>
                  <a:schemeClr val="tx1"/>
                </a:solidFill>
              </a:rPr>
              <a:t> in the nested query, they would refer to the </a:t>
            </a:r>
            <a:r>
              <a:rPr lang="en-US" sz="1600" dirty="0" err="1">
                <a:solidFill>
                  <a:schemeClr val="tx1"/>
                </a:solidFill>
              </a:rPr>
              <a:t>manager_id</a:t>
            </a:r>
            <a:r>
              <a:rPr lang="en-US" sz="1600" dirty="0">
                <a:solidFill>
                  <a:schemeClr val="tx1"/>
                </a:solidFill>
              </a:rPr>
              <a:t> attribute of the employee table of inner query. </a:t>
            </a:r>
          </a:p>
          <a:p>
            <a:endParaRPr lang="en-US" sz="1600" b="1" dirty="0">
              <a:solidFill>
                <a:srgbClr val="C00000"/>
              </a:solidFill>
            </a:endParaRPr>
          </a:p>
          <a:p>
            <a:r>
              <a:rPr lang="en-US" sz="1600" b="0" i="0" dirty="0">
                <a:solidFill>
                  <a:srgbClr val="1990B8"/>
                </a:solidFill>
                <a:effectLst/>
                <a:latin typeface="Consolas" panose="020B0609020204030204" pitchFamily="49" charset="0"/>
              </a:rPr>
              <a:t>Q15</a:t>
            </a:r>
          </a:p>
          <a:p>
            <a:r>
              <a:rPr lang="en-US" sz="1600" b="0" i="0" dirty="0">
                <a:solidFill>
                  <a:srgbClr val="1990B8"/>
                </a:solidFill>
                <a:effectLst/>
                <a:latin typeface="Consolas" panose="020B0609020204030204" pitchFamily="49" charset="0"/>
              </a:rPr>
              <a:t>SELECT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employee_id</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first_name</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last_name</a:t>
            </a:r>
            <a:r>
              <a:rPr lang="en-US" sz="1600" b="0" i="0" dirty="0">
                <a:solidFill>
                  <a:srgbClr val="000000"/>
                </a:solidFill>
                <a:effectLst/>
                <a:latin typeface="Consolas" panose="020B0609020204030204" pitchFamily="49" charset="0"/>
              </a:rPr>
              <a:t> </a:t>
            </a:r>
            <a:r>
              <a:rPr lang="en-US" sz="1600" b="0" i="0" dirty="0">
                <a:solidFill>
                  <a:srgbClr val="1990B8"/>
                </a:solidFill>
                <a:effectLst/>
                <a:latin typeface="Consolas" panose="020B0609020204030204" pitchFamily="49" charset="0"/>
              </a:rPr>
              <a:t>FROM</a:t>
            </a:r>
            <a:r>
              <a:rPr lang="en-US" sz="1600" b="0" i="0" dirty="0">
                <a:solidFill>
                  <a:srgbClr val="000000"/>
                </a:solidFill>
                <a:effectLst/>
                <a:latin typeface="Consolas" panose="020B0609020204030204" pitchFamily="49" charset="0"/>
              </a:rPr>
              <a:t> employees a </a:t>
            </a:r>
            <a:r>
              <a:rPr lang="en-US" sz="1600" b="0" i="0" dirty="0">
                <a:solidFill>
                  <a:srgbClr val="1990B8"/>
                </a:solidFill>
                <a:effectLst/>
                <a:latin typeface="Consolas" panose="020B0609020204030204" pitchFamily="49" charset="0"/>
              </a:rPr>
              <a:t>WHERE</a:t>
            </a:r>
            <a:r>
              <a:rPr lang="en-US" sz="1600" b="0" i="0" dirty="0">
                <a:solidFill>
                  <a:srgbClr val="000000"/>
                </a:solidFill>
                <a:effectLst/>
                <a:latin typeface="Consolas" panose="020B0609020204030204" pitchFamily="49" charset="0"/>
              </a:rPr>
              <a:t> </a:t>
            </a:r>
            <a:r>
              <a:rPr lang="en-US" sz="1600" b="0" i="0" dirty="0">
                <a:solidFill>
                  <a:srgbClr val="1990B8"/>
                </a:solidFill>
                <a:effectLst/>
                <a:latin typeface="Consolas" panose="020B0609020204030204" pitchFamily="49" charset="0"/>
              </a:rPr>
              <a:t>EXISTS</a:t>
            </a:r>
            <a:r>
              <a:rPr lang="en-US" sz="1600" b="0" i="0" dirty="0">
                <a:solidFill>
                  <a:srgbClr val="000000"/>
                </a:solidFill>
                <a:effectLst/>
                <a:latin typeface="Consolas" panose="020B0609020204030204" pitchFamily="49" charset="0"/>
              </a:rPr>
              <a:t> </a:t>
            </a:r>
            <a:r>
              <a:rPr lang="en-US" sz="1600" b="0" i="0" dirty="0">
                <a:solidFill>
                  <a:srgbClr val="5F6364"/>
                </a:solidFill>
                <a:effectLst/>
                <a:latin typeface="Consolas" panose="020B0609020204030204" pitchFamily="49" charset="0"/>
              </a:rPr>
              <a:t>(</a:t>
            </a:r>
            <a:r>
              <a:rPr lang="en-US" sz="1600" b="0" i="0" dirty="0">
                <a:solidFill>
                  <a:srgbClr val="1990B8"/>
                </a:solidFill>
                <a:effectLst/>
                <a:latin typeface="Consolas" panose="020B0609020204030204" pitchFamily="49" charset="0"/>
              </a:rPr>
              <a:t>SELECT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employee_id</a:t>
            </a:r>
            <a:r>
              <a:rPr lang="en-US" sz="1600" b="0" i="0" dirty="0">
                <a:solidFill>
                  <a:srgbClr val="000000"/>
                </a:solidFill>
                <a:effectLst/>
                <a:latin typeface="Consolas" panose="020B0609020204030204" pitchFamily="49" charset="0"/>
              </a:rPr>
              <a:t> </a:t>
            </a:r>
            <a:r>
              <a:rPr lang="en-US" sz="1600" b="0" i="0" dirty="0">
                <a:solidFill>
                  <a:srgbClr val="1990B8"/>
                </a:solidFill>
                <a:effectLst/>
                <a:latin typeface="Consolas" panose="020B0609020204030204" pitchFamily="49" charset="0"/>
              </a:rPr>
              <a:t>FROM</a:t>
            </a:r>
            <a:r>
              <a:rPr lang="en-US" sz="1600" b="0" i="0" dirty="0">
                <a:solidFill>
                  <a:srgbClr val="000000"/>
                </a:solidFill>
                <a:effectLst/>
                <a:latin typeface="Consolas" panose="020B0609020204030204" pitchFamily="49" charset="0"/>
              </a:rPr>
              <a:t> employees b </a:t>
            </a:r>
            <a:r>
              <a:rPr lang="en-US" sz="1600" b="0" i="0" dirty="0">
                <a:solidFill>
                  <a:srgbClr val="1990B8"/>
                </a:solidFill>
                <a:effectLst/>
                <a:latin typeface="Consolas" panose="020B0609020204030204" pitchFamily="49" charset="0"/>
              </a:rPr>
              <a:t>WHERE</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b</a:t>
            </a:r>
            <a:r>
              <a:rPr lang="en-US" sz="1600" b="0" i="0" dirty="0" err="1">
                <a:solidFill>
                  <a:srgbClr val="5F6364"/>
                </a:solidFill>
                <a:effectLst/>
                <a:latin typeface="Consolas" panose="020B0609020204030204" pitchFamily="49" charset="0"/>
              </a:rPr>
              <a:t>.</a:t>
            </a:r>
            <a:r>
              <a:rPr lang="en-US" sz="1600" b="0" i="0" dirty="0" err="1">
                <a:solidFill>
                  <a:srgbClr val="000000"/>
                </a:solidFill>
                <a:effectLst/>
                <a:latin typeface="Consolas" panose="020B0609020204030204" pitchFamily="49" charset="0"/>
              </a:rPr>
              <a:t>manager_id</a:t>
            </a:r>
            <a:r>
              <a:rPr lang="en-US" sz="1600" b="0" i="0" dirty="0">
                <a:solidFill>
                  <a:srgbClr val="000000"/>
                </a:solidFill>
                <a:effectLst/>
                <a:latin typeface="Consolas" panose="020B0609020204030204" pitchFamily="49" charset="0"/>
              </a:rPr>
              <a:t>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a</a:t>
            </a:r>
            <a:r>
              <a:rPr lang="en-US" sz="1600" b="0" i="0" dirty="0" err="1">
                <a:solidFill>
                  <a:srgbClr val="5F6364"/>
                </a:solidFill>
                <a:effectLst/>
                <a:latin typeface="Consolas" panose="020B0609020204030204" pitchFamily="49" charset="0"/>
              </a:rPr>
              <a:t>.</a:t>
            </a:r>
            <a:r>
              <a:rPr lang="en-US" sz="1600" b="0" i="0" dirty="0" err="1">
                <a:solidFill>
                  <a:srgbClr val="000000"/>
                </a:solidFill>
                <a:effectLst/>
                <a:latin typeface="Consolas" panose="020B0609020204030204" pitchFamily="49" charset="0"/>
              </a:rPr>
              <a:t>employee_id</a:t>
            </a:r>
            <a:r>
              <a:rPr lang="en-US" sz="1600" b="0" i="0" dirty="0">
                <a:solidFill>
                  <a:srgbClr val="5F6364"/>
                </a:solidFill>
                <a:effectLst/>
                <a:latin typeface="Consolas" panose="020B0609020204030204" pitchFamily="49" charset="0"/>
              </a:rPr>
              <a:t>)</a:t>
            </a:r>
            <a:endParaRPr lang="en-US" dirty="0">
              <a:solidFill>
                <a:schemeClr val="tx1"/>
              </a:solidFill>
            </a:endParaRPr>
          </a:p>
        </p:txBody>
      </p:sp>
    </p:spTree>
    <p:extLst>
      <p:ext uri="{BB962C8B-B14F-4D97-AF65-F5344CB8AC3E}">
        <p14:creationId xmlns:p14="http://schemas.microsoft.com/office/powerpoint/2010/main" val="154719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8993139" cy="4834238"/>
          </a:xfrm>
        </p:spPr>
        <p:txBody>
          <a:bodyPr>
            <a:normAutofit/>
          </a:bodyPr>
          <a:lstStyle/>
          <a:p>
            <a:r>
              <a:rPr lang="en-US" b="1" i="1" u="sng" dirty="0">
                <a:solidFill>
                  <a:schemeClr val="accent2">
                    <a:lumMod val="75000"/>
                  </a:schemeClr>
                </a:solidFill>
              </a:rPr>
              <a:t>Correlated Nested Queries</a:t>
            </a:r>
          </a:p>
          <a:p>
            <a:r>
              <a:rPr lang="en-US" sz="2000" dirty="0">
                <a:solidFill>
                  <a:schemeClr val="tx1"/>
                </a:solidFill>
              </a:rPr>
              <a:t>Correlated subqueries are used for row-by-row processing. </a:t>
            </a:r>
          </a:p>
          <a:p>
            <a:r>
              <a:rPr lang="en-US" sz="2000" dirty="0">
                <a:solidFill>
                  <a:schemeClr val="tx1"/>
                </a:solidFill>
              </a:rPr>
              <a:t>Each subquery is executed once for every row of the outer query.</a:t>
            </a:r>
          </a:p>
          <a:p>
            <a:r>
              <a:rPr lang="en-US" sz="2000" dirty="0">
                <a:solidFill>
                  <a:schemeClr val="tx1"/>
                </a:solidFill>
              </a:rPr>
              <a:t>The parent statement can be a SELECT, UPDATE, or DELETE statement.</a:t>
            </a:r>
          </a:p>
          <a:p>
            <a:endParaRPr lang="en-US" sz="2000" dirty="0">
              <a:solidFill>
                <a:schemeClr val="tx1"/>
              </a:solidFill>
            </a:endParaRPr>
          </a:p>
          <a:p>
            <a:endParaRPr lang="en-US" sz="2000" dirty="0">
              <a:solidFill>
                <a:schemeClr val="tx1"/>
              </a:solidFill>
            </a:endParaRPr>
          </a:p>
        </p:txBody>
      </p:sp>
      <p:pic>
        <p:nvPicPr>
          <p:cNvPr id="1026" name="Picture 2" descr="Working with correlated subqueries - Teradata Cookbook [Book]">
            <a:extLst>
              <a:ext uri="{FF2B5EF4-FFF2-40B4-BE49-F238E27FC236}">
                <a16:creationId xmlns:a16="http://schemas.microsoft.com/office/drawing/2014/main" id="{7EA1D2D2-2AC0-47A2-8000-7C888FC1B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528" y="3397348"/>
            <a:ext cx="5457825"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606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8993139" cy="4834238"/>
          </a:xfrm>
        </p:spPr>
        <p:txBody>
          <a:bodyPr>
            <a:normAutofit/>
          </a:bodyPr>
          <a:lstStyle/>
          <a:p>
            <a:r>
              <a:rPr lang="en-US" b="1" i="1" u="sng" dirty="0">
                <a:solidFill>
                  <a:schemeClr val="accent2">
                    <a:lumMod val="75000"/>
                  </a:schemeClr>
                </a:solidFill>
              </a:rPr>
              <a:t>Correlated Nested Queries</a:t>
            </a:r>
          </a:p>
          <a:p>
            <a:r>
              <a:rPr lang="en-US" sz="2000" dirty="0">
                <a:solidFill>
                  <a:schemeClr val="tx1"/>
                </a:solidFill>
              </a:rPr>
              <a:t>A correlated subquery is one way of reading every row in a table and comparing values in each row against related data. </a:t>
            </a:r>
          </a:p>
          <a:p>
            <a:r>
              <a:rPr lang="en-US" sz="2000" b="1" dirty="0">
                <a:solidFill>
                  <a:srgbClr val="C00000"/>
                </a:solidFill>
              </a:rPr>
              <a:t>Nested Subqueries Versus Correlated Subqueries :</a:t>
            </a:r>
          </a:p>
          <a:p>
            <a:r>
              <a:rPr lang="en-US" sz="2000" dirty="0">
                <a:solidFill>
                  <a:schemeClr val="tx1"/>
                </a:solidFill>
              </a:rPr>
              <a:t>With a normal nested subquery, the inner SELECT query runs first and executes once, returning values to be used by the main query. A correlated subquery, however, executes once for each candidate row considered by the outer query. In other words, the inner query is driven by the outer query.</a:t>
            </a:r>
          </a:p>
          <a:p>
            <a:r>
              <a:rPr lang="en-US" sz="2000" b="1" dirty="0">
                <a:solidFill>
                  <a:srgbClr val="C00000"/>
                </a:solidFill>
              </a:rPr>
              <a:t>NOTE : You can also use the ANY and ALL operator in a correlated subquery.</a:t>
            </a:r>
          </a:p>
          <a:p>
            <a:endParaRPr lang="en-US" sz="2000" b="1" dirty="0">
              <a:solidFill>
                <a:srgbClr val="C00000"/>
              </a:solidFill>
            </a:endParaRPr>
          </a:p>
        </p:txBody>
      </p:sp>
      <p:pic>
        <p:nvPicPr>
          <p:cNvPr id="5" name="Picture 4">
            <a:extLst>
              <a:ext uri="{FF2B5EF4-FFF2-40B4-BE49-F238E27FC236}">
                <a16:creationId xmlns:a16="http://schemas.microsoft.com/office/drawing/2014/main" id="{E7A3E6B7-0A1F-6B85-0EEE-90236683F5E4}"/>
              </a:ext>
            </a:extLst>
          </p:cNvPr>
          <p:cNvPicPr>
            <a:picLocks noChangeAspect="1"/>
          </p:cNvPicPr>
          <p:nvPr/>
        </p:nvPicPr>
        <p:blipFill>
          <a:blip r:embed="rId2"/>
          <a:stretch>
            <a:fillRect/>
          </a:stretch>
        </p:blipFill>
        <p:spPr>
          <a:xfrm>
            <a:off x="2818255" y="5095782"/>
            <a:ext cx="4314825" cy="1609942"/>
          </a:xfrm>
          <a:prstGeom prst="rect">
            <a:avLst/>
          </a:prstGeom>
        </p:spPr>
      </p:pic>
    </p:spTree>
    <p:extLst>
      <p:ext uri="{BB962C8B-B14F-4D97-AF65-F5344CB8AC3E}">
        <p14:creationId xmlns:p14="http://schemas.microsoft.com/office/powerpoint/2010/main" val="976780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265656" cy="4834238"/>
          </a:xfrm>
        </p:spPr>
        <p:txBody>
          <a:bodyPr>
            <a:normAutofit/>
          </a:bodyPr>
          <a:lstStyle/>
          <a:p>
            <a:r>
              <a:rPr lang="en-US" sz="1600" b="1" i="1" u="sng" dirty="0">
                <a:solidFill>
                  <a:schemeClr val="accent2">
                    <a:lumMod val="75000"/>
                  </a:schemeClr>
                </a:solidFill>
              </a:rPr>
              <a:t>Correlated Nested Queries</a:t>
            </a:r>
          </a:p>
          <a:p>
            <a:r>
              <a:rPr lang="en-US" dirty="0">
                <a:solidFill>
                  <a:schemeClr val="tx1"/>
                </a:solidFill>
              </a:rPr>
              <a:t>Whenever a condition in the WHERE clause of a nested query references some attribute of a relation declared in the outer query, the two queries are said to be correlated.</a:t>
            </a:r>
          </a:p>
          <a:p>
            <a:r>
              <a:rPr lang="en-US" dirty="0">
                <a:solidFill>
                  <a:schemeClr val="tx1"/>
                </a:solidFill>
              </a:rPr>
              <a:t>For example, consider the following query:</a:t>
            </a:r>
          </a:p>
          <a:p>
            <a:r>
              <a:rPr lang="en-US" b="0" i="0" dirty="0">
                <a:solidFill>
                  <a:srgbClr val="273239"/>
                </a:solidFill>
                <a:effectLst/>
                <a:latin typeface="urw-din"/>
              </a:rPr>
              <a:t>Find all the employees who earn more than the average salary in their department.</a:t>
            </a:r>
          </a:p>
          <a:p>
            <a:endParaRPr lang="en-US" dirty="0">
              <a:solidFill>
                <a:schemeClr val="tx1"/>
              </a:solidFill>
            </a:endParaRPr>
          </a:p>
          <a:p>
            <a:pPr marL="0" indent="0">
              <a:buNone/>
            </a:pPr>
            <a:r>
              <a:rPr lang="en-US" dirty="0">
                <a:solidFill>
                  <a:schemeClr val="tx1"/>
                </a:solidFill>
              </a:rPr>
              <a:t> </a:t>
            </a:r>
          </a:p>
        </p:txBody>
      </p:sp>
      <p:pic>
        <p:nvPicPr>
          <p:cNvPr id="7" name="Picture 6">
            <a:extLst>
              <a:ext uri="{FF2B5EF4-FFF2-40B4-BE49-F238E27FC236}">
                <a16:creationId xmlns:a16="http://schemas.microsoft.com/office/drawing/2014/main" id="{C10F4618-7973-946F-A85B-1C1011E3846B}"/>
              </a:ext>
            </a:extLst>
          </p:cNvPr>
          <p:cNvPicPr>
            <a:picLocks noChangeAspect="1"/>
          </p:cNvPicPr>
          <p:nvPr/>
        </p:nvPicPr>
        <p:blipFill>
          <a:blip r:embed="rId2"/>
          <a:stretch>
            <a:fillRect/>
          </a:stretch>
        </p:blipFill>
        <p:spPr>
          <a:xfrm>
            <a:off x="2024108" y="3699036"/>
            <a:ext cx="6036816" cy="2320024"/>
          </a:xfrm>
          <a:prstGeom prst="rect">
            <a:avLst/>
          </a:prstGeom>
        </p:spPr>
      </p:pic>
    </p:spTree>
    <p:extLst>
      <p:ext uri="{BB962C8B-B14F-4D97-AF65-F5344CB8AC3E}">
        <p14:creationId xmlns:p14="http://schemas.microsoft.com/office/powerpoint/2010/main" val="3826735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8937721" cy="4834238"/>
          </a:xfrm>
        </p:spPr>
        <p:txBody>
          <a:bodyPr>
            <a:normAutofit/>
          </a:bodyPr>
          <a:lstStyle/>
          <a:p>
            <a:r>
              <a:rPr lang="en-US" b="1" i="1" u="sng" dirty="0">
                <a:solidFill>
                  <a:schemeClr val="accent2">
                    <a:lumMod val="75000"/>
                  </a:schemeClr>
                </a:solidFill>
              </a:rPr>
              <a:t>The EXISTS Function in SQL</a:t>
            </a:r>
          </a:p>
          <a:p>
            <a:r>
              <a:rPr lang="en-US" sz="2000" dirty="0">
                <a:solidFill>
                  <a:schemeClr val="tx1"/>
                </a:solidFill>
              </a:rPr>
              <a:t>EXISTS is a Boolean functions that return </a:t>
            </a:r>
            <a:r>
              <a:rPr lang="en-US" sz="2000" b="1" dirty="0">
                <a:solidFill>
                  <a:srgbClr val="C00000"/>
                </a:solidFill>
              </a:rPr>
              <a:t>TRUE</a:t>
            </a:r>
            <a:r>
              <a:rPr lang="en-US" sz="2000" dirty="0">
                <a:solidFill>
                  <a:schemeClr val="tx1"/>
                </a:solidFill>
              </a:rPr>
              <a:t> or </a:t>
            </a:r>
            <a:r>
              <a:rPr lang="en-US" sz="2000" b="1" dirty="0">
                <a:solidFill>
                  <a:srgbClr val="C00000"/>
                </a:solidFill>
              </a:rPr>
              <a:t>FALSE</a:t>
            </a:r>
            <a:r>
              <a:rPr lang="en-US" sz="2000" dirty="0">
                <a:solidFill>
                  <a:schemeClr val="tx1"/>
                </a:solidFill>
              </a:rPr>
              <a:t>.</a:t>
            </a:r>
          </a:p>
          <a:p>
            <a:r>
              <a:rPr lang="en-US" sz="2000" dirty="0">
                <a:solidFill>
                  <a:schemeClr val="tx1"/>
                </a:solidFill>
              </a:rPr>
              <a:t>Can be used in a WHERE clause condition.</a:t>
            </a:r>
          </a:p>
          <a:p>
            <a:r>
              <a:rPr lang="en-US" sz="2000" b="1" u="sng" dirty="0">
                <a:solidFill>
                  <a:schemeClr val="tx1"/>
                </a:solidFill>
              </a:rPr>
              <a:t>EXISTS function: </a:t>
            </a:r>
            <a:r>
              <a:rPr lang="en-US" sz="2000" dirty="0">
                <a:solidFill>
                  <a:schemeClr val="tx1"/>
                </a:solidFill>
              </a:rPr>
              <a:t>used to check whether the result of a nested query is empty (contains no tuples) or not.</a:t>
            </a:r>
          </a:p>
          <a:p>
            <a:r>
              <a:rPr lang="en-US" sz="2000" dirty="0">
                <a:solidFill>
                  <a:schemeClr val="tx1"/>
                </a:solidFill>
              </a:rPr>
              <a:t>The result of EXISTS is a Boolean value TRUE if the nested query result contains at least one tuple, or FALSE if the nested query result contains no tuples.</a:t>
            </a:r>
          </a:p>
          <a:p>
            <a:r>
              <a:rPr lang="en-US" sz="2000" dirty="0">
                <a:solidFill>
                  <a:schemeClr val="tx1"/>
                </a:solidFill>
              </a:rPr>
              <a:t>EXISTS and NOT EXISTS are typically used in conjunction with a </a:t>
            </a:r>
            <a:r>
              <a:rPr lang="en-US" sz="2000" dirty="0">
                <a:solidFill>
                  <a:srgbClr val="C00000"/>
                </a:solidFill>
              </a:rPr>
              <a:t>correlated nested query</a:t>
            </a:r>
            <a:r>
              <a:rPr lang="en-US" sz="2000" dirty="0">
                <a:solidFill>
                  <a:schemeClr val="tx1"/>
                </a:solidFill>
              </a:rPr>
              <a:t>. </a:t>
            </a:r>
          </a:p>
        </p:txBody>
      </p:sp>
    </p:spTree>
    <p:extLst>
      <p:ext uri="{BB962C8B-B14F-4D97-AF65-F5344CB8AC3E}">
        <p14:creationId xmlns:p14="http://schemas.microsoft.com/office/powerpoint/2010/main" val="1513167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The EXISTS Function in SQL</a:t>
            </a:r>
          </a:p>
          <a:p>
            <a:r>
              <a:rPr lang="en-US" sz="1600" b="1" dirty="0">
                <a:solidFill>
                  <a:srgbClr val="FF0000"/>
                </a:solidFill>
              </a:rPr>
              <a:t>EXISTS Operator</a:t>
            </a:r>
          </a:p>
          <a:p>
            <a:r>
              <a:rPr lang="en-US" sz="1600" dirty="0">
                <a:solidFill>
                  <a:schemeClr val="tx1"/>
                </a:solidFill>
              </a:rPr>
              <a:t>Query: Find the detail of employee who is </a:t>
            </a:r>
            <a:r>
              <a:rPr lang="en-US" sz="1600" dirty="0" err="1">
                <a:solidFill>
                  <a:schemeClr val="tx1"/>
                </a:solidFill>
              </a:rPr>
              <a:t>atleast</a:t>
            </a:r>
            <a:r>
              <a:rPr lang="en-US" sz="1600" dirty="0">
                <a:solidFill>
                  <a:schemeClr val="tx1"/>
                </a:solidFill>
              </a:rPr>
              <a:t> working on a project.</a:t>
            </a:r>
          </a:p>
          <a:p>
            <a:r>
              <a:rPr lang="en-US" sz="1600" dirty="0">
                <a:solidFill>
                  <a:schemeClr val="tx1"/>
                </a:solidFill>
              </a:rPr>
              <a:t>Select * From Employee </a:t>
            </a:r>
          </a:p>
          <a:p>
            <a:r>
              <a:rPr lang="en-US" sz="1600" dirty="0">
                <a:solidFill>
                  <a:schemeClr val="tx1"/>
                </a:solidFill>
              </a:rPr>
              <a:t>Where EXISTS (Select Eid from Project</a:t>
            </a:r>
          </a:p>
          <a:p>
            <a:pPr marL="0" indent="0">
              <a:buNone/>
            </a:pPr>
            <a:r>
              <a:rPr lang="en-US" sz="1600" dirty="0">
                <a:solidFill>
                  <a:schemeClr val="tx1"/>
                </a:solidFill>
              </a:rPr>
              <a:t>                                  Where </a:t>
            </a:r>
            <a:r>
              <a:rPr lang="en-US" sz="1600" dirty="0" err="1">
                <a:solidFill>
                  <a:schemeClr val="tx1"/>
                </a:solidFill>
              </a:rPr>
              <a:t>EmpEid</a:t>
            </a:r>
            <a:r>
              <a:rPr lang="en-US" sz="1600" dirty="0">
                <a:solidFill>
                  <a:schemeClr val="tx1"/>
                </a:solidFill>
              </a:rPr>
              <a:t> = </a:t>
            </a:r>
            <a:r>
              <a:rPr lang="en-US" sz="1600" dirty="0" err="1">
                <a:solidFill>
                  <a:schemeClr val="tx1"/>
                </a:solidFill>
              </a:rPr>
              <a:t>ProjEid</a:t>
            </a:r>
            <a:r>
              <a:rPr lang="en-US" sz="1600" dirty="0">
                <a:solidFill>
                  <a:schemeClr val="tx1"/>
                </a:solidFill>
              </a:rPr>
              <a:t>)</a:t>
            </a:r>
            <a:endParaRPr lang="en-US" dirty="0">
              <a:solidFill>
                <a:schemeClr val="tx1"/>
              </a:solidFill>
            </a:endParaRPr>
          </a:p>
          <a:p>
            <a:endParaRPr lang="en-US" sz="1600" dirty="0">
              <a:solidFill>
                <a:schemeClr val="tx1"/>
              </a:solidFill>
            </a:endParaRPr>
          </a:p>
        </p:txBody>
      </p:sp>
      <p:graphicFrame>
        <p:nvGraphicFramePr>
          <p:cNvPr id="4" name="Table 5">
            <a:extLst>
              <a:ext uri="{FF2B5EF4-FFF2-40B4-BE49-F238E27FC236}">
                <a16:creationId xmlns:a16="http://schemas.microsoft.com/office/drawing/2014/main" id="{D93CDDE8-80D3-4043-8EC1-99EF3C0C9A9F}"/>
              </a:ext>
            </a:extLst>
          </p:cNvPr>
          <p:cNvGraphicFramePr>
            <a:graphicFrameLocks noGrp="1"/>
          </p:cNvGraphicFramePr>
          <p:nvPr>
            <p:extLst>
              <p:ext uri="{D42A27DB-BD31-4B8C-83A1-F6EECF244321}">
                <p14:modId xmlns:p14="http://schemas.microsoft.com/office/powerpoint/2010/main" val="1139726374"/>
              </p:ext>
            </p:extLst>
          </p:nvPr>
        </p:nvGraphicFramePr>
        <p:xfrm>
          <a:off x="5086853" y="3993412"/>
          <a:ext cx="3647669" cy="2595880"/>
        </p:xfrm>
        <a:graphic>
          <a:graphicData uri="http://schemas.openxmlformats.org/drawingml/2006/table">
            <a:tbl>
              <a:tblPr firstRow="1" bandRow="1">
                <a:tableStyleId>{5C22544A-7EE6-4342-B048-85BDC9FD1C3A}</a:tableStyleId>
              </a:tblPr>
              <a:tblGrid>
                <a:gridCol w="710506">
                  <a:extLst>
                    <a:ext uri="{9D8B030D-6E8A-4147-A177-3AD203B41FA5}">
                      <a16:colId xmlns:a16="http://schemas.microsoft.com/office/drawing/2014/main" val="2847026775"/>
                    </a:ext>
                  </a:extLst>
                </a:gridCol>
                <a:gridCol w="1136073">
                  <a:extLst>
                    <a:ext uri="{9D8B030D-6E8A-4147-A177-3AD203B41FA5}">
                      <a16:colId xmlns:a16="http://schemas.microsoft.com/office/drawing/2014/main" val="1764810420"/>
                    </a:ext>
                  </a:extLst>
                </a:gridCol>
                <a:gridCol w="1801090">
                  <a:extLst>
                    <a:ext uri="{9D8B030D-6E8A-4147-A177-3AD203B41FA5}">
                      <a16:colId xmlns:a16="http://schemas.microsoft.com/office/drawing/2014/main" val="2879240065"/>
                    </a:ext>
                  </a:extLst>
                </a:gridCol>
              </a:tblGrid>
              <a:tr h="370840">
                <a:tc gridSpan="3">
                  <a:txBody>
                    <a:bodyPr/>
                    <a:lstStyle/>
                    <a:p>
                      <a:r>
                        <a:rPr lang="en-US" dirty="0"/>
                        <a:t>Employee Table</a:t>
                      </a:r>
                    </a:p>
                  </a:txBody>
                  <a:tcPr/>
                </a:tc>
                <a:tc hMerge="1">
                  <a:txBody>
                    <a:bodyPr/>
                    <a:lstStyle/>
                    <a:p>
                      <a:r>
                        <a:rPr lang="en-US" dirty="0"/>
                        <a:t>Employee Table</a:t>
                      </a:r>
                    </a:p>
                  </a:txBody>
                  <a:tcPr/>
                </a:tc>
                <a:tc hMerge="1">
                  <a:txBody>
                    <a:bodyPr/>
                    <a:lstStyle/>
                    <a:p>
                      <a:endParaRPr lang="en-US" dirty="0"/>
                    </a:p>
                  </a:txBody>
                  <a:tcPr/>
                </a:tc>
                <a:extLst>
                  <a:ext uri="{0D108BD9-81ED-4DB2-BD59-A6C34878D82A}">
                    <a16:rowId xmlns:a16="http://schemas.microsoft.com/office/drawing/2014/main" val="1091434630"/>
                  </a:ext>
                </a:extLst>
              </a:tr>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Address</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Brown</a:t>
                      </a:r>
                    </a:p>
                  </a:txBody>
                  <a:tcPr/>
                </a:tc>
                <a:tc>
                  <a:txBody>
                    <a:bodyPr/>
                    <a:lstStyle/>
                    <a:p>
                      <a:r>
                        <a:rPr lang="en-US" dirty="0"/>
                        <a:t>New York</a:t>
                      </a:r>
                    </a:p>
                  </a:txBody>
                  <a:tcPr/>
                </a:tc>
                <a:extLst>
                  <a:ext uri="{0D108BD9-81ED-4DB2-BD59-A6C34878D82A}">
                    <a16:rowId xmlns:a16="http://schemas.microsoft.com/office/drawing/2014/main" val="4114069234"/>
                  </a:ext>
                </a:extLst>
              </a:tr>
              <a:tr h="370840">
                <a:tc>
                  <a:txBody>
                    <a:bodyPr/>
                    <a:lstStyle/>
                    <a:p>
                      <a:r>
                        <a:rPr lang="en-US" dirty="0"/>
                        <a:t>2</a:t>
                      </a:r>
                    </a:p>
                  </a:txBody>
                  <a:tcPr/>
                </a:tc>
                <a:tc>
                  <a:txBody>
                    <a:bodyPr/>
                    <a:lstStyle/>
                    <a:p>
                      <a:r>
                        <a:rPr lang="en-US" dirty="0"/>
                        <a:t>Sam</a:t>
                      </a:r>
                    </a:p>
                  </a:txBody>
                  <a:tcPr/>
                </a:tc>
                <a:tc>
                  <a:txBody>
                    <a:bodyPr/>
                    <a:lstStyle/>
                    <a:p>
                      <a:r>
                        <a:rPr lang="en-US" dirty="0"/>
                        <a:t>Houston</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Smith</a:t>
                      </a:r>
                    </a:p>
                  </a:txBody>
                  <a:tcPr/>
                </a:tc>
                <a:tc>
                  <a:txBody>
                    <a:bodyPr/>
                    <a:lstStyle/>
                    <a:p>
                      <a:r>
                        <a:rPr lang="en-US" dirty="0"/>
                        <a:t>Seattle</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John</a:t>
                      </a:r>
                    </a:p>
                  </a:txBody>
                  <a:tcPr/>
                </a:tc>
                <a:tc>
                  <a:txBody>
                    <a:bodyPr/>
                    <a:lstStyle/>
                    <a:p>
                      <a:r>
                        <a:rPr lang="en-US" dirty="0"/>
                        <a:t>Denver</a:t>
                      </a:r>
                    </a:p>
                  </a:txBody>
                  <a:tcPr/>
                </a:tc>
                <a:extLst>
                  <a:ext uri="{0D108BD9-81ED-4DB2-BD59-A6C34878D82A}">
                    <a16:rowId xmlns:a16="http://schemas.microsoft.com/office/drawing/2014/main" val="4264509259"/>
                  </a:ext>
                </a:extLst>
              </a:tr>
              <a:tr h="370840">
                <a:tc>
                  <a:txBody>
                    <a:bodyPr/>
                    <a:lstStyle/>
                    <a:p>
                      <a:r>
                        <a:rPr lang="en-US" dirty="0"/>
                        <a:t>5</a:t>
                      </a:r>
                    </a:p>
                  </a:txBody>
                  <a:tcPr/>
                </a:tc>
                <a:tc>
                  <a:txBody>
                    <a:bodyPr/>
                    <a:lstStyle/>
                    <a:p>
                      <a:r>
                        <a:rPr lang="en-US" dirty="0"/>
                        <a:t>Mary</a:t>
                      </a:r>
                    </a:p>
                  </a:txBody>
                  <a:tcPr/>
                </a:tc>
                <a:tc>
                  <a:txBody>
                    <a:bodyPr/>
                    <a:lstStyle/>
                    <a:p>
                      <a:r>
                        <a:rPr lang="en-US" dirty="0"/>
                        <a:t>San Francisco</a:t>
                      </a:r>
                    </a:p>
                  </a:txBody>
                  <a:tcPr/>
                </a:tc>
                <a:extLst>
                  <a:ext uri="{0D108BD9-81ED-4DB2-BD59-A6C34878D82A}">
                    <a16:rowId xmlns:a16="http://schemas.microsoft.com/office/drawing/2014/main" val="348370500"/>
                  </a:ext>
                </a:extLst>
              </a:tr>
            </a:tbl>
          </a:graphicData>
        </a:graphic>
      </p:graphicFrame>
      <p:graphicFrame>
        <p:nvGraphicFramePr>
          <p:cNvPr id="9" name="Table 5">
            <a:extLst>
              <a:ext uri="{FF2B5EF4-FFF2-40B4-BE49-F238E27FC236}">
                <a16:creationId xmlns:a16="http://schemas.microsoft.com/office/drawing/2014/main" id="{75BE0870-C2AB-4305-888B-5C270BFC3A41}"/>
              </a:ext>
            </a:extLst>
          </p:cNvPr>
          <p:cNvGraphicFramePr>
            <a:graphicFrameLocks noGrp="1"/>
          </p:cNvGraphicFramePr>
          <p:nvPr>
            <p:extLst>
              <p:ext uri="{D42A27DB-BD31-4B8C-83A1-F6EECF244321}">
                <p14:modId xmlns:p14="http://schemas.microsoft.com/office/powerpoint/2010/main" val="2410460192"/>
              </p:ext>
            </p:extLst>
          </p:nvPr>
        </p:nvGraphicFramePr>
        <p:xfrm>
          <a:off x="949385" y="4129963"/>
          <a:ext cx="3865418" cy="2225040"/>
        </p:xfrm>
        <a:graphic>
          <a:graphicData uri="http://schemas.openxmlformats.org/drawingml/2006/table">
            <a:tbl>
              <a:tblPr firstRow="1" bandRow="1">
                <a:tableStyleId>{5C22544A-7EE6-4342-B048-85BDC9FD1C3A}</a:tableStyleId>
              </a:tblPr>
              <a:tblGrid>
                <a:gridCol w="637309">
                  <a:extLst>
                    <a:ext uri="{9D8B030D-6E8A-4147-A177-3AD203B41FA5}">
                      <a16:colId xmlns:a16="http://schemas.microsoft.com/office/drawing/2014/main" val="2847026775"/>
                    </a:ext>
                  </a:extLst>
                </a:gridCol>
                <a:gridCol w="598883">
                  <a:extLst>
                    <a:ext uri="{9D8B030D-6E8A-4147-A177-3AD203B41FA5}">
                      <a16:colId xmlns:a16="http://schemas.microsoft.com/office/drawing/2014/main" val="1764810420"/>
                    </a:ext>
                  </a:extLst>
                </a:gridCol>
                <a:gridCol w="1205739">
                  <a:extLst>
                    <a:ext uri="{9D8B030D-6E8A-4147-A177-3AD203B41FA5}">
                      <a16:colId xmlns:a16="http://schemas.microsoft.com/office/drawing/2014/main" val="2879240065"/>
                    </a:ext>
                  </a:extLst>
                </a:gridCol>
                <a:gridCol w="1423487">
                  <a:extLst>
                    <a:ext uri="{9D8B030D-6E8A-4147-A177-3AD203B41FA5}">
                      <a16:colId xmlns:a16="http://schemas.microsoft.com/office/drawing/2014/main" val="2057263812"/>
                    </a:ext>
                  </a:extLst>
                </a:gridCol>
              </a:tblGrid>
              <a:tr h="370840">
                <a:tc gridSpan="4">
                  <a:txBody>
                    <a:bodyPr/>
                    <a:lstStyle/>
                    <a:p>
                      <a:r>
                        <a:rPr lang="en-US" dirty="0"/>
                        <a:t>Project Table</a:t>
                      </a:r>
                    </a:p>
                  </a:txBody>
                  <a:tcPr/>
                </a:tc>
                <a:tc hMerge="1">
                  <a:txBody>
                    <a:bodyPr/>
                    <a:lstStyle/>
                    <a:p>
                      <a:r>
                        <a:rPr lang="en-US" dirty="0"/>
                        <a:t>Project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89942949"/>
                  </a:ext>
                </a:extLst>
              </a:tr>
              <a:tr h="370840">
                <a:tc>
                  <a:txBody>
                    <a:bodyPr/>
                    <a:lstStyle/>
                    <a:p>
                      <a:r>
                        <a:rPr lang="en-US" dirty="0"/>
                        <a:t>Eid</a:t>
                      </a:r>
                    </a:p>
                  </a:txBody>
                  <a:tcPr/>
                </a:tc>
                <a:tc>
                  <a:txBody>
                    <a:bodyPr/>
                    <a:lstStyle/>
                    <a:p>
                      <a:r>
                        <a:rPr lang="en-US" dirty="0" err="1"/>
                        <a:t>Pid</a:t>
                      </a:r>
                      <a:endParaRPr lang="en-US" dirty="0"/>
                    </a:p>
                  </a:txBody>
                  <a:tcPr/>
                </a:tc>
                <a:tc>
                  <a:txBody>
                    <a:bodyPr/>
                    <a:lstStyle/>
                    <a:p>
                      <a:r>
                        <a:rPr lang="en-US" dirty="0" err="1"/>
                        <a:t>Pname</a:t>
                      </a:r>
                      <a:endParaRPr lang="en-US" dirty="0"/>
                    </a:p>
                  </a:txBody>
                  <a:tcPr/>
                </a:tc>
                <a:tc>
                  <a:txBody>
                    <a:bodyPr/>
                    <a:lstStyle/>
                    <a:p>
                      <a:r>
                        <a:rPr lang="en-US" dirty="0"/>
                        <a:t>Location</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P1</a:t>
                      </a:r>
                    </a:p>
                  </a:txBody>
                  <a:tcPr/>
                </a:tc>
                <a:tc>
                  <a:txBody>
                    <a:bodyPr/>
                    <a:lstStyle/>
                    <a:p>
                      <a:r>
                        <a:rPr lang="en-US" dirty="0"/>
                        <a:t>IoT</a:t>
                      </a:r>
                    </a:p>
                  </a:txBody>
                  <a:tcPr/>
                </a:tc>
                <a:tc>
                  <a:txBody>
                    <a:bodyPr/>
                    <a:lstStyle/>
                    <a:p>
                      <a:r>
                        <a:rPr lang="en-US" dirty="0"/>
                        <a:t>Ohio</a:t>
                      </a:r>
                    </a:p>
                  </a:txBody>
                  <a:tcPr/>
                </a:tc>
                <a:extLst>
                  <a:ext uri="{0D108BD9-81ED-4DB2-BD59-A6C34878D82A}">
                    <a16:rowId xmlns:a16="http://schemas.microsoft.com/office/drawing/2014/main" val="4114069234"/>
                  </a:ext>
                </a:extLst>
              </a:tr>
              <a:tr h="370840">
                <a:tc>
                  <a:txBody>
                    <a:bodyPr/>
                    <a:lstStyle/>
                    <a:p>
                      <a:r>
                        <a:rPr lang="en-US" dirty="0"/>
                        <a:t>5</a:t>
                      </a:r>
                    </a:p>
                  </a:txBody>
                  <a:tcPr/>
                </a:tc>
                <a:tc>
                  <a:txBody>
                    <a:bodyPr/>
                    <a:lstStyle/>
                    <a:p>
                      <a:r>
                        <a:rPr lang="en-US" dirty="0"/>
                        <a:t>P2</a:t>
                      </a:r>
                    </a:p>
                  </a:txBody>
                  <a:tcPr/>
                </a:tc>
                <a:tc>
                  <a:txBody>
                    <a:bodyPr/>
                    <a:lstStyle/>
                    <a:p>
                      <a:r>
                        <a:rPr lang="en-US" dirty="0"/>
                        <a:t>AI</a:t>
                      </a:r>
                    </a:p>
                  </a:txBody>
                  <a:tcPr/>
                </a:tc>
                <a:tc>
                  <a:txBody>
                    <a:bodyPr/>
                    <a:lstStyle/>
                    <a:p>
                      <a:r>
                        <a:rPr lang="en-US" dirty="0"/>
                        <a:t>Los Angeles</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P3</a:t>
                      </a:r>
                    </a:p>
                  </a:txBody>
                  <a:tcPr/>
                </a:tc>
                <a:tc>
                  <a:txBody>
                    <a:bodyPr/>
                    <a:lstStyle/>
                    <a:p>
                      <a:r>
                        <a:rPr lang="en-US" dirty="0"/>
                        <a:t>Cloud</a:t>
                      </a:r>
                    </a:p>
                  </a:txBody>
                  <a:tcPr/>
                </a:tc>
                <a:tc>
                  <a:txBody>
                    <a:bodyPr/>
                    <a:lstStyle/>
                    <a:p>
                      <a:r>
                        <a:rPr lang="en-US" dirty="0"/>
                        <a:t>Chicago</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P4</a:t>
                      </a:r>
                    </a:p>
                  </a:txBody>
                  <a:tcPr/>
                </a:tc>
                <a:tc>
                  <a:txBody>
                    <a:bodyPr/>
                    <a:lstStyle/>
                    <a:p>
                      <a:r>
                        <a:rPr lang="en-US" dirty="0"/>
                        <a:t>Android</a:t>
                      </a:r>
                    </a:p>
                  </a:txBody>
                  <a:tcPr/>
                </a:tc>
                <a:tc>
                  <a:txBody>
                    <a:bodyPr/>
                    <a:lstStyle/>
                    <a:p>
                      <a:r>
                        <a:rPr lang="en-US" dirty="0"/>
                        <a:t>Texas</a:t>
                      </a:r>
                    </a:p>
                  </a:txBody>
                  <a:tcPr/>
                </a:tc>
                <a:extLst>
                  <a:ext uri="{0D108BD9-81ED-4DB2-BD59-A6C34878D82A}">
                    <a16:rowId xmlns:a16="http://schemas.microsoft.com/office/drawing/2014/main" val="4264509259"/>
                  </a:ext>
                </a:extLst>
              </a:tr>
            </a:tbl>
          </a:graphicData>
        </a:graphic>
      </p:graphicFrame>
      <p:sp>
        <p:nvSpPr>
          <p:cNvPr id="5" name="TextBox 4">
            <a:extLst>
              <a:ext uri="{FF2B5EF4-FFF2-40B4-BE49-F238E27FC236}">
                <a16:creationId xmlns:a16="http://schemas.microsoft.com/office/drawing/2014/main" id="{13FE77A6-2D1F-4AD1-A5E4-60FC3D8029C5}"/>
              </a:ext>
            </a:extLst>
          </p:cNvPr>
          <p:cNvSpPr txBox="1"/>
          <p:nvPr/>
        </p:nvSpPr>
        <p:spPr>
          <a:xfrm>
            <a:off x="6096000" y="2613890"/>
            <a:ext cx="2854037" cy="1323439"/>
          </a:xfrm>
          <a:prstGeom prst="rect">
            <a:avLst/>
          </a:prstGeom>
          <a:noFill/>
        </p:spPr>
        <p:txBody>
          <a:bodyPr wrap="square" rtlCol="0">
            <a:spAutoFit/>
          </a:bodyPr>
          <a:lstStyle/>
          <a:p>
            <a:r>
              <a:rPr lang="en-US" sz="1600" dirty="0"/>
              <a:t>Eid in employee table compared with employee id in project table.</a:t>
            </a:r>
          </a:p>
          <a:p>
            <a:r>
              <a:rPr lang="en-US" sz="1600" dirty="0"/>
              <a:t>If match is found then TRUE, select that row.</a:t>
            </a:r>
          </a:p>
        </p:txBody>
      </p:sp>
    </p:spTree>
    <p:extLst>
      <p:ext uri="{BB962C8B-B14F-4D97-AF65-F5344CB8AC3E}">
        <p14:creationId xmlns:p14="http://schemas.microsoft.com/office/powerpoint/2010/main" val="1103907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The EXISTS Function in SQL</a:t>
            </a:r>
          </a:p>
          <a:p>
            <a:r>
              <a:rPr lang="en-US" sz="1600" b="1" dirty="0">
                <a:solidFill>
                  <a:srgbClr val="FF0000"/>
                </a:solidFill>
              </a:rPr>
              <a:t>NOT EXISTS Operator</a:t>
            </a:r>
          </a:p>
          <a:p>
            <a:r>
              <a:rPr lang="en-US" sz="1600" dirty="0">
                <a:solidFill>
                  <a:schemeClr val="tx1"/>
                </a:solidFill>
              </a:rPr>
              <a:t>Query: Find the detail of employee who is not working on a project.</a:t>
            </a:r>
          </a:p>
          <a:p>
            <a:r>
              <a:rPr lang="en-US" sz="1600" dirty="0">
                <a:solidFill>
                  <a:schemeClr val="tx1"/>
                </a:solidFill>
              </a:rPr>
              <a:t>Select * From Employee </a:t>
            </a:r>
          </a:p>
          <a:p>
            <a:r>
              <a:rPr lang="en-US" sz="1600" dirty="0">
                <a:solidFill>
                  <a:schemeClr val="tx1"/>
                </a:solidFill>
              </a:rPr>
              <a:t>Where NOT EXISTS (Select Eid from Project</a:t>
            </a:r>
          </a:p>
          <a:p>
            <a:pPr marL="0" indent="0">
              <a:buNone/>
            </a:pPr>
            <a:r>
              <a:rPr lang="en-US" sz="1600" dirty="0">
                <a:solidFill>
                  <a:schemeClr val="tx1"/>
                </a:solidFill>
              </a:rPr>
              <a:t>                                  Where </a:t>
            </a:r>
            <a:r>
              <a:rPr lang="en-US" sz="1600" dirty="0" err="1">
                <a:solidFill>
                  <a:schemeClr val="tx1"/>
                </a:solidFill>
              </a:rPr>
              <a:t>EmpEid</a:t>
            </a:r>
            <a:r>
              <a:rPr lang="en-US" sz="1600" dirty="0">
                <a:solidFill>
                  <a:schemeClr val="tx1"/>
                </a:solidFill>
              </a:rPr>
              <a:t> = </a:t>
            </a:r>
            <a:r>
              <a:rPr lang="en-US" sz="1600" dirty="0" err="1">
                <a:solidFill>
                  <a:schemeClr val="tx1"/>
                </a:solidFill>
              </a:rPr>
              <a:t>ProjEid</a:t>
            </a:r>
            <a:r>
              <a:rPr lang="en-US" sz="1600" dirty="0">
                <a:solidFill>
                  <a:schemeClr val="tx1"/>
                </a:solidFill>
              </a:rPr>
              <a:t>)</a:t>
            </a:r>
            <a:endParaRPr lang="en-US" dirty="0">
              <a:solidFill>
                <a:schemeClr val="tx1"/>
              </a:solidFill>
            </a:endParaRPr>
          </a:p>
          <a:p>
            <a:endParaRPr lang="en-US" sz="1600" dirty="0">
              <a:solidFill>
                <a:schemeClr val="tx1"/>
              </a:solidFill>
            </a:endParaRPr>
          </a:p>
        </p:txBody>
      </p:sp>
      <p:graphicFrame>
        <p:nvGraphicFramePr>
          <p:cNvPr id="4" name="Table 5">
            <a:extLst>
              <a:ext uri="{FF2B5EF4-FFF2-40B4-BE49-F238E27FC236}">
                <a16:creationId xmlns:a16="http://schemas.microsoft.com/office/drawing/2014/main" id="{D93CDDE8-80D3-4043-8EC1-99EF3C0C9A9F}"/>
              </a:ext>
            </a:extLst>
          </p:cNvPr>
          <p:cNvGraphicFramePr>
            <a:graphicFrameLocks noGrp="1"/>
          </p:cNvGraphicFramePr>
          <p:nvPr/>
        </p:nvGraphicFramePr>
        <p:xfrm>
          <a:off x="5086853" y="3993412"/>
          <a:ext cx="3647669" cy="2595880"/>
        </p:xfrm>
        <a:graphic>
          <a:graphicData uri="http://schemas.openxmlformats.org/drawingml/2006/table">
            <a:tbl>
              <a:tblPr firstRow="1" bandRow="1">
                <a:tableStyleId>{5C22544A-7EE6-4342-B048-85BDC9FD1C3A}</a:tableStyleId>
              </a:tblPr>
              <a:tblGrid>
                <a:gridCol w="710506">
                  <a:extLst>
                    <a:ext uri="{9D8B030D-6E8A-4147-A177-3AD203B41FA5}">
                      <a16:colId xmlns:a16="http://schemas.microsoft.com/office/drawing/2014/main" val="2847026775"/>
                    </a:ext>
                  </a:extLst>
                </a:gridCol>
                <a:gridCol w="1136073">
                  <a:extLst>
                    <a:ext uri="{9D8B030D-6E8A-4147-A177-3AD203B41FA5}">
                      <a16:colId xmlns:a16="http://schemas.microsoft.com/office/drawing/2014/main" val="1764810420"/>
                    </a:ext>
                  </a:extLst>
                </a:gridCol>
                <a:gridCol w="1801090">
                  <a:extLst>
                    <a:ext uri="{9D8B030D-6E8A-4147-A177-3AD203B41FA5}">
                      <a16:colId xmlns:a16="http://schemas.microsoft.com/office/drawing/2014/main" val="2879240065"/>
                    </a:ext>
                  </a:extLst>
                </a:gridCol>
              </a:tblGrid>
              <a:tr h="370840">
                <a:tc gridSpan="3">
                  <a:txBody>
                    <a:bodyPr/>
                    <a:lstStyle/>
                    <a:p>
                      <a:r>
                        <a:rPr lang="en-US" dirty="0"/>
                        <a:t>Employee Table</a:t>
                      </a:r>
                    </a:p>
                  </a:txBody>
                  <a:tcPr/>
                </a:tc>
                <a:tc hMerge="1">
                  <a:txBody>
                    <a:bodyPr/>
                    <a:lstStyle/>
                    <a:p>
                      <a:r>
                        <a:rPr lang="en-US" dirty="0"/>
                        <a:t>Employee Table</a:t>
                      </a:r>
                    </a:p>
                  </a:txBody>
                  <a:tcPr/>
                </a:tc>
                <a:tc hMerge="1">
                  <a:txBody>
                    <a:bodyPr/>
                    <a:lstStyle/>
                    <a:p>
                      <a:endParaRPr lang="en-US" dirty="0"/>
                    </a:p>
                  </a:txBody>
                  <a:tcPr/>
                </a:tc>
                <a:extLst>
                  <a:ext uri="{0D108BD9-81ED-4DB2-BD59-A6C34878D82A}">
                    <a16:rowId xmlns:a16="http://schemas.microsoft.com/office/drawing/2014/main" val="1091434630"/>
                  </a:ext>
                </a:extLst>
              </a:tr>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Address</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Brown</a:t>
                      </a:r>
                    </a:p>
                  </a:txBody>
                  <a:tcPr/>
                </a:tc>
                <a:tc>
                  <a:txBody>
                    <a:bodyPr/>
                    <a:lstStyle/>
                    <a:p>
                      <a:r>
                        <a:rPr lang="en-US" dirty="0"/>
                        <a:t>New York</a:t>
                      </a:r>
                    </a:p>
                  </a:txBody>
                  <a:tcPr/>
                </a:tc>
                <a:extLst>
                  <a:ext uri="{0D108BD9-81ED-4DB2-BD59-A6C34878D82A}">
                    <a16:rowId xmlns:a16="http://schemas.microsoft.com/office/drawing/2014/main" val="4114069234"/>
                  </a:ext>
                </a:extLst>
              </a:tr>
              <a:tr h="370840">
                <a:tc>
                  <a:txBody>
                    <a:bodyPr/>
                    <a:lstStyle/>
                    <a:p>
                      <a:r>
                        <a:rPr lang="en-US" dirty="0"/>
                        <a:t>2</a:t>
                      </a:r>
                    </a:p>
                  </a:txBody>
                  <a:tcPr/>
                </a:tc>
                <a:tc>
                  <a:txBody>
                    <a:bodyPr/>
                    <a:lstStyle/>
                    <a:p>
                      <a:r>
                        <a:rPr lang="en-US" dirty="0"/>
                        <a:t>Sam</a:t>
                      </a:r>
                    </a:p>
                  </a:txBody>
                  <a:tcPr/>
                </a:tc>
                <a:tc>
                  <a:txBody>
                    <a:bodyPr/>
                    <a:lstStyle/>
                    <a:p>
                      <a:r>
                        <a:rPr lang="en-US" dirty="0"/>
                        <a:t>Houston</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Smith</a:t>
                      </a:r>
                    </a:p>
                  </a:txBody>
                  <a:tcPr/>
                </a:tc>
                <a:tc>
                  <a:txBody>
                    <a:bodyPr/>
                    <a:lstStyle/>
                    <a:p>
                      <a:r>
                        <a:rPr lang="en-US" dirty="0"/>
                        <a:t>Seattle</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John</a:t>
                      </a:r>
                    </a:p>
                  </a:txBody>
                  <a:tcPr/>
                </a:tc>
                <a:tc>
                  <a:txBody>
                    <a:bodyPr/>
                    <a:lstStyle/>
                    <a:p>
                      <a:r>
                        <a:rPr lang="en-US" dirty="0"/>
                        <a:t>Denver</a:t>
                      </a:r>
                    </a:p>
                  </a:txBody>
                  <a:tcPr/>
                </a:tc>
                <a:extLst>
                  <a:ext uri="{0D108BD9-81ED-4DB2-BD59-A6C34878D82A}">
                    <a16:rowId xmlns:a16="http://schemas.microsoft.com/office/drawing/2014/main" val="4264509259"/>
                  </a:ext>
                </a:extLst>
              </a:tr>
              <a:tr h="370840">
                <a:tc>
                  <a:txBody>
                    <a:bodyPr/>
                    <a:lstStyle/>
                    <a:p>
                      <a:r>
                        <a:rPr lang="en-US" dirty="0"/>
                        <a:t>5</a:t>
                      </a:r>
                    </a:p>
                  </a:txBody>
                  <a:tcPr/>
                </a:tc>
                <a:tc>
                  <a:txBody>
                    <a:bodyPr/>
                    <a:lstStyle/>
                    <a:p>
                      <a:r>
                        <a:rPr lang="en-US" dirty="0"/>
                        <a:t>Mary</a:t>
                      </a:r>
                    </a:p>
                  </a:txBody>
                  <a:tcPr/>
                </a:tc>
                <a:tc>
                  <a:txBody>
                    <a:bodyPr/>
                    <a:lstStyle/>
                    <a:p>
                      <a:r>
                        <a:rPr lang="en-US" dirty="0"/>
                        <a:t>San Francisco</a:t>
                      </a:r>
                    </a:p>
                  </a:txBody>
                  <a:tcPr/>
                </a:tc>
                <a:extLst>
                  <a:ext uri="{0D108BD9-81ED-4DB2-BD59-A6C34878D82A}">
                    <a16:rowId xmlns:a16="http://schemas.microsoft.com/office/drawing/2014/main" val="348370500"/>
                  </a:ext>
                </a:extLst>
              </a:tr>
            </a:tbl>
          </a:graphicData>
        </a:graphic>
      </p:graphicFrame>
      <p:graphicFrame>
        <p:nvGraphicFramePr>
          <p:cNvPr id="9" name="Table 5">
            <a:extLst>
              <a:ext uri="{FF2B5EF4-FFF2-40B4-BE49-F238E27FC236}">
                <a16:creationId xmlns:a16="http://schemas.microsoft.com/office/drawing/2014/main" id="{75BE0870-C2AB-4305-888B-5C270BFC3A41}"/>
              </a:ext>
            </a:extLst>
          </p:cNvPr>
          <p:cNvGraphicFramePr>
            <a:graphicFrameLocks noGrp="1"/>
          </p:cNvGraphicFramePr>
          <p:nvPr/>
        </p:nvGraphicFramePr>
        <p:xfrm>
          <a:off x="949385" y="4129963"/>
          <a:ext cx="3865418" cy="2225040"/>
        </p:xfrm>
        <a:graphic>
          <a:graphicData uri="http://schemas.openxmlformats.org/drawingml/2006/table">
            <a:tbl>
              <a:tblPr firstRow="1" bandRow="1">
                <a:tableStyleId>{5C22544A-7EE6-4342-B048-85BDC9FD1C3A}</a:tableStyleId>
              </a:tblPr>
              <a:tblGrid>
                <a:gridCol w="637309">
                  <a:extLst>
                    <a:ext uri="{9D8B030D-6E8A-4147-A177-3AD203B41FA5}">
                      <a16:colId xmlns:a16="http://schemas.microsoft.com/office/drawing/2014/main" val="2847026775"/>
                    </a:ext>
                  </a:extLst>
                </a:gridCol>
                <a:gridCol w="598883">
                  <a:extLst>
                    <a:ext uri="{9D8B030D-6E8A-4147-A177-3AD203B41FA5}">
                      <a16:colId xmlns:a16="http://schemas.microsoft.com/office/drawing/2014/main" val="1764810420"/>
                    </a:ext>
                  </a:extLst>
                </a:gridCol>
                <a:gridCol w="1205739">
                  <a:extLst>
                    <a:ext uri="{9D8B030D-6E8A-4147-A177-3AD203B41FA5}">
                      <a16:colId xmlns:a16="http://schemas.microsoft.com/office/drawing/2014/main" val="2879240065"/>
                    </a:ext>
                  </a:extLst>
                </a:gridCol>
                <a:gridCol w="1423487">
                  <a:extLst>
                    <a:ext uri="{9D8B030D-6E8A-4147-A177-3AD203B41FA5}">
                      <a16:colId xmlns:a16="http://schemas.microsoft.com/office/drawing/2014/main" val="2057263812"/>
                    </a:ext>
                  </a:extLst>
                </a:gridCol>
              </a:tblGrid>
              <a:tr h="370840">
                <a:tc gridSpan="4">
                  <a:txBody>
                    <a:bodyPr/>
                    <a:lstStyle/>
                    <a:p>
                      <a:r>
                        <a:rPr lang="en-US" dirty="0"/>
                        <a:t>Project Table</a:t>
                      </a:r>
                    </a:p>
                  </a:txBody>
                  <a:tcPr/>
                </a:tc>
                <a:tc hMerge="1">
                  <a:txBody>
                    <a:bodyPr/>
                    <a:lstStyle/>
                    <a:p>
                      <a:r>
                        <a:rPr lang="en-US" dirty="0"/>
                        <a:t>Project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89942949"/>
                  </a:ext>
                </a:extLst>
              </a:tr>
              <a:tr h="370840">
                <a:tc>
                  <a:txBody>
                    <a:bodyPr/>
                    <a:lstStyle/>
                    <a:p>
                      <a:r>
                        <a:rPr lang="en-US" dirty="0"/>
                        <a:t>Eid</a:t>
                      </a:r>
                    </a:p>
                  </a:txBody>
                  <a:tcPr/>
                </a:tc>
                <a:tc>
                  <a:txBody>
                    <a:bodyPr/>
                    <a:lstStyle/>
                    <a:p>
                      <a:r>
                        <a:rPr lang="en-US" dirty="0" err="1"/>
                        <a:t>Pid</a:t>
                      </a:r>
                      <a:endParaRPr lang="en-US" dirty="0"/>
                    </a:p>
                  </a:txBody>
                  <a:tcPr/>
                </a:tc>
                <a:tc>
                  <a:txBody>
                    <a:bodyPr/>
                    <a:lstStyle/>
                    <a:p>
                      <a:r>
                        <a:rPr lang="en-US" dirty="0" err="1"/>
                        <a:t>Pname</a:t>
                      </a:r>
                      <a:endParaRPr lang="en-US" dirty="0"/>
                    </a:p>
                  </a:txBody>
                  <a:tcPr/>
                </a:tc>
                <a:tc>
                  <a:txBody>
                    <a:bodyPr/>
                    <a:lstStyle/>
                    <a:p>
                      <a:r>
                        <a:rPr lang="en-US" dirty="0"/>
                        <a:t>Location</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P1</a:t>
                      </a:r>
                    </a:p>
                  </a:txBody>
                  <a:tcPr/>
                </a:tc>
                <a:tc>
                  <a:txBody>
                    <a:bodyPr/>
                    <a:lstStyle/>
                    <a:p>
                      <a:r>
                        <a:rPr lang="en-US" dirty="0"/>
                        <a:t>IoT</a:t>
                      </a:r>
                    </a:p>
                  </a:txBody>
                  <a:tcPr/>
                </a:tc>
                <a:tc>
                  <a:txBody>
                    <a:bodyPr/>
                    <a:lstStyle/>
                    <a:p>
                      <a:r>
                        <a:rPr lang="en-US" dirty="0"/>
                        <a:t>Ohio</a:t>
                      </a:r>
                    </a:p>
                  </a:txBody>
                  <a:tcPr/>
                </a:tc>
                <a:extLst>
                  <a:ext uri="{0D108BD9-81ED-4DB2-BD59-A6C34878D82A}">
                    <a16:rowId xmlns:a16="http://schemas.microsoft.com/office/drawing/2014/main" val="4114069234"/>
                  </a:ext>
                </a:extLst>
              </a:tr>
              <a:tr h="370840">
                <a:tc>
                  <a:txBody>
                    <a:bodyPr/>
                    <a:lstStyle/>
                    <a:p>
                      <a:r>
                        <a:rPr lang="en-US" dirty="0"/>
                        <a:t>5</a:t>
                      </a:r>
                    </a:p>
                  </a:txBody>
                  <a:tcPr/>
                </a:tc>
                <a:tc>
                  <a:txBody>
                    <a:bodyPr/>
                    <a:lstStyle/>
                    <a:p>
                      <a:r>
                        <a:rPr lang="en-US" dirty="0"/>
                        <a:t>P2</a:t>
                      </a:r>
                    </a:p>
                  </a:txBody>
                  <a:tcPr/>
                </a:tc>
                <a:tc>
                  <a:txBody>
                    <a:bodyPr/>
                    <a:lstStyle/>
                    <a:p>
                      <a:r>
                        <a:rPr lang="en-US" dirty="0"/>
                        <a:t>AI</a:t>
                      </a:r>
                    </a:p>
                  </a:txBody>
                  <a:tcPr/>
                </a:tc>
                <a:tc>
                  <a:txBody>
                    <a:bodyPr/>
                    <a:lstStyle/>
                    <a:p>
                      <a:r>
                        <a:rPr lang="en-US" dirty="0"/>
                        <a:t>Los Angeles</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P3</a:t>
                      </a:r>
                    </a:p>
                  </a:txBody>
                  <a:tcPr/>
                </a:tc>
                <a:tc>
                  <a:txBody>
                    <a:bodyPr/>
                    <a:lstStyle/>
                    <a:p>
                      <a:r>
                        <a:rPr lang="en-US" dirty="0"/>
                        <a:t>Cloud</a:t>
                      </a:r>
                    </a:p>
                  </a:txBody>
                  <a:tcPr/>
                </a:tc>
                <a:tc>
                  <a:txBody>
                    <a:bodyPr/>
                    <a:lstStyle/>
                    <a:p>
                      <a:r>
                        <a:rPr lang="en-US" dirty="0"/>
                        <a:t>Chicago</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P4</a:t>
                      </a:r>
                    </a:p>
                  </a:txBody>
                  <a:tcPr/>
                </a:tc>
                <a:tc>
                  <a:txBody>
                    <a:bodyPr/>
                    <a:lstStyle/>
                    <a:p>
                      <a:r>
                        <a:rPr lang="en-US" dirty="0"/>
                        <a:t>Android</a:t>
                      </a:r>
                    </a:p>
                  </a:txBody>
                  <a:tcPr/>
                </a:tc>
                <a:tc>
                  <a:txBody>
                    <a:bodyPr/>
                    <a:lstStyle/>
                    <a:p>
                      <a:r>
                        <a:rPr lang="en-US" dirty="0"/>
                        <a:t>Texas</a:t>
                      </a:r>
                    </a:p>
                  </a:txBody>
                  <a:tcPr/>
                </a:tc>
                <a:extLst>
                  <a:ext uri="{0D108BD9-81ED-4DB2-BD59-A6C34878D82A}">
                    <a16:rowId xmlns:a16="http://schemas.microsoft.com/office/drawing/2014/main" val="4264509259"/>
                  </a:ext>
                </a:extLst>
              </a:tr>
            </a:tbl>
          </a:graphicData>
        </a:graphic>
      </p:graphicFrame>
      <p:sp>
        <p:nvSpPr>
          <p:cNvPr id="5" name="TextBox 4">
            <a:extLst>
              <a:ext uri="{FF2B5EF4-FFF2-40B4-BE49-F238E27FC236}">
                <a16:creationId xmlns:a16="http://schemas.microsoft.com/office/drawing/2014/main" id="{13FE77A6-2D1F-4AD1-A5E4-60FC3D8029C5}"/>
              </a:ext>
            </a:extLst>
          </p:cNvPr>
          <p:cNvSpPr txBox="1"/>
          <p:nvPr/>
        </p:nvSpPr>
        <p:spPr>
          <a:xfrm>
            <a:off x="6096000" y="2613890"/>
            <a:ext cx="2854037" cy="1323439"/>
          </a:xfrm>
          <a:prstGeom prst="rect">
            <a:avLst/>
          </a:prstGeom>
          <a:noFill/>
        </p:spPr>
        <p:txBody>
          <a:bodyPr wrap="square" rtlCol="0">
            <a:spAutoFit/>
          </a:bodyPr>
          <a:lstStyle/>
          <a:p>
            <a:r>
              <a:rPr lang="en-US" sz="1600" dirty="0"/>
              <a:t>Eid in employee table compared with employee id in project table.</a:t>
            </a:r>
          </a:p>
          <a:p>
            <a:r>
              <a:rPr lang="en-US" sz="1600" dirty="0"/>
              <a:t>If match is not found then TRUE, select that row.</a:t>
            </a:r>
          </a:p>
        </p:txBody>
      </p:sp>
    </p:spTree>
    <p:extLst>
      <p:ext uri="{BB962C8B-B14F-4D97-AF65-F5344CB8AC3E}">
        <p14:creationId xmlns:p14="http://schemas.microsoft.com/office/powerpoint/2010/main" val="328998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5830558" cy="4834238"/>
          </a:xfrm>
        </p:spPr>
        <p:txBody>
          <a:bodyPr>
            <a:normAutofit/>
          </a:bodyPr>
          <a:lstStyle/>
          <a:p>
            <a:r>
              <a:rPr lang="en-US" sz="1600" b="1" i="1" u="sng" dirty="0">
                <a:solidFill>
                  <a:schemeClr val="accent2">
                    <a:lumMod val="75000"/>
                  </a:schemeClr>
                </a:solidFill>
              </a:rPr>
              <a:t>The EXISTS Function in SQL</a:t>
            </a:r>
          </a:p>
          <a:p>
            <a:r>
              <a:rPr lang="en-US" sz="1600" dirty="0">
                <a:solidFill>
                  <a:schemeClr val="tx1"/>
                </a:solidFill>
              </a:rPr>
              <a:t>NOT EXISTS(Q) returns TRUE if there are no tuples in the result of nested query Q, and returns FALSE otherwise.</a:t>
            </a:r>
          </a:p>
          <a:p>
            <a:r>
              <a:rPr lang="en-US" sz="1600" dirty="0">
                <a:solidFill>
                  <a:schemeClr val="tx1"/>
                </a:solidFill>
              </a:rPr>
              <a:t>In Q6, the correlated nested query retrieves all DEPENDENT tuples related to a particular EMPLOYEE tuple. </a:t>
            </a:r>
          </a:p>
          <a:p>
            <a:r>
              <a:rPr lang="en-US" sz="1600" dirty="0">
                <a:solidFill>
                  <a:schemeClr val="tx1"/>
                </a:solidFill>
              </a:rPr>
              <a:t>If none exist, the EMPLOYEE tuple is selected because the WHERE-clause condition will evaluate to TRUE in this case. </a:t>
            </a:r>
          </a:p>
          <a:p>
            <a:r>
              <a:rPr lang="en-US" sz="1600" dirty="0">
                <a:solidFill>
                  <a:schemeClr val="tx1"/>
                </a:solidFill>
              </a:rPr>
              <a:t>Q6 as follows: For each EMPLOYEE tuple, the correlated nested query selects all DEPENDENT tuples whose </a:t>
            </a:r>
            <a:r>
              <a:rPr lang="en-US" sz="1600" dirty="0" err="1">
                <a:solidFill>
                  <a:schemeClr val="tx1"/>
                </a:solidFill>
              </a:rPr>
              <a:t>Essn</a:t>
            </a:r>
            <a:r>
              <a:rPr lang="en-US" sz="1600" dirty="0">
                <a:solidFill>
                  <a:schemeClr val="tx1"/>
                </a:solidFill>
              </a:rPr>
              <a:t> value matches the EMPLOYEE </a:t>
            </a:r>
            <a:r>
              <a:rPr lang="en-US" sz="1600" dirty="0" err="1">
                <a:solidFill>
                  <a:schemeClr val="tx1"/>
                </a:solidFill>
              </a:rPr>
              <a:t>Ssn</a:t>
            </a:r>
            <a:r>
              <a:rPr lang="en-US" sz="1600" dirty="0">
                <a:solidFill>
                  <a:schemeClr val="tx1"/>
                </a:solidFill>
              </a:rPr>
              <a:t>; if the result is empty, no dependents are related to the employee, so we select that EMPLOYEE tuple and retrieve its </a:t>
            </a:r>
            <a:r>
              <a:rPr lang="en-US" sz="1600" dirty="0" err="1">
                <a:solidFill>
                  <a:schemeClr val="tx1"/>
                </a:solidFill>
              </a:rPr>
              <a:t>Fname</a:t>
            </a:r>
            <a:r>
              <a:rPr lang="en-US" sz="1600" dirty="0">
                <a:solidFill>
                  <a:schemeClr val="tx1"/>
                </a:solidFill>
              </a:rPr>
              <a:t> and </a:t>
            </a:r>
            <a:r>
              <a:rPr lang="en-US" sz="1600" dirty="0" err="1">
                <a:solidFill>
                  <a:schemeClr val="tx1"/>
                </a:solidFill>
              </a:rPr>
              <a:t>Lname</a:t>
            </a:r>
            <a:r>
              <a:rPr lang="en-US" sz="1600" dirty="0">
                <a:solidFill>
                  <a:schemeClr val="tx1"/>
                </a:solidFill>
              </a:rPr>
              <a:t>.</a:t>
            </a:r>
          </a:p>
          <a:p>
            <a:endParaRPr lang="en-US" sz="1600" dirty="0">
              <a:solidFill>
                <a:schemeClr val="tx1"/>
              </a:solidFill>
            </a:endParaRPr>
          </a:p>
        </p:txBody>
      </p:sp>
      <p:pic>
        <p:nvPicPr>
          <p:cNvPr id="4" name="Picture 3"/>
          <p:cNvPicPr>
            <a:picLocks noChangeAspect="1"/>
          </p:cNvPicPr>
          <p:nvPr/>
        </p:nvPicPr>
        <p:blipFill>
          <a:blip r:embed="rId2"/>
          <a:stretch>
            <a:fillRect/>
          </a:stretch>
        </p:blipFill>
        <p:spPr>
          <a:xfrm>
            <a:off x="6507892" y="2372258"/>
            <a:ext cx="5296240" cy="15043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001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8" y="1451232"/>
            <a:ext cx="9158644" cy="4661243"/>
          </a:xfrm>
        </p:spPr>
        <p:txBody>
          <a:bodyPr>
            <a:normAutofit/>
          </a:bodyPr>
          <a:lstStyle/>
          <a:p>
            <a:r>
              <a:rPr lang="en-US" sz="1600" b="1" i="1" u="sng" dirty="0">
                <a:solidFill>
                  <a:schemeClr val="accent2">
                    <a:lumMod val="75000"/>
                  </a:schemeClr>
                </a:solidFill>
              </a:rPr>
              <a:t>Comparisons Involving NULL and Three-Valued Logic</a:t>
            </a:r>
          </a:p>
          <a:p>
            <a:r>
              <a:rPr lang="en-US" sz="1600" dirty="0"/>
              <a:t>NULL is used to represent a </a:t>
            </a:r>
            <a:r>
              <a:rPr lang="en-US" sz="1600" b="1" dirty="0">
                <a:solidFill>
                  <a:srgbClr val="C00000"/>
                </a:solidFill>
              </a:rPr>
              <a:t>missing value</a:t>
            </a:r>
            <a:r>
              <a:rPr lang="en-US" sz="1600" dirty="0"/>
              <a:t>, but it usually has one of three different interpretations:</a:t>
            </a:r>
          </a:p>
          <a:p>
            <a:pPr lvl="1"/>
            <a:r>
              <a:rPr lang="en-US" sz="1400" dirty="0"/>
              <a:t>1. Value unknown (value exists but is not known, or it is not known whether or not the value exists)</a:t>
            </a:r>
          </a:p>
          <a:p>
            <a:pPr lvl="1"/>
            <a:r>
              <a:rPr lang="en-US" sz="1400" dirty="0"/>
              <a:t>2. Value not available (value exists but is purposely withheld), </a:t>
            </a:r>
          </a:p>
          <a:p>
            <a:pPr lvl="1"/>
            <a:r>
              <a:rPr lang="en-US" sz="1400" dirty="0"/>
              <a:t>3. Value not applicable (the attribute does not apply to this tuple or is undefined for this tuple).</a:t>
            </a:r>
          </a:p>
        </p:txBody>
      </p:sp>
      <p:sp>
        <p:nvSpPr>
          <p:cNvPr id="4" name="TextBox 3"/>
          <p:cNvSpPr txBox="1"/>
          <p:nvPr/>
        </p:nvSpPr>
        <p:spPr>
          <a:xfrm>
            <a:off x="848499" y="3781853"/>
            <a:ext cx="2792626" cy="2677656"/>
          </a:xfrm>
          <a:prstGeom prst="rect">
            <a:avLst/>
          </a:prstGeom>
          <a:noFill/>
          <a:ln w="38100">
            <a:solidFill>
              <a:schemeClr val="accent1">
                <a:lumMod val="60000"/>
                <a:lumOff val="40000"/>
              </a:schemeClr>
            </a:solidFill>
          </a:ln>
        </p:spPr>
        <p:txBody>
          <a:bodyPr wrap="square" rtlCol="0">
            <a:spAutoFit/>
          </a:bodyPr>
          <a:lstStyle/>
          <a:p>
            <a:pPr algn="ctr"/>
            <a:r>
              <a:rPr lang="en-US" sz="1400" i="1" u="sng" dirty="0">
                <a:solidFill>
                  <a:srgbClr val="FF0000"/>
                </a:solidFill>
              </a:rPr>
              <a:t>Unknown value</a:t>
            </a:r>
          </a:p>
          <a:p>
            <a:pPr algn="ctr"/>
            <a:endParaRPr lang="en-US" sz="1400" i="1" u="sng" dirty="0">
              <a:solidFill>
                <a:schemeClr val="accent4"/>
              </a:solidFill>
            </a:endParaRPr>
          </a:p>
          <a:p>
            <a:pPr marL="285750" indent="-285750">
              <a:buFont typeface="Wingdings" panose="05000000000000000000" pitchFamily="2" charset="2"/>
              <a:buChar char="§"/>
            </a:pPr>
            <a:r>
              <a:rPr lang="en-US" sz="1400" dirty="0"/>
              <a:t>A person’s date of birth is not known, so it is represented by NULL in the database. </a:t>
            </a:r>
          </a:p>
          <a:p>
            <a:pPr marL="285750" indent="-285750">
              <a:buFont typeface="Wingdings" panose="05000000000000000000" pitchFamily="2" charset="2"/>
              <a:buChar char="§"/>
            </a:pPr>
            <a:r>
              <a:rPr lang="en-US" sz="1400" dirty="0"/>
              <a:t>An example of the other case of unknown would be NULL for a person’s home phone because it is not known whether or not the person has a home phone.</a:t>
            </a:r>
          </a:p>
        </p:txBody>
      </p:sp>
      <p:sp>
        <p:nvSpPr>
          <p:cNvPr id="5" name="TextBox 4"/>
          <p:cNvSpPr txBox="1"/>
          <p:nvPr/>
        </p:nvSpPr>
        <p:spPr>
          <a:xfrm>
            <a:off x="6999074" y="3781853"/>
            <a:ext cx="2705098" cy="2677656"/>
          </a:xfrm>
          <a:prstGeom prst="rect">
            <a:avLst/>
          </a:prstGeom>
          <a:noFill/>
          <a:ln w="38100">
            <a:solidFill>
              <a:schemeClr val="accent1">
                <a:lumMod val="60000"/>
                <a:lumOff val="40000"/>
              </a:schemeClr>
            </a:solidFill>
          </a:ln>
        </p:spPr>
        <p:txBody>
          <a:bodyPr wrap="square" rtlCol="0">
            <a:spAutoFit/>
          </a:bodyPr>
          <a:lstStyle/>
          <a:p>
            <a:pPr algn="ctr"/>
            <a:r>
              <a:rPr lang="en-US" sz="1400" i="1" u="sng" dirty="0">
                <a:solidFill>
                  <a:srgbClr val="FF0000"/>
                </a:solidFill>
              </a:rPr>
              <a:t>Unavailable or withheld value</a:t>
            </a:r>
          </a:p>
          <a:p>
            <a:pPr algn="ctr"/>
            <a:endParaRPr lang="en-US" sz="1400" i="1" u="sng" dirty="0">
              <a:solidFill>
                <a:schemeClr val="accent4"/>
              </a:solidFill>
            </a:endParaRPr>
          </a:p>
          <a:p>
            <a:pPr marL="285750" indent="-285750">
              <a:buFont typeface="Wingdings" panose="05000000000000000000" pitchFamily="2" charset="2"/>
              <a:buChar char="§"/>
            </a:pPr>
            <a:r>
              <a:rPr lang="en-US" sz="1400" dirty="0"/>
              <a:t>A person has a home phone but does not want it to be listed, so it is withheld and represented as NULL in the database.</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p:txBody>
      </p:sp>
      <p:sp>
        <p:nvSpPr>
          <p:cNvPr id="6" name="TextBox 5"/>
          <p:cNvSpPr txBox="1"/>
          <p:nvPr/>
        </p:nvSpPr>
        <p:spPr>
          <a:xfrm>
            <a:off x="3944096" y="3781853"/>
            <a:ext cx="2748863" cy="2677656"/>
          </a:xfrm>
          <a:prstGeom prst="rect">
            <a:avLst/>
          </a:prstGeom>
          <a:noFill/>
          <a:ln w="38100">
            <a:solidFill>
              <a:schemeClr val="accent1">
                <a:lumMod val="60000"/>
                <a:lumOff val="40000"/>
              </a:schemeClr>
            </a:solidFill>
          </a:ln>
        </p:spPr>
        <p:txBody>
          <a:bodyPr wrap="square" rtlCol="0">
            <a:spAutoFit/>
          </a:bodyPr>
          <a:lstStyle/>
          <a:p>
            <a:pPr algn="ctr"/>
            <a:r>
              <a:rPr lang="en-US" sz="1400" i="1" u="sng" dirty="0">
                <a:solidFill>
                  <a:srgbClr val="FF0000"/>
                </a:solidFill>
              </a:rPr>
              <a:t>Not applicable attribute</a:t>
            </a:r>
          </a:p>
          <a:p>
            <a:pPr algn="ctr"/>
            <a:endParaRPr lang="en-US" sz="1400" i="1" u="sng" dirty="0">
              <a:solidFill>
                <a:schemeClr val="accent4"/>
              </a:solidFill>
            </a:endParaRPr>
          </a:p>
          <a:p>
            <a:pPr marL="285750" indent="-285750">
              <a:buFont typeface="Wingdings" panose="05000000000000000000" pitchFamily="2" charset="2"/>
              <a:buChar char="§"/>
            </a:pPr>
            <a:r>
              <a:rPr lang="en-US" sz="1400" dirty="0"/>
              <a:t>An attribute Last College Degree would be NULL for a person who has no college degrees because it does not apply to that person.</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algn="ctr"/>
            <a:endParaRPr lang="en-US" sz="1400" dirty="0"/>
          </a:p>
        </p:txBody>
      </p:sp>
    </p:spTree>
    <p:extLst>
      <p:ext uri="{BB962C8B-B14F-4D97-AF65-F5344CB8AC3E}">
        <p14:creationId xmlns:p14="http://schemas.microsoft.com/office/powerpoint/2010/main" val="365288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8695197" cy="4834238"/>
          </a:xfrm>
        </p:spPr>
        <p:txBody>
          <a:bodyPr>
            <a:normAutofit/>
          </a:bodyPr>
          <a:lstStyle/>
          <a:p>
            <a:r>
              <a:rPr lang="en-US" sz="1600" b="1" i="1" u="sng" dirty="0">
                <a:solidFill>
                  <a:schemeClr val="accent2">
                    <a:lumMod val="75000"/>
                  </a:schemeClr>
                </a:solidFill>
              </a:rPr>
              <a:t>The EXISTS Function in SQL</a:t>
            </a:r>
          </a:p>
          <a:p>
            <a:r>
              <a:rPr lang="en-US" dirty="0">
                <a:solidFill>
                  <a:schemeClr val="tx1"/>
                </a:solidFill>
              </a:rPr>
              <a:t>One way to write this query is shown in Q7, where we specify two nested correlated queries.</a:t>
            </a:r>
          </a:p>
          <a:p>
            <a:r>
              <a:rPr lang="en-US" dirty="0">
                <a:solidFill>
                  <a:schemeClr val="tx1"/>
                </a:solidFill>
              </a:rPr>
              <a:t>The first selects all DEPENDENT tuples related to an EMPLOYEE, and the second selects all DEPARTMENT tuples managed by the EMPLOYEE. </a:t>
            </a:r>
          </a:p>
          <a:p>
            <a:r>
              <a:rPr lang="en-US" dirty="0">
                <a:solidFill>
                  <a:schemeClr val="tx1"/>
                </a:solidFill>
              </a:rPr>
              <a:t>If at least one of the first and at least one of the second exists, we select the EMPLOYEE tuple.</a:t>
            </a:r>
          </a:p>
        </p:txBody>
      </p:sp>
      <p:pic>
        <p:nvPicPr>
          <p:cNvPr id="5" name="Picture 4"/>
          <p:cNvPicPr>
            <a:picLocks noChangeAspect="1"/>
          </p:cNvPicPr>
          <p:nvPr/>
        </p:nvPicPr>
        <p:blipFill>
          <a:blip r:embed="rId2"/>
          <a:stretch>
            <a:fillRect/>
          </a:stretch>
        </p:blipFill>
        <p:spPr>
          <a:xfrm>
            <a:off x="2188524" y="3876589"/>
            <a:ext cx="6235040" cy="2686526"/>
          </a:xfrm>
          <a:prstGeom prst="rect">
            <a:avLst/>
          </a:prstGeom>
          <a:ln w="19050" cap="sq">
            <a:solidFill>
              <a:schemeClr val="tx1">
                <a:lumMod val="95000"/>
                <a:lumOff val="5000"/>
              </a:schemeClr>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545811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Explicit Sets and Renaming in SQL</a:t>
            </a:r>
          </a:p>
          <a:p>
            <a:r>
              <a:rPr lang="en-US" sz="1600" dirty="0">
                <a:solidFill>
                  <a:schemeClr val="tx1"/>
                </a:solidFill>
              </a:rPr>
              <a:t>It is also possible to use an explicit set of values in the WHERE clause, rather than a nested query. Such a set is enclosed in parentheses in SQL.</a:t>
            </a:r>
          </a:p>
          <a:p>
            <a:endParaRPr lang="en-US" sz="1600" dirty="0">
              <a:solidFill>
                <a:schemeClr val="tx1"/>
              </a:solidFill>
            </a:endParaRPr>
          </a:p>
          <a:p>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r>
              <a:rPr lang="en-US" sz="1600" dirty="0">
                <a:solidFill>
                  <a:schemeClr val="tx1"/>
                </a:solidFill>
              </a:rPr>
              <a:t>In SQL, it is possible to rename any attribute that appears in the result of a query by adding the qualifier </a:t>
            </a:r>
            <a:r>
              <a:rPr lang="en-US" sz="1600" b="1" dirty="0">
                <a:solidFill>
                  <a:srgbClr val="C00000"/>
                </a:solidFill>
              </a:rPr>
              <a:t>AS</a:t>
            </a:r>
            <a:r>
              <a:rPr lang="en-US" sz="1600" dirty="0">
                <a:solidFill>
                  <a:schemeClr val="tx1"/>
                </a:solidFill>
              </a:rPr>
              <a:t> followed by the desired new name. </a:t>
            </a:r>
          </a:p>
          <a:p>
            <a:r>
              <a:rPr lang="en-US" sz="1600" dirty="0">
                <a:solidFill>
                  <a:schemeClr val="tx1"/>
                </a:solidFill>
              </a:rPr>
              <a:t>Hence, the AS construct can be used to alias both attribute and relation names in general, and it can be used in appropriate parts of a query. </a:t>
            </a:r>
          </a:p>
        </p:txBody>
      </p:sp>
      <p:pic>
        <p:nvPicPr>
          <p:cNvPr id="4" name="Picture 3"/>
          <p:cNvPicPr>
            <a:picLocks noChangeAspect="1"/>
          </p:cNvPicPr>
          <p:nvPr/>
        </p:nvPicPr>
        <p:blipFill>
          <a:blip r:embed="rId2"/>
          <a:stretch>
            <a:fillRect/>
          </a:stretch>
        </p:blipFill>
        <p:spPr>
          <a:xfrm>
            <a:off x="2834975" y="2553878"/>
            <a:ext cx="5386388" cy="1129935"/>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6" name="Picture 5"/>
          <p:cNvPicPr>
            <a:picLocks noChangeAspect="1"/>
          </p:cNvPicPr>
          <p:nvPr/>
        </p:nvPicPr>
        <p:blipFill>
          <a:blip r:embed="rId3"/>
          <a:stretch>
            <a:fillRect/>
          </a:stretch>
        </p:blipFill>
        <p:spPr>
          <a:xfrm>
            <a:off x="2680058" y="5343653"/>
            <a:ext cx="6593944" cy="950055"/>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8653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fontScale="92500"/>
          </a:bodyPr>
          <a:lstStyle/>
          <a:p>
            <a:r>
              <a:rPr lang="en-US" sz="1600" b="1" i="1" u="sng" dirty="0">
                <a:solidFill>
                  <a:schemeClr val="accent2">
                    <a:lumMod val="75000"/>
                  </a:schemeClr>
                </a:solidFill>
              </a:rPr>
              <a:t>Joined Tables in SQL and Outer Joins</a:t>
            </a:r>
            <a:endParaRPr lang="en-US" sz="1600" dirty="0">
              <a:solidFill>
                <a:schemeClr val="tx1"/>
              </a:solidFill>
            </a:endParaRPr>
          </a:p>
          <a:p>
            <a:r>
              <a:rPr lang="en-US" sz="1600" dirty="0">
                <a:solidFill>
                  <a:schemeClr val="tx1"/>
                </a:solidFill>
              </a:rPr>
              <a:t>The concept of a joined table (or joined relation) was incorporated into SQL to permit users to specify a table resulting from a join operation in the FROM clause of a query. </a:t>
            </a:r>
          </a:p>
          <a:p>
            <a:r>
              <a:rPr lang="en-US" sz="1600" dirty="0">
                <a:solidFill>
                  <a:schemeClr val="tx1"/>
                </a:solidFill>
              </a:rPr>
              <a:t>For example, consider query, which retrieves the name and address of every employee who works for the ‘Research’ department. It may be easier to specify the join of the EMPLOYEE and DEPARTMENT relations in the WHERE clause, and then to select the desired tuples and attributes. </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r>
              <a:rPr lang="en-US" sz="1600" dirty="0">
                <a:solidFill>
                  <a:schemeClr val="tx1"/>
                </a:solidFill>
              </a:rPr>
              <a:t>The FROM clause in Q1A contains a single joined table. The attributes of such a table are all the attributes of the first table, EMPLOYEE, followed by all the attributes of the second table, DEPARTMENT. </a:t>
            </a:r>
          </a:p>
          <a:p>
            <a:r>
              <a:rPr lang="en-US" sz="1600" dirty="0">
                <a:solidFill>
                  <a:schemeClr val="tx1"/>
                </a:solidFill>
              </a:rPr>
              <a:t>The concept of a joined table also allows the user to specify different types of join, such as NATURAL JOIN and various types of OUTER JOIN. In a NATURAL JOIN on two relations R and S, no join condition is specified.</a:t>
            </a:r>
          </a:p>
          <a:p>
            <a:pPr marL="0" indent="0">
              <a:buNone/>
            </a:pPr>
            <a:endParaRPr lang="en-US" sz="1600" dirty="0">
              <a:solidFill>
                <a:schemeClr val="tx1"/>
              </a:solidFill>
            </a:endParaRPr>
          </a:p>
        </p:txBody>
      </p:sp>
      <p:pic>
        <p:nvPicPr>
          <p:cNvPr id="5" name="Picture 4"/>
          <p:cNvPicPr>
            <a:picLocks noChangeAspect="1"/>
          </p:cNvPicPr>
          <p:nvPr/>
        </p:nvPicPr>
        <p:blipFill>
          <a:blip r:embed="rId2"/>
          <a:stretch>
            <a:fillRect/>
          </a:stretch>
        </p:blipFill>
        <p:spPr>
          <a:xfrm>
            <a:off x="2523327" y="3431059"/>
            <a:ext cx="6281004" cy="943233"/>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8133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6222231" cy="4834238"/>
          </a:xfrm>
        </p:spPr>
        <p:txBody>
          <a:bodyPr>
            <a:normAutofit/>
          </a:bodyPr>
          <a:lstStyle/>
          <a:p>
            <a:r>
              <a:rPr lang="en-US" sz="1600" b="1" i="1" u="sng" dirty="0">
                <a:solidFill>
                  <a:schemeClr val="accent2">
                    <a:lumMod val="75000"/>
                  </a:schemeClr>
                </a:solidFill>
              </a:rPr>
              <a:t>Joined Tables in SQL and Outer Joins</a:t>
            </a:r>
            <a:endParaRPr lang="en-US" sz="1600" dirty="0">
              <a:solidFill>
                <a:schemeClr val="tx1"/>
              </a:solidFill>
            </a:endParaRPr>
          </a:p>
          <a:p>
            <a:pPr marL="0" indent="0">
              <a:buNone/>
            </a:pPr>
            <a:endParaRPr lang="en-US" sz="1600" dirty="0">
              <a:solidFill>
                <a:schemeClr val="tx1"/>
              </a:solidFill>
            </a:endParaRPr>
          </a:p>
        </p:txBody>
      </p:sp>
      <p:pic>
        <p:nvPicPr>
          <p:cNvPr id="6" name="Picture 5">
            <a:extLst>
              <a:ext uri="{FF2B5EF4-FFF2-40B4-BE49-F238E27FC236}">
                <a16:creationId xmlns:a16="http://schemas.microsoft.com/office/drawing/2014/main" id="{095528A9-BA44-46B9-A936-6DB01AB7B430}"/>
              </a:ext>
            </a:extLst>
          </p:cNvPr>
          <p:cNvPicPr>
            <a:picLocks noChangeAspect="1"/>
          </p:cNvPicPr>
          <p:nvPr/>
        </p:nvPicPr>
        <p:blipFill>
          <a:blip r:embed="rId2"/>
          <a:stretch>
            <a:fillRect/>
          </a:stretch>
        </p:blipFill>
        <p:spPr>
          <a:xfrm>
            <a:off x="677332" y="2067088"/>
            <a:ext cx="11226220" cy="3627129"/>
          </a:xfrm>
          <a:prstGeom prst="rect">
            <a:avLst/>
          </a:prstGeom>
        </p:spPr>
      </p:pic>
    </p:spTree>
    <p:extLst>
      <p:ext uri="{BB962C8B-B14F-4D97-AF65-F5344CB8AC3E}">
        <p14:creationId xmlns:p14="http://schemas.microsoft.com/office/powerpoint/2010/main" val="1582296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INNER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10" name="Picture 9">
            <a:extLst>
              <a:ext uri="{FF2B5EF4-FFF2-40B4-BE49-F238E27FC236}">
                <a16:creationId xmlns:a16="http://schemas.microsoft.com/office/drawing/2014/main" id="{1D958269-3878-4B5E-B987-9B67AA271E0C}"/>
              </a:ext>
            </a:extLst>
          </p:cNvPr>
          <p:cNvPicPr>
            <a:picLocks noChangeAspect="1"/>
          </p:cNvPicPr>
          <p:nvPr/>
        </p:nvPicPr>
        <p:blipFill>
          <a:blip r:embed="rId2"/>
          <a:stretch>
            <a:fillRect/>
          </a:stretch>
        </p:blipFill>
        <p:spPr>
          <a:xfrm>
            <a:off x="926713" y="1930400"/>
            <a:ext cx="4642813" cy="4843298"/>
          </a:xfrm>
          <a:prstGeom prst="rect">
            <a:avLst/>
          </a:prstGeom>
        </p:spPr>
      </p:pic>
      <p:pic>
        <p:nvPicPr>
          <p:cNvPr id="12" name="Picture 11">
            <a:extLst>
              <a:ext uri="{FF2B5EF4-FFF2-40B4-BE49-F238E27FC236}">
                <a16:creationId xmlns:a16="http://schemas.microsoft.com/office/drawing/2014/main" id="{007BB45D-2A75-4E28-B066-5690B59A8D38}"/>
              </a:ext>
            </a:extLst>
          </p:cNvPr>
          <p:cNvPicPr>
            <a:picLocks noChangeAspect="1"/>
          </p:cNvPicPr>
          <p:nvPr/>
        </p:nvPicPr>
        <p:blipFill>
          <a:blip r:embed="rId3"/>
          <a:stretch>
            <a:fillRect/>
          </a:stretch>
        </p:blipFill>
        <p:spPr>
          <a:xfrm>
            <a:off x="6087035" y="2126448"/>
            <a:ext cx="5178252" cy="4167260"/>
          </a:xfrm>
          <a:prstGeom prst="rect">
            <a:avLst/>
          </a:prstGeom>
        </p:spPr>
      </p:pic>
    </p:spTree>
    <p:extLst>
      <p:ext uri="{BB962C8B-B14F-4D97-AF65-F5344CB8AC3E}">
        <p14:creationId xmlns:p14="http://schemas.microsoft.com/office/powerpoint/2010/main" val="2272585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LEFT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5" name="Picture 4">
            <a:extLst>
              <a:ext uri="{FF2B5EF4-FFF2-40B4-BE49-F238E27FC236}">
                <a16:creationId xmlns:a16="http://schemas.microsoft.com/office/drawing/2014/main" id="{BC65CB69-862F-49B5-939C-AE778CF92375}"/>
              </a:ext>
            </a:extLst>
          </p:cNvPr>
          <p:cNvPicPr>
            <a:picLocks noChangeAspect="1"/>
          </p:cNvPicPr>
          <p:nvPr/>
        </p:nvPicPr>
        <p:blipFill>
          <a:blip r:embed="rId2"/>
          <a:stretch>
            <a:fillRect/>
          </a:stretch>
        </p:blipFill>
        <p:spPr>
          <a:xfrm>
            <a:off x="1418289" y="1870767"/>
            <a:ext cx="4386766" cy="4845382"/>
          </a:xfrm>
          <a:prstGeom prst="rect">
            <a:avLst/>
          </a:prstGeom>
        </p:spPr>
      </p:pic>
      <p:pic>
        <p:nvPicPr>
          <p:cNvPr id="9" name="Picture 8">
            <a:extLst>
              <a:ext uri="{FF2B5EF4-FFF2-40B4-BE49-F238E27FC236}">
                <a16:creationId xmlns:a16="http://schemas.microsoft.com/office/drawing/2014/main" id="{ECD1DBC1-401E-4ACD-A57D-59E6C02738A5}"/>
              </a:ext>
            </a:extLst>
          </p:cNvPr>
          <p:cNvPicPr>
            <a:picLocks noChangeAspect="1"/>
          </p:cNvPicPr>
          <p:nvPr/>
        </p:nvPicPr>
        <p:blipFill>
          <a:blip r:embed="rId3"/>
          <a:stretch>
            <a:fillRect/>
          </a:stretch>
        </p:blipFill>
        <p:spPr>
          <a:xfrm>
            <a:off x="6386946" y="2293208"/>
            <a:ext cx="4010025" cy="4000500"/>
          </a:xfrm>
          <a:prstGeom prst="rect">
            <a:avLst/>
          </a:prstGeom>
        </p:spPr>
      </p:pic>
      <p:sp>
        <p:nvSpPr>
          <p:cNvPr id="6" name="TextBox 5"/>
          <p:cNvSpPr txBox="1"/>
          <p:nvPr/>
        </p:nvSpPr>
        <p:spPr>
          <a:xfrm>
            <a:off x="6580218" y="1270000"/>
            <a:ext cx="2786742" cy="954107"/>
          </a:xfrm>
          <a:prstGeom prst="rect">
            <a:avLst/>
          </a:prstGeom>
          <a:noFill/>
        </p:spPr>
        <p:txBody>
          <a:bodyPr wrap="square" rtlCol="0">
            <a:spAutoFit/>
          </a:bodyPr>
          <a:lstStyle/>
          <a:p>
            <a:r>
              <a:rPr lang="en-US" sz="1400" dirty="0">
                <a:solidFill>
                  <a:srgbClr val="FF0000"/>
                </a:solidFill>
              </a:rPr>
              <a:t>3 occurs two times because 3 is matched twice in the orders table as the customer has placed order two times.</a:t>
            </a:r>
          </a:p>
        </p:txBody>
      </p:sp>
    </p:spTree>
    <p:extLst>
      <p:ext uri="{BB962C8B-B14F-4D97-AF65-F5344CB8AC3E}">
        <p14:creationId xmlns:p14="http://schemas.microsoft.com/office/powerpoint/2010/main" val="4265804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RIGHT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6" name="Picture 5">
            <a:extLst>
              <a:ext uri="{FF2B5EF4-FFF2-40B4-BE49-F238E27FC236}">
                <a16:creationId xmlns:a16="http://schemas.microsoft.com/office/drawing/2014/main" id="{790A3594-C6F8-4F9C-82AE-92B5A0566B8A}"/>
              </a:ext>
            </a:extLst>
          </p:cNvPr>
          <p:cNvPicPr>
            <a:picLocks noChangeAspect="1"/>
          </p:cNvPicPr>
          <p:nvPr/>
        </p:nvPicPr>
        <p:blipFill>
          <a:blip r:embed="rId2"/>
          <a:stretch>
            <a:fillRect/>
          </a:stretch>
        </p:blipFill>
        <p:spPr>
          <a:xfrm>
            <a:off x="1051406" y="1815232"/>
            <a:ext cx="4490413" cy="4676775"/>
          </a:xfrm>
          <a:prstGeom prst="rect">
            <a:avLst/>
          </a:prstGeom>
        </p:spPr>
      </p:pic>
      <p:pic>
        <p:nvPicPr>
          <p:cNvPr id="8" name="Picture 7">
            <a:extLst>
              <a:ext uri="{FF2B5EF4-FFF2-40B4-BE49-F238E27FC236}">
                <a16:creationId xmlns:a16="http://schemas.microsoft.com/office/drawing/2014/main" id="{88B1887D-AAB8-4960-BCA8-AD68B86AA0C7}"/>
              </a:ext>
            </a:extLst>
          </p:cNvPr>
          <p:cNvPicPr>
            <a:picLocks noChangeAspect="1"/>
          </p:cNvPicPr>
          <p:nvPr/>
        </p:nvPicPr>
        <p:blipFill>
          <a:blip r:embed="rId3"/>
          <a:stretch>
            <a:fillRect/>
          </a:stretch>
        </p:blipFill>
        <p:spPr>
          <a:xfrm>
            <a:off x="5915891" y="2218177"/>
            <a:ext cx="5418667" cy="4153898"/>
          </a:xfrm>
          <a:prstGeom prst="rect">
            <a:avLst/>
          </a:prstGeom>
        </p:spPr>
      </p:pic>
    </p:spTree>
    <p:extLst>
      <p:ext uri="{BB962C8B-B14F-4D97-AF65-F5344CB8AC3E}">
        <p14:creationId xmlns:p14="http://schemas.microsoft.com/office/powerpoint/2010/main" val="1734777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FULL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6" name="Picture 5">
            <a:extLst>
              <a:ext uri="{FF2B5EF4-FFF2-40B4-BE49-F238E27FC236}">
                <a16:creationId xmlns:a16="http://schemas.microsoft.com/office/drawing/2014/main" id="{1C4F5A50-D70C-4CC9-AA33-7F67B17494A8}"/>
              </a:ext>
            </a:extLst>
          </p:cNvPr>
          <p:cNvPicPr>
            <a:picLocks noChangeAspect="1"/>
          </p:cNvPicPr>
          <p:nvPr/>
        </p:nvPicPr>
        <p:blipFill>
          <a:blip r:embed="rId2"/>
          <a:stretch>
            <a:fillRect/>
          </a:stretch>
        </p:blipFill>
        <p:spPr>
          <a:xfrm>
            <a:off x="555095" y="1808480"/>
            <a:ext cx="4340614" cy="4784540"/>
          </a:xfrm>
          <a:prstGeom prst="rect">
            <a:avLst/>
          </a:prstGeom>
        </p:spPr>
      </p:pic>
      <p:pic>
        <p:nvPicPr>
          <p:cNvPr id="8" name="Picture 7">
            <a:extLst>
              <a:ext uri="{FF2B5EF4-FFF2-40B4-BE49-F238E27FC236}">
                <a16:creationId xmlns:a16="http://schemas.microsoft.com/office/drawing/2014/main" id="{6D992393-A27B-40B1-A331-5713601CDB08}"/>
              </a:ext>
            </a:extLst>
          </p:cNvPr>
          <p:cNvPicPr>
            <a:picLocks noChangeAspect="1"/>
          </p:cNvPicPr>
          <p:nvPr/>
        </p:nvPicPr>
        <p:blipFill>
          <a:blip r:embed="rId3"/>
          <a:stretch>
            <a:fillRect/>
          </a:stretch>
        </p:blipFill>
        <p:spPr>
          <a:xfrm>
            <a:off x="5475882" y="1930400"/>
            <a:ext cx="4238625" cy="4791075"/>
          </a:xfrm>
          <a:prstGeom prst="rect">
            <a:avLst/>
          </a:prstGeom>
        </p:spPr>
      </p:pic>
      <p:sp>
        <p:nvSpPr>
          <p:cNvPr id="4" name="TextBox 3"/>
          <p:cNvSpPr txBox="1"/>
          <p:nvPr/>
        </p:nvSpPr>
        <p:spPr>
          <a:xfrm>
            <a:off x="7050003" y="1125949"/>
            <a:ext cx="2786742" cy="954107"/>
          </a:xfrm>
          <a:prstGeom prst="rect">
            <a:avLst/>
          </a:prstGeom>
          <a:noFill/>
        </p:spPr>
        <p:txBody>
          <a:bodyPr wrap="square" rtlCol="0">
            <a:spAutoFit/>
          </a:bodyPr>
          <a:lstStyle/>
          <a:p>
            <a:r>
              <a:rPr lang="en-US" sz="1400" dirty="0">
                <a:solidFill>
                  <a:srgbClr val="FF0000"/>
                </a:solidFill>
              </a:rPr>
              <a:t>3 occurs two times because 3 is matched twice in the orders table as the customer has placed order two times.</a:t>
            </a:r>
          </a:p>
        </p:txBody>
      </p:sp>
    </p:spTree>
    <p:extLst>
      <p:ext uri="{BB962C8B-B14F-4D97-AF65-F5344CB8AC3E}">
        <p14:creationId xmlns:p14="http://schemas.microsoft.com/office/powerpoint/2010/main" val="3944599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CROSS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5" name="Picture 4">
            <a:extLst>
              <a:ext uri="{FF2B5EF4-FFF2-40B4-BE49-F238E27FC236}">
                <a16:creationId xmlns:a16="http://schemas.microsoft.com/office/drawing/2014/main" id="{3C6ED19B-60C2-4DDB-B598-EBADF2A1FB33}"/>
              </a:ext>
            </a:extLst>
          </p:cNvPr>
          <p:cNvPicPr>
            <a:picLocks noChangeAspect="1"/>
          </p:cNvPicPr>
          <p:nvPr/>
        </p:nvPicPr>
        <p:blipFill>
          <a:blip r:embed="rId2"/>
          <a:stretch>
            <a:fillRect/>
          </a:stretch>
        </p:blipFill>
        <p:spPr>
          <a:xfrm>
            <a:off x="766308" y="1930400"/>
            <a:ext cx="4303380" cy="4724400"/>
          </a:xfrm>
          <a:prstGeom prst="rect">
            <a:avLst/>
          </a:prstGeom>
        </p:spPr>
      </p:pic>
      <p:pic>
        <p:nvPicPr>
          <p:cNvPr id="9" name="Picture 8">
            <a:extLst>
              <a:ext uri="{FF2B5EF4-FFF2-40B4-BE49-F238E27FC236}">
                <a16:creationId xmlns:a16="http://schemas.microsoft.com/office/drawing/2014/main" id="{8ED54EED-BFA1-4B3D-9D7B-43CF3525B5D7}"/>
              </a:ext>
            </a:extLst>
          </p:cNvPr>
          <p:cNvPicPr>
            <a:picLocks noChangeAspect="1"/>
          </p:cNvPicPr>
          <p:nvPr/>
        </p:nvPicPr>
        <p:blipFill>
          <a:blip r:embed="rId3"/>
          <a:stretch>
            <a:fillRect/>
          </a:stretch>
        </p:blipFill>
        <p:spPr>
          <a:xfrm>
            <a:off x="5295130" y="3761196"/>
            <a:ext cx="2867025" cy="533400"/>
          </a:xfrm>
          <a:prstGeom prst="rect">
            <a:avLst/>
          </a:prstGeom>
        </p:spPr>
      </p:pic>
      <p:pic>
        <p:nvPicPr>
          <p:cNvPr id="11" name="Picture 10">
            <a:extLst>
              <a:ext uri="{FF2B5EF4-FFF2-40B4-BE49-F238E27FC236}">
                <a16:creationId xmlns:a16="http://schemas.microsoft.com/office/drawing/2014/main" id="{08981F54-FEAF-4B0F-9B56-B167F31CCF31}"/>
              </a:ext>
            </a:extLst>
          </p:cNvPr>
          <p:cNvPicPr>
            <a:picLocks noChangeAspect="1"/>
          </p:cNvPicPr>
          <p:nvPr/>
        </p:nvPicPr>
        <p:blipFill>
          <a:blip r:embed="rId4"/>
          <a:stretch>
            <a:fillRect/>
          </a:stretch>
        </p:blipFill>
        <p:spPr>
          <a:xfrm>
            <a:off x="8387598" y="794159"/>
            <a:ext cx="3743325" cy="5934075"/>
          </a:xfrm>
          <a:prstGeom prst="rect">
            <a:avLst/>
          </a:prstGeom>
        </p:spPr>
      </p:pic>
    </p:spTree>
    <p:extLst>
      <p:ext uri="{BB962C8B-B14F-4D97-AF65-F5344CB8AC3E}">
        <p14:creationId xmlns:p14="http://schemas.microsoft.com/office/powerpoint/2010/main" val="1042254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NATURAL JOIN</a:t>
            </a:r>
          </a:p>
          <a:p>
            <a:r>
              <a:rPr lang="en-US" sz="2000" dirty="0">
                <a:solidFill>
                  <a:schemeClr val="tx1"/>
                </a:solidFill>
              </a:rPr>
              <a:t>- The associated tables have one or more pairs of identically named columns.</a:t>
            </a:r>
          </a:p>
          <a:p>
            <a:r>
              <a:rPr lang="en-US" sz="2000" dirty="0">
                <a:solidFill>
                  <a:schemeClr val="tx1"/>
                </a:solidFill>
              </a:rPr>
              <a:t>- The columns must be the same data type.</a:t>
            </a:r>
          </a:p>
          <a:p>
            <a:r>
              <a:rPr lang="en-US" sz="2000" dirty="0">
                <a:solidFill>
                  <a:schemeClr val="tx1"/>
                </a:solidFill>
              </a:rPr>
              <a:t>- Don’t use ON clause in a natural join.</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6" name="Picture 5">
            <a:extLst>
              <a:ext uri="{FF2B5EF4-FFF2-40B4-BE49-F238E27FC236}">
                <a16:creationId xmlns:a16="http://schemas.microsoft.com/office/drawing/2014/main" id="{0D448520-F45B-4CF3-9C20-78969A0B4327}"/>
              </a:ext>
            </a:extLst>
          </p:cNvPr>
          <p:cNvPicPr>
            <a:picLocks noChangeAspect="1"/>
          </p:cNvPicPr>
          <p:nvPr/>
        </p:nvPicPr>
        <p:blipFill>
          <a:blip r:embed="rId2"/>
          <a:stretch>
            <a:fillRect/>
          </a:stretch>
        </p:blipFill>
        <p:spPr>
          <a:xfrm>
            <a:off x="2904978" y="3708462"/>
            <a:ext cx="4708399" cy="2438278"/>
          </a:xfrm>
          <a:prstGeom prst="rect">
            <a:avLst/>
          </a:prstGeom>
        </p:spPr>
      </p:pic>
    </p:spTree>
    <p:extLst>
      <p:ext uri="{BB962C8B-B14F-4D97-AF65-F5344CB8AC3E}">
        <p14:creationId xmlns:p14="http://schemas.microsoft.com/office/powerpoint/2010/main" val="158079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8" y="1451232"/>
            <a:ext cx="8728474" cy="4661243"/>
          </a:xfrm>
        </p:spPr>
        <p:txBody>
          <a:bodyPr>
            <a:normAutofit/>
          </a:bodyPr>
          <a:lstStyle/>
          <a:p>
            <a:r>
              <a:rPr lang="en-US" sz="2000" b="1" i="1" u="sng" dirty="0">
                <a:solidFill>
                  <a:schemeClr val="accent2">
                    <a:lumMod val="75000"/>
                  </a:schemeClr>
                </a:solidFill>
              </a:rPr>
              <a:t>Comparisons Involving NULL and Three-Valued Logic</a:t>
            </a:r>
          </a:p>
          <a:p>
            <a:r>
              <a:rPr lang="en-US" sz="2000" dirty="0"/>
              <a:t>When a record with NULL in one of its attributes is involved in a comparison operation, the result is considered to be </a:t>
            </a:r>
            <a:r>
              <a:rPr lang="en-US" sz="2000" b="1" dirty="0">
                <a:solidFill>
                  <a:srgbClr val="C00000"/>
                </a:solidFill>
              </a:rPr>
              <a:t>UNKNOWN</a:t>
            </a:r>
            <a:r>
              <a:rPr lang="en-US" sz="2000" dirty="0"/>
              <a:t> (it may be TRUE or it may be FALSE). </a:t>
            </a:r>
          </a:p>
          <a:p>
            <a:r>
              <a:rPr lang="en-US" sz="2000" dirty="0"/>
              <a:t>SQL uses a three-valued logic with values TRUE, FALSE, and UNKNOWN instead of the standard two-valued (Boolean) logic with values TRUE or FALSE. </a:t>
            </a:r>
          </a:p>
          <a:p>
            <a:r>
              <a:rPr lang="en-US" sz="2000" dirty="0"/>
              <a:t>It is therefore necessary to define the results (or truth values) of three-valued logical expressions when the logical connectives AND, OR, and NOT are used.</a:t>
            </a:r>
            <a:endParaRPr lang="en-US" dirty="0"/>
          </a:p>
        </p:txBody>
      </p:sp>
    </p:spTree>
    <p:extLst>
      <p:ext uri="{BB962C8B-B14F-4D97-AF65-F5344CB8AC3E}">
        <p14:creationId xmlns:p14="http://schemas.microsoft.com/office/powerpoint/2010/main" val="1757376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NATURAL JOIN</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5" name="Picture 4">
            <a:extLst>
              <a:ext uri="{FF2B5EF4-FFF2-40B4-BE49-F238E27FC236}">
                <a16:creationId xmlns:a16="http://schemas.microsoft.com/office/drawing/2014/main" id="{D1936CA2-27AB-4AA0-BF8B-E851E39A0CDE}"/>
              </a:ext>
            </a:extLst>
          </p:cNvPr>
          <p:cNvPicPr>
            <a:picLocks noChangeAspect="1"/>
          </p:cNvPicPr>
          <p:nvPr/>
        </p:nvPicPr>
        <p:blipFill>
          <a:blip r:embed="rId2"/>
          <a:stretch>
            <a:fillRect/>
          </a:stretch>
        </p:blipFill>
        <p:spPr>
          <a:xfrm>
            <a:off x="1275116" y="1930400"/>
            <a:ext cx="4128197" cy="4665723"/>
          </a:xfrm>
          <a:prstGeom prst="rect">
            <a:avLst/>
          </a:prstGeom>
        </p:spPr>
      </p:pic>
      <p:pic>
        <p:nvPicPr>
          <p:cNvPr id="8" name="Picture 7">
            <a:extLst>
              <a:ext uri="{FF2B5EF4-FFF2-40B4-BE49-F238E27FC236}">
                <a16:creationId xmlns:a16="http://schemas.microsoft.com/office/drawing/2014/main" id="{A4BCAF36-DD31-4857-96AD-546859136A54}"/>
              </a:ext>
            </a:extLst>
          </p:cNvPr>
          <p:cNvPicPr>
            <a:picLocks noChangeAspect="1"/>
          </p:cNvPicPr>
          <p:nvPr/>
        </p:nvPicPr>
        <p:blipFill>
          <a:blip r:embed="rId3"/>
          <a:stretch>
            <a:fillRect/>
          </a:stretch>
        </p:blipFill>
        <p:spPr>
          <a:xfrm>
            <a:off x="6001095" y="3266086"/>
            <a:ext cx="4948667" cy="1548973"/>
          </a:xfrm>
          <a:prstGeom prst="rect">
            <a:avLst/>
          </a:prstGeom>
        </p:spPr>
      </p:pic>
    </p:spTree>
    <p:extLst>
      <p:ext uri="{BB962C8B-B14F-4D97-AF65-F5344CB8AC3E}">
        <p14:creationId xmlns:p14="http://schemas.microsoft.com/office/powerpoint/2010/main" val="1854089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NATURAL JOIN</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6" name="Picture 5">
            <a:extLst>
              <a:ext uri="{FF2B5EF4-FFF2-40B4-BE49-F238E27FC236}">
                <a16:creationId xmlns:a16="http://schemas.microsoft.com/office/drawing/2014/main" id="{099FB7A6-942E-43C0-8A57-07D9E780081F}"/>
              </a:ext>
            </a:extLst>
          </p:cNvPr>
          <p:cNvPicPr>
            <a:picLocks noChangeAspect="1"/>
          </p:cNvPicPr>
          <p:nvPr/>
        </p:nvPicPr>
        <p:blipFill>
          <a:blip r:embed="rId2"/>
          <a:stretch>
            <a:fillRect/>
          </a:stretch>
        </p:blipFill>
        <p:spPr>
          <a:xfrm>
            <a:off x="3404601" y="1824916"/>
            <a:ext cx="4848225" cy="4924425"/>
          </a:xfrm>
          <a:prstGeom prst="rect">
            <a:avLst/>
          </a:prstGeom>
        </p:spPr>
      </p:pic>
    </p:spTree>
    <p:extLst>
      <p:ext uri="{BB962C8B-B14F-4D97-AF65-F5344CB8AC3E}">
        <p14:creationId xmlns:p14="http://schemas.microsoft.com/office/powerpoint/2010/main" val="3987352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a:t>
            </a:r>
            <a:endParaRPr lang="en-US" sz="1600" dirty="0">
              <a:solidFill>
                <a:schemeClr val="tx1"/>
              </a:solidFill>
            </a:endParaRPr>
          </a:p>
          <a:p>
            <a:r>
              <a:rPr lang="en-US" sz="1600" dirty="0">
                <a:solidFill>
                  <a:schemeClr val="tx1"/>
                </a:solidFill>
              </a:rPr>
              <a:t>If the names of the join attributes are not the same in the base relations, it is possible to rename the attributes so that they match, and then to apply NATURAL JOIN. </a:t>
            </a:r>
          </a:p>
          <a:p>
            <a:r>
              <a:rPr lang="en-US" sz="1600" dirty="0">
                <a:solidFill>
                  <a:schemeClr val="tx1"/>
                </a:solidFill>
              </a:rPr>
              <a:t>In this case, the AS construct can be used to rename a relation and all its attributes in the FROM clause. </a:t>
            </a:r>
          </a:p>
          <a:p>
            <a:r>
              <a:rPr lang="en-US" sz="1600" dirty="0">
                <a:solidFill>
                  <a:schemeClr val="tx1"/>
                </a:solidFill>
              </a:rPr>
              <a:t>This is illustrated in Q1B, where the DEPARTMENT relation is renamed as DEPT and its attributes are renamed as </a:t>
            </a:r>
            <a:r>
              <a:rPr lang="en-US" sz="1600" dirty="0" err="1">
                <a:solidFill>
                  <a:schemeClr val="tx1"/>
                </a:solidFill>
              </a:rPr>
              <a:t>Dname</a:t>
            </a:r>
            <a:r>
              <a:rPr lang="en-US" sz="1600" dirty="0">
                <a:solidFill>
                  <a:schemeClr val="tx1"/>
                </a:solidFill>
              </a:rPr>
              <a:t>, </a:t>
            </a:r>
            <a:r>
              <a:rPr lang="en-US" sz="1600" dirty="0" err="1">
                <a:solidFill>
                  <a:schemeClr val="tx1"/>
                </a:solidFill>
              </a:rPr>
              <a:t>Dno</a:t>
            </a:r>
            <a:r>
              <a:rPr lang="en-US" sz="1600" dirty="0">
                <a:solidFill>
                  <a:schemeClr val="tx1"/>
                </a:solidFill>
              </a:rPr>
              <a:t> (to match the name of the desired join attribute </a:t>
            </a:r>
            <a:r>
              <a:rPr lang="en-US" sz="1600" dirty="0" err="1">
                <a:solidFill>
                  <a:schemeClr val="tx1"/>
                </a:solidFill>
              </a:rPr>
              <a:t>Dno</a:t>
            </a:r>
            <a:r>
              <a:rPr lang="en-US" sz="1600" dirty="0">
                <a:solidFill>
                  <a:schemeClr val="tx1"/>
                </a:solidFill>
              </a:rPr>
              <a:t> in the EMPLOYEE table), </a:t>
            </a:r>
            <a:r>
              <a:rPr lang="en-US" sz="1600" dirty="0" err="1">
                <a:solidFill>
                  <a:schemeClr val="tx1"/>
                </a:solidFill>
              </a:rPr>
              <a:t>Mssn</a:t>
            </a:r>
            <a:r>
              <a:rPr lang="en-US" sz="1600" dirty="0">
                <a:solidFill>
                  <a:schemeClr val="tx1"/>
                </a:solidFill>
              </a:rPr>
              <a:t>, and </a:t>
            </a:r>
            <a:r>
              <a:rPr lang="en-US" sz="1600" dirty="0" err="1">
                <a:solidFill>
                  <a:schemeClr val="tx1"/>
                </a:solidFill>
              </a:rPr>
              <a:t>Msdate</a:t>
            </a:r>
            <a:r>
              <a:rPr lang="en-US" sz="1600" dirty="0">
                <a:solidFill>
                  <a:schemeClr val="tx1"/>
                </a:solidFill>
              </a:rPr>
              <a:t>. </a:t>
            </a:r>
          </a:p>
          <a:p>
            <a:r>
              <a:rPr lang="en-US" sz="1600" dirty="0">
                <a:solidFill>
                  <a:schemeClr val="tx1"/>
                </a:solidFill>
              </a:rPr>
              <a:t>The implied join condition for this NATURAL JOIN is </a:t>
            </a:r>
            <a:r>
              <a:rPr lang="en-US" sz="1600" dirty="0" err="1">
                <a:solidFill>
                  <a:schemeClr val="tx1"/>
                </a:solidFill>
              </a:rPr>
              <a:t>EMPLOYEE.Dno</a:t>
            </a:r>
            <a:r>
              <a:rPr lang="en-US" sz="1600" dirty="0">
                <a:solidFill>
                  <a:schemeClr val="tx1"/>
                </a:solidFill>
              </a:rPr>
              <a:t> = </a:t>
            </a:r>
            <a:r>
              <a:rPr lang="en-US" sz="1600" dirty="0" err="1">
                <a:solidFill>
                  <a:schemeClr val="tx1"/>
                </a:solidFill>
              </a:rPr>
              <a:t>DEPT.Dno</a:t>
            </a:r>
            <a:r>
              <a:rPr lang="en-US" sz="1600" dirty="0">
                <a:solidFill>
                  <a:schemeClr val="tx1"/>
                </a:solidFill>
              </a:rPr>
              <a:t>, because this is the only pair of attributes with the same name after renaming:</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4" name="Picture 3"/>
          <p:cNvPicPr>
            <a:picLocks noChangeAspect="1"/>
          </p:cNvPicPr>
          <p:nvPr/>
        </p:nvPicPr>
        <p:blipFill>
          <a:blip r:embed="rId2"/>
          <a:stretch>
            <a:fillRect/>
          </a:stretch>
        </p:blipFill>
        <p:spPr>
          <a:xfrm>
            <a:off x="1010368" y="4615163"/>
            <a:ext cx="8488739" cy="1566733"/>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6294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fontScale="85000" lnSpcReduction="10000"/>
          </a:bodyPr>
          <a:lstStyle/>
          <a:p>
            <a:r>
              <a:rPr lang="en-US" sz="1700" b="1" i="1" u="sng" dirty="0">
                <a:solidFill>
                  <a:schemeClr val="accent2">
                    <a:lumMod val="75000"/>
                  </a:schemeClr>
                </a:solidFill>
              </a:rPr>
              <a:t>Joined Tables in SQL and Outer Joins</a:t>
            </a:r>
          </a:p>
          <a:p>
            <a:r>
              <a:rPr lang="en-US" sz="1600" dirty="0">
                <a:solidFill>
                  <a:schemeClr val="tx1"/>
                </a:solidFill>
              </a:rPr>
              <a:t>The default type of join in a joined table is called an </a:t>
            </a:r>
            <a:r>
              <a:rPr lang="en-US" sz="1600" b="1" dirty="0">
                <a:solidFill>
                  <a:srgbClr val="C00000"/>
                </a:solidFill>
              </a:rPr>
              <a:t>inner join, where a tuple is included in the result only if a matching tuple exists in the other relation.</a:t>
            </a:r>
            <a:endParaRPr lang="en-US" sz="1700" dirty="0">
              <a:solidFill>
                <a:schemeClr val="tx1"/>
              </a:solidFill>
            </a:endParaRPr>
          </a:p>
          <a:p>
            <a:r>
              <a:rPr lang="en-US" sz="1700" dirty="0">
                <a:solidFill>
                  <a:schemeClr val="tx1"/>
                </a:solidFill>
              </a:rPr>
              <a:t>In SQL, the options available for specifying joined tables include:</a:t>
            </a:r>
          </a:p>
          <a:p>
            <a:pPr lvl="1"/>
            <a:r>
              <a:rPr lang="en-US" sz="1800" b="1" dirty="0">
                <a:solidFill>
                  <a:srgbClr val="C00000"/>
                </a:solidFill>
              </a:rPr>
              <a:t>INNER JOIN </a:t>
            </a:r>
            <a:r>
              <a:rPr lang="en-US" sz="1800" dirty="0">
                <a:solidFill>
                  <a:schemeClr val="tx1"/>
                </a:solidFill>
              </a:rPr>
              <a:t>(only pairs of tuples that match the join condition are retrieved, same as JOIN), </a:t>
            </a:r>
          </a:p>
          <a:p>
            <a:pPr lvl="1"/>
            <a:r>
              <a:rPr lang="en-US" sz="1800" b="1" dirty="0">
                <a:solidFill>
                  <a:srgbClr val="C00000"/>
                </a:solidFill>
              </a:rPr>
              <a:t>LEFT OUTER JOIN </a:t>
            </a:r>
            <a:r>
              <a:rPr lang="en-US" sz="1800" dirty="0">
                <a:solidFill>
                  <a:schemeClr val="tx1"/>
                </a:solidFill>
              </a:rPr>
              <a:t>(every tuple in the left table must appear in the result; if it does not have a matching tuple, it is padded with NULL values for the attributes of the right table),</a:t>
            </a:r>
          </a:p>
          <a:p>
            <a:pPr lvl="1"/>
            <a:r>
              <a:rPr lang="en-US" sz="1800" b="1" dirty="0">
                <a:solidFill>
                  <a:srgbClr val="C00000"/>
                </a:solidFill>
              </a:rPr>
              <a:t>RIGHT OUTER JOIN </a:t>
            </a:r>
            <a:r>
              <a:rPr lang="en-US" sz="1800" dirty="0">
                <a:solidFill>
                  <a:schemeClr val="tx1"/>
                </a:solidFill>
              </a:rPr>
              <a:t>(every tuple in the right table must appear in the result; if it does not have a matching tuple, it is padded with NULL values for the attributes of the </a:t>
            </a:r>
            <a:r>
              <a:rPr lang="en-US" sz="1800" dirty="0" err="1">
                <a:solidFill>
                  <a:schemeClr val="tx1"/>
                </a:solidFill>
              </a:rPr>
              <a:t>lefttable</a:t>
            </a:r>
            <a:r>
              <a:rPr lang="en-US" sz="1800" dirty="0">
                <a:solidFill>
                  <a:schemeClr val="tx1"/>
                </a:solidFill>
              </a:rPr>
              <a:t>), and </a:t>
            </a:r>
            <a:r>
              <a:rPr lang="en-US" sz="1800" dirty="0">
                <a:solidFill>
                  <a:srgbClr val="C00000"/>
                </a:solidFill>
              </a:rPr>
              <a:t>FULL OUTER JOIN</a:t>
            </a:r>
            <a:r>
              <a:rPr lang="en-US" sz="1800" dirty="0">
                <a:solidFill>
                  <a:schemeClr val="tx1"/>
                </a:solidFill>
              </a:rPr>
              <a:t>.  In the latter three options, the keyword OUTER may be omitted. </a:t>
            </a:r>
          </a:p>
          <a:p>
            <a:pPr lvl="1"/>
            <a:r>
              <a:rPr lang="en-US" sz="1800" dirty="0">
                <a:solidFill>
                  <a:schemeClr val="tx1"/>
                </a:solidFill>
              </a:rPr>
              <a:t>If the join attributes have the same name, one can also specify the natural join variation of outer joins by using the keyword </a:t>
            </a:r>
            <a:r>
              <a:rPr lang="en-US" sz="1800" b="1" dirty="0">
                <a:solidFill>
                  <a:srgbClr val="C00000"/>
                </a:solidFill>
              </a:rPr>
              <a:t>NATURAL</a:t>
            </a:r>
            <a:r>
              <a:rPr lang="en-US" sz="1800" dirty="0">
                <a:solidFill>
                  <a:schemeClr val="tx1"/>
                </a:solidFill>
              </a:rPr>
              <a:t> before the operation (for example, NATURAL LEFT OUTER JOIN). </a:t>
            </a:r>
          </a:p>
          <a:p>
            <a:pPr lvl="1"/>
            <a:r>
              <a:rPr lang="en-US" sz="1800" dirty="0">
                <a:solidFill>
                  <a:schemeClr val="tx1"/>
                </a:solidFill>
              </a:rPr>
              <a:t>The keyword </a:t>
            </a:r>
            <a:r>
              <a:rPr lang="en-US" sz="1800" b="1" dirty="0">
                <a:solidFill>
                  <a:srgbClr val="C00000"/>
                </a:solidFill>
              </a:rPr>
              <a:t>CROSS JOIN </a:t>
            </a:r>
            <a:r>
              <a:rPr lang="en-US" sz="1800" dirty="0">
                <a:solidFill>
                  <a:schemeClr val="tx1"/>
                </a:solidFill>
              </a:rPr>
              <a:t>is used to specify the CARTESIAN PRODUCT although this should be used only with the utmost care because it generates all possible tuple combinations.</a:t>
            </a:r>
          </a:p>
          <a:p>
            <a:endParaRPr lang="en-US" sz="1600" dirty="0">
              <a:solidFill>
                <a:schemeClr val="tx1"/>
              </a:solidFill>
            </a:endParaRPr>
          </a:p>
          <a:p>
            <a:endParaRPr lang="en-US" sz="1600" dirty="0">
              <a:solidFill>
                <a:schemeClr val="tx1"/>
              </a:solidFill>
            </a:endParaRPr>
          </a:p>
        </p:txBody>
      </p:sp>
    </p:spTree>
    <p:extLst>
      <p:ext uri="{BB962C8B-B14F-4D97-AF65-F5344CB8AC3E}">
        <p14:creationId xmlns:p14="http://schemas.microsoft.com/office/powerpoint/2010/main" val="1202745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a:t>
            </a:r>
            <a:endParaRPr lang="en-US" sz="1600" dirty="0">
              <a:solidFill>
                <a:schemeClr val="tx1"/>
              </a:solidFill>
            </a:endParaRPr>
          </a:p>
          <a:p>
            <a:r>
              <a:rPr lang="en-US" sz="2000" dirty="0">
                <a:solidFill>
                  <a:schemeClr val="tx1"/>
                </a:solidFill>
              </a:rPr>
              <a:t>It is also possible to nest join specifications; that is, one of the tables in a join may itself be a joined table.</a:t>
            </a:r>
          </a:p>
          <a:p>
            <a:r>
              <a:rPr lang="en-US" sz="2000" dirty="0">
                <a:solidFill>
                  <a:schemeClr val="tx1"/>
                </a:solidFill>
              </a:rPr>
              <a:t>This allows the specification of the join of three or more tables as a single joined table, which is called a </a:t>
            </a:r>
            <a:r>
              <a:rPr lang="en-US" sz="2000" dirty="0" err="1">
                <a:solidFill>
                  <a:schemeClr val="tx1"/>
                </a:solidFill>
              </a:rPr>
              <a:t>multiway</a:t>
            </a:r>
            <a:r>
              <a:rPr lang="en-US" sz="2000" dirty="0">
                <a:solidFill>
                  <a:schemeClr val="tx1"/>
                </a:solidFill>
              </a:rPr>
              <a:t> join. </a:t>
            </a:r>
          </a:p>
          <a:p>
            <a:r>
              <a:rPr lang="en-US" sz="2000" dirty="0">
                <a:solidFill>
                  <a:schemeClr val="tx1"/>
                </a:solidFill>
              </a:rPr>
              <a:t>For example, Q2A is a different way of specifying query Q2 from Section 6.3.1 using the concept of a joined table:</a:t>
            </a:r>
          </a:p>
          <a:p>
            <a:endParaRPr lang="en-US" sz="1600" dirty="0">
              <a:solidFill>
                <a:schemeClr val="tx1"/>
              </a:solidFill>
            </a:endParaRPr>
          </a:p>
        </p:txBody>
      </p:sp>
      <p:pic>
        <p:nvPicPr>
          <p:cNvPr id="4" name="Picture 3"/>
          <p:cNvPicPr>
            <a:picLocks noChangeAspect="1"/>
          </p:cNvPicPr>
          <p:nvPr/>
        </p:nvPicPr>
        <p:blipFill>
          <a:blip r:embed="rId2"/>
          <a:stretch>
            <a:fillRect/>
          </a:stretch>
        </p:blipFill>
        <p:spPr>
          <a:xfrm>
            <a:off x="1042976" y="4201125"/>
            <a:ext cx="9444181" cy="1452951"/>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06762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2000" b="1" i="1" u="sng" dirty="0">
                <a:solidFill>
                  <a:schemeClr val="accent2">
                    <a:lumMod val="75000"/>
                  </a:schemeClr>
                </a:solidFill>
              </a:rPr>
              <a:t>Aggregate Functions in SQL</a:t>
            </a:r>
          </a:p>
          <a:p>
            <a:r>
              <a:rPr lang="en-US" dirty="0">
                <a:solidFill>
                  <a:schemeClr val="tx1"/>
                </a:solidFill>
              </a:rPr>
              <a:t>Aggregate functions are used to summarize information from multiple tuples into a single-tuple summary. </a:t>
            </a:r>
          </a:p>
          <a:p>
            <a:r>
              <a:rPr lang="en-US" dirty="0">
                <a:solidFill>
                  <a:schemeClr val="tx1"/>
                </a:solidFill>
              </a:rPr>
              <a:t>Grouping is used to create subgroups of tuples before summarization.</a:t>
            </a:r>
          </a:p>
          <a:p>
            <a:r>
              <a:rPr lang="en-US" dirty="0">
                <a:solidFill>
                  <a:schemeClr val="tx1"/>
                </a:solidFill>
              </a:rPr>
              <a:t>A number of built-in aggregate functions exist: COUNT, SUM, MAX, MIN, and AVG.</a:t>
            </a:r>
          </a:p>
          <a:p>
            <a:pPr lvl="1"/>
            <a:r>
              <a:rPr lang="en-US" dirty="0">
                <a:solidFill>
                  <a:schemeClr val="tx1"/>
                </a:solidFill>
              </a:rPr>
              <a:t>The </a:t>
            </a:r>
            <a:r>
              <a:rPr lang="en-US" b="1" dirty="0">
                <a:solidFill>
                  <a:srgbClr val="C00000"/>
                </a:solidFill>
              </a:rPr>
              <a:t>COUNT</a:t>
            </a:r>
            <a:r>
              <a:rPr lang="en-US" dirty="0">
                <a:solidFill>
                  <a:schemeClr val="tx1"/>
                </a:solidFill>
              </a:rPr>
              <a:t> function returns the number of tuples or values as specified in a query.</a:t>
            </a:r>
          </a:p>
          <a:p>
            <a:pPr lvl="1"/>
            <a:r>
              <a:rPr lang="en-US" dirty="0">
                <a:solidFill>
                  <a:schemeClr val="tx1"/>
                </a:solidFill>
              </a:rPr>
              <a:t>The functions </a:t>
            </a:r>
            <a:r>
              <a:rPr lang="en-US" b="1" dirty="0">
                <a:solidFill>
                  <a:srgbClr val="C00000"/>
                </a:solidFill>
              </a:rPr>
              <a:t>SUM, MAX, MIN, and AVG </a:t>
            </a:r>
            <a:r>
              <a:rPr lang="en-US" dirty="0">
                <a:solidFill>
                  <a:schemeClr val="tx1"/>
                </a:solidFill>
              </a:rPr>
              <a:t>can be applied to a set or </a:t>
            </a:r>
            <a:r>
              <a:rPr lang="en-US" dirty="0" err="1">
                <a:solidFill>
                  <a:schemeClr val="tx1"/>
                </a:solidFill>
              </a:rPr>
              <a:t>multiset</a:t>
            </a:r>
            <a:r>
              <a:rPr lang="en-US" dirty="0">
                <a:solidFill>
                  <a:schemeClr val="tx1"/>
                </a:solidFill>
              </a:rPr>
              <a:t> of numeric values and return, respectively, the sum, maximum value, minimum value, and average (mean) of those values.</a:t>
            </a:r>
          </a:p>
          <a:p>
            <a:endParaRPr lang="en-US" sz="1600" dirty="0">
              <a:solidFill>
                <a:schemeClr val="tx1"/>
              </a:solidFill>
            </a:endParaRPr>
          </a:p>
        </p:txBody>
      </p:sp>
      <p:pic>
        <p:nvPicPr>
          <p:cNvPr id="5" name="Picture 4"/>
          <p:cNvPicPr>
            <a:picLocks noChangeAspect="1"/>
          </p:cNvPicPr>
          <p:nvPr/>
        </p:nvPicPr>
        <p:blipFill>
          <a:blip r:embed="rId2"/>
          <a:stretch>
            <a:fillRect/>
          </a:stretch>
        </p:blipFill>
        <p:spPr>
          <a:xfrm>
            <a:off x="1249054" y="4927601"/>
            <a:ext cx="9693891" cy="1694460"/>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50938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2400" b="1" i="1" u="sng" dirty="0">
                <a:solidFill>
                  <a:schemeClr val="accent2">
                    <a:lumMod val="75000"/>
                  </a:schemeClr>
                </a:solidFill>
              </a:rPr>
              <a:t>Aggregate Functions in SQL</a:t>
            </a:r>
          </a:p>
          <a:p>
            <a:r>
              <a:rPr lang="en-US" sz="2400" dirty="0">
                <a:solidFill>
                  <a:schemeClr val="tx1"/>
                </a:solidFill>
              </a:rPr>
              <a:t>We could use AS to rename the column names in the resulting single-row table; for example, as in Q19A.</a:t>
            </a:r>
          </a:p>
          <a:p>
            <a:pPr marL="0" indent="0">
              <a:buNone/>
            </a:pPr>
            <a:endParaRPr lang="en-US" sz="1600" dirty="0">
              <a:solidFill>
                <a:schemeClr val="tx1"/>
              </a:solidFill>
            </a:endParaRPr>
          </a:p>
        </p:txBody>
      </p:sp>
      <p:pic>
        <p:nvPicPr>
          <p:cNvPr id="4" name="Picture 3"/>
          <p:cNvPicPr>
            <a:picLocks noChangeAspect="1"/>
          </p:cNvPicPr>
          <p:nvPr/>
        </p:nvPicPr>
        <p:blipFill>
          <a:blip r:embed="rId2"/>
          <a:stretch>
            <a:fillRect/>
          </a:stretch>
        </p:blipFill>
        <p:spPr>
          <a:xfrm>
            <a:off x="1030604" y="3098457"/>
            <a:ext cx="9317388" cy="1501251"/>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053200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2000" b="1" i="1" u="sng" dirty="0">
                <a:solidFill>
                  <a:schemeClr val="accent2">
                    <a:lumMod val="75000"/>
                  </a:schemeClr>
                </a:solidFill>
              </a:rPr>
              <a:t>Aggregate Functions in SQL</a:t>
            </a:r>
            <a:endParaRPr lang="en-US" sz="2000" dirty="0">
              <a:solidFill>
                <a:schemeClr val="tx1"/>
              </a:solidFill>
            </a:endParaRPr>
          </a:p>
          <a:p>
            <a:r>
              <a:rPr lang="en-US" sz="2000" dirty="0">
                <a:solidFill>
                  <a:schemeClr val="tx1"/>
                </a:solidFill>
              </a:rPr>
              <a:t>If we want to get the preceding aggregate function values for employees of a specific department—say, the ‘Research’ department—we can write Query 20, where the EMPLOYEE tuples are restricted by the WHERE clause to those employees who work for the ‘Research’ department.</a:t>
            </a:r>
          </a:p>
        </p:txBody>
      </p:sp>
      <p:pic>
        <p:nvPicPr>
          <p:cNvPr id="6" name="Picture 5"/>
          <p:cNvPicPr>
            <a:picLocks noChangeAspect="1"/>
          </p:cNvPicPr>
          <p:nvPr/>
        </p:nvPicPr>
        <p:blipFill>
          <a:blip r:embed="rId2"/>
          <a:stretch>
            <a:fillRect/>
          </a:stretch>
        </p:blipFill>
        <p:spPr>
          <a:xfrm>
            <a:off x="3932185" y="3266210"/>
            <a:ext cx="6354976" cy="33227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494452" y="4363857"/>
            <a:ext cx="3254853" cy="954107"/>
          </a:xfrm>
          <a:prstGeom prst="rect">
            <a:avLst/>
          </a:prstGeom>
        </p:spPr>
        <p:txBody>
          <a:bodyPr wrap="square">
            <a:spAutoFit/>
          </a:bodyPr>
          <a:lstStyle/>
          <a:p>
            <a:r>
              <a:rPr lang="en-US" sz="1400" dirty="0"/>
              <a:t>Here the asterisk (*) refers to the rows (tuples), so COUNT (*) returns the number of</a:t>
            </a:r>
          </a:p>
          <a:p>
            <a:r>
              <a:rPr lang="en-US" sz="1400" dirty="0"/>
              <a:t>rows in the result of the query. </a:t>
            </a:r>
            <a:endParaRPr lang="en-US" sz="1400" b="1" dirty="0">
              <a:solidFill>
                <a:srgbClr val="C00000"/>
              </a:solidFill>
            </a:endParaRPr>
          </a:p>
        </p:txBody>
      </p:sp>
    </p:spTree>
    <p:extLst>
      <p:ext uri="{BB962C8B-B14F-4D97-AF65-F5344CB8AC3E}">
        <p14:creationId xmlns:p14="http://schemas.microsoft.com/office/powerpoint/2010/main" val="645851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2000" b="1" i="1" u="sng" dirty="0">
                <a:solidFill>
                  <a:schemeClr val="accent2">
                    <a:lumMod val="75000"/>
                  </a:schemeClr>
                </a:solidFill>
              </a:rPr>
              <a:t>Aggregate Functions in SQL</a:t>
            </a:r>
          </a:p>
          <a:p>
            <a:r>
              <a:rPr lang="en-US" sz="2000" dirty="0">
                <a:solidFill>
                  <a:schemeClr val="tx1"/>
                </a:solidFill>
              </a:rPr>
              <a:t>We may also use the COUNT function to count values in a column rather than tuples.</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marL="0" indent="0">
              <a:buNone/>
            </a:pPr>
            <a:endParaRPr lang="en-US" sz="2000" dirty="0">
              <a:solidFill>
                <a:schemeClr val="tx1"/>
              </a:solidFill>
            </a:endParaRPr>
          </a:p>
          <a:p>
            <a:r>
              <a:rPr lang="en-US" sz="2000" dirty="0">
                <a:solidFill>
                  <a:schemeClr val="tx1"/>
                </a:solidFill>
              </a:rPr>
              <a:t>If we write COUNT(SALARY) instead of COUNT(DISTINCT SALARY) in Q23, then duplicate values will not be eliminated. </a:t>
            </a:r>
          </a:p>
          <a:p>
            <a:r>
              <a:rPr lang="en-US" sz="2000" dirty="0">
                <a:solidFill>
                  <a:schemeClr val="tx1"/>
                </a:solidFill>
              </a:rPr>
              <a:t>However, any tuples with NULL for SALARY will not be counted. </a:t>
            </a:r>
          </a:p>
          <a:p>
            <a:r>
              <a:rPr lang="en-US" sz="2000" b="1" dirty="0">
                <a:solidFill>
                  <a:srgbClr val="C00000"/>
                </a:solidFill>
              </a:rPr>
              <a:t>COUNT(expression) does not count NULL values. </a:t>
            </a:r>
            <a:endParaRPr lang="en-US" sz="1600" dirty="0">
              <a:solidFill>
                <a:schemeClr val="tx1"/>
              </a:solidFill>
            </a:endParaRPr>
          </a:p>
        </p:txBody>
      </p:sp>
      <p:pic>
        <p:nvPicPr>
          <p:cNvPr id="7" name="Picture 6"/>
          <p:cNvPicPr>
            <a:picLocks noChangeAspect="1"/>
          </p:cNvPicPr>
          <p:nvPr/>
        </p:nvPicPr>
        <p:blipFill>
          <a:blip r:embed="rId2"/>
          <a:stretch>
            <a:fillRect/>
          </a:stretch>
        </p:blipFill>
        <p:spPr>
          <a:xfrm>
            <a:off x="1133672" y="2768600"/>
            <a:ext cx="8516205" cy="1320800"/>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3864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Aggregate Functions in SQL</a:t>
            </a:r>
          </a:p>
          <a:p>
            <a:r>
              <a:rPr lang="en-US" sz="2000" dirty="0">
                <a:solidFill>
                  <a:schemeClr val="tx1"/>
                </a:solidFill>
              </a:rPr>
              <a:t>MAX and MIN do not count NULL in their evaluation of data. If we have a column containing only dates for instance and there is a NULL date, </a:t>
            </a:r>
            <a:r>
              <a:rPr lang="en-US" sz="2000" b="1" dirty="0">
                <a:solidFill>
                  <a:srgbClr val="C00000"/>
                </a:solidFill>
              </a:rPr>
              <a:t>MAX and MIN will both ignore that value.</a:t>
            </a:r>
          </a:p>
          <a:p>
            <a:r>
              <a:rPr lang="en-US" sz="2000" b="1" dirty="0">
                <a:solidFill>
                  <a:srgbClr val="C00000"/>
                </a:solidFill>
              </a:rPr>
              <a:t>Aggregate functions such as SUM, COUNT, AVG, MAX, and MIN exclude NULL values.</a:t>
            </a:r>
          </a:p>
          <a:p>
            <a:r>
              <a:rPr lang="en-US" sz="2000" dirty="0">
                <a:solidFill>
                  <a:schemeClr val="tx1"/>
                </a:solidFill>
              </a:rPr>
              <a:t>In general, NULL values are discarded when aggregate functions are applied to a particular column (attribute); </a:t>
            </a:r>
            <a:r>
              <a:rPr lang="en-US" sz="2000" b="1" dirty="0">
                <a:solidFill>
                  <a:srgbClr val="C00000"/>
                </a:solidFill>
              </a:rPr>
              <a:t>the only exception is for COUNT(*) because tuples instead of values are counted. </a:t>
            </a:r>
          </a:p>
          <a:p>
            <a:r>
              <a:rPr lang="en-US" sz="2000" dirty="0">
                <a:solidFill>
                  <a:schemeClr val="tx1"/>
                </a:solidFill>
              </a:rPr>
              <a:t>The general rule is as follows: when an aggregate function is applied to a collection of values, NULLs are removed from the collection before the calculation; if the collection becomes empty because all values are NULL, the aggregate function will return NULL (except in the case of COUNT, where it will return 0 for an empty collection of values).</a:t>
            </a:r>
          </a:p>
          <a:p>
            <a:endParaRPr lang="en-US" sz="1600" dirty="0">
              <a:solidFill>
                <a:schemeClr val="tx1"/>
              </a:solidFill>
            </a:endParaRPr>
          </a:p>
        </p:txBody>
      </p:sp>
    </p:spTree>
    <p:extLst>
      <p:ext uri="{BB962C8B-B14F-4D97-AF65-F5344CB8AC3E}">
        <p14:creationId xmlns:p14="http://schemas.microsoft.com/office/powerpoint/2010/main" val="3177720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8" y="1451232"/>
            <a:ext cx="8728474" cy="4661243"/>
          </a:xfrm>
        </p:spPr>
        <p:txBody>
          <a:bodyPr>
            <a:normAutofit/>
          </a:bodyPr>
          <a:lstStyle/>
          <a:p>
            <a:r>
              <a:rPr lang="en-US" sz="1600" b="1" i="1" u="sng" dirty="0">
                <a:solidFill>
                  <a:schemeClr val="accent2">
                    <a:lumMod val="75000"/>
                  </a:schemeClr>
                </a:solidFill>
              </a:rPr>
              <a:t>Comparisons Involving NULL and Three-Valued Logic</a:t>
            </a:r>
          </a:p>
        </p:txBody>
      </p:sp>
      <p:pic>
        <p:nvPicPr>
          <p:cNvPr id="7" name="Picture 6"/>
          <p:cNvPicPr>
            <a:picLocks noChangeAspect="1"/>
          </p:cNvPicPr>
          <p:nvPr/>
        </p:nvPicPr>
        <p:blipFill>
          <a:blip r:embed="rId2"/>
          <a:stretch>
            <a:fillRect/>
          </a:stretch>
        </p:blipFill>
        <p:spPr>
          <a:xfrm>
            <a:off x="1404087" y="1930400"/>
            <a:ext cx="8596667" cy="4666762"/>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2381921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Aggregate Functions in SQL</a:t>
            </a:r>
          </a:p>
          <a:p>
            <a:r>
              <a:rPr lang="en-US" sz="1600" dirty="0">
                <a:solidFill>
                  <a:schemeClr val="tx1"/>
                </a:solidFill>
              </a:rPr>
              <a:t>We can specify a correlated nested query with an aggregate function, and then use the nested query in the WHERE clause of an outer query.</a:t>
            </a:r>
          </a:p>
          <a:p>
            <a:r>
              <a:rPr lang="en-US" sz="1600" dirty="0">
                <a:solidFill>
                  <a:schemeClr val="tx1"/>
                </a:solidFill>
              </a:rPr>
              <a:t>For example, to retrieve the names of all employees who have two or more dependents (Query 5), we can write the following:</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r>
              <a:rPr lang="en-US" sz="1600" dirty="0">
                <a:solidFill>
                  <a:schemeClr val="tx1"/>
                </a:solidFill>
              </a:rPr>
              <a:t>The correlated nested query counts the number of dependents that each employee has; if this is greater than or equal to two, the employee tuple is selected.</a:t>
            </a:r>
          </a:p>
          <a:p>
            <a:r>
              <a:rPr lang="en-US" sz="1600" dirty="0">
                <a:solidFill>
                  <a:schemeClr val="tx1"/>
                </a:solidFill>
              </a:rPr>
              <a:t>SQL also has aggregate functions SOME and ALL that can be applied to a collection of Boolean values; SOME returns TRUE if at least one element in the collection is TRUE, whereas ALL returns TRUE if all elements in the collection are TRUE.</a:t>
            </a:r>
          </a:p>
        </p:txBody>
      </p:sp>
      <p:pic>
        <p:nvPicPr>
          <p:cNvPr id="4" name="Picture 3"/>
          <p:cNvPicPr>
            <a:picLocks noChangeAspect="1"/>
          </p:cNvPicPr>
          <p:nvPr/>
        </p:nvPicPr>
        <p:blipFill rotWithShape="1">
          <a:blip r:embed="rId2"/>
          <a:srcRect t="7807"/>
          <a:stretch/>
        </p:blipFill>
        <p:spPr>
          <a:xfrm>
            <a:off x="2675249" y="3044629"/>
            <a:ext cx="5753817" cy="1513515"/>
          </a:xfrm>
          <a:prstGeom prst="rect">
            <a:avLst/>
          </a:prstGeom>
          <a:ln w="19050">
            <a:solidFill>
              <a:schemeClr val="tx1"/>
            </a:solidFill>
          </a:ln>
        </p:spPr>
      </p:pic>
    </p:spTree>
    <p:extLst>
      <p:ext uri="{BB962C8B-B14F-4D97-AF65-F5344CB8AC3E}">
        <p14:creationId xmlns:p14="http://schemas.microsoft.com/office/powerpoint/2010/main" val="1075550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2000" b="1" i="1" u="sng" dirty="0">
                <a:solidFill>
                  <a:schemeClr val="accent2">
                    <a:lumMod val="75000"/>
                  </a:schemeClr>
                </a:solidFill>
              </a:rPr>
              <a:t>Grouping: The GROUP BY and HAVING Clauses</a:t>
            </a:r>
          </a:p>
          <a:p>
            <a:r>
              <a:rPr lang="en-US" sz="2000" dirty="0">
                <a:solidFill>
                  <a:schemeClr val="tx1"/>
                </a:solidFill>
              </a:rPr>
              <a:t>In many cases we want to apply the aggregate functions to subgroups of tuples in a relation, where the subgroups are based on some attribute values. </a:t>
            </a:r>
          </a:p>
          <a:p>
            <a:pPr lvl="1"/>
            <a:r>
              <a:rPr lang="en-US" sz="1800" dirty="0">
                <a:solidFill>
                  <a:srgbClr val="C00000"/>
                </a:solidFill>
              </a:rPr>
              <a:t>For example, we may want to find the average salary of employees in each department or the number of employees who work on each project.</a:t>
            </a:r>
          </a:p>
          <a:p>
            <a:r>
              <a:rPr lang="en-US" sz="2000" dirty="0">
                <a:solidFill>
                  <a:schemeClr val="tx1"/>
                </a:solidFill>
              </a:rPr>
              <a:t>In these cases, we need to partition the relation into subsets (or groups) of tuples. </a:t>
            </a:r>
          </a:p>
          <a:p>
            <a:r>
              <a:rPr lang="en-US" sz="2000" dirty="0">
                <a:solidFill>
                  <a:schemeClr val="tx1"/>
                </a:solidFill>
              </a:rPr>
              <a:t>Each group (partition) will consist of the tuples that have the same value of some attribute(s), called the grouping attribute(s). </a:t>
            </a:r>
          </a:p>
          <a:p>
            <a:r>
              <a:rPr lang="en-US" sz="2000" dirty="0">
                <a:solidFill>
                  <a:schemeClr val="tx1"/>
                </a:solidFill>
              </a:rPr>
              <a:t>We can then apply the function to each such group independently to produce summary information about each group. </a:t>
            </a:r>
          </a:p>
        </p:txBody>
      </p:sp>
    </p:spTree>
    <p:extLst>
      <p:ext uri="{BB962C8B-B14F-4D97-AF65-F5344CB8AC3E}">
        <p14:creationId xmlns:p14="http://schemas.microsoft.com/office/powerpoint/2010/main" val="2491159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2000" b="1" i="1" u="sng" dirty="0">
                <a:solidFill>
                  <a:schemeClr val="accent2">
                    <a:lumMod val="75000"/>
                  </a:schemeClr>
                </a:solidFill>
              </a:rPr>
              <a:t>Grouping: The GROUP BY and HAVING Clauses</a:t>
            </a:r>
          </a:p>
          <a:p>
            <a:r>
              <a:rPr lang="en-US" sz="2000" dirty="0">
                <a:solidFill>
                  <a:schemeClr val="tx1"/>
                </a:solidFill>
              </a:rPr>
              <a:t>The </a:t>
            </a:r>
            <a:r>
              <a:rPr lang="en-US" sz="2000" b="1" dirty="0">
                <a:solidFill>
                  <a:srgbClr val="C00000"/>
                </a:solidFill>
              </a:rPr>
              <a:t>GROUP BY </a:t>
            </a:r>
            <a:r>
              <a:rPr lang="en-US" sz="2000" dirty="0">
                <a:solidFill>
                  <a:schemeClr val="tx1"/>
                </a:solidFill>
              </a:rPr>
              <a:t>clause specifies the </a:t>
            </a:r>
            <a:r>
              <a:rPr lang="en-US" sz="2000" b="1" dirty="0">
                <a:solidFill>
                  <a:srgbClr val="C00000"/>
                </a:solidFill>
              </a:rPr>
              <a:t>grouping attributes, which should also appear in the SELECT clause</a:t>
            </a:r>
            <a:r>
              <a:rPr lang="en-US" sz="2000" dirty="0">
                <a:solidFill>
                  <a:schemeClr val="tx1"/>
                </a:solidFill>
              </a:rPr>
              <a:t>, so that the value resulting from applying each aggregate function to a group of tuples appears along with the value of the grouping attribute(s).</a:t>
            </a:r>
          </a:p>
          <a:p>
            <a:r>
              <a:rPr lang="en-US" sz="2000" b="1" dirty="0">
                <a:solidFill>
                  <a:srgbClr val="C00000"/>
                </a:solidFill>
              </a:rPr>
              <a:t>The GROUP BY statement is often used with aggregate functions (COUNT(), MAX(), MIN(), SUM(), AVG()) to group the result-set by one or more columns.</a:t>
            </a:r>
          </a:p>
          <a:p>
            <a:r>
              <a:rPr lang="en-US" sz="2000" b="1" dirty="0">
                <a:solidFill>
                  <a:srgbClr val="C00000"/>
                </a:solidFill>
              </a:rPr>
              <a:t>GROUP BY clause in the SELECT statement without using aggregate functions, it would behave like DISTINCT clause.</a:t>
            </a:r>
          </a:p>
        </p:txBody>
      </p:sp>
    </p:spTree>
    <p:extLst>
      <p:ext uri="{BB962C8B-B14F-4D97-AF65-F5344CB8AC3E}">
        <p14:creationId xmlns:p14="http://schemas.microsoft.com/office/powerpoint/2010/main" val="2808045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Grouping: The GROUP BY and HAVING Clauses</a:t>
            </a: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r>
              <a:rPr lang="en-US" sz="2000" dirty="0">
                <a:solidFill>
                  <a:schemeClr val="tx1">
                    <a:lumMod val="95000"/>
                    <a:lumOff val="5000"/>
                  </a:schemeClr>
                </a:solidFill>
              </a:rPr>
              <a:t>In Q24, the EMPLOYEE tuples are partitioned into groups—each group having the same value for the GROUP BY attribute </a:t>
            </a:r>
            <a:r>
              <a:rPr lang="en-US" sz="2000" dirty="0" err="1">
                <a:solidFill>
                  <a:schemeClr val="tx1">
                    <a:lumMod val="95000"/>
                    <a:lumOff val="5000"/>
                  </a:schemeClr>
                </a:solidFill>
              </a:rPr>
              <a:t>Dno</a:t>
            </a:r>
            <a:r>
              <a:rPr lang="en-US" sz="2000" dirty="0">
                <a:solidFill>
                  <a:schemeClr val="tx1">
                    <a:lumMod val="95000"/>
                    <a:lumOff val="5000"/>
                  </a:schemeClr>
                </a:solidFill>
              </a:rPr>
              <a:t>. </a:t>
            </a:r>
          </a:p>
          <a:p>
            <a:r>
              <a:rPr lang="en-US" sz="2000" dirty="0">
                <a:solidFill>
                  <a:schemeClr val="tx1">
                    <a:lumMod val="95000"/>
                    <a:lumOff val="5000"/>
                  </a:schemeClr>
                </a:solidFill>
              </a:rPr>
              <a:t>Hence, each group contains the employees who work in the same department. The COUNT and AVG functions are applied to each such group of tuples. </a:t>
            </a:r>
          </a:p>
          <a:p>
            <a:r>
              <a:rPr lang="en-US" sz="2000" dirty="0">
                <a:solidFill>
                  <a:schemeClr val="tx1">
                    <a:lumMod val="95000"/>
                    <a:lumOff val="5000"/>
                  </a:schemeClr>
                </a:solidFill>
              </a:rPr>
              <a:t>The SELECT clause includes only the grouping attribute and the aggregate functions to be applied on each group of tuples. </a:t>
            </a:r>
          </a:p>
        </p:txBody>
      </p:sp>
      <p:pic>
        <p:nvPicPr>
          <p:cNvPr id="4" name="Picture 3"/>
          <p:cNvPicPr>
            <a:picLocks noChangeAspect="1"/>
          </p:cNvPicPr>
          <p:nvPr/>
        </p:nvPicPr>
        <p:blipFill>
          <a:blip r:embed="rId2"/>
          <a:stretch>
            <a:fillRect/>
          </a:stretch>
        </p:blipFill>
        <p:spPr>
          <a:xfrm>
            <a:off x="1689606" y="2029861"/>
            <a:ext cx="7183524" cy="1500817"/>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510055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Grouping: The GROUP BY and HAVING Clauses</a:t>
            </a: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p:txBody>
      </p:sp>
      <p:pic>
        <p:nvPicPr>
          <p:cNvPr id="5" name="Picture 4"/>
          <p:cNvPicPr>
            <a:picLocks noChangeAspect="1"/>
          </p:cNvPicPr>
          <p:nvPr/>
        </p:nvPicPr>
        <p:blipFill>
          <a:blip r:embed="rId2"/>
          <a:stretch>
            <a:fillRect/>
          </a:stretch>
        </p:blipFill>
        <p:spPr>
          <a:xfrm>
            <a:off x="306091" y="2253628"/>
            <a:ext cx="11738530" cy="3716851"/>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329896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Grouping: The GROUP BY and HAVING Clauses</a:t>
            </a:r>
          </a:p>
          <a:p>
            <a:r>
              <a:rPr lang="en-US" sz="1600" b="1" dirty="0">
                <a:solidFill>
                  <a:srgbClr val="C00000"/>
                </a:solidFill>
              </a:rPr>
              <a:t>If NULLs exist in the grouping attribute, then a separate group is created for all tuples with a NULL value in the grouping attribute. </a:t>
            </a:r>
          </a:p>
          <a:p>
            <a:r>
              <a:rPr lang="en-US" sz="1600" dirty="0">
                <a:solidFill>
                  <a:schemeClr val="tx1">
                    <a:lumMod val="95000"/>
                    <a:lumOff val="5000"/>
                  </a:schemeClr>
                </a:solidFill>
              </a:rPr>
              <a:t>For example, if the EMPLOYEE table had some tuples that had NULL for the grouping attribute </a:t>
            </a:r>
            <a:r>
              <a:rPr lang="en-US" sz="1600" dirty="0" err="1">
                <a:solidFill>
                  <a:schemeClr val="tx1">
                    <a:lumMod val="95000"/>
                    <a:lumOff val="5000"/>
                  </a:schemeClr>
                </a:solidFill>
              </a:rPr>
              <a:t>Dno</a:t>
            </a:r>
            <a:r>
              <a:rPr lang="en-US" sz="1600" dirty="0">
                <a:solidFill>
                  <a:schemeClr val="tx1">
                    <a:lumMod val="95000"/>
                    <a:lumOff val="5000"/>
                  </a:schemeClr>
                </a:solidFill>
              </a:rPr>
              <a:t>, there would be a separate group for those tuples in the result of Q24.</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pPr marL="0" indent="0">
              <a:buNone/>
            </a:pPr>
            <a:endParaRPr lang="en-US" sz="1600" dirty="0">
              <a:solidFill>
                <a:schemeClr val="tx1">
                  <a:lumMod val="95000"/>
                  <a:lumOff val="5000"/>
                </a:schemeClr>
              </a:solidFill>
            </a:endParaRPr>
          </a:p>
          <a:p>
            <a:r>
              <a:rPr lang="en-US" sz="1600" dirty="0">
                <a:solidFill>
                  <a:schemeClr val="tx1">
                    <a:lumMod val="95000"/>
                    <a:lumOff val="5000"/>
                  </a:schemeClr>
                </a:solidFill>
              </a:rPr>
              <a:t>Q25 shows how we can use a join condition in conjunction with GROUP BY.</a:t>
            </a:r>
          </a:p>
          <a:p>
            <a:r>
              <a:rPr lang="en-US" sz="1600" dirty="0">
                <a:solidFill>
                  <a:schemeClr val="tx1">
                    <a:lumMod val="95000"/>
                    <a:lumOff val="5000"/>
                  </a:schemeClr>
                </a:solidFill>
              </a:rPr>
              <a:t>In this case, the grouping and functions are applied after the joining of the two relations in the WHERE clause.</a:t>
            </a:r>
          </a:p>
        </p:txBody>
      </p:sp>
      <p:pic>
        <p:nvPicPr>
          <p:cNvPr id="5" name="Picture 4"/>
          <p:cNvPicPr>
            <a:picLocks noChangeAspect="1"/>
          </p:cNvPicPr>
          <p:nvPr/>
        </p:nvPicPr>
        <p:blipFill>
          <a:blip r:embed="rId2"/>
          <a:stretch>
            <a:fillRect/>
          </a:stretch>
        </p:blipFill>
        <p:spPr>
          <a:xfrm>
            <a:off x="1744268" y="3170734"/>
            <a:ext cx="7178321" cy="1715302"/>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69055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Grouping: The GROUP BY and HAVING Clauses</a:t>
            </a:r>
          </a:p>
          <a:p>
            <a:r>
              <a:rPr lang="en-US" sz="1600" dirty="0">
                <a:solidFill>
                  <a:schemeClr val="tx1">
                    <a:lumMod val="95000"/>
                    <a:lumOff val="5000"/>
                  </a:schemeClr>
                </a:solidFill>
              </a:rPr>
              <a:t>SQL provides a HAVING clause, which can appear in conjunction with a GROUP BY clause. </a:t>
            </a:r>
          </a:p>
          <a:p>
            <a:r>
              <a:rPr lang="en-US" sz="1600" dirty="0">
                <a:solidFill>
                  <a:schemeClr val="tx1">
                    <a:lumMod val="95000"/>
                    <a:lumOff val="5000"/>
                  </a:schemeClr>
                </a:solidFill>
              </a:rPr>
              <a:t>HAVING provides a condition on the summary information regarding the group of tuples associated with each value of the grouping attributes.</a:t>
            </a:r>
          </a:p>
          <a:p>
            <a:r>
              <a:rPr lang="en-US" sz="1600" dirty="0">
                <a:solidFill>
                  <a:schemeClr val="tx1">
                    <a:lumMod val="95000"/>
                    <a:lumOff val="5000"/>
                  </a:schemeClr>
                </a:solidFill>
              </a:rPr>
              <a:t> </a:t>
            </a:r>
            <a:r>
              <a:rPr lang="en-US" sz="1600" b="1" dirty="0">
                <a:solidFill>
                  <a:srgbClr val="C00000"/>
                </a:solidFill>
              </a:rPr>
              <a:t>The HAVING clause was added to SQL because the WHERE keyword cannot be used with aggregate functions.</a:t>
            </a:r>
          </a:p>
          <a:p>
            <a:r>
              <a:rPr lang="en-US" sz="1600" dirty="0">
                <a:solidFill>
                  <a:schemeClr val="tx1">
                    <a:lumMod val="95000"/>
                    <a:lumOff val="5000"/>
                  </a:schemeClr>
                </a:solidFill>
              </a:rPr>
              <a:t>Only the groups that satisfy the condition are retrieved in the result of the query. This is illustrated by Query 26.</a:t>
            </a:r>
          </a:p>
          <a:p>
            <a:endParaRPr lang="en-US" sz="16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1508145" y="4119100"/>
            <a:ext cx="7688660" cy="2466461"/>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0314977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pic>
        <p:nvPicPr>
          <p:cNvPr id="5" name="Picture 4"/>
          <p:cNvPicPr>
            <a:picLocks noChangeAspect="1"/>
          </p:cNvPicPr>
          <p:nvPr/>
        </p:nvPicPr>
        <p:blipFill>
          <a:blip r:embed="rId2"/>
          <a:stretch>
            <a:fillRect/>
          </a:stretch>
        </p:blipFill>
        <p:spPr>
          <a:xfrm>
            <a:off x="2699438" y="1344140"/>
            <a:ext cx="5027654" cy="517501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4376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7" y="1451232"/>
            <a:ext cx="9562299" cy="4661243"/>
          </a:xfrm>
        </p:spPr>
        <p:txBody>
          <a:bodyPr>
            <a:normAutofit/>
          </a:bodyPr>
          <a:lstStyle/>
          <a:p>
            <a:r>
              <a:rPr lang="en-US" sz="2000" b="1" i="1" u="sng" dirty="0">
                <a:solidFill>
                  <a:schemeClr val="accent2">
                    <a:lumMod val="75000"/>
                  </a:schemeClr>
                </a:solidFill>
              </a:rPr>
              <a:t>Comparisons Involving NULL and Three-Valued Logic</a:t>
            </a:r>
          </a:p>
          <a:p>
            <a:r>
              <a:rPr lang="en-US" sz="2400" dirty="0"/>
              <a:t>SQL allows queries that check whether an attribute value is </a:t>
            </a:r>
            <a:r>
              <a:rPr lang="en-US" sz="2400" b="1" dirty="0">
                <a:solidFill>
                  <a:srgbClr val="C00000"/>
                </a:solidFill>
              </a:rPr>
              <a:t>NULL</a:t>
            </a:r>
            <a:r>
              <a:rPr lang="en-US" sz="2400" dirty="0"/>
              <a:t>. </a:t>
            </a:r>
          </a:p>
          <a:p>
            <a:r>
              <a:rPr lang="en-US" sz="2400" dirty="0"/>
              <a:t>Rather than using = or &lt;&gt; to compare an attribute value to NULL, SQL uses the comparison operators </a:t>
            </a:r>
            <a:r>
              <a:rPr lang="en-US" sz="2400" b="1" i="1" dirty="0">
                <a:solidFill>
                  <a:srgbClr val="C00000"/>
                </a:solidFill>
              </a:rPr>
              <a:t>“IS” or “IS NOT”. </a:t>
            </a:r>
          </a:p>
          <a:p>
            <a:r>
              <a:rPr lang="en-US" sz="2400" dirty="0"/>
              <a:t>This is because SQL considers each NULL value as being distinct from every other NULL value, so equality comparison is not appropriate. </a:t>
            </a:r>
          </a:p>
        </p:txBody>
      </p:sp>
    </p:spTree>
    <p:extLst>
      <p:ext uri="{BB962C8B-B14F-4D97-AF65-F5344CB8AC3E}">
        <p14:creationId xmlns:p14="http://schemas.microsoft.com/office/powerpoint/2010/main" val="122890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7" y="1451232"/>
            <a:ext cx="9562299" cy="4661243"/>
          </a:xfrm>
        </p:spPr>
        <p:txBody>
          <a:bodyPr>
            <a:normAutofit/>
          </a:bodyPr>
          <a:lstStyle/>
          <a:p>
            <a:r>
              <a:rPr lang="en-US" sz="2400" b="1" i="1" u="sng" dirty="0">
                <a:solidFill>
                  <a:schemeClr val="accent2">
                    <a:lumMod val="75000"/>
                  </a:schemeClr>
                </a:solidFill>
              </a:rPr>
              <a:t>Comparisons Involving NULL and Three-Valued Logic</a:t>
            </a:r>
          </a:p>
          <a:p>
            <a:r>
              <a:rPr lang="en-US" sz="2400" dirty="0">
                <a:solidFill>
                  <a:srgbClr val="002060"/>
                </a:solidFill>
              </a:rPr>
              <a:t>Query 18. Retrieve the names of all employees who do not have supervisors.</a:t>
            </a:r>
          </a:p>
          <a:p>
            <a:r>
              <a:rPr lang="en-US" sz="2400" dirty="0">
                <a:solidFill>
                  <a:srgbClr val="002060"/>
                </a:solidFill>
              </a:rPr>
              <a:t>Q18: SELECT </a:t>
            </a:r>
            <a:r>
              <a:rPr lang="en-US" sz="2400" dirty="0" err="1">
                <a:solidFill>
                  <a:srgbClr val="002060"/>
                </a:solidFill>
              </a:rPr>
              <a:t>Fname</a:t>
            </a:r>
            <a:r>
              <a:rPr lang="en-US" sz="2400" dirty="0">
                <a:solidFill>
                  <a:srgbClr val="002060"/>
                </a:solidFill>
              </a:rPr>
              <a:t>, </a:t>
            </a:r>
            <a:r>
              <a:rPr lang="en-US" sz="2400" dirty="0" err="1">
                <a:solidFill>
                  <a:srgbClr val="002060"/>
                </a:solidFill>
              </a:rPr>
              <a:t>Lname</a:t>
            </a:r>
            <a:endParaRPr lang="en-US" sz="2400" dirty="0">
              <a:solidFill>
                <a:srgbClr val="002060"/>
              </a:solidFill>
            </a:endParaRPr>
          </a:p>
          <a:p>
            <a:r>
              <a:rPr lang="en-US" sz="2400" dirty="0">
                <a:solidFill>
                  <a:srgbClr val="002060"/>
                </a:solidFill>
              </a:rPr>
              <a:t>FROM EMPLOYEE</a:t>
            </a:r>
          </a:p>
          <a:p>
            <a:r>
              <a:rPr lang="en-US" sz="2400" dirty="0">
                <a:solidFill>
                  <a:srgbClr val="002060"/>
                </a:solidFill>
              </a:rPr>
              <a:t>WHERE </a:t>
            </a:r>
            <a:r>
              <a:rPr lang="en-US" sz="2400" dirty="0" err="1">
                <a:solidFill>
                  <a:srgbClr val="002060"/>
                </a:solidFill>
              </a:rPr>
              <a:t>Super_ssn</a:t>
            </a:r>
            <a:r>
              <a:rPr lang="en-US" sz="2400" dirty="0">
                <a:solidFill>
                  <a:srgbClr val="002060"/>
                </a:solidFill>
              </a:rPr>
              <a:t> IS NULL;</a:t>
            </a:r>
            <a:endParaRPr lang="en-US" sz="2000" dirty="0">
              <a:solidFill>
                <a:srgbClr val="002060"/>
              </a:solidFill>
            </a:endParaRPr>
          </a:p>
        </p:txBody>
      </p:sp>
    </p:spTree>
    <p:extLst>
      <p:ext uri="{BB962C8B-B14F-4D97-AF65-F5344CB8AC3E}">
        <p14:creationId xmlns:p14="http://schemas.microsoft.com/office/powerpoint/2010/main" val="258233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7" y="1451232"/>
            <a:ext cx="9562299" cy="4661243"/>
          </a:xfrm>
        </p:spPr>
        <p:txBody>
          <a:bodyPr>
            <a:normAutofit fontScale="92500" lnSpcReduction="10000"/>
          </a:bodyPr>
          <a:lstStyle/>
          <a:p>
            <a:r>
              <a:rPr lang="en-US" sz="2400" b="1" i="1" u="sng" dirty="0">
                <a:solidFill>
                  <a:schemeClr val="accent2">
                    <a:lumMod val="75000"/>
                  </a:schemeClr>
                </a:solidFill>
              </a:rPr>
              <a:t>Subqueries</a:t>
            </a:r>
          </a:p>
          <a:p>
            <a:r>
              <a:rPr lang="en-US" sz="2400" dirty="0">
                <a:solidFill>
                  <a:schemeClr val="tx1"/>
                </a:solidFill>
              </a:rPr>
              <a:t>A </a:t>
            </a:r>
            <a:r>
              <a:rPr lang="en-US" sz="2400" b="1" dirty="0">
                <a:solidFill>
                  <a:srgbClr val="C00000"/>
                </a:solidFill>
              </a:rPr>
              <a:t>Subquery or Inner query or a Nested query</a:t>
            </a:r>
            <a:r>
              <a:rPr lang="en-US" sz="2400" b="1" dirty="0">
                <a:solidFill>
                  <a:schemeClr val="tx1"/>
                </a:solidFill>
              </a:rPr>
              <a:t> </a:t>
            </a:r>
            <a:r>
              <a:rPr lang="en-US" sz="2400" dirty="0">
                <a:solidFill>
                  <a:schemeClr val="tx1"/>
                </a:solidFill>
              </a:rPr>
              <a:t>is a query within another SQL query and embedded within the WHERE clause.</a:t>
            </a:r>
          </a:p>
          <a:p>
            <a:r>
              <a:rPr lang="en-US" sz="2400" i="1" u="sng" dirty="0">
                <a:solidFill>
                  <a:schemeClr val="tx1"/>
                </a:solidFill>
              </a:rPr>
              <a:t>Why use a subquery?</a:t>
            </a:r>
          </a:p>
          <a:p>
            <a:r>
              <a:rPr lang="en-US" sz="2400" i="1" u="sng" dirty="0">
                <a:solidFill>
                  <a:schemeClr val="tx1"/>
                </a:solidFill>
              </a:rPr>
              <a:t>A subquery is used to return data that will be used in the main query as a condition to further restrict the data to be retrieved.</a:t>
            </a:r>
          </a:p>
          <a:p>
            <a:r>
              <a:rPr lang="en-US" sz="2400" dirty="0">
                <a:solidFill>
                  <a:schemeClr val="tx1"/>
                </a:solidFill>
              </a:rPr>
              <a:t>Subqueries can be used with the </a:t>
            </a:r>
            <a:r>
              <a:rPr lang="en-US" sz="2400" b="1" dirty="0">
                <a:solidFill>
                  <a:srgbClr val="C00000"/>
                </a:solidFill>
              </a:rPr>
              <a:t>SELECT, FROM, WHERE, INSERT, UPDATE, and DELETE</a:t>
            </a:r>
            <a:r>
              <a:rPr lang="en-US" sz="2400" dirty="0">
                <a:solidFill>
                  <a:schemeClr val="tx1"/>
                </a:solidFill>
              </a:rPr>
              <a:t> statements along with the operators like </a:t>
            </a:r>
            <a:r>
              <a:rPr lang="en-US" sz="2400" b="1" dirty="0">
                <a:solidFill>
                  <a:srgbClr val="C00000"/>
                </a:solidFill>
              </a:rPr>
              <a:t>=, &lt;, &gt;, &gt;=, &lt;=, IN, ANY, SOME etc.</a:t>
            </a:r>
          </a:p>
          <a:p>
            <a:r>
              <a:rPr lang="en-US" sz="2400" dirty="0">
                <a:solidFill>
                  <a:schemeClr val="tx1">
                    <a:lumMod val="95000"/>
                    <a:lumOff val="5000"/>
                  </a:schemeClr>
                </a:solidFill>
              </a:rPr>
              <a:t>Subqueries must be enclosed within parentheses.</a:t>
            </a:r>
          </a:p>
          <a:p>
            <a:r>
              <a:rPr lang="en-US" sz="2400" dirty="0">
                <a:solidFill>
                  <a:schemeClr val="tx1">
                    <a:lumMod val="95000"/>
                    <a:lumOff val="5000"/>
                  </a:schemeClr>
                </a:solidFill>
              </a:rPr>
              <a:t>Subqueries that return more than one row can only be used with multiple value operators such as the IN operator.</a:t>
            </a:r>
          </a:p>
          <a:p>
            <a:endParaRPr lang="en-US" sz="2400" b="1" dirty="0">
              <a:solidFill>
                <a:srgbClr val="C00000"/>
              </a:solidFill>
            </a:endParaRPr>
          </a:p>
          <a:p>
            <a:endParaRPr lang="en-US" sz="2400" b="1" i="1" u="sng" dirty="0">
              <a:solidFill>
                <a:schemeClr val="accent2">
                  <a:lumMod val="75000"/>
                </a:schemeClr>
              </a:solidFill>
            </a:endParaRPr>
          </a:p>
        </p:txBody>
      </p:sp>
    </p:spTree>
    <p:extLst>
      <p:ext uri="{BB962C8B-B14F-4D97-AF65-F5344CB8AC3E}">
        <p14:creationId xmlns:p14="http://schemas.microsoft.com/office/powerpoint/2010/main" val="87180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7" y="1451232"/>
            <a:ext cx="9562299" cy="4661243"/>
          </a:xfrm>
        </p:spPr>
        <p:txBody>
          <a:bodyPr>
            <a:normAutofit/>
          </a:bodyPr>
          <a:lstStyle/>
          <a:p>
            <a:r>
              <a:rPr lang="en-US" sz="2400" b="1" i="1" u="sng" dirty="0">
                <a:solidFill>
                  <a:schemeClr val="accent2">
                    <a:lumMod val="75000"/>
                  </a:schemeClr>
                </a:solidFill>
              </a:rPr>
              <a:t>Subqueries</a:t>
            </a:r>
          </a:p>
          <a:p>
            <a:r>
              <a:rPr lang="en-US" sz="2000" dirty="0">
                <a:solidFill>
                  <a:schemeClr val="tx1">
                    <a:lumMod val="95000"/>
                    <a:lumOff val="5000"/>
                  </a:schemeClr>
                </a:solidFill>
              </a:rPr>
              <a:t>You can use a subquery in a SELECT, INSERT, DELETE, or UPDATE statement to perform the following tasks:</a:t>
            </a:r>
          </a:p>
          <a:p>
            <a:pPr lvl="1"/>
            <a:r>
              <a:rPr lang="en-US" sz="1800" dirty="0">
                <a:solidFill>
                  <a:schemeClr val="tx1">
                    <a:lumMod val="95000"/>
                    <a:lumOff val="5000"/>
                  </a:schemeClr>
                </a:solidFill>
              </a:rPr>
              <a:t>Compare an expression to the result of the query.</a:t>
            </a:r>
          </a:p>
          <a:p>
            <a:pPr lvl="1"/>
            <a:r>
              <a:rPr lang="en-US" sz="1800" dirty="0">
                <a:solidFill>
                  <a:schemeClr val="tx1">
                    <a:lumMod val="95000"/>
                    <a:lumOff val="5000"/>
                  </a:schemeClr>
                </a:solidFill>
              </a:rPr>
              <a:t>Determine if an expression is included in the results of the query.</a:t>
            </a:r>
          </a:p>
          <a:p>
            <a:r>
              <a:rPr lang="en-US" sz="2000" dirty="0">
                <a:solidFill>
                  <a:schemeClr val="tx1">
                    <a:lumMod val="95000"/>
                    <a:lumOff val="5000"/>
                  </a:schemeClr>
                </a:solidFill>
              </a:rPr>
              <a:t>The subquery (inner query) executes once before the main query (outer query) executes. Bottom – Top Approach</a:t>
            </a:r>
          </a:p>
          <a:p>
            <a:r>
              <a:rPr lang="en-US" sz="2000" dirty="0">
                <a:solidFill>
                  <a:schemeClr val="tx1">
                    <a:lumMod val="95000"/>
                    <a:lumOff val="5000"/>
                  </a:schemeClr>
                </a:solidFill>
              </a:rPr>
              <a:t>The main query (outer query) use the subquery result.</a:t>
            </a:r>
          </a:p>
        </p:txBody>
      </p:sp>
      <p:pic>
        <p:nvPicPr>
          <p:cNvPr id="5" name="Picture 4">
            <a:extLst>
              <a:ext uri="{FF2B5EF4-FFF2-40B4-BE49-F238E27FC236}">
                <a16:creationId xmlns:a16="http://schemas.microsoft.com/office/drawing/2014/main" id="{D51CF380-6E0B-4E13-A82E-21602660159E}"/>
              </a:ext>
            </a:extLst>
          </p:cNvPr>
          <p:cNvPicPr>
            <a:picLocks noChangeAspect="1"/>
          </p:cNvPicPr>
          <p:nvPr/>
        </p:nvPicPr>
        <p:blipFill rotWithShape="1">
          <a:blip r:embed="rId2"/>
          <a:srcRect t="18485"/>
          <a:stretch/>
        </p:blipFill>
        <p:spPr>
          <a:xfrm>
            <a:off x="2573049" y="4636656"/>
            <a:ext cx="6099897" cy="2121776"/>
          </a:xfrm>
          <a:prstGeom prst="rect">
            <a:avLst/>
          </a:prstGeom>
        </p:spPr>
      </p:pic>
    </p:spTree>
    <p:extLst>
      <p:ext uri="{BB962C8B-B14F-4D97-AF65-F5344CB8AC3E}">
        <p14:creationId xmlns:p14="http://schemas.microsoft.com/office/powerpoint/2010/main" val="2846719498"/>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2751</TotalTime>
  <Words>4646</Words>
  <Application>Microsoft Office PowerPoint</Application>
  <PresentationFormat>Widescreen</PresentationFormat>
  <Paragraphs>542</Paragraphs>
  <Slides>57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Consolas</vt:lpstr>
      <vt:lpstr>Trebuchet MS</vt:lpstr>
      <vt:lpstr>urw-din</vt:lpstr>
      <vt:lpstr>Wingdings</vt:lpstr>
      <vt:lpstr>Wingdings 3</vt:lpstr>
      <vt:lpstr>Facet</vt:lpstr>
      <vt:lpstr>Chapter 7  More SQL: Complex Queries</vt:lpstr>
      <vt:lpstr>- More Complex SQL Retrieval Queries   - Views (Virtual Tables) in SQL  - Schema Change Statements in SQL             </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FastPc</cp:lastModifiedBy>
  <cp:revision>814</cp:revision>
  <dcterms:created xsi:type="dcterms:W3CDTF">2021-08-16T04:03:32Z</dcterms:created>
  <dcterms:modified xsi:type="dcterms:W3CDTF">2022-09-21T08:45:52Z</dcterms:modified>
</cp:coreProperties>
</file>