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8" r:id="rId13"/>
    <p:sldId id="271" r:id="rId14"/>
    <p:sldId id="269" r:id="rId15"/>
    <p:sldId id="270"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5/16/2022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5/16/2022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5/16/2022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5/16/2022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5/16/2022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5/16/2022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CLUSTERING</a:t>
            </a:r>
            <a:endParaRPr lang="en-US" dirty="0"/>
          </a:p>
        </p:txBody>
      </p:sp>
      <p:sp>
        <p:nvSpPr>
          <p:cNvPr id="3" name="Subtitle 2"/>
          <p:cNvSpPr>
            <a:spLocks noGrp="1"/>
          </p:cNvSpPr>
          <p:nvPr>
            <p:ph type="subTitle" idx="1"/>
          </p:nvPr>
        </p:nvSpPr>
        <p:spPr/>
        <p:txBody>
          <a:bodyPr/>
          <a:lstStyle/>
          <a:p>
            <a:r>
              <a:rPr lang="en-US" dirty="0" smtClean="0"/>
              <a:t>K-Means</a:t>
            </a:r>
            <a:endParaRPr lang="en-US" dirty="0"/>
          </a:p>
        </p:txBody>
      </p:sp>
    </p:spTree>
    <p:extLst>
      <p:ext uri="{BB962C8B-B14F-4D97-AF65-F5344CB8AC3E}">
        <p14:creationId xmlns:p14="http://schemas.microsoft.com/office/powerpoint/2010/main" val="3746479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 for 2 attributes</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778068"/>
              </p:ext>
            </p:extLst>
          </p:nvPr>
        </p:nvGraphicFramePr>
        <p:xfrm>
          <a:off x="3815645" y="1722907"/>
          <a:ext cx="7316778" cy="3169920"/>
        </p:xfrm>
        <a:graphic>
          <a:graphicData uri="http://schemas.openxmlformats.org/drawingml/2006/table">
            <a:tbl>
              <a:tblPr firstRow="1" bandRow="1">
                <a:tableStyleId>{5C22544A-7EE6-4342-B048-85BDC9FD1C3A}</a:tableStyleId>
              </a:tblPr>
              <a:tblGrid>
                <a:gridCol w="2439978">
                  <a:extLst>
                    <a:ext uri="{9D8B030D-6E8A-4147-A177-3AD203B41FA5}">
                      <a16:colId xmlns:a16="http://schemas.microsoft.com/office/drawing/2014/main" val="373377475"/>
                    </a:ext>
                  </a:extLst>
                </a:gridCol>
                <a:gridCol w="2438400">
                  <a:extLst>
                    <a:ext uri="{9D8B030D-6E8A-4147-A177-3AD203B41FA5}">
                      <a16:colId xmlns:a16="http://schemas.microsoft.com/office/drawing/2014/main" val="3602217590"/>
                    </a:ext>
                  </a:extLst>
                </a:gridCol>
                <a:gridCol w="2438400">
                  <a:extLst>
                    <a:ext uri="{9D8B030D-6E8A-4147-A177-3AD203B41FA5}">
                      <a16:colId xmlns:a16="http://schemas.microsoft.com/office/drawing/2014/main" val="1383694238"/>
                    </a:ext>
                  </a:extLst>
                </a:gridCol>
              </a:tblGrid>
              <a:tr h="0">
                <a:tc>
                  <a:txBody>
                    <a:bodyPr/>
                    <a:lstStyle/>
                    <a:p>
                      <a:r>
                        <a:rPr lang="en-US" sz="2000" dirty="0" smtClean="0">
                          <a:latin typeface="Calibri" panose="020F0502020204030204" pitchFamily="34" charset="0"/>
                        </a:rPr>
                        <a:t>subject</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A</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B</a:t>
                      </a:r>
                      <a:endParaRPr lang="en-US" sz="2000" dirty="0">
                        <a:latin typeface="Calibri" panose="020F0502020204030204" pitchFamily="34" charset="0"/>
                      </a:endParaRPr>
                    </a:p>
                  </a:txBody>
                  <a:tcPr/>
                </a:tc>
                <a:extLst>
                  <a:ext uri="{0D108BD9-81ED-4DB2-BD59-A6C34878D82A}">
                    <a16:rowId xmlns:a16="http://schemas.microsoft.com/office/drawing/2014/main" val="446271828"/>
                  </a:ext>
                </a:extLst>
              </a:tr>
              <a:tr h="370840">
                <a:tc>
                  <a:txBody>
                    <a:bodyPr/>
                    <a:lstStyle/>
                    <a:p>
                      <a:r>
                        <a:rPr lang="en-US" sz="2000" dirty="0" smtClean="0">
                          <a:latin typeface="Calibri" panose="020F0502020204030204" pitchFamily="34" charset="0"/>
                        </a:rPr>
                        <a:t>1</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1</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1</a:t>
                      </a:r>
                      <a:endParaRPr lang="en-US" sz="2000" dirty="0">
                        <a:latin typeface="Calibri" panose="020F0502020204030204" pitchFamily="34" charset="0"/>
                      </a:endParaRPr>
                    </a:p>
                  </a:txBody>
                  <a:tcPr/>
                </a:tc>
                <a:extLst>
                  <a:ext uri="{0D108BD9-81ED-4DB2-BD59-A6C34878D82A}">
                    <a16:rowId xmlns:a16="http://schemas.microsoft.com/office/drawing/2014/main" val="4116073430"/>
                  </a:ext>
                </a:extLst>
              </a:tr>
              <a:tr h="370840">
                <a:tc>
                  <a:txBody>
                    <a:bodyPr/>
                    <a:lstStyle/>
                    <a:p>
                      <a:r>
                        <a:rPr lang="en-US" sz="2000" dirty="0" smtClean="0">
                          <a:latin typeface="Calibri" panose="020F0502020204030204" pitchFamily="34" charset="0"/>
                        </a:rPr>
                        <a:t>2</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1.5</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2</a:t>
                      </a:r>
                      <a:endParaRPr lang="en-US" sz="2000" dirty="0">
                        <a:latin typeface="Calibri" panose="020F0502020204030204" pitchFamily="34" charset="0"/>
                      </a:endParaRPr>
                    </a:p>
                  </a:txBody>
                  <a:tcPr/>
                </a:tc>
                <a:extLst>
                  <a:ext uri="{0D108BD9-81ED-4DB2-BD59-A6C34878D82A}">
                    <a16:rowId xmlns:a16="http://schemas.microsoft.com/office/drawing/2014/main" val="2833342211"/>
                  </a:ext>
                </a:extLst>
              </a:tr>
              <a:tr h="370840">
                <a:tc>
                  <a:txBody>
                    <a:bodyPr/>
                    <a:lstStyle/>
                    <a:p>
                      <a:r>
                        <a:rPr lang="en-US" sz="2000" dirty="0" smtClean="0">
                          <a:latin typeface="Calibri" panose="020F0502020204030204" pitchFamily="34" charset="0"/>
                        </a:rPr>
                        <a:t>3</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3</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4</a:t>
                      </a:r>
                      <a:endParaRPr lang="en-US" sz="2000" dirty="0">
                        <a:latin typeface="Calibri" panose="020F0502020204030204" pitchFamily="34" charset="0"/>
                      </a:endParaRPr>
                    </a:p>
                  </a:txBody>
                  <a:tcPr/>
                </a:tc>
                <a:extLst>
                  <a:ext uri="{0D108BD9-81ED-4DB2-BD59-A6C34878D82A}">
                    <a16:rowId xmlns:a16="http://schemas.microsoft.com/office/drawing/2014/main" val="2951592837"/>
                  </a:ext>
                </a:extLst>
              </a:tr>
              <a:tr h="370840">
                <a:tc>
                  <a:txBody>
                    <a:bodyPr/>
                    <a:lstStyle/>
                    <a:p>
                      <a:r>
                        <a:rPr lang="en-US" sz="2000" dirty="0" smtClean="0">
                          <a:latin typeface="Calibri" panose="020F0502020204030204" pitchFamily="34" charset="0"/>
                        </a:rPr>
                        <a:t>4</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5</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7</a:t>
                      </a:r>
                      <a:endParaRPr lang="en-US" sz="2000" dirty="0">
                        <a:latin typeface="Calibri" panose="020F0502020204030204" pitchFamily="34" charset="0"/>
                      </a:endParaRPr>
                    </a:p>
                  </a:txBody>
                  <a:tcPr/>
                </a:tc>
                <a:extLst>
                  <a:ext uri="{0D108BD9-81ED-4DB2-BD59-A6C34878D82A}">
                    <a16:rowId xmlns:a16="http://schemas.microsoft.com/office/drawing/2014/main" val="2349494619"/>
                  </a:ext>
                </a:extLst>
              </a:tr>
              <a:tr h="370840">
                <a:tc>
                  <a:txBody>
                    <a:bodyPr/>
                    <a:lstStyle/>
                    <a:p>
                      <a:r>
                        <a:rPr lang="en-US" sz="2000" dirty="0" smtClean="0">
                          <a:latin typeface="Calibri" panose="020F0502020204030204" pitchFamily="34" charset="0"/>
                        </a:rPr>
                        <a:t>5</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3.5</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5</a:t>
                      </a:r>
                      <a:endParaRPr lang="en-US" sz="2000" dirty="0">
                        <a:latin typeface="Calibri" panose="020F0502020204030204" pitchFamily="34" charset="0"/>
                      </a:endParaRPr>
                    </a:p>
                  </a:txBody>
                  <a:tcPr/>
                </a:tc>
                <a:extLst>
                  <a:ext uri="{0D108BD9-81ED-4DB2-BD59-A6C34878D82A}">
                    <a16:rowId xmlns:a16="http://schemas.microsoft.com/office/drawing/2014/main" val="4039665712"/>
                  </a:ext>
                </a:extLst>
              </a:tr>
              <a:tr h="370840">
                <a:tc>
                  <a:txBody>
                    <a:bodyPr/>
                    <a:lstStyle/>
                    <a:p>
                      <a:r>
                        <a:rPr lang="en-US" sz="2000" dirty="0" smtClean="0">
                          <a:latin typeface="Calibri" panose="020F0502020204030204" pitchFamily="34" charset="0"/>
                        </a:rPr>
                        <a:t>6</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4.5</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5</a:t>
                      </a:r>
                      <a:endParaRPr lang="en-US" sz="2000" dirty="0">
                        <a:latin typeface="Calibri" panose="020F0502020204030204" pitchFamily="34" charset="0"/>
                      </a:endParaRPr>
                    </a:p>
                  </a:txBody>
                  <a:tcPr/>
                </a:tc>
                <a:extLst>
                  <a:ext uri="{0D108BD9-81ED-4DB2-BD59-A6C34878D82A}">
                    <a16:rowId xmlns:a16="http://schemas.microsoft.com/office/drawing/2014/main" val="902565714"/>
                  </a:ext>
                </a:extLst>
              </a:tr>
              <a:tr h="370840">
                <a:tc>
                  <a:txBody>
                    <a:bodyPr/>
                    <a:lstStyle/>
                    <a:p>
                      <a:r>
                        <a:rPr lang="en-US" sz="2000" dirty="0" smtClean="0">
                          <a:latin typeface="Calibri" panose="020F0502020204030204" pitchFamily="34" charset="0"/>
                        </a:rPr>
                        <a:t>7</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3.5</a:t>
                      </a:r>
                      <a:endParaRPr lang="en-US" sz="2000" dirty="0">
                        <a:latin typeface="Calibri" panose="020F0502020204030204" pitchFamily="34" charset="0"/>
                      </a:endParaRPr>
                    </a:p>
                  </a:txBody>
                  <a:tcPr/>
                </a:tc>
                <a:tc>
                  <a:txBody>
                    <a:bodyPr/>
                    <a:lstStyle/>
                    <a:p>
                      <a:r>
                        <a:rPr lang="en-US" sz="2000" dirty="0" smtClean="0">
                          <a:latin typeface="Calibri" panose="020F0502020204030204" pitchFamily="34" charset="0"/>
                        </a:rPr>
                        <a:t>4.5</a:t>
                      </a:r>
                      <a:endParaRPr lang="en-US" sz="2000" dirty="0">
                        <a:latin typeface="Calibri" panose="020F0502020204030204" pitchFamily="34" charset="0"/>
                      </a:endParaRPr>
                    </a:p>
                  </a:txBody>
                  <a:tcPr/>
                </a:tc>
                <a:extLst>
                  <a:ext uri="{0D108BD9-81ED-4DB2-BD59-A6C34878D82A}">
                    <a16:rowId xmlns:a16="http://schemas.microsoft.com/office/drawing/2014/main" val="3558492310"/>
                  </a:ext>
                </a:extLst>
              </a:tr>
            </a:tbl>
          </a:graphicData>
        </a:graphic>
      </p:graphicFrame>
    </p:spTree>
    <p:extLst>
      <p:ext uri="{BB962C8B-B14F-4D97-AF65-F5344CB8AC3E}">
        <p14:creationId xmlns:p14="http://schemas.microsoft.com/office/powerpoint/2010/main" val="1782969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3591059" y="329485"/>
            <a:ext cx="8229600" cy="5257800"/>
          </a:xfrm>
        </p:spPr>
        <p:txBody>
          <a:bodyPr>
            <a:normAutofit/>
          </a:bodyPr>
          <a:lstStyle/>
          <a:p>
            <a:r>
              <a:rPr lang="en-US" dirty="0" smtClean="0">
                <a:solidFill>
                  <a:schemeClr val="tx1"/>
                </a:solidFill>
              </a:rPr>
              <a:t>Choose the number of clusters you want to create</a:t>
            </a:r>
          </a:p>
          <a:p>
            <a:r>
              <a:rPr lang="en-US" dirty="0" smtClean="0">
                <a:solidFill>
                  <a:schemeClr val="tx1"/>
                </a:solidFill>
              </a:rPr>
              <a:t>As per the number of clusters, choose initial seeds to start.</a:t>
            </a:r>
          </a:p>
          <a:p>
            <a:r>
              <a:rPr lang="en-US" dirty="0" smtClean="0">
                <a:solidFill>
                  <a:schemeClr val="tx1"/>
                </a:solidFill>
              </a:rPr>
              <a:t>Calculate distance of every value now from the initial seeds. </a:t>
            </a:r>
          </a:p>
          <a:p>
            <a:r>
              <a:rPr lang="en-US" dirty="0" smtClean="0">
                <a:solidFill>
                  <a:schemeClr val="tx1"/>
                </a:solidFill>
              </a:rPr>
              <a:t>Now every row will be assigned to one cluster as per its minimum distance.</a:t>
            </a:r>
          </a:p>
          <a:p>
            <a:r>
              <a:rPr lang="en-US" dirty="0" smtClean="0">
                <a:solidFill>
                  <a:schemeClr val="tx1"/>
                </a:solidFill>
              </a:rPr>
              <a:t>After one iteration, mean is calculated of each cluster and again same steps are performed until convergence.  </a:t>
            </a:r>
          </a:p>
        </p:txBody>
      </p:sp>
    </p:spTree>
    <p:extLst>
      <p:ext uri="{BB962C8B-B14F-4D97-AF65-F5344CB8AC3E}">
        <p14:creationId xmlns:p14="http://schemas.microsoft.com/office/powerpoint/2010/main" val="1496970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iteration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7368736"/>
              </p:ext>
            </p:extLst>
          </p:nvPr>
        </p:nvGraphicFramePr>
        <p:xfrm>
          <a:off x="3552423" y="1419896"/>
          <a:ext cx="8229600" cy="29667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Seed 1</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Seed 2</a:t>
                      </a:r>
                      <a:endParaRPr lang="en-US" dirty="0">
                        <a:latin typeface="Calibri" panose="020F0502020204030204" pitchFamily="34" charset="0"/>
                      </a:endParaRPr>
                    </a:p>
                  </a:txBody>
                  <a:tcPr/>
                </a:tc>
                <a:extLst>
                  <a:ext uri="{0D108BD9-81ED-4DB2-BD59-A6C34878D82A}">
                    <a16:rowId xmlns:a16="http://schemas.microsoft.com/office/drawing/2014/main" val="10000"/>
                  </a:ext>
                </a:extLst>
              </a:tr>
              <a:tr h="370840">
                <a:tc>
                  <a:txBody>
                    <a:bodyPr/>
                    <a:lstStyle/>
                    <a:p>
                      <a:r>
                        <a:rPr lang="en-US" dirty="0" smtClean="0">
                          <a:latin typeface="Calibri" panose="020F0502020204030204" pitchFamily="34" charset="0"/>
                        </a:rPr>
                        <a:t>1</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0</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7.21</a:t>
                      </a:r>
                      <a:endParaRPr lang="en-US" dirty="0">
                        <a:latin typeface="Calibri" panose="020F0502020204030204" pitchFamily="34" charset="0"/>
                      </a:endParaRPr>
                    </a:p>
                  </a:txBody>
                  <a:tcPr/>
                </a:tc>
                <a:extLst>
                  <a:ext uri="{0D108BD9-81ED-4DB2-BD59-A6C34878D82A}">
                    <a16:rowId xmlns:a16="http://schemas.microsoft.com/office/drawing/2014/main" val="10001"/>
                  </a:ext>
                </a:extLst>
              </a:tr>
              <a:tr h="370840">
                <a:tc>
                  <a:txBody>
                    <a:bodyPr/>
                    <a:lstStyle/>
                    <a:p>
                      <a:r>
                        <a:rPr lang="en-US" dirty="0" smtClean="0">
                          <a:latin typeface="Calibri" panose="020F0502020204030204" pitchFamily="34" charset="0"/>
                        </a:rPr>
                        <a:t>2</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1.12</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6.10</a:t>
                      </a:r>
                      <a:endParaRPr lang="en-US" dirty="0">
                        <a:latin typeface="Calibri" panose="020F0502020204030204" pitchFamily="34" charset="0"/>
                      </a:endParaRPr>
                    </a:p>
                  </a:txBody>
                  <a:tcPr/>
                </a:tc>
                <a:extLst>
                  <a:ext uri="{0D108BD9-81ED-4DB2-BD59-A6C34878D82A}">
                    <a16:rowId xmlns:a16="http://schemas.microsoft.com/office/drawing/2014/main" val="10002"/>
                  </a:ext>
                </a:extLst>
              </a:tr>
              <a:tr h="370840">
                <a:tc>
                  <a:txBody>
                    <a:bodyPr/>
                    <a:lstStyle/>
                    <a:p>
                      <a:r>
                        <a:rPr lang="en-US" dirty="0" smtClean="0">
                          <a:latin typeface="Calibri" panose="020F0502020204030204" pitchFamily="34" charset="0"/>
                        </a:rPr>
                        <a:t>3</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3.61</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3.61</a:t>
                      </a:r>
                      <a:endParaRPr lang="en-US" dirty="0">
                        <a:latin typeface="Calibri" panose="020F0502020204030204" pitchFamily="34" charset="0"/>
                      </a:endParaRPr>
                    </a:p>
                  </a:txBody>
                  <a:tcPr/>
                </a:tc>
                <a:extLst>
                  <a:ext uri="{0D108BD9-81ED-4DB2-BD59-A6C34878D82A}">
                    <a16:rowId xmlns:a16="http://schemas.microsoft.com/office/drawing/2014/main" val="10003"/>
                  </a:ext>
                </a:extLst>
              </a:tr>
              <a:tr h="370840">
                <a:tc>
                  <a:txBody>
                    <a:bodyPr/>
                    <a:lstStyle/>
                    <a:p>
                      <a:r>
                        <a:rPr lang="en-US" dirty="0" smtClean="0">
                          <a:latin typeface="Calibri" panose="020F0502020204030204" pitchFamily="34" charset="0"/>
                        </a:rPr>
                        <a:t>4</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7.21</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0</a:t>
                      </a:r>
                      <a:endParaRPr lang="en-US" dirty="0">
                        <a:latin typeface="Calibri" panose="020F0502020204030204" pitchFamily="34" charset="0"/>
                      </a:endParaRPr>
                    </a:p>
                  </a:txBody>
                  <a:tcPr/>
                </a:tc>
                <a:extLst>
                  <a:ext uri="{0D108BD9-81ED-4DB2-BD59-A6C34878D82A}">
                    <a16:rowId xmlns:a16="http://schemas.microsoft.com/office/drawing/2014/main" val="10004"/>
                  </a:ext>
                </a:extLst>
              </a:tr>
              <a:tr h="370840">
                <a:tc>
                  <a:txBody>
                    <a:bodyPr/>
                    <a:lstStyle/>
                    <a:p>
                      <a:r>
                        <a:rPr lang="en-US" dirty="0" smtClean="0">
                          <a:latin typeface="Calibri" panose="020F0502020204030204" pitchFamily="34" charset="0"/>
                        </a:rPr>
                        <a:t>5</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4.72</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2.5</a:t>
                      </a:r>
                      <a:endParaRPr lang="en-US" dirty="0">
                        <a:latin typeface="Calibri" panose="020F0502020204030204" pitchFamily="34" charset="0"/>
                      </a:endParaRPr>
                    </a:p>
                  </a:txBody>
                  <a:tcPr/>
                </a:tc>
                <a:extLst>
                  <a:ext uri="{0D108BD9-81ED-4DB2-BD59-A6C34878D82A}">
                    <a16:rowId xmlns:a16="http://schemas.microsoft.com/office/drawing/2014/main" val="10005"/>
                  </a:ext>
                </a:extLst>
              </a:tr>
              <a:tr h="370840">
                <a:tc>
                  <a:txBody>
                    <a:bodyPr/>
                    <a:lstStyle/>
                    <a:p>
                      <a:r>
                        <a:rPr lang="en-US" dirty="0" smtClean="0">
                          <a:latin typeface="Calibri" panose="020F0502020204030204" pitchFamily="34" charset="0"/>
                        </a:rPr>
                        <a:t>6</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5.32</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2.06</a:t>
                      </a:r>
                      <a:endParaRPr lang="en-US" dirty="0">
                        <a:latin typeface="Calibri" panose="020F0502020204030204" pitchFamily="34" charset="0"/>
                      </a:endParaRPr>
                    </a:p>
                  </a:txBody>
                  <a:tcPr/>
                </a:tc>
                <a:extLst>
                  <a:ext uri="{0D108BD9-81ED-4DB2-BD59-A6C34878D82A}">
                    <a16:rowId xmlns:a16="http://schemas.microsoft.com/office/drawing/2014/main" val="10006"/>
                  </a:ext>
                </a:extLst>
              </a:tr>
              <a:tr h="370840">
                <a:tc>
                  <a:txBody>
                    <a:bodyPr/>
                    <a:lstStyle/>
                    <a:p>
                      <a:r>
                        <a:rPr lang="en-US" dirty="0" smtClean="0">
                          <a:latin typeface="Calibri" panose="020F0502020204030204" pitchFamily="34" charset="0"/>
                        </a:rPr>
                        <a:t>7</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4.30</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2.92</a:t>
                      </a:r>
                      <a:endParaRPr lang="en-US" dirty="0">
                        <a:latin typeface="Calibri" panose="020F0502020204030204" pitchFamily="34" charset="0"/>
                      </a:endParaRPr>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4742645" y="4709357"/>
            <a:ext cx="4648200" cy="1015663"/>
          </a:xfrm>
          <a:prstGeom prst="rect">
            <a:avLst/>
          </a:prstGeom>
          <a:noFill/>
        </p:spPr>
        <p:txBody>
          <a:bodyPr wrap="square" rtlCol="0">
            <a:spAutoFit/>
          </a:bodyPr>
          <a:lstStyle/>
          <a:p>
            <a:pPr algn="ctr"/>
            <a:r>
              <a:rPr lang="en-US" sz="2000" b="1" dirty="0">
                <a:latin typeface="Calibri" panose="020F0502020204030204" pitchFamily="34" charset="0"/>
              </a:rPr>
              <a:t>Initial seeds had been (1,1) and (5,7)</a:t>
            </a:r>
          </a:p>
          <a:p>
            <a:pPr algn="ctr"/>
            <a:r>
              <a:rPr lang="en-US" sz="2000" b="1" dirty="0">
                <a:latin typeface="Calibri" panose="020F0502020204030204" pitchFamily="34" charset="0"/>
              </a:rPr>
              <a:t>Now using these distances calculated we will put each instance into one cluster</a:t>
            </a:r>
          </a:p>
        </p:txBody>
      </p:sp>
    </p:spTree>
    <p:extLst>
      <p:ext uri="{BB962C8B-B14F-4D97-AF65-F5344CB8AC3E}">
        <p14:creationId xmlns:p14="http://schemas.microsoft.com/office/powerpoint/2010/main" val="100517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complete cycle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597030"/>
              </p:ext>
            </p:extLst>
          </p:nvPr>
        </p:nvGraphicFramePr>
        <p:xfrm>
          <a:off x="4289778" y="1648181"/>
          <a:ext cx="6299200" cy="3554691"/>
        </p:xfrm>
        <a:graphic>
          <a:graphicData uri="http://schemas.openxmlformats.org/drawingml/2006/table">
            <a:tbl>
              <a:tblPr firstRow="1" bandRow="1">
                <a:tableStyleId>{5C22544A-7EE6-4342-B048-85BDC9FD1C3A}</a:tableStyleId>
              </a:tblPr>
              <a:tblGrid>
                <a:gridCol w="781628">
                  <a:extLst>
                    <a:ext uri="{9D8B030D-6E8A-4147-A177-3AD203B41FA5}">
                      <a16:colId xmlns:a16="http://schemas.microsoft.com/office/drawing/2014/main" val="1308638032"/>
                    </a:ext>
                  </a:extLst>
                </a:gridCol>
                <a:gridCol w="649817">
                  <a:extLst>
                    <a:ext uri="{9D8B030D-6E8A-4147-A177-3AD203B41FA5}">
                      <a16:colId xmlns:a16="http://schemas.microsoft.com/office/drawing/2014/main" val="649435219"/>
                    </a:ext>
                  </a:extLst>
                </a:gridCol>
                <a:gridCol w="621273">
                  <a:extLst>
                    <a:ext uri="{9D8B030D-6E8A-4147-A177-3AD203B41FA5}">
                      <a16:colId xmlns:a16="http://schemas.microsoft.com/office/drawing/2014/main" val="2588067115"/>
                    </a:ext>
                  </a:extLst>
                </a:gridCol>
                <a:gridCol w="1415494">
                  <a:extLst>
                    <a:ext uri="{9D8B030D-6E8A-4147-A177-3AD203B41FA5}">
                      <a16:colId xmlns:a16="http://schemas.microsoft.com/office/drawing/2014/main" val="3537333008"/>
                    </a:ext>
                  </a:extLst>
                </a:gridCol>
                <a:gridCol w="1415494">
                  <a:extLst>
                    <a:ext uri="{9D8B030D-6E8A-4147-A177-3AD203B41FA5}">
                      <a16:colId xmlns:a16="http://schemas.microsoft.com/office/drawing/2014/main" val="1207596521"/>
                    </a:ext>
                  </a:extLst>
                </a:gridCol>
                <a:gridCol w="1415494">
                  <a:extLst>
                    <a:ext uri="{9D8B030D-6E8A-4147-A177-3AD203B41FA5}">
                      <a16:colId xmlns:a16="http://schemas.microsoft.com/office/drawing/2014/main" val="500562458"/>
                    </a:ext>
                  </a:extLst>
                </a:gridCol>
              </a:tblGrid>
              <a:tr h="352170">
                <a:tc>
                  <a:txBody>
                    <a:bodyPr/>
                    <a:lstStyle/>
                    <a:p>
                      <a:pPr marL="0" marR="0">
                        <a:lnSpc>
                          <a:spcPct val="107000"/>
                        </a:lnSpc>
                        <a:spcBef>
                          <a:spcPts val="0"/>
                        </a:spcBef>
                        <a:spcAft>
                          <a:spcPts val="800"/>
                        </a:spcAft>
                      </a:pPr>
                      <a:r>
                        <a:rPr lang="en-US" sz="1100">
                          <a:effectLst/>
                          <a:latin typeface="Arial Black" panose="020B0A04020102020204" pitchFamily="34" charset="0"/>
                        </a:rPr>
                        <a:t>subject</a:t>
                      </a:r>
                      <a:endParaRPr lang="en-US" sz="11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100">
                          <a:effectLst/>
                          <a:latin typeface="Arial Black" panose="020B0A04020102020204" pitchFamily="34" charset="0"/>
                        </a:rPr>
                        <a:t>A</a:t>
                      </a:r>
                      <a:endParaRPr lang="en-US" sz="11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100">
                          <a:effectLst/>
                          <a:latin typeface="Arial Black" panose="020B0A04020102020204" pitchFamily="34" charset="0"/>
                        </a:rPr>
                        <a:t>B </a:t>
                      </a:r>
                      <a:endParaRPr lang="en-US" sz="11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100">
                          <a:effectLst/>
                          <a:latin typeface="Arial Black" panose="020B0A04020102020204" pitchFamily="34" charset="0"/>
                        </a:rPr>
                        <a:t>Seed 1</a:t>
                      </a:r>
                      <a:endParaRPr lang="en-US" sz="11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100">
                          <a:effectLst/>
                          <a:latin typeface="Arial Black" panose="020B0A04020102020204" pitchFamily="34" charset="0"/>
                        </a:rPr>
                        <a:t>Seed 2</a:t>
                      </a:r>
                      <a:endParaRPr lang="en-US" sz="11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Black" panose="020B0A04020102020204" pitchFamily="34" charset="0"/>
                        </a:rPr>
                        <a:t> Group</a:t>
                      </a:r>
                      <a:endParaRPr lang="en-US" sz="11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1617919"/>
                  </a:ext>
                </a:extLst>
              </a:tr>
              <a:tr h="457503">
                <a:tc>
                  <a:txBody>
                    <a:bodyPr/>
                    <a:lstStyle/>
                    <a:p>
                      <a:pPr marL="0" marR="0" algn="ctr">
                        <a:lnSpc>
                          <a:spcPct val="107000"/>
                        </a:lnSpc>
                        <a:spcBef>
                          <a:spcPts val="0"/>
                        </a:spcBef>
                        <a:spcAft>
                          <a:spcPts val="800"/>
                        </a:spcAft>
                      </a:pPr>
                      <a:r>
                        <a:rPr lang="en-US" sz="1200" dirty="0">
                          <a:effectLst/>
                          <a:latin typeface="Arial Rounded MT Bold" panose="020F0704030504030204" pitchFamily="34" charset="0"/>
                        </a:rPr>
                        <a:t>1</a:t>
                      </a:r>
                      <a:endParaRPr lang="en-US" sz="12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1</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1</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0</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7.21</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Arial Rounded MT Bold" panose="020F0704030504030204" pitchFamily="34" charset="0"/>
                        </a:rPr>
                        <a:t> C1</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027549"/>
                  </a:ext>
                </a:extLst>
              </a:tr>
              <a:tr h="457503">
                <a:tc>
                  <a:txBody>
                    <a:bodyPr/>
                    <a:lstStyle/>
                    <a:p>
                      <a:pPr marL="0" marR="0" algn="ctr">
                        <a:lnSpc>
                          <a:spcPct val="107000"/>
                        </a:lnSpc>
                        <a:spcBef>
                          <a:spcPts val="0"/>
                        </a:spcBef>
                        <a:spcAft>
                          <a:spcPts val="800"/>
                        </a:spcAft>
                      </a:pPr>
                      <a:r>
                        <a:rPr lang="en-US" sz="1200" dirty="0">
                          <a:effectLst/>
                          <a:latin typeface="Arial Rounded MT Bold" panose="020F0704030504030204" pitchFamily="34" charset="0"/>
                        </a:rPr>
                        <a:t>2</a:t>
                      </a:r>
                      <a:endParaRPr lang="en-US" sz="12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dirty="0">
                          <a:effectLst/>
                          <a:latin typeface="Arial Rounded MT Bold" panose="020F0704030504030204" pitchFamily="34" charset="0"/>
                        </a:rPr>
                        <a:t>1.5</a:t>
                      </a:r>
                      <a:endParaRPr lang="en-US" sz="12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2</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1.12</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6.10</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Arial Rounded MT Bold" panose="020F0704030504030204" pitchFamily="34" charset="0"/>
                        </a:rPr>
                        <a:t>C1</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1307259"/>
                  </a:ext>
                </a:extLst>
              </a:tr>
              <a:tr h="457503">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3</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dirty="0">
                          <a:effectLst/>
                          <a:latin typeface="Arial Rounded MT Bold" panose="020F0704030504030204" pitchFamily="34" charset="0"/>
                        </a:rPr>
                        <a:t>3</a:t>
                      </a:r>
                      <a:endParaRPr lang="en-US" sz="12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dirty="0">
                          <a:effectLst/>
                          <a:latin typeface="Arial Rounded MT Bold" panose="020F0704030504030204" pitchFamily="34" charset="0"/>
                        </a:rPr>
                        <a:t>4</a:t>
                      </a:r>
                      <a:endParaRPr lang="en-US" sz="12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3.61</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3.61</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Arial Rounded MT Bold" panose="020F0704030504030204" pitchFamily="34" charset="0"/>
                        </a:rPr>
                        <a:t>C1</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3494753"/>
                  </a:ext>
                </a:extLst>
              </a:tr>
              <a:tr h="457503">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4</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5</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7</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dirty="0">
                          <a:effectLst/>
                          <a:latin typeface="Arial Rounded MT Bold" panose="020F0704030504030204" pitchFamily="34" charset="0"/>
                        </a:rPr>
                        <a:t>7.21</a:t>
                      </a:r>
                      <a:endParaRPr lang="en-US" sz="12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0</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Arial Rounded MT Bold" panose="020F0704030504030204" pitchFamily="34" charset="0"/>
                        </a:rPr>
                        <a:t>C2</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4398692"/>
                  </a:ext>
                </a:extLst>
              </a:tr>
              <a:tr h="457503">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5</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3.5</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5</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dirty="0">
                          <a:effectLst/>
                          <a:latin typeface="Arial Rounded MT Bold" panose="020F0704030504030204" pitchFamily="34" charset="0"/>
                        </a:rPr>
                        <a:t>4.72</a:t>
                      </a:r>
                      <a:endParaRPr lang="en-US" sz="12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dirty="0">
                          <a:effectLst/>
                          <a:latin typeface="Arial Rounded MT Bold" panose="020F0704030504030204" pitchFamily="34" charset="0"/>
                        </a:rPr>
                        <a:t>2.5</a:t>
                      </a:r>
                      <a:endParaRPr lang="en-US" sz="12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Arial Rounded MT Bold" panose="020F0704030504030204" pitchFamily="34" charset="0"/>
                        </a:rPr>
                        <a:t>C2</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4257164"/>
                  </a:ext>
                </a:extLst>
              </a:tr>
              <a:tr h="457503">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6</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4.5</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5</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5.32</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dirty="0">
                          <a:effectLst/>
                          <a:latin typeface="Arial Rounded MT Bold" panose="020F0704030504030204" pitchFamily="34" charset="0"/>
                        </a:rPr>
                        <a:t>2.06</a:t>
                      </a:r>
                      <a:endParaRPr lang="en-US" sz="12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Arial Rounded MT Bold" panose="020F0704030504030204" pitchFamily="34" charset="0"/>
                        </a:rPr>
                        <a:t>C2</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5391847"/>
                  </a:ext>
                </a:extLst>
              </a:tr>
              <a:tr h="457503">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7</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3.5</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4.5</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latin typeface="Arial Rounded MT Bold" panose="020F0704030504030204" pitchFamily="34" charset="0"/>
                        </a:rPr>
                        <a:t>4.30</a:t>
                      </a:r>
                      <a:endParaRPr lang="en-US" sz="120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dirty="0">
                          <a:effectLst/>
                          <a:latin typeface="Arial Rounded MT Bold" panose="020F0704030504030204" pitchFamily="34" charset="0"/>
                        </a:rPr>
                        <a:t>2.92</a:t>
                      </a:r>
                      <a:endParaRPr lang="en-US" sz="12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Arial Rounded MT Bold" panose="020F0704030504030204" pitchFamily="34" charset="0"/>
                        </a:rPr>
                        <a:t>C2</a:t>
                      </a:r>
                      <a:endParaRPr lang="en-US" sz="12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2448486"/>
                  </a:ext>
                </a:extLst>
              </a:tr>
            </a:tbl>
          </a:graphicData>
        </a:graphic>
      </p:graphicFrame>
    </p:spTree>
    <p:extLst>
      <p:ext uri="{BB962C8B-B14F-4D97-AF65-F5344CB8AC3E}">
        <p14:creationId xmlns:p14="http://schemas.microsoft.com/office/powerpoint/2010/main" val="720940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Now instance </a:t>
            </a:r>
            <a:r>
              <a:rPr lang="en-US" dirty="0" smtClean="0">
                <a:latin typeface="Calibri" panose="020F0502020204030204" pitchFamily="34" charset="0"/>
              </a:rPr>
              <a:t>1,2,3</a:t>
            </a:r>
            <a:r>
              <a:rPr lang="en-US" dirty="0" smtClean="0"/>
              <a:t> will be in cluster 1 and the rest will be in cluster </a:t>
            </a:r>
            <a:r>
              <a:rPr lang="en-US" dirty="0" smtClean="0">
                <a:latin typeface="Calibri" panose="020F0502020204030204" pitchFamily="34" charset="0"/>
              </a:rPr>
              <a:t>2</a:t>
            </a:r>
            <a:endParaRPr lang="en-US" dirty="0">
              <a:latin typeface="Calibri" panose="020F0502020204030204" pitchFamily="34" charset="0"/>
            </a:endParaRPr>
          </a:p>
        </p:txBody>
      </p:sp>
      <p:sp>
        <p:nvSpPr>
          <p:cNvPr id="4" name="Oval 3"/>
          <p:cNvSpPr/>
          <p:nvPr/>
        </p:nvSpPr>
        <p:spPr>
          <a:xfrm>
            <a:off x="4101920" y="864108"/>
            <a:ext cx="4267200" cy="2057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1,2,3</a:t>
            </a:r>
          </a:p>
        </p:txBody>
      </p:sp>
      <p:sp>
        <p:nvSpPr>
          <p:cNvPr id="7" name="Oval 6"/>
          <p:cNvSpPr/>
          <p:nvPr/>
        </p:nvSpPr>
        <p:spPr>
          <a:xfrm>
            <a:off x="7374468" y="2510028"/>
            <a:ext cx="3810000" cy="1828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4,5,6,7</a:t>
            </a:r>
          </a:p>
        </p:txBody>
      </p:sp>
    </p:spTree>
    <p:extLst>
      <p:ext uri="{BB962C8B-B14F-4D97-AF65-F5344CB8AC3E}">
        <p14:creationId xmlns:p14="http://schemas.microsoft.com/office/powerpoint/2010/main" val="2051540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iteration</a:t>
            </a: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Calibri" panose="020F0502020204030204" pitchFamily="34" charset="0"/>
              </a:rPr>
              <a:t>Now calculate centroid of each cluster and then re calculate everything done in iteration 1. </a:t>
            </a:r>
          </a:p>
          <a:p>
            <a:r>
              <a:rPr lang="en-US" dirty="0" smtClean="0">
                <a:solidFill>
                  <a:schemeClr val="tx1"/>
                </a:solidFill>
                <a:latin typeface="Calibri" panose="020F0502020204030204" pitchFamily="34" charset="0"/>
              </a:rPr>
              <a:t>This will be done until no change happens.</a:t>
            </a:r>
          </a:p>
          <a:p>
            <a:r>
              <a:rPr lang="en-US" dirty="0" smtClean="0">
                <a:solidFill>
                  <a:schemeClr val="tx1"/>
                </a:solidFill>
                <a:latin typeface="Calibri" panose="020F0502020204030204" pitchFamily="34" charset="0"/>
              </a:rPr>
              <a:t>After iteration 3 you will observe that no changes will occur from iteration 2 to 3 thereby we stop.</a:t>
            </a:r>
          </a:p>
          <a:p>
            <a:r>
              <a:rPr lang="en-US" dirty="0" smtClean="0">
                <a:solidFill>
                  <a:schemeClr val="tx1"/>
                </a:solidFill>
                <a:latin typeface="Calibri" panose="020F0502020204030204" pitchFamily="34" charset="0"/>
              </a:rPr>
              <a:t>In iteration 2 instance 3 will move to cluster 2. </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3291255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Self-Organizing </a:t>
            </a:r>
            <a:r>
              <a:rPr lang="en-US" dirty="0"/>
              <a:t>Map (SOM)</a:t>
            </a:r>
            <a:br>
              <a:rPr lang="en-US" dirty="0"/>
            </a:br>
            <a:endParaRPr lang="en-US" dirty="0"/>
          </a:p>
        </p:txBody>
      </p:sp>
      <p:sp>
        <p:nvSpPr>
          <p:cNvPr id="3" name="Content Placeholder 2"/>
          <p:cNvSpPr>
            <a:spLocks noGrp="1"/>
          </p:cNvSpPr>
          <p:nvPr>
            <p:ph idx="1"/>
          </p:nvPr>
        </p:nvSpPr>
        <p:spPr/>
        <p:txBody>
          <a:bodyPr/>
          <a:lstStyle/>
          <a:p>
            <a:pPr algn="just"/>
            <a:r>
              <a:rPr lang="en-US" dirty="0"/>
              <a:t> </a:t>
            </a:r>
            <a:r>
              <a:rPr lang="en-US" dirty="0" smtClean="0"/>
              <a:t>A self-organizing </a:t>
            </a:r>
            <a:r>
              <a:rPr lang="en-US" dirty="0"/>
              <a:t>map is a type of artificial neural network that attempts to build a two-dimensional map of some problem space</a:t>
            </a:r>
            <a:r>
              <a:rPr lang="en-US" dirty="0" smtClean="0"/>
              <a:t>.</a:t>
            </a:r>
          </a:p>
          <a:p>
            <a:pPr algn="just"/>
            <a:r>
              <a:rPr lang="en-US" dirty="0"/>
              <a:t>It follows an unsupervised learning approach and trained its network through a competitive learning algorithm. </a:t>
            </a:r>
            <a:endParaRPr lang="en-US" dirty="0" smtClean="0"/>
          </a:p>
          <a:p>
            <a:pPr algn="just"/>
            <a:r>
              <a:rPr lang="en-US" dirty="0"/>
              <a:t>SOM is used for clustering and mapping (or dimensionality reduction) techniques to map multidimensional data onto lower-dimensional which allows people to reduce complex problems for easy interpretation. </a:t>
            </a:r>
            <a:endParaRPr lang="en-US" dirty="0" smtClean="0"/>
          </a:p>
          <a:p>
            <a:pPr algn="just"/>
            <a:r>
              <a:rPr lang="en-US" dirty="0"/>
              <a:t>SOM has two layers, one is the Input layer and the other one is the Output layer. </a:t>
            </a:r>
          </a:p>
        </p:txBody>
      </p:sp>
    </p:spTree>
    <p:extLst>
      <p:ext uri="{BB962C8B-B14F-4D97-AF65-F5344CB8AC3E}">
        <p14:creationId xmlns:p14="http://schemas.microsoft.com/office/powerpoint/2010/main" val="216565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a:t>of the Self Organizing Map with two clusters</a:t>
            </a:r>
          </a:p>
        </p:txBody>
      </p:sp>
      <p:pic>
        <p:nvPicPr>
          <p:cNvPr id="2050"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27597" y="1282284"/>
            <a:ext cx="5009150" cy="410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217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t>
            </a:r>
            <a:r>
              <a:rPr lang="en-US" b="1" dirty="0" smtClean="0"/>
              <a:t>teps</a:t>
            </a:r>
            <a:endParaRPr lang="en-US" dirty="0"/>
          </a:p>
        </p:txBody>
      </p:sp>
      <p:sp>
        <p:nvSpPr>
          <p:cNvPr id="3" name="Content Placeholder 2"/>
          <p:cNvSpPr>
            <a:spLocks noGrp="1"/>
          </p:cNvSpPr>
          <p:nvPr>
            <p:ph idx="1"/>
          </p:nvPr>
        </p:nvSpPr>
        <p:spPr/>
        <p:txBody>
          <a:bodyPr/>
          <a:lstStyle/>
          <a:p>
            <a:pPr algn="just"/>
            <a:r>
              <a:rPr lang="en-US" dirty="0"/>
              <a:t>1. Each node’s weights are initialized.</a:t>
            </a:r>
          </a:p>
          <a:p>
            <a:pPr algn="just"/>
            <a:r>
              <a:rPr lang="en-US" dirty="0"/>
              <a:t>2. A vector is chosen at random from the set of training data and presented to the lattice.</a:t>
            </a:r>
          </a:p>
          <a:p>
            <a:pPr algn="just"/>
            <a:r>
              <a:rPr lang="en-US" dirty="0"/>
              <a:t>3. Every node is examined to calculate which ones weights are most like the input vector. The winning node is commonly known as the Best Matching Unit (BMU).</a:t>
            </a:r>
          </a:p>
          <a:p>
            <a:pPr algn="just"/>
            <a:r>
              <a:rPr lang="en-US" dirty="0"/>
              <a:t>4. The radius of the neighborhood of the BMU is now calculated. This is a value that starts large, typically set to the ‘radius’ of the lattice, but diminishes each time-step. Any nodes found within this radius are deemed to be inside the BMU’s neighborhood.</a:t>
            </a:r>
          </a:p>
          <a:p>
            <a:pPr algn="just"/>
            <a:r>
              <a:rPr lang="en-US" dirty="0"/>
              <a:t>5. Each neighboring node’s (the nodes found in step 4) weights are adjusted to make them more like the input vector. The closer a node is to the BMU; the more its weights get altered.</a:t>
            </a:r>
          </a:p>
          <a:p>
            <a:pPr algn="just"/>
            <a:r>
              <a:rPr lang="en-US" dirty="0"/>
              <a:t>6. Repeat step 2 for N iterations.</a:t>
            </a:r>
          </a:p>
          <a:p>
            <a:endParaRPr lang="en-US" dirty="0"/>
          </a:p>
        </p:txBody>
      </p:sp>
    </p:spTree>
    <p:extLst>
      <p:ext uri="{BB962C8B-B14F-4D97-AF65-F5344CB8AC3E}">
        <p14:creationId xmlns:p14="http://schemas.microsoft.com/office/powerpoint/2010/main" val="805863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est </a:t>
            </a:r>
            <a:r>
              <a:rPr lang="en-US" dirty="0"/>
              <a:t>matching unit</a:t>
            </a:r>
          </a:p>
        </p:txBody>
      </p:sp>
      <p:sp>
        <p:nvSpPr>
          <p:cNvPr id="3" name="Content Placeholder 2"/>
          <p:cNvSpPr>
            <a:spLocks noGrp="1"/>
          </p:cNvSpPr>
          <p:nvPr>
            <p:ph idx="1"/>
          </p:nvPr>
        </p:nvSpPr>
        <p:spPr/>
        <p:txBody>
          <a:bodyPr/>
          <a:lstStyle/>
          <a:p>
            <a:pPr algn="just"/>
            <a:r>
              <a:rPr lang="en-US" dirty="0"/>
              <a:t>To determine the best matching unit, one method is to iterate through all the nodes and calculate the Euclidean distance between each node’s weight vector and the current input vector. The node with a weight vector closest to the input vector is tagged as the BMU</a:t>
            </a:r>
            <a:r>
              <a:rPr lang="en-US" dirty="0" smtClean="0"/>
              <a:t>.</a:t>
            </a:r>
          </a:p>
          <a:p>
            <a:pPr marL="0" indent="0" algn="just">
              <a:buNone/>
            </a:pPr>
            <a:endParaRPr lang="en-US"/>
          </a:p>
          <a:p>
            <a:pPr marL="0" indent="0" algn="just">
              <a:buNone/>
            </a:pPr>
            <a:endParaRPr lang="en-US" dirty="0" smtClean="0"/>
          </a:p>
          <a:p>
            <a:endParaRPr lang="en-US" dirty="0"/>
          </a:p>
          <a:p>
            <a:endParaRPr lang="en-US" dirty="0"/>
          </a:p>
        </p:txBody>
      </p:sp>
      <p:sp>
        <p:nvSpPr>
          <p:cNvPr id="4" name="Rectangle 1"/>
          <p:cNvSpPr>
            <a:spLocks noChangeArrowheads="1"/>
          </p:cNvSpPr>
          <p:nvPr/>
        </p:nvSpPr>
        <p:spPr bwMode="auto">
          <a:xfrm>
            <a:off x="3951111" y="3865813"/>
            <a:ext cx="7507826"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292929"/>
                </a:solidFill>
                <a:effectLst/>
                <a:latin typeface="charter"/>
              </a:rPr>
              <a:t>The Euclidean distance is given as: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92929"/>
                </a:solidFill>
                <a:effectLst/>
                <a:latin typeface="charter"/>
              </a:rPr>
              <a:t>Where X is the current input vector and W is the node’s weight vector.</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https://miro.medium.com/max/712/1*YWdBq03dGCge2rtLKf-vu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1086" y="4943198"/>
            <a:ext cx="3390900" cy="70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805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a:t>
            </a:r>
            <a:endParaRPr lang="en-US"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3979573" y="863600"/>
            <a:ext cx="6761408" cy="5121275"/>
          </a:xfrm>
        </p:spPr>
      </p:pic>
    </p:spTree>
    <p:extLst>
      <p:ext uri="{BB962C8B-B14F-4D97-AF65-F5344CB8AC3E}">
        <p14:creationId xmlns:p14="http://schemas.microsoft.com/office/powerpoint/2010/main" val="2533562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K-Means Clustering</a:t>
            </a:r>
            <a:endParaRPr lang="en-US" b="1" dirty="0"/>
          </a:p>
        </p:txBody>
      </p:sp>
      <p:sp>
        <p:nvSpPr>
          <p:cNvPr id="3" name="Content Placeholder 2"/>
          <p:cNvSpPr>
            <a:spLocks noGrp="1"/>
          </p:cNvSpPr>
          <p:nvPr>
            <p:ph idx="1"/>
          </p:nvPr>
        </p:nvSpPr>
        <p:spPr/>
        <p:txBody>
          <a:bodyPr/>
          <a:lstStyle/>
          <a:p>
            <a:pPr algn="just"/>
            <a:r>
              <a:rPr lang="en-US" sz="2400" b="1" dirty="0"/>
              <a:t>K-means clustering is one of the simplest and popular unsupervised machine learning algorithms</a:t>
            </a:r>
            <a:r>
              <a:rPr lang="en-US" sz="2400" b="1" dirty="0" smtClean="0"/>
              <a:t>.</a:t>
            </a:r>
          </a:p>
          <a:p>
            <a:pPr marL="0" indent="0" algn="just">
              <a:buNone/>
            </a:pPr>
            <a:endParaRPr lang="en-US" sz="2400" b="1" dirty="0" smtClean="0"/>
          </a:p>
          <a:p>
            <a:pPr algn="just"/>
            <a:r>
              <a:rPr lang="en-US" sz="2400" b="1" dirty="0" smtClean="0"/>
              <a:t>Typically</a:t>
            </a:r>
            <a:r>
              <a:rPr lang="en-US" sz="2400" b="1" dirty="0"/>
              <a:t>, unsupervised algorithms make inferences from datasets using only input vectors without referring to known, or labelled, outcomes</a:t>
            </a:r>
          </a:p>
          <a:p>
            <a:endParaRPr lang="en-US" sz="1800" dirty="0"/>
          </a:p>
        </p:txBody>
      </p:sp>
    </p:spTree>
    <p:extLst>
      <p:ext uri="{BB962C8B-B14F-4D97-AF65-F5344CB8AC3E}">
        <p14:creationId xmlns:p14="http://schemas.microsoft.com/office/powerpoint/2010/main" val="3302969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Algorithm</a:t>
            </a:r>
            <a:endParaRPr lang="en-US" dirty="0"/>
          </a:p>
        </p:txBody>
      </p:sp>
      <p:sp>
        <p:nvSpPr>
          <p:cNvPr id="3" name="Content Placeholder 2"/>
          <p:cNvSpPr>
            <a:spLocks noGrp="1"/>
          </p:cNvSpPr>
          <p:nvPr>
            <p:ph idx="1"/>
          </p:nvPr>
        </p:nvSpPr>
        <p:spPr/>
        <p:txBody>
          <a:bodyPr/>
          <a:lstStyle/>
          <a:p>
            <a:pPr algn="just"/>
            <a:r>
              <a:rPr lang="en-US" dirty="0">
                <a:latin typeface="Calibri" panose="020F0502020204030204" pitchFamily="34" charset="0"/>
              </a:rPr>
              <a:t>Clusters the data into </a:t>
            </a:r>
            <a:r>
              <a:rPr lang="en-US" i="1" dirty="0">
                <a:latin typeface="Calibri" panose="020F0502020204030204" pitchFamily="34" charset="0"/>
              </a:rPr>
              <a:t>k</a:t>
            </a:r>
            <a:r>
              <a:rPr lang="en-US" dirty="0">
                <a:latin typeface="Calibri" panose="020F0502020204030204" pitchFamily="34" charset="0"/>
              </a:rPr>
              <a:t> groups where </a:t>
            </a:r>
            <a:r>
              <a:rPr lang="en-US" i="1" dirty="0">
                <a:latin typeface="Calibri" panose="020F0502020204030204" pitchFamily="34" charset="0"/>
              </a:rPr>
              <a:t>k</a:t>
            </a:r>
            <a:r>
              <a:rPr lang="en-US" dirty="0">
                <a:latin typeface="Calibri" panose="020F0502020204030204" pitchFamily="34" charset="0"/>
              </a:rPr>
              <a:t>  is predefined.</a:t>
            </a:r>
          </a:p>
          <a:p>
            <a:pPr algn="just"/>
            <a:r>
              <a:rPr lang="en-US" dirty="0">
                <a:latin typeface="Calibri" panose="020F0502020204030204" pitchFamily="34" charset="0"/>
              </a:rPr>
              <a:t>Select </a:t>
            </a:r>
            <a:r>
              <a:rPr lang="en-US" i="1" dirty="0">
                <a:latin typeface="Calibri" panose="020F0502020204030204" pitchFamily="34" charset="0"/>
              </a:rPr>
              <a:t>k</a:t>
            </a:r>
            <a:r>
              <a:rPr lang="en-US" dirty="0">
                <a:latin typeface="Calibri" panose="020F0502020204030204" pitchFamily="34" charset="0"/>
              </a:rPr>
              <a:t> points at random as cluster centers.</a:t>
            </a:r>
          </a:p>
          <a:p>
            <a:pPr algn="just"/>
            <a:r>
              <a:rPr lang="en-US" dirty="0">
                <a:latin typeface="Calibri" panose="020F0502020204030204" pitchFamily="34" charset="0"/>
              </a:rPr>
              <a:t>Assign objects to their closest cluster center according to the </a:t>
            </a:r>
            <a:r>
              <a:rPr lang="en-US" i="1" dirty="0">
                <a:latin typeface="Calibri" panose="020F0502020204030204" pitchFamily="34" charset="0"/>
              </a:rPr>
              <a:t>Euclidean distance</a:t>
            </a:r>
            <a:r>
              <a:rPr lang="en-US" dirty="0">
                <a:latin typeface="Calibri" panose="020F0502020204030204" pitchFamily="34" charset="0"/>
              </a:rPr>
              <a:t> function.</a:t>
            </a:r>
          </a:p>
          <a:p>
            <a:pPr algn="just"/>
            <a:r>
              <a:rPr lang="en-US" dirty="0">
                <a:latin typeface="Calibri" panose="020F0502020204030204" pitchFamily="34" charset="0"/>
              </a:rPr>
              <a:t>Calculate the centroid or mean of all objects in each cluster.</a:t>
            </a:r>
          </a:p>
          <a:p>
            <a:pPr algn="just"/>
            <a:r>
              <a:rPr lang="en-US" dirty="0">
                <a:latin typeface="Calibri" panose="020F0502020204030204" pitchFamily="34" charset="0"/>
              </a:rPr>
              <a:t>Repeat steps 2, 3 and 4 until the same points are assigned to each cluster in consecutive rounds.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6548" y="4398404"/>
            <a:ext cx="2700468" cy="1805285"/>
          </a:xfrm>
          <a:prstGeom prst="rect">
            <a:avLst/>
          </a:prstGeom>
        </p:spPr>
      </p:pic>
    </p:spTree>
    <p:extLst>
      <p:ext uri="{BB962C8B-B14F-4D97-AF65-F5344CB8AC3E}">
        <p14:creationId xmlns:p14="http://schemas.microsoft.com/office/powerpoint/2010/main" val="1588832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Example</a:t>
            </a:r>
            <a:endParaRPr lang="en-US" dirty="0"/>
          </a:p>
        </p:txBody>
      </p:sp>
      <p:sp>
        <p:nvSpPr>
          <p:cNvPr id="6" name="Content Placeholder 5"/>
          <p:cNvSpPr>
            <a:spLocks noGrp="1"/>
          </p:cNvSpPr>
          <p:nvPr>
            <p:ph idx="1"/>
          </p:nvPr>
        </p:nvSpPr>
        <p:spPr/>
        <p:txBody>
          <a:bodyPr/>
          <a:lstStyle/>
          <a:p>
            <a:pPr algn="ctr" fontAlgn="ctr"/>
            <a:r>
              <a:rPr lang="en-US" b="1" dirty="0">
                <a:solidFill>
                  <a:schemeClr val="tx1"/>
                </a:solidFill>
                <a:latin typeface="Calibri" panose="020F0502020204030204" pitchFamily="34" charset="0"/>
              </a:rPr>
              <a:t>Suppose we want to group the visitors to a website using just their age (one-dimensional space) as follows:</a:t>
            </a:r>
            <a:endParaRPr lang="en-US" dirty="0">
              <a:solidFill>
                <a:schemeClr val="tx1"/>
              </a:solidFill>
              <a:latin typeface="Calibri" panose="020F0502020204030204" pitchFamily="34" charset="0"/>
            </a:endParaRPr>
          </a:p>
          <a:p>
            <a:pPr marL="0" indent="0" algn="ctr" fontAlgn="ctr">
              <a:buNone/>
            </a:pPr>
            <a:r>
              <a:rPr lang="en-US" b="1" i="1" dirty="0" smtClean="0">
                <a:solidFill>
                  <a:schemeClr val="tx1"/>
                </a:solidFill>
                <a:latin typeface="Calibri" panose="020F0502020204030204" pitchFamily="34" charset="0"/>
              </a:rPr>
              <a:t>   </a:t>
            </a:r>
            <a:r>
              <a:rPr lang="en-US" b="1" i="1" dirty="0" smtClean="0">
                <a:solidFill>
                  <a:srgbClr val="FF0000"/>
                </a:solidFill>
                <a:latin typeface="Calibri" panose="020F0502020204030204" pitchFamily="34" charset="0"/>
              </a:rPr>
              <a:t>n</a:t>
            </a:r>
            <a:r>
              <a:rPr lang="en-US" b="1" dirty="0">
                <a:solidFill>
                  <a:srgbClr val="FF0000"/>
                </a:solidFill>
                <a:latin typeface="Calibri" panose="020F0502020204030204" pitchFamily="34" charset="0"/>
              </a:rPr>
              <a:t> = 19</a:t>
            </a:r>
            <a:endParaRPr lang="en-US" dirty="0">
              <a:solidFill>
                <a:srgbClr val="FF0000"/>
              </a:solidFill>
              <a:latin typeface="Calibri" panose="020F0502020204030204" pitchFamily="34" charset="0"/>
            </a:endParaRPr>
          </a:p>
          <a:p>
            <a:pPr algn="ctr" fontAlgn="ctr"/>
            <a:r>
              <a:rPr lang="en-US" b="1" dirty="0" smtClean="0">
                <a:solidFill>
                  <a:schemeClr val="tx1"/>
                </a:solidFill>
                <a:latin typeface="Calibri" panose="020F0502020204030204" pitchFamily="34" charset="0"/>
              </a:rPr>
              <a:t>15,15,16,19,19,20,20,21,22,28,35,40,41,42,43,44,60,61,65</a:t>
            </a:r>
          </a:p>
          <a:p>
            <a:pPr marL="0" indent="0" algn="ctr" fontAlgn="ctr">
              <a:buNone/>
            </a:pPr>
            <a:endParaRPr lang="en-US" dirty="0">
              <a:solidFill>
                <a:schemeClr val="tx1"/>
              </a:solidFill>
              <a:latin typeface="Calibri" panose="020F0502020204030204" pitchFamily="34" charset="0"/>
            </a:endParaRPr>
          </a:p>
          <a:p>
            <a:r>
              <a:rPr lang="en-US" b="1" dirty="0"/>
              <a:t>Initial clusters (random centroid or average</a:t>
            </a:r>
            <a:r>
              <a:rPr lang="en-US" b="1" dirty="0" smtClean="0"/>
              <a:t>):</a:t>
            </a: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911451061"/>
              </p:ext>
            </p:extLst>
          </p:nvPr>
        </p:nvGraphicFramePr>
        <p:xfrm>
          <a:off x="4216468" y="4731186"/>
          <a:ext cx="7315199" cy="1196035"/>
        </p:xfrm>
        <a:graphic>
          <a:graphicData uri="http://schemas.openxmlformats.org/drawingml/2006/table">
            <a:tbl>
              <a:tblPr/>
              <a:tblGrid>
                <a:gridCol w="6128951">
                  <a:extLst>
                    <a:ext uri="{9D8B030D-6E8A-4147-A177-3AD203B41FA5}">
                      <a16:colId xmlns:a16="http://schemas.microsoft.com/office/drawing/2014/main" val="639165237"/>
                    </a:ext>
                  </a:extLst>
                </a:gridCol>
                <a:gridCol w="1009008">
                  <a:extLst>
                    <a:ext uri="{9D8B030D-6E8A-4147-A177-3AD203B41FA5}">
                      <a16:colId xmlns:a16="http://schemas.microsoft.com/office/drawing/2014/main" val="2228723702"/>
                    </a:ext>
                  </a:extLst>
                </a:gridCol>
                <a:gridCol w="177240">
                  <a:extLst>
                    <a:ext uri="{9D8B030D-6E8A-4147-A177-3AD203B41FA5}">
                      <a16:colId xmlns:a16="http://schemas.microsoft.com/office/drawing/2014/main" val="1010869753"/>
                    </a:ext>
                  </a:extLst>
                </a:gridCol>
              </a:tblGrid>
              <a:tr h="510515">
                <a:tc>
                  <a:txBody>
                    <a:bodyPr/>
                    <a:lstStyle/>
                    <a:p>
                      <a:pPr algn="ctr"/>
                      <a:r>
                        <a:rPr lang="en-US" sz="2000" b="1" i="1">
                          <a:latin typeface="Calibri" panose="020F0502020204030204" pitchFamily="34" charset="0"/>
                        </a:rPr>
                        <a:t>k</a:t>
                      </a:r>
                      <a:r>
                        <a:rPr lang="en-US" sz="2000" b="1">
                          <a:latin typeface="Calibri" panose="020F0502020204030204" pitchFamily="34" charset="0"/>
                        </a:rPr>
                        <a:t> = 2</a:t>
                      </a:r>
                      <a:endParaRPr lang="en-US" sz="2000">
                        <a:latin typeface="Calibri" panose="020F0502020204030204" pitchFamily="34" charset="0"/>
                      </a:endParaRPr>
                    </a:p>
                  </a:txBody>
                  <a:tcPr marL="75920" marR="75920" marT="37960" marB="37960" anchor="ctr">
                    <a:lnL>
                      <a:noFill/>
                    </a:lnL>
                    <a:lnR>
                      <a:noFill/>
                    </a:lnR>
                    <a:lnT>
                      <a:noFill/>
                    </a:lnT>
                    <a:lnB>
                      <a:noFill/>
                    </a:lnB>
                  </a:tcPr>
                </a:tc>
                <a:tc>
                  <a:txBody>
                    <a:bodyPr/>
                    <a:lstStyle/>
                    <a:p>
                      <a:endParaRPr lang="en-US" sz="1500" dirty="0"/>
                    </a:p>
                  </a:txBody>
                  <a:tcPr marL="75920" marR="75920" marT="37960" marB="37960" anchor="ctr">
                    <a:lnL>
                      <a:noFill/>
                    </a:lnL>
                    <a:lnR>
                      <a:noFill/>
                    </a:lnR>
                    <a:lnT>
                      <a:noFill/>
                    </a:lnT>
                    <a:lnB>
                      <a:noFill/>
                    </a:lnB>
                  </a:tcPr>
                </a:tc>
                <a:tc>
                  <a:txBody>
                    <a:bodyPr/>
                    <a:lstStyle/>
                    <a:p>
                      <a:endParaRPr lang="en-US" sz="1500"/>
                    </a:p>
                  </a:txBody>
                  <a:tcPr marL="75920" marR="75920" marT="37960" marB="37960" anchor="ctr">
                    <a:lnL>
                      <a:noFill/>
                    </a:lnL>
                    <a:lnR>
                      <a:noFill/>
                    </a:lnR>
                    <a:lnT>
                      <a:noFill/>
                    </a:lnT>
                    <a:lnB>
                      <a:noFill/>
                    </a:lnB>
                  </a:tcPr>
                </a:tc>
                <a:extLst>
                  <a:ext uri="{0D108BD9-81ED-4DB2-BD59-A6C34878D82A}">
                    <a16:rowId xmlns:a16="http://schemas.microsoft.com/office/drawing/2014/main" val="2032413321"/>
                  </a:ext>
                </a:extLst>
              </a:tr>
              <a:tr h="531439">
                <a:tc>
                  <a:txBody>
                    <a:bodyPr/>
                    <a:lstStyle/>
                    <a:p>
                      <a:pPr algn="ctr"/>
                      <a:r>
                        <a:rPr lang="en-US" sz="2000" i="1" dirty="0">
                          <a:solidFill>
                            <a:srgbClr val="FF0000"/>
                          </a:solidFill>
                          <a:latin typeface="Calibri" panose="020F0502020204030204" pitchFamily="34" charset="0"/>
                        </a:rPr>
                        <a:t>c</a:t>
                      </a:r>
                      <a:r>
                        <a:rPr lang="en-US" sz="2000" i="1" baseline="-25000" dirty="0">
                          <a:solidFill>
                            <a:srgbClr val="FF0000"/>
                          </a:solidFill>
                          <a:latin typeface="Calibri" panose="020F0502020204030204" pitchFamily="34" charset="0"/>
                        </a:rPr>
                        <a:t>1</a:t>
                      </a:r>
                      <a:r>
                        <a:rPr lang="en-US" sz="2000" dirty="0">
                          <a:solidFill>
                            <a:srgbClr val="FF0000"/>
                          </a:solidFill>
                          <a:latin typeface="Calibri" panose="020F0502020204030204" pitchFamily="34" charset="0"/>
                        </a:rPr>
                        <a:t> = 16</a:t>
                      </a:r>
                      <a:br>
                        <a:rPr lang="en-US" sz="2000" dirty="0">
                          <a:solidFill>
                            <a:srgbClr val="FF0000"/>
                          </a:solidFill>
                          <a:latin typeface="Calibri" panose="020F0502020204030204" pitchFamily="34" charset="0"/>
                        </a:rPr>
                      </a:br>
                      <a:r>
                        <a:rPr lang="en-US" sz="2000" i="1" dirty="0">
                          <a:solidFill>
                            <a:srgbClr val="FF0000"/>
                          </a:solidFill>
                          <a:latin typeface="Calibri" panose="020F0502020204030204" pitchFamily="34" charset="0"/>
                        </a:rPr>
                        <a:t>c</a:t>
                      </a:r>
                      <a:r>
                        <a:rPr lang="en-US" sz="2000" i="1" baseline="-25000" dirty="0">
                          <a:solidFill>
                            <a:srgbClr val="FF0000"/>
                          </a:solidFill>
                          <a:latin typeface="Calibri" panose="020F0502020204030204" pitchFamily="34" charset="0"/>
                        </a:rPr>
                        <a:t>2</a:t>
                      </a:r>
                      <a:r>
                        <a:rPr lang="en-US" sz="2000" dirty="0">
                          <a:solidFill>
                            <a:srgbClr val="FF0000"/>
                          </a:solidFill>
                          <a:latin typeface="Calibri" panose="020F0502020204030204" pitchFamily="34" charset="0"/>
                        </a:rPr>
                        <a:t> = 22</a:t>
                      </a:r>
                    </a:p>
                  </a:txBody>
                  <a:tcPr marL="75920" marR="75920" marT="37960" marB="37960" anchor="ctr">
                    <a:lnL>
                      <a:noFill/>
                    </a:lnL>
                    <a:lnR>
                      <a:noFill/>
                    </a:lnR>
                    <a:lnT>
                      <a:noFill/>
                    </a:lnT>
                    <a:lnB>
                      <a:noFill/>
                    </a:lnB>
                  </a:tcPr>
                </a:tc>
                <a:tc>
                  <a:txBody>
                    <a:bodyPr/>
                    <a:lstStyle/>
                    <a:p>
                      <a:endParaRPr lang="en-US" dirty="0"/>
                    </a:p>
                  </a:txBody>
                  <a:tcPr marL="75920" marR="75920" marT="37960" marB="37960">
                    <a:lnL>
                      <a:noFill/>
                    </a:lnL>
                    <a:lnT>
                      <a:noFill/>
                    </a:lnT>
                  </a:tcPr>
                </a:tc>
                <a:tc>
                  <a:txBody>
                    <a:bodyPr/>
                    <a:lstStyle/>
                    <a:p>
                      <a:endParaRPr lang="en-US" dirty="0"/>
                    </a:p>
                  </a:txBody>
                  <a:tcPr marL="75920" marR="75920" marT="37960" marB="37960">
                    <a:lnT>
                      <a:noFill/>
                    </a:lnT>
                  </a:tcPr>
                </a:tc>
                <a:extLst>
                  <a:ext uri="{0D108BD9-81ED-4DB2-BD59-A6C34878D82A}">
                    <a16:rowId xmlns:a16="http://schemas.microsoft.com/office/drawing/2014/main" val="1982954990"/>
                  </a:ext>
                </a:extLst>
              </a:tr>
            </a:tbl>
          </a:graphicData>
        </a:graphic>
      </p:graphicFrame>
      <p:pic>
        <p:nvPicPr>
          <p:cNvPr id="2049" name="Picture 1" descr="kmeans_dis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8394" y="5115420"/>
            <a:ext cx="2390775"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178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Iteration</a:t>
            </a:r>
            <a:r>
              <a:rPr lang="en-US" dirty="0"/>
              <a:t> </a:t>
            </a:r>
            <a:r>
              <a:rPr lang="en-US" b="1" dirty="0"/>
              <a:t>1</a:t>
            </a:r>
            <a:r>
              <a:rPr lang="en-US" dirty="0" smtClean="0"/>
              <a:t>:</a:t>
            </a:r>
            <a:br>
              <a:rPr lang="en-US" dirty="0" smtClean="0"/>
            </a:br>
            <a:r>
              <a:rPr lang="en-US" sz="2000" i="1" dirty="0">
                <a:latin typeface="Calibri" panose="020F0502020204030204" pitchFamily="34" charset="0"/>
              </a:rPr>
              <a:t>c</a:t>
            </a:r>
            <a:r>
              <a:rPr lang="en-US" sz="2000" i="1" baseline="-25000" dirty="0">
                <a:latin typeface="Calibri" panose="020F0502020204030204" pitchFamily="34" charset="0"/>
              </a:rPr>
              <a:t>1</a:t>
            </a:r>
            <a:r>
              <a:rPr lang="en-US" sz="2000" dirty="0">
                <a:latin typeface="Calibri" panose="020F0502020204030204" pitchFamily="34" charset="0"/>
              </a:rPr>
              <a:t> = 15.33</a:t>
            </a:r>
            <a:br>
              <a:rPr lang="en-US" sz="2000" dirty="0">
                <a:latin typeface="Calibri" panose="020F0502020204030204" pitchFamily="34" charset="0"/>
              </a:rPr>
            </a:br>
            <a:r>
              <a:rPr lang="en-US" sz="2000" i="1" dirty="0">
                <a:latin typeface="Calibri" panose="020F0502020204030204" pitchFamily="34" charset="0"/>
              </a:rPr>
              <a:t>c</a:t>
            </a:r>
            <a:r>
              <a:rPr lang="en-US" sz="2000" i="1" baseline="-25000" dirty="0">
                <a:latin typeface="Calibri" panose="020F0502020204030204" pitchFamily="34" charset="0"/>
              </a:rPr>
              <a:t>2</a:t>
            </a:r>
            <a:r>
              <a:rPr lang="en-US" sz="2000" dirty="0">
                <a:latin typeface="Calibri" panose="020F0502020204030204" pitchFamily="34" charset="0"/>
              </a:rPr>
              <a:t>  = 36.25</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69182660"/>
              </p:ext>
            </p:extLst>
          </p:nvPr>
        </p:nvGraphicFramePr>
        <p:xfrm>
          <a:off x="4211393" y="721934"/>
          <a:ext cx="6967468" cy="5121270"/>
        </p:xfrm>
        <a:graphic>
          <a:graphicData uri="http://schemas.openxmlformats.org/drawingml/2006/table">
            <a:tbl>
              <a:tblPr/>
              <a:tblGrid>
                <a:gridCol w="808724">
                  <a:extLst>
                    <a:ext uri="{9D8B030D-6E8A-4147-A177-3AD203B41FA5}">
                      <a16:colId xmlns:a16="http://schemas.microsoft.com/office/drawing/2014/main" val="1120615774"/>
                    </a:ext>
                  </a:extLst>
                </a:gridCol>
                <a:gridCol w="1264927">
                  <a:extLst>
                    <a:ext uri="{9D8B030D-6E8A-4147-A177-3AD203B41FA5}">
                      <a16:colId xmlns:a16="http://schemas.microsoft.com/office/drawing/2014/main" val="144039099"/>
                    </a:ext>
                  </a:extLst>
                </a:gridCol>
                <a:gridCol w="819092">
                  <a:extLst>
                    <a:ext uri="{9D8B030D-6E8A-4147-A177-3AD203B41FA5}">
                      <a16:colId xmlns:a16="http://schemas.microsoft.com/office/drawing/2014/main" val="242457463"/>
                    </a:ext>
                  </a:extLst>
                </a:gridCol>
                <a:gridCol w="1047193">
                  <a:extLst>
                    <a:ext uri="{9D8B030D-6E8A-4147-A177-3AD203B41FA5}">
                      <a16:colId xmlns:a16="http://schemas.microsoft.com/office/drawing/2014/main" val="2626987060"/>
                    </a:ext>
                  </a:extLst>
                </a:gridCol>
                <a:gridCol w="964248">
                  <a:extLst>
                    <a:ext uri="{9D8B030D-6E8A-4147-A177-3AD203B41FA5}">
                      <a16:colId xmlns:a16="http://schemas.microsoft.com/office/drawing/2014/main" val="1284021996"/>
                    </a:ext>
                  </a:extLst>
                </a:gridCol>
                <a:gridCol w="1078298">
                  <a:extLst>
                    <a:ext uri="{9D8B030D-6E8A-4147-A177-3AD203B41FA5}">
                      <a16:colId xmlns:a16="http://schemas.microsoft.com/office/drawing/2014/main" val="837445947"/>
                    </a:ext>
                  </a:extLst>
                </a:gridCol>
                <a:gridCol w="984986">
                  <a:extLst>
                    <a:ext uri="{9D8B030D-6E8A-4147-A177-3AD203B41FA5}">
                      <a16:colId xmlns:a16="http://schemas.microsoft.com/office/drawing/2014/main" val="4132746745"/>
                    </a:ext>
                  </a:extLst>
                </a:gridCol>
              </a:tblGrid>
              <a:tr h="487740">
                <a:tc>
                  <a:txBody>
                    <a:bodyPr/>
                    <a:lstStyle/>
                    <a:p>
                      <a:pPr algn="ctr"/>
                      <a:r>
                        <a:rPr lang="en-US" sz="1600" i="1" dirty="0">
                          <a:effectLst/>
                          <a:latin typeface="Calibri" panose="020F0502020204030204" pitchFamily="34" charset="0"/>
                        </a:rPr>
                        <a:t>x</a:t>
                      </a:r>
                      <a:r>
                        <a:rPr lang="en-US" sz="1600" i="1" baseline="-25000" dirty="0">
                          <a:effectLst/>
                          <a:latin typeface="Calibri" panose="020F0502020204030204" pitchFamily="34" charset="0"/>
                        </a:rPr>
                        <a:t>i</a:t>
                      </a:r>
                      <a:endParaRPr lang="en-US" sz="1600" dirty="0">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i="1" dirty="0">
                          <a:latin typeface="Calibri" panose="020F0502020204030204" pitchFamily="34" charset="0"/>
                        </a:rPr>
                        <a:t>c</a:t>
                      </a:r>
                      <a:r>
                        <a:rPr lang="en-US" sz="1600" i="1" baseline="-25000" dirty="0">
                          <a:latin typeface="Calibri" panose="020F0502020204030204" pitchFamily="34" charset="0"/>
                        </a:rPr>
                        <a:t>1</a:t>
                      </a:r>
                      <a:endParaRPr lang="en-US" sz="1600" dirty="0">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i="1">
                          <a:latin typeface="Calibri" panose="020F0502020204030204" pitchFamily="34" charset="0"/>
                        </a:rPr>
                        <a:t>c</a:t>
                      </a:r>
                      <a:r>
                        <a:rPr lang="en-US" sz="1600" i="1" baseline="-25000">
                          <a:latin typeface="Calibri" panose="020F0502020204030204" pitchFamily="34" charset="0"/>
                        </a:rPr>
                        <a:t>2</a:t>
                      </a:r>
                      <a:r>
                        <a:rPr lang="en-US" sz="1600">
                          <a:latin typeface="Calibri" panose="020F0502020204030204" pitchFamily="34"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a:latin typeface="Calibri" panose="020F0502020204030204" pitchFamily="34" charset="0"/>
                        </a:rPr>
                        <a:t>Distance 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dirty="0">
                          <a:latin typeface="Calibri" panose="020F0502020204030204" pitchFamily="34" charset="0"/>
                        </a:rPr>
                        <a:t>Distance 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a:latin typeface="Calibri" panose="020F0502020204030204" pitchFamily="34" charset="0"/>
                        </a:rPr>
                        <a:t>Nearest Cluster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a:latin typeface="Calibri" panose="020F0502020204030204" pitchFamily="34" charset="0"/>
                        </a:rPr>
                        <a:t>New Centroid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280302024"/>
                  </a:ext>
                </a:extLst>
              </a:tr>
              <a:tr h="243870">
                <a:tc>
                  <a:txBody>
                    <a:bodyPr/>
                    <a:lstStyle/>
                    <a:p>
                      <a:pPr algn="ctr"/>
                      <a:r>
                        <a:rPr lang="en-US" sz="1600">
                          <a:effectLst/>
                          <a:latin typeface="Calibri" panose="020F0502020204030204" pitchFamily="34"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dirty="0">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rowSpan="3">
                  <a:txBody>
                    <a:bodyPr/>
                    <a:lstStyle/>
                    <a:p>
                      <a:pPr algn="ctr"/>
                      <a:r>
                        <a:rPr lang="en-US" sz="1600" b="1" dirty="0">
                          <a:latin typeface="Calibri" panose="020F0502020204030204" pitchFamily="34" charset="0"/>
                        </a:rPr>
                        <a:t>15.33</a:t>
                      </a:r>
                      <a:endParaRPr lang="en-US" sz="1600" dirty="0">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259874259"/>
                  </a:ext>
                </a:extLst>
              </a:tr>
              <a:tr h="243870">
                <a:tc>
                  <a:txBody>
                    <a:bodyPr/>
                    <a:lstStyle/>
                    <a:p>
                      <a:pPr algn="ctr"/>
                      <a:r>
                        <a:rPr lang="en-US" sz="1600">
                          <a:effectLst/>
                          <a:latin typeface="Calibri" panose="020F0502020204030204" pitchFamily="34"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dirty="0">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2761057784"/>
                  </a:ext>
                </a:extLst>
              </a:tr>
              <a:tr h="243870">
                <a:tc>
                  <a:txBody>
                    <a:bodyPr/>
                    <a:lstStyle/>
                    <a:p>
                      <a:pPr algn="ctr"/>
                      <a:r>
                        <a:rPr lang="en-US" sz="1600">
                          <a:effectLst/>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dirty="0">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4186704660"/>
                  </a:ext>
                </a:extLst>
              </a:tr>
              <a:tr h="243870">
                <a:tc>
                  <a:txBody>
                    <a:bodyPr/>
                    <a:lstStyle/>
                    <a:p>
                      <a:pPr algn="ctr"/>
                      <a:r>
                        <a:rPr lang="en-US" sz="1600">
                          <a:effectLst/>
                          <a:latin typeface="Calibri" panose="020F0502020204030204" pitchFamily="34" charset="0"/>
                        </a:rPr>
                        <a:t>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rowSpan="16">
                  <a:txBody>
                    <a:bodyPr/>
                    <a:lstStyle/>
                    <a:p>
                      <a:pPr algn="ctr"/>
                      <a:r>
                        <a:rPr lang="en-US" sz="1600" b="1" dirty="0">
                          <a:latin typeface="Calibri" panose="020F0502020204030204" pitchFamily="34" charset="0"/>
                        </a:rPr>
                        <a:t>36.25</a:t>
                      </a:r>
                      <a:endParaRPr lang="en-US" sz="1600" dirty="0">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1946970350"/>
                  </a:ext>
                </a:extLst>
              </a:tr>
              <a:tr h="243870">
                <a:tc>
                  <a:txBody>
                    <a:bodyPr/>
                    <a:lstStyle/>
                    <a:p>
                      <a:pPr algn="ctr"/>
                      <a:r>
                        <a:rPr lang="en-US" sz="1600">
                          <a:effectLst/>
                          <a:latin typeface="Calibri" panose="020F0502020204030204" pitchFamily="34" charset="0"/>
                        </a:rPr>
                        <a:t>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1491999229"/>
                  </a:ext>
                </a:extLst>
              </a:tr>
              <a:tr h="243870">
                <a:tc>
                  <a:txBody>
                    <a:bodyPr/>
                    <a:lstStyle/>
                    <a:p>
                      <a:pPr algn="ctr"/>
                      <a:r>
                        <a:rPr lang="en-US" sz="1600">
                          <a:effectLst/>
                          <a:latin typeface="Calibri" panose="020F0502020204030204" pitchFamily="34" charset="0"/>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Calibri" panose="020F0502020204030204" pitchFamily="34" charset="0"/>
                        </a:rPr>
                        <a:t>4</a:t>
                      </a:r>
                      <a:endParaRPr lang="en-US" sz="1600" dirty="0">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453974891"/>
                  </a:ext>
                </a:extLst>
              </a:tr>
              <a:tr h="243870">
                <a:tc>
                  <a:txBody>
                    <a:bodyPr/>
                    <a:lstStyle/>
                    <a:p>
                      <a:pPr algn="ctr"/>
                      <a:r>
                        <a:rPr lang="en-US" sz="1600">
                          <a:effectLst/>
                          <a:latin typeface="Calibri" panose="020F0502020204030204" pitchFamily="34" charset="0"/>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Calibri" panose="020F0502020204030204" pitchFamily="34" charset="0"/>
                        </a:rPr>
                        <a:t>4</a:t>
                      </a:r>
                      <a:endParaRPr lang="en-US" sz="1600" dirty="0">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4244149121"/>
                  </a:ext>
                </a:extLst>
              </a:tr>
              <a:tr h="243870">
                <a:tc>
                  <a:txBody>
                    <a:bodyPr/>
                    <a:lstStyle/>
                    <a:p>
                      <a:pPr algn="ctr"/>
                      <a:r>
                        <a:rPr lang="en-US" sz="1600">
                          <a:effectLst/>
                          <a:latin typeface="Calibri" panose="020F0502020204030204" pitchFamily="34" charset="0"/>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Calibri" panose="020F0502020204030204" pitchFamily="34" charset="0"/>
                        </a:rPr>
                        <a:t>5</a:t>
                      </a:r>
                      <a:endParaRPr lang="en-US" sz="1600" dirty="0">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3834608812"/>
                  </a:ext>
                </a:extLst>
              </a:tr>
              <a:tr h="243870">
                <a:tc>
                  <a:txBody>
                    <a:bodyPr/>
                    <a:lstStyle/>
                    <a:p>
                      <a:pPr algn="ctr"/>
                      <a:r>
                        <a:rPr lang="en-US" sz="1600">
                          <a:effectLst/>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Calibri" panose="020F0502020204030204" pitchFamily="34" charset="0"/>
                        </a:rPr>
                        <a:t>6</a:t>
                      </a:r>
                      <a:endParaRPr lang="en-US" sz="1600" dirty="0">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2995885165"/>
                  </a:ext>
                </a:extLst>
              </a:tr>
              <a:tr h="243870">
                <a:tc>
                  <a:txBody>
                    <a:bodyPr/>
                    <a:lstStyle/>
                    <a:p>
                      <a:pPr algn="ctr"/>
                      <a:r>
                        <a:rPr lang="en-US" sz="1600">
                          <a:effectLst/>
                          <a:latin typeface="Calibri" panose="020F0502020204030204" pitchFamily="34" charset="0"/>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Calibri" panose="020F0502020204030204" pitchFamily="34" charset="0"/>
                        </a:rPr>
                        <a:t>12</a:t>
                      </a:r>
                      <a:endParaRPr lang="en-US" sz="1600" dirty="0">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3279044831"/>
                  </a:ext>
                </a:extLst>
              </a:tr>
              <a:tr h="243870">
                <a:tc>
                  <a:txBody>
                    <a:bodyPr/>
                    <a:lstStyle/>
                    <a:p>
                      <a:pPr algn="ctr"/>
                      <a:r>
                        <a:rPr lang="en-US" sz="1600">
                          <a:effectLst/>
                          <a:latin typeface="Calibri" panose="020F0502020204030204" pitchFamily="34" charset="0"/>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1271057763"/>
                  </a:ext>
                </a:extLst>
              </a:tr>
              <a:tr h="243870">
                <a:tc>
                  <a:txBody>
                    <a:bodyPr/>
                    <a:lstStyle/>
                    <a:p>
                      <a:pPr algn="ctr"/>
                      <a:r>
                        <a:rPr lang="en-US" sz="1600">
                          <a:effectLst/>
                          <a:latin typeface="Calibri" panose="020F0502020204030204" pitchFamily="34" charset="0"/>
                        </a:rPr>
                        <a:t>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3496935888"/>
                  </a:ext>
                </a:extLst>
              </a:tr>
              <a:tr h="243870">
                <a:tc>
                  <a:txBody>
                    <a:bodyPr/>
                    <a:lstStyle/>
                    <a:p>
                      <a:pPr algn="ctr"/>
                      <a:r>
                        <a:rPr lang="en-US" sz="1600">
                          <a:effectLst/>
                          <a:latin typeface="Calibri" panose="020F0502020204030204" pitchFamily="34" charset="0"/>
                        </a:rPr>
                        <a:t>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2472348807"/>
                  </a:ext>
                </a:extLst>
              </a:tr>
              <a:tr h="243870">
                <a:tc>
                  <a:txBody>
                    <a:bodyPr/>
                    <a:lstStyle/>
                    <a:p>
                      <a:pPr algn="ctr"/>
                      <a:r>
                        <a:rPr lang="en-US" sz="1600">
                          <a:effectLst/>
                          <a:latin typeface="Calibri" panose="020F0502020204030204" pitchFamily="34" charset="0"/>
                        </a:rPr>
                        <a:t>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3840195300"/>
                  </a:ext>
                </a:extLst>
              </a:tr>
              <a:tr h="243870">
                <a:tc>
                  <a:txBody>
                    <a:bodyPr/>
                    <a:lstStyle/>
                    <a:p>
                      <a:pPr algn="ctr"/>
                      <a:r>
                        <a:rPr lang="en-US" sz="1600">
                          <a:effectLst/>
                          <a:latin typeface="Calibri" panose="020F0502020204030204" pitchFamily="34" charset="0"/>
                        </a:rPr>
                        <a:t>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3163081880"/>
                  </a:ext>
                </a:extLst>
              </a:tr>
              <a:tr h="243870">
                <a:tc>
                  <a:txBody>
                    <a:bodyPr/>
                    <a:lstStyle/>
                    <a:p>
                      <a:pPr algn="ctr"/>
                      <a:r>
                        <a:rPr lang="en-US" sz="1600">
                          <a:effectLst/>
                          <a:latin typeface="Calibri" panose="020F0502020204030204" pitchFamily="34" charset="0"/>
                        </a:rPr>
                        <a:t>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2115993733"/>
                  </a:ext>
                </a:extLst>
              </a:tr>
              <a:tr h="243870">
                <a:tc>
                  <a:txBody>
                    <a:bodyPr/>
                    <a:lstStyle/>
                    <a:p>
                      <a:pPr algn="ctr"/>
                      <a:r>
                        <a:rPr lang="en-US" sz="1600">
                          <a:effectLst/>
                          <a:latin typeface="Calibri" panose="020F0502020204030204" pitchFamily="34" charset="0"/>
                        </a:rPr>
                        <a:t>60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38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1007157461"/>
                  </a:ext>
                </a:extLst>
              </a:tr>
              <a:tr h="243870">
                <a:tc>
                  <a:txBody>
                    <a:bodyPr/>
                    <a:lstStyle/>
                    <a:p>
                      <a:pPr algn="ctr"/>
                      <a:r>
                        <a:rPr lang="en-US" sz="1600">
                          <a:effectLst/>
                          <a:latin typeface="Calibri" panose="020F0502020204030204" pitchFamily="34" charset="0"/>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372196058"/>
                  </a:ext>
                </a:extLst>
              </a:tr>
              <a:tr h="243870">
                <a:tc>
                  <a:txBody>
                    <a:bodyPr/>
                    <a:lstStyle/>
                    <a:p>
                      <a:pPr algn="ctr"/>
                      <a:r>
                        <a:rPr lang="en-US" sz="1600">
                          <a:effectLst/>
                          <a:latin typeface="Calibri" panose="020F0502020204030204" pitchFamily="34" charset="0"/>
                        </a:rPr>
                        <a:t>65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1068325398"/>
                  </a:ext>
                </a:extLst>
              </a:tr>
            </a:tbl>
          </a:graphicData>
        </a:graphic>
      </p:graphicFrame>
    </p:spTree>
    <p:extLst>
      <p:ext uri="{BB962C8B-B14F-4D97-AF65-F5344CB8AC3E}">
        <p14:creationId xmlns:p14="http://schemas.microsoft.com/office/powerpoint/2010/main" val="1871499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Iteration</a:t>
            </a:r>
            <a:r>
              <a:rPr lang="en-US" dirty="0"/>
              <a:t> </a:t>
            </a:r>
            <a:r>
              <a:rPr lang="en-US" b="1" dirty="0"/>
              <a:t>2</a:t>
            </a:r>
            <a:r>
              <a:rPr lang="en-US" dirty="0" smtClean="0"/>
              <a:t>:</a:t>
            </a:r>
            <a:br>
              <a:rPr lang="en-US" dirty="0" smtClean="0"/>
            </a:br>
            <a:r>
              <a:rPr lang="en-US" dirty="0" smtClean="0"/>
              <a:t>     </a:t>
            </a:r>
            <a:r>
              <a:rPr lang="en-US" sz="2400" i="1" dirty="0" smtClean="0">
                <a:latin typeface="Calibri" panose="020F0502020204030204" pitchFamily="34" charset="0"/>
              </a:rPr>
              <a:t>c</a:t>
            </a:r>
            <a:r>
              <a:rPr lang="en-US" sz="2400" i="1" baseline="-25000" dirty="0" smtClean="0">
                <a:latin typeface="Calibri" panose="020F0502020204030204" pitchFamily="34" charset="0"/>
              </a:rPr>
              <a:t>1</a:t>
            </a:r>
            <a:r>
              <a:rPr lang="en-US" sz="2400" dirty="0">
                <a:latin typeface="Calibri" panose="020F0502020204030204" pitchFamily="34" charset="0"/>
              </a:rPr>
              <a:t> = 18.56</a:t>
            </a:r>
            <a:br>
              <a:rPr lang="en-US" sz="2400" dirty="0">
                <a:latin typeface="Calibri" panose="020F0502020204030204" pitchFamily="34" charset="0"/>
              </a:rPr>
            </a:br>
            <a:r>
              <a:rPr lang="en-US" sz="2400" dirty="0" smtClean="0">
                <a:latin typeface="Calibri" panose="020F0502020204030204" pitchFamily="34" charset="0"/>
              </a:rPr>
              <a:t>       </a:t>
            </a:r>
            <a:r>
              <a:rPr lang="en-US" sz="2400" i="1" dirty="0" smtClean="0">
                <a:latin typeface="Calibri" panose="020F0502020204030204" pitchFamily="34" charset="0"/>
              </a:rPr>
              <a:t>c</a:t>
            </a:r>
            <a:r>
              <a:rPr lang="en-US" sz="2400" i="1" baseline="-25000" dirty="0" smtClean="0">
                <a:latin typeface="Calibri" panose="020F0502020204030204" pitchFamily="34" charset="0"/>
              </a:rPr>
              <a:t>2</a:t>
            </a:r>
            <a:r>
              <a:rPr lang="en-US" sz="2400" dirty="0">
                <a:latin typeface="Calibri" panose="020F0502020204030204" pitchFamily="34" charset="0"/>
              </a:rPr>
              <a:t>  = 45.90</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7836418"/>
              </p:ext>
            </p:extLst>
          </p:nvPr>
        </p:nvGraphicFramePr>
        <p:xfrm>
          <a:off x="3825026" y="778421"/>
          <a:ext cx="7302319" cy="5694137"/>
        </p:xfrm>
        <a:graphic>
          <a:graphicData uri="http://schemas.openxmlformats.org/drawingml/2006/table">
            <a:tbl>
              <a:tblPr/>
              <a:tblGrid>
                <a:gridCol w="1245690">
                  <a:extLst>
                    <a:ext uri="{9D8B030D-6E8A-4147-A177-3AD203B41FA5}">
                      <a16:colId xmlns:a16="http://schemas.microsoft.com/office/drawing/2014/main" val="835302551"/>
                    </a:ext>
                  </a:extLst>
                </a:gridCol>
                <a:gridCol w="1234951">
                  <a:extLst>
                    <a:ext uri="{9D8B030D-6E8A-4147-A177-3AD203B41FA5}">
                      <a16:colId xmlns:a16="http://schemas.microsoft.com/office/drawing/2014/main" val="979918889"/>
                    </a:ext>
                  </a:extLst>
                </a:gridCol>
                <a:gridCol w="859096">
                  <a:extLst>
                    <a:ext uri="{9D8B030D-6E8A-4147-A177-3AD203B41FA5}">
                      <a16:colId xmlns:a16="http://schemas.microsoft.com/office/drawing/2014/main" val="1318340410"/>
                    </a:ext>
                  </a:extLst>
                </a:gridCol>
                <a:gridCol w="1041654">
                  <a:extLst>
                    <a:ext uri="{9D8B030D-6E8A-4147-A177-3AD203B41FA5}">
                      <a16:colId xmlns:a16="http://schemas.microsoft.com/office/drawing/2014/main" val="2962979332"/>
                    </a:ext>
                  </a:extLst>
                </a:gridCol>
                <a:gridCol w="902052">
                  <a:extLst>
                    <a:ext uri="{9D8B030D-6E8A-4147-A177-3AD203B41FA5}">
                      <a16:colId xmlns:a16="http://schemas.microsoft.com/office/drawing/2014/main" val="3014375570"/>
                    </a:ext>
                  </a:extLst>
                </a:gridCol>
                <a:gridCol w="1063132">
                  <a:extLst>
                    <a:ext uri="{9D8B030D-6E8A-4147-A177-3AD203B41FA5}">
                      <a16:colId xmlns:a16="http://schemas.microsoft.com/office/drawing/2014/main" val="134967384"/>
                    </a:ext>
                  </a:extLst>
                </a:gridCol>
                <a:gridCol w="955744">
                  <a:extLst>
                    <a:ext uri="{9D8B030D-6E8A-4147-A177-3AD203B41FA5}">
                      <a16:colId xmlns:a16="http://schemas.microsoft.com/office/drawing/2014/main" val="3781739033"/>
                    </a:ext>
                  </a:extLst>
                </a:gridCol>
              </a:tblGrid>
              <a:tr h="508847">
                <a:tc>
                  <a:txBody>
                    <a:bodyPr/>
                    <a:lstStyle/>
                    <a:p>
                      <a:pPr algn="ctr"/>
                      <a:r>
                        <a:rPr lang="en-US" sz="1400" i="1" dirty="0">
                          <a:effectLst/>
                          <a:latin typeface="Calibri" panose="020F0502020204030204" pitchFamily="34" charset="0"/>
                        </a:rPr>
                        <a:t>x</a:t>
                      </a:r>
                      <a:r>
                        <a:rPr lang="en-US" sz="1400" i="1" baseline="-25000" dirty="0">
                          <a:effectLst/>
                          <a:latin typeface="Calibri" panose="020F0502020204030204" pitchFamily="34" charset="0"/>
                        </a:rPr>
                        <a:t>i</a:t>
                      </a:r>
                      <a:endParaRPr lang="en-US" sz="1400" dirty="0">
                        <a:effectLst/>
                        <a:latin typeface="Calibri" panose="020F0502020204030204" pitchFamily="34" charset="0"/>
                      </a:endParaRP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400" i="1">
                          <a:latin typeface="Calibri" panose="020F0502020204030204" pitchFamily="34" charset="0"/>
                        </a:rPr>
                        <a:t>c</a:t>
                      </a:r>
                      <a:r>
                        <a:rPr lang="en-US" sz="1400" i="1" baseline="-25000">
                          <a:latin typeface="Calibri" panose="020F0502020204030204" pitchFamily="34" charset="0"/>
                        </a:rPr>
                        <a:t>1</a:t>
                      </a:r>
                      <a:endParaRPr lang="en-US" sz="1400">
                        <a:latin typeface="Calibri" panose="020F0502020204030204" pitchFamily="34" charset="0"/>
                      </a:endParaRP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400" i="1">
                          <a:latin typeface="Calibri" panose="020F0502020204030204" pitchFamily="34" charset="0"/>
                        </a:rPr>
                        <a:t>c</a:t>
                      </a:r>
                      <a:r>
                        <a:rPr lang="en-US" sz="1400" i="1" baseline="-25000">
                          <a:latin typeface="Calibri" panose="020F0502020204030204" pitchFamily="34" charset="0"/>
                        </a:rPr>
                        <a:t>2</a:t>
                      </a:r>
                      <a:endParaRPr lang="en-US" sz="1400">
                        <a:latin typeface="Calibri" panose="020F0502020204030204" pitchFamily="34" charset="0"/>
                      </a:endParaRP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400">
                          <a:latin typeface="Calibri" panose="020F0502020204030204" pitchFamily="34" charset="0"/>
                        </a:rPr>
                        <a:t>Distance 1</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400">
                          <a:latin typeface="Calibri" panose="020F0502020204030204" pitchFamily="34" charset="0"/>
                        </a:rPr>
                        <a:t>Distance 2</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400">
                          <a:latin typeface="Calibri" panose="020F0502020204030204" pitchFamily="34" charset="0"/>
                        </a:rPr>
                        <a:t>Nearest Cluster</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400">
                          <a:latin typeface="Calibri" panose="020F0502020204030204" pitchFamily="34" charset="0"/>
                        </a:rPr>
                        <a:t>New Centroid</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1392770480"/>
                  </a:ext>
                </a:extLst>
              </a:tr>
              <a:tr h="255577">
                <a:tc>
                  <a:txBody>
                    <a:bodyPr/>
                    <a:lstStyle/>
                    <a:p>
                      <a:pPr algn="ctr"/>
                      <a:r>
                        <a:rPr lang="en-US" sz="1400" dirty="0">
                          <a:effectLst/>
                          <a:latin typeface="Calibri" panose="020F0502020204030204" pitchFamily="34" charset="0"/>
                        </a:rPr>
                        <a:t>15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400">
                          <a:latin typeface="Calibri" panose="020F0502020204030204" pitchFamily="34" charset="0"/>
                        </a:rPr>
                        <a:t>15.33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36.25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0.33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21.25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1</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rowSpan="9">
                  <a:txBody>
                    <a:bodyPr/>
                    <a:lstStyle/>
                    <a:p>
                      <a:pPr algn="ctr"/>
                      <a:r>
                        <a:rPr lang="en-US" sz="1400" b="1">
                          <a:latin typeface="Calibri" panose="020F0502020204030204" pitchFamily="34" charset="0"/>
                        </a:rPr>
                        <a:t>18.56</a:t>
                      </a:r>
                      <a:endParaRPr lang="en-US" sz="1400">
                        <a:latin typeface="Calibri" panose="020F0502020204030204" pitchFamily="34" charset="0"/>
                      </a:endParaRP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44340552"/>
                  </a:ext>
                </a:extLst>
              </a:tr>
              <a:tr h="255577">
                <a:tc>
                  <a:txBody>
                    <a:bodyPr/>
                    <a:lstStyle/>
                    <a:p>
                      <a:pPr algn="ctr"/>
                      <a:r>
                        <a:rPr lang="en-US" sz="1400" dirty="0">
                          <a:effectLst/>
                          <a:latin typeface="Calibri" panose="020F0502020204030204" pitchFamily="34" charset="0"/>
                        </a:rPr>
                        <a:t>15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400">
                          <a:latin typeface="Calibri" panose="020F0502020204030204" pitchFamily="34" charset="0"/>
                        </a:rPr>
                        <a:t>15.33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36.25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0.33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21.25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1</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909857983"/>
                  </a:ext>
                </a:extLst>
              </a:tr>
              <a:tr h="255577">
                <a:tc>
                  <a:txBody>
                    <a:bodyPr/>
                    <a:lstStyle/>
                    <a:p>
                      <a:pPr algn="ctr"/>
                      <a:r>
                        <a:rPr lang="en-US" sz="1400" dirty="0">
                          <a:effectLst/>
                          <a:latin typeface="Calibri" panose="020F0502020204030204" pitchFamily="34" charset="0"/>
                        </a:rPr>
                        <a:t>16</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400" dirty="0">
                          <a:latin typeface="Calibri" panose="020F0502020204030204" pitchFamily="34" charset="0"/>
                        </a:rPr>
                        <a:t>15.33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36.25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0.67</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20.25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1</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2513886540"/>
                  </a:ext>
                </a:extLst>
              </a:tr>
              <a:tr h="255577">
                <a:tc>
                  <a:txBody>
                    <a:bodyPr/>
                    <a:lstStyle/>
                    <a:p>
                      <a:pPr algn="ctr"/>
                      <a:r>
                        <a:rPr lang="en-US" sz="1400">
                          <a:effectLst/>
                          <a:latin typeface="Calibri" panose="020F0502020204030204" pitchFamily="34" charset="0"/>
                        </a:rPr>
                        <a:t>19</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400" dirty="0">
                          <a:latin typeface="Calibri" panose="020F0502020204030204" pitchFamily="34" charset="0"/>
                        </a:rPr>
                        <a:t>15.33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36.25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3.67</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17.25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1</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57302897"/>
                  </a:ext>
                </a:extLst>
              </a:tr>
              <a:tr h="255577">
                <a:tc>
                  <a:txBody>
                    <a:bodyPr/>
                    <a:lstStyle/>
                    <a:p>
                      <a:pPr algn="ctr"/>
                      <a:r>
                        <a:rPr lang="en-US" sz="1400">
                          <a:effectLst/>
                          <a:latin typeface="Calibri" panose="020F0502020204030204" pitchFamily="34" charset="0"/>
                        </a:rPr>
                        <a:t>19</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400">
                          <a:latin typeface="Calibri" panose="020F0502020204030204" pitchFamily="34" charset="0"/>
                        </a:rPr>
                        <a:t>15.33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36.25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3.67</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17.25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1</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1933114174"/>
                  </a:ext>
                </a:extLst>
              </a:tr>
              <a:tr h="255577">
                <a:tc>
                  <a:txBody>
                    <a:bodyPr/>
                    <a:lstStyle/>
                    <a:p>
                      <a:pPr algn="ctr"/>
                      <a:r>
                        <a:rPr lang="en-US" sz="1400">
                          <a:effectLst/>
                          <a:latin typeface="Calibri" panose="020F0502020204030204" pitchFamily="34" charset="0"/>
                        </a:rPr>
                        <a:t>20</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400" dirty="0">
                          <a:latin typeface="Calibri" panose="020F0502020204030204" pitchFamily="34" charset="0"/>
                        </a:rPr>
                        <a:t>15.33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36.25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4.67</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16.25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1</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3470164182"/>
                  </a:ext>
                </a:extLst>
              </a:tr>
              <a:tr h="255577">
                <a:tc>
                  <a:txBody>
                    <a:bodyPr/>
                    <a:lstStyle/>
                    <a:p>
                      <a:pPr algn="ctr"/>
                      <a:r>
                        <a:rPr lang="en-US" sz="1400">
                          <a:effectLst/>
                          <a:latin typeface="Calibri" panose="020F0502020204030204" pitchFamily="34" charset="0"/>
                        </a:rPr>
                        <a:t>20</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400" dirty="0">
                          <a:latin typeface="Calibri" panose="020F0502020204030204" pitchFamily="34" charset="0"/>
                        </a:rPr>
                        <a:t>15.33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alibri" panose="020F0502020204030204" pitchFamily="34" charset="0"/>
                        </a:rPr>
                        <a:t>36.25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4.67</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16.25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1</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640605966"/>
                  </a:ext>
                </a:extLst>
              </a:tr>
              <a:tr h="255577">
                <a:tc>
                  <a:txBody>
                    <a:bodyPr/>
                    <a:lstStyle/>
                    <a:p>
                      <a:pPr algn="ctr"/>
                      <a:r>
                        <a:rPr lang="en-US" sz="1400">
                          <a:effectLst/>
                          <a:latin typeface="Calibri" panose="020F0502020204030204" pitchFamily="34" charset="0"/>
                        </a:rPr>
                        <a:t>21</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400">
                          <a:latin typeface="Calibri" panose="020F0502020204030204" pitchFamily="34" charset="0"/>
                        </a:rPr>
                        <a:t>15.33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alibri" panose="020F0502020204030204" pitchFamily="34" charset="0"/>
                        </a:rPr>
                        <a:t>36.25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5.67</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15.25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1</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837600660"/>
                  </a:ext>
                </a:extLst>
              </a:tr>
              <a:tr h="255577">
                <a:tc>
                  <a:txBody>
                    <a:bodyPr/>
                    <a:lstStyle/>
                    <a:p>
                      <a:pPr algn="ctr"/>
                      <a:r>
                        <a:rPr lang="en-US" sz="1400">
                          <a:effectLst/>
                          <a:latin typeface="Calibri" panose="020F0502020204030204" pitchFamily="34" charset="0"/>
                        </a:rPr>
                        <a:t>22</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400">
                          <a:latin typeface="Calibri" panose="020F0502020204030204" pitchFamily="34" charset="0"/>
                        </a:rPr>
                        <a:t>15.33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alibri" panose="020F0502020204030204" pitchFamily="34" charset="0"/>
                        </a:rPr>
                        <a:t>36.25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6.67</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14.25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1</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287814558"/>
                  </a:ext>
                </a:extLst>
              </a:tr>
              <a:tr h="255577">
                <a:tc>
                  <a:txBody>
                    <a:bodyPr/>
                    <a:lstStyle/>
                    <a:p>
                      <a:pPr algn="ctr"/>
                      <a:r>
                        <a:rPr lang="en-US" sz="1400">
                          <a:effectLst/>
                          <a:latin typeface="Calibri" panose="020F0502020204030204" pitchFamily="34" charset="0"/>
                        </a:rPr>
                        <a:t>28</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400">
                          <a:latin typeface="Calibri" panose="020F0502020204030204" pitchFamily="34" charset="0"/>
                        </a:rPr>
                        <a:t>15.33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36.25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alibri" panose="020F0502020204030204" pitchFamily="34" charset="0"/>
                        </a:rPr>
                        <a:t>12.67</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8.25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2</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rowSpan="10">
                  <a:txBody>
                    <a:bodyPr/>
                    <a:lstStyle/>
                    <a:p>
                      <a:pPr algn="ctr"/>
                      <a:r>
                        <a:rPr lang="en-US" sz="1400" b="1">
                          <a:latin typeface="Calibri" panose="020F0502020204030204" pitchFamily="34" charset="0"/>
                        </a:rPr>
                        <a:t>45.9</a:t>
                      </a:r>
                      <a:endParaRPr lang="en-US" sz="1400">
                        <a:latin typeface="Calibri" panose="020F0502020204030204" pitchFamily="34" charset="0"/>
                      </a:endParaRP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98099291"/>
                  </a:ext>
                </a:extLst>
              </a:tr>
              <a:tr h="255577">
                <a:tc>
                  <a:txBody>
                    <a:bodyPr/>
                    <a:lstStyle/>
                    <a:p>
                      <a:pPr algn="ctr"/>
                      <a:r>
                        <a:rPr lang="en-US" sz="1400">
                          <a:effectLst/>
                          <a:latin typeface="Calibri" panose="020F0502020204030204" pitchFamily="34" charset="0"/>
                        </a:rPr>
                        <a:t>35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400">
                          <a:latin typeface="Calibri" panose="020F0502020204030204" pitchFamily="34" charset="0"/>
                        </a:rPr>
                        <a:t>15.33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36.25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alibri" panose="020F0502020204030204" pitchFamily="34" charset="0"/>
                        </a:rPr>
                        <a:t>19.67</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1.25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2</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1712584094"/>
                  </a:ext>
                </a:extLst>
              </a:tr>
              <a:tr h="255577">
                <a:tc>
                  <a:txBody>
                    <a:bodyPr/>
                    <a:lstStyle/>
                    <a:p>
                      <a:pPr algn="ctr"/>
                      <a:r>
                        <a:rPr lang="en-US" sz="1400">
                          <a:effectLst/>
                          <a:latin typeface="Calibri" panose="020F0502020204030204" pitchFamily="34" charset="0"/>
                        </a:rPr>
                        <a:t>40</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400">
                          <a:latin typeface="Calibri" panose="020F0502020204030204" pitchFamily="34" charset="0"/>
                        </a:rPr>
                        <a:t>15.33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36.25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24.67</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3.75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2</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2627880464"/>
                  </a:ext>
                </a:extLst>
              </a:tr>
              <a:tr h="255577">
                <a:tc>
                  <a:txBody>
                    <a:bodyPr/>
                    <a:lstStyle/>
                    <a:p>
                      <a:pPr algn="ctr"/>
                      <a:r>
                        <a:rPr lang="en-US" sz="1400">
                          <a:effectLst/>
                          <a:latin typeface="Calibri" panose="020F0502020204030204" pitchFamily="34" charset="0"/>
                        </a:rPr>
                        <a:t>41</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400">
                          <a:latin typeface="Calibri" panose="020F0502020204030204" pitchFamily="34" charset="0"/>
                        </a:rPr>
                        <a:t>15.33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36.25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25.67</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4.75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2</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3033781195"/>
                  </a:ext>
                </a:extLst>
              </a:tr>
              <a:tr h="255577">
                <a:tc>
                  <a:txBody>
                    <a:bodyPr/>
                    <a:lstStyle/>
                    <a:p>
                      <a:pPr algn="ctr"/>
                      <a:r>
                        <a:rPr lang="en-US" sz="1400">
                          <a:effectLst/>
                          <a:latin typeface="Calibri" panose="020F0502020204030204" pitchFamily="34" charset="0"/>
                        </a:rPr>
                        <a:t>42</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400">
                          <a:latin typeface="Calibri" panose="020F0502020204030204" pitchFamily="34" charset="0"/>
                        </a:rPr>
                        <a:t>15.33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36.25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alibri" panose="020F0502020204030204" pitchFamily="34" charset="0"/>
                        </a:rPr>
                        <a:t>26.67</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alibri" panose="020F0502020204030204" pitchFamily="34" charset="0"/>
                        </a:rPr>
                        <a:t>5.75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2</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1470019011"/>
                  </a:ext>
                </a:extLst>
              </a:tr>
              <a:tr h="255577">
                <a:tc>
                  <a:txBody>
                    <a:bodyPr/>
                    <a:lstStyle/>
                    <a:p>
                      <a:pPr algn="ctr"/>
                      <a:r>
                        <a:rPr lang="en-US" sz="1400">
                          <a:effectLst/>
                          <a:latin typeface="Calibri" panose="020F0502020204030204" pitchFamily="34" charset="0"/>
                        </a:rPr>
                        <a:t>43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400">
                          <a:latin typeface="Calibri" panose="020F0502020204030204" pitchFamily="34" charset="0"/>
                        </a:rPr>
                        <a:t>15.33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36.25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27.67</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alibri" panose="020F0502020204030204" pitchFamily="34" charset="0"/>
                        </a:rPr>
                        <a:t>6.75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2</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3719454816"/>
                  </a:ext>
                </a:extLst>
              </a:tr>
              <a:tr h="255577">
                <a:tc>
                  <a:txBody>
                    <a:bodyPr/>
                    <a:lstStyle/>
                    <a:p>
                      <a:pPr algn="ctr"/>
                      <a:r>
                        <a:rPr lang="en-US" sz="1400">
                          <a:effectLst/>
                          <a:latin typeface="Calibri" panose="020F0502020204030204" pitchFamily="34" charset="0"/>
                        </a:rPr>
                        <a:t>44</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400">
                          <a:latin typeface="Calibri" panose="020F0502020204030204" pitchFamily="34" charset="0"/>
                        </a:rPr>
                        <a:t>15.33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36.25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28.67</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alibri" panose="020F0502020204030204" pitchFamily="34" charset="0"/>
                        </a:rPr>
                        <a:t>7.75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2</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757764693"/>
                  </a:ext>
                </a:extLst>
              </a:tr>
              <a:tr h="255577">
                <a:tc>
                  <a:txBody>
                    <a:bodyPr/>
                    <a:lstStyle/>
                    <a:p>
                      <a:pPr algn="ctr"/>
                      <a:r>
                        <a:rPr lang="en-US" sz="1400">
                          <a:effectLst/>
                          <a:latin typeface="Calibri" panose="020F0502020204030204" pitchFamily="34" charset="0"/>
                        </a:rPr>
                        <a:t>60</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400">
                          <a:latin typeface="Calibri" panose="020F0502020204030204" pitchFamily="34" charset="0"/>
                        </a:rPr>
                        <a:t>15.33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36.25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44.67</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23.75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2</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3334367267"/>
                  </a:ext>
                </a:extLst>
              </a:tr>
              <a:tr h="255577">
                <a:tc>
                  <a:txBody>
                    <a:bodyPr/>
                    <a:lstStyle/>
                    <a:p>
                      <a:pPr algn="ctr"/>
                      <a:r>
                        <a:rPr lang="en-US" sz="1400">
                          <a:effectLst/>
                          <a:latin typeface="Calibri" panose="020F0502020204030204" pitchFamily="34" charset="0"/>
                        </a:rPr>
                        <a:t>61</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400">
                          <a:latin typeface="Calibri" panose="020F0502020204030204" pitchFamily="34" charset="0"/>
                        </a:rPr>
                        <a:t>15.33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36.25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45.67</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24.75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alibri" panose="020F0502020204030204" pitchFamily="34" charset="0"/>
                        </a:rPr>
                        <a:t>2</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3497159264"/>
                  </a:ext>
                </a:extLst>
              </a:tr>
              <a:tr h="255577">
                <a:tc>
                  <a:txBody>
                    <a:bodyPr/>
                    <a:lstStyle/>
                    <a:p>
                      <a:pPr algn="ctr"/>
                      <a:r>
                        <a:rPr lang="en-US" sz="1400">
                          <a:effectLst/>
                          <a:latin typeface="Calibri" panose="020F0502020204030204" pitchFamily="34" charset="0"/>
                        </a:rPr>
                        <a:t>65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400">
                          <a:latin typeface="Calibri" panose="020F0502020204030204" pitchFamily="34" charset="0"/>
                        </a:rPr>
                        <a:t>15.33</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36.25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49.67</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latin typeface="Calibri" panose="020F0502020204030204" pitchFamily="34" charset="0"/>
                        </a:rPr>
                        <a:t>28.75</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alibri" panose="020F0502020204030204" pitchFamily="34" charset="0"/>
                        </a:rPr>
                        <a:t>2</a:t>
                      </a:r>
                    </a:p>
                  </a:txBody>
                  <a:tcPr marL="59550" marR="59550" marT="29775" marB="29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2721030269"/>
                  </a:ext>
                </a:extLst>
              </a:tr>
            </a:tbl>
          </a:graphicData>
        </a:graphic>
      </p:graphicFrame>
    </p:spTree>
    <p:extLst>
      <p:ext uri="{BB962C8B-B14F-4D97-AF65-F5344CB8AC3E}">
        <p14:creationId xmlns:p14="http://schemas.microsoft.com/office/powerpoint/2010/main" val="3072803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libri" panose="020F0502020204030204" pitchFamily="34" charset="0"/>
              </a:rPr>
              <a:t>Iteration</a:t>
            </a:r>
            <a:r>
              <a:rPr lang="en-US" sz="3200" dirty="0">
                <a:latin typeface="Calibri" panose="020F0502020204030204" pitchFamily="34" charset="0"/>
              </a:rPr>
              <a:t> </a:t>
            </a:r>
            <a:r>
              <a:rPr lang="en-US" sz="3200" b="1" dirty="0">
                <a:latin typeface="Calibri" panose="020F0502020204030204" pitchFamily="34" charset="0"/>
              </a:rPr>
              <a:t>3</a:t>
            </a:r>
            <a:r>
              <a:rPr lang="en-US" sz="3200" dirty="0" smtClean="0">
                <a:latin typeface="Calibri" panose="020F0502020204030204" pitchFamily="34" charset="0"/>
              </a:rPr>
              <a:t>:</a:t>
            </a:r>
            <a:br>
              <a:rPr lang="en-US" sz="3200" dirty="0" smtClean="0">
                <a:latin typeface="Calibri" panose="020F0502020204030204" pitchFamily="34" charset="0"/>
              </a:rPr>
            </a:br>
            <a:r>
              <a:rPr lang="en-US" sz="3200" dirty="0" smtClean="0">
                <a:latin typeface="Calibri" panose="020F0502020204030204" pitchFamily="34" charset="0"/>
              </a:rPr>
              <a:t>    </a:t>
            </a:r>
            <a:r>
              <a:rPr lang="en-US" sz="2400" i="1" dirty="0" smtClean="0">
                <a:latin typeface="Calibri" panose="020F0502020204030204" pitchFamily="34" charset="0"/>
              </a:rPr>
              <a:t>c</a:t>
            </a:r>
            <a:r>
              <a:rPr lang="en-US" sz="2400" i="1" baseline="-25000" dirty="0" smtClean="0">
                <a:latin typeface="Calibri" panose="020F0502020204030204" pitchFamily="34" charset="0"/>
              </a:rPr>
              <a:t>1</a:t>
            </a:r>
            <a:r>
              <a:rPr lang="en-US" sz="2400" dirty="0">
                <a:latin typeface="Calibri" panose="020F0502020204030204" pitchFamily="34" charset="0"/>
              </a:rPr>
              <a:t> = 19.50</a:t>
            </a:r>
            <a:br>
              <a:rPr lang="en-US" sz="2400" dirty="0">
                <a:latin typeface="Calibri" panose="020F0502020204030204" pitchFamily="34" charset="0"/>
              </a:rPr>
            </a:br>
            <a:r>
              <a:rPr lang="en-US" sz="2400" dirty="0" smtClean="0">
                <a:latin typeface="Calibri" panose="020F0502020204030204" pitchFamily="34" charset="0"/>
              </a:rPr>
              <a:t>      </a:t>
            </a:r>
            <a:r>
              <a:rPr lang="en-US" sz="2400" i="1" dirty="0" smtClean="0">
                <a:latin typeface="Calibri" panose="020F0502020204030204" pitchFamily="34" charset="0"/>
              </a:rPr>
              <a:t>c</a:t>
            </a:r>
            <a:r>
              <a:rPr lang="en-US" sz="2400" i="1" baseline="-25000" dirty="0" smtClean="0">
                <a:latin typeface="Calibri" panose="020F0502020204030204" pitchFamily="34" charset="0"/>
              </a:rPr>
              <a:t>2</a:t>
            </a:r>
            <a:r>
              <a:rPr lang="en-US" sz="2400" dirty="0">
                <a:latin typeface="Calibri" panose="020F0502020204030204" pitchFamily="34" charset="0"/>
              </a:rPr>
              <a:t> = 47.89</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906210"/>
              </p:ext>
            </p:extLst>
          </p:nvPr>
        </p:nvGraphicFramePr>
        <p:xfrm>
          <a:off x="3580326" y="863602"/>
          <a:ext cx="7959145" cy="5121270"/>
        </p:xfrm>
        <a:graphic>
          <a:graphicData uri="http://schemas.openxmlformats.org/drawingml/2006/table">
            <a:tbl>
              <a:tblPr/>
              <a:tblGrid>
                <a:gridCol w="1274391">
                  <a:extLst>
                    <a:ext uri="{9D8B030D-6E8A-4147-A177-3AD203B41FA5}">
                      <a16:colId xmlns:a16="http://schemas.microsoft.com/office/drawing/2014/main" val="3438515547"/>
                    </a:ext>
                  </a:extLst>
                </a:gridCol>
                <a:gridCol w="1228048">
                  <a:extLst>
                    <a:ext uri="{9D8B030D-6E8A-4147-A177-3AD203B41FA5}">
                      <a16:colId xmlns:a16="http://schemas.microsoft.com/office/drawing/2014/main" val="3094438154"/>
                    </a:ext>
                  </a:extLst>
                </a:gridCol>
                <a:gridCol w="973171">
                  <a:extLst>
                    <a:ext uri="{9D8B030D-6E8A-4147-A177-3AD203B41FA5}">
                      <a16:colId xmlns:a16="http://schemas.microsoft.com/office/drawing/2014/main" val="2665248593"/>
                    </a:ext>
                  </a:extLst>
                </a:gridCol>
                <a:gridCol w="1054267">
                  <a:extLst>
                    <a:ext uri="{9D8B030D-6E8A-4147-A177-3AD203B41FA5}">
                      <a16:colId xmlns:a16="http://schemas.microsoft.com/office/drawing/2014/main" val="1383486021"/>
                    </a:ext>
                  </a:extLst>
                </a:gridCol>
                <a:gridCol w="1019511">
                  <a:extLst>
                    <a:ext uri="{9D8B030D-6E8A-4147-A177-3AD203B41FA5}">
                      <a16:colId xmlns:a16="http://schemas.microsoft.com/office/drawing/2014/main" val="1354955678"/>
                    </a:ext>
                  </a:extLst>
                </a:gridCol>
                <a:gridCol w="1274391">
                  <a:extLst>
                    <a:ext uri="{9D8B030D-6E8A-4147-A177-3AD203B41FA5}">
                      <a16:colId xmlns:a16="http://schemas.microsoft.com/office/drawing/2014/main" val="1194610227"/>
                    </a:ext>
                  </a:extLst>
                </a:gridCol>
                <a:gridCol w="1135366">
                  <a:extLst>
                    <a:ext uri="{9D8B030D-6E8A-4147-A177-3AD203B41FA5}">
                      <a16:colId xmlns:a16="http://schemas.microsoft.com/office/drawing/2014/main" val="2622125310"/>
                    </a:ext>
                  </a:extLst>
                </a:gridCol>
              </a:tblGrid>
              <a:tr h="487740">
                <a:tc>
                  <a:txBody>
                    <a:bodyPr/>
                    <a:lstStyle/>
                    <a:p>
                      <a:pPr algn="ctr"/>
                      <a:r>
                        <a:rPr lang="en-US" sz="1600" i="1" dirty="0">
                          <a:effectLst/>
                          <a:latin typeface="Calibri" panose="020F0502020204030204" pitchFamily="34" charset="0"/>
                        </a:rPr>
                        <a:t>x</a:t>
                      </a:r>
                      <a:r>
                        <a:rPr lang="en-US" sz="1600" i="1" baseline="-25000" dirty="0">
                          <a:effectLst/>
                          <a:latin typeface="Calibri" panose="020F0502020204030204" pitchFamily="34" charset="0"/>
                        </a:rPr>
                        <a:t>i</a:t>
                      </a:r>
                      <a:endParaRPr lang="en-US" sz="1600" dirty="0">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i="1">
                          <a:latin typeface="Calibri" panose="020F0502020204030204" pitchFamily="34" charset="0"/>
                        </a:rPr>
                        <a:t>c</a:t>
                      </a:r>
                      <a:r>
                        <a:rPr lang="en-US" sz="1600" i="1" baseline="-25000">
                          <a:latin typeface="Calibri" panose="020F0502020204030204" pitchFamily="34" charset="0"/>
                        </a:rPr>
                        <a:t>1</a:t>
                      </a:r>
                      <a:endParaRPr lang="en-US" sz="1600">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i="1">
                          <a:latin typeface="Calibri" panose="020F0502020204030204" pitchFamily="34" charset="0"/>
                        </a:rPr>
                        <a:t>c</a:t>
                      </a:r>
                      <a:r>
                        <a:rPr lang="en-US" sz="1600" i="1" baseline="-25000">
                          <a:latin typeface="Calibri" panose="020F0502020204030204" pitchFamily="34" charset="0"/>
                        </a:rPr>
                        <a:t>2</a:t>
                      </a:r>
                      <a:endParaRPr lang="en-US" sz="1600">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a:latin typeface="Calibri" panose="020F0502020204030204" pitchFamily="34" charset="0"/>
                        </a:rPr>
                        <a:t>Distance 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a:latin typeface="Calibri" panose="020F0502020204030204" pitchFamily="34" charset="0"/>
                        </a:rPr>
                        <a:t>Distance 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a:latin typeface="Calibri" panose="020F0502020204030204" pitchFamily="34" charset="0"/>
                        </a:rPr>
                        <a:t>Nearest Cluster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dirty="0">
                          <a:latin typeface="Calibri" panose="020F0502020204030204" pitchFamily="34" charset="0"/>
                        </a:rPr>
                        <a:t>New Centroid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693340587"/>
                  </a:ext>
                </a:extLst>
              </a:tr>
              <a:tr h="243870">
                <a:tc>
                  <a:txBody>
                    <a:bodyPr/>
                    <a:lstStyle/>
                    <a:p>
                      <a:pPr algn="ctr"/>
                      <a:r>
                        <a:rPr lang="en-US" sz="1600">
                          <a:effectLst/>
                          <a:latin typeface="Calibri" panose="020F0502020204030204" pitchFamily="34"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a:latin typeface="Calibri" panose="020F0502020204030204" pitchFamily="34" charset="0"/>
                        </a:rPr>
                        <a:t>18.56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3.56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30.9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rowSpan="10">
                  <a:txBody>
                    <a:bodyPr/>
                    <a:lstStyle/>
                    <a:p>
                      <a:pPr algn="ctr"/>
                      <a:r>
                        <a:rPr lang="en-US" sz="1600" b="1" dirty="0">
                          <a:latin typeface="Calibri" panose="020F0502020204030204" pitchFamily="34" charset="0"/>
                        </a:rPr>
                        <a:t>19.50</a:t>
                      </a:r>
                      <a:endParaRPr lang="en-US" sz="1600" dirty="0">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557807871"/>
                  </a:ext>
                </a:extLst>
              </a:tr>
              <a:tr h="243870">
                <a:tc>
                  <a:txBody>
                    <a:bodyPr/>
                    <a:lstStyle/>
                    <a:p>
                      <a:pPr algn="ctr"/>
                      <a:r>
                        <a:rPr lang="en-US" sz="1600">
                          <a:effectLst/>
                          <a:latin typeface="Calibri" panose="020F0502020204030204" pitchFamily="34"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a:latin typeface="Calibri" panose="020F0502020204030204" pitchFamily="34" charset="0"/>
                        </a:rPr>
                        <a:t>18.56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3.56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30.9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3699533244"/>
                  </a:ext>
                </a:extLst>
              </a:tr>
              <a:tr h="243870">
                <a:tc>
                  <a:txBody>
                    <a:bodyPr/>
                    <a:lstStyle/>
                    <a:p>
                      <a:pPr algn="ctr"/>
                      <a:r>
                        <a:rPr lang="en-US" sz="1600">
                          <a:effectLst/>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dirty="0">
                          <a:latin typeface="Calibri" panose="020F0502020204030204" pitchFamily="34" charset="0"/>
                        </a:rPr>
                        <a:t>18.56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4258817478"/>
                  </a:ext>
                </a:extLst>
              </a:tr>
              <a:tr h="243870">
                <a:tc>
                  <a:txBody>
                    <a:bodyPr/>
                    <a:lstStyle/>
                    <a:p>
                      <a:pPr algn="ctr"/>
                      <a:r>
                        <a:rPr lang="en-US" sz="1600">
                          <a:effectLst/>
                          <a:latin typeface="Calibri" panose="020F0502020204030204" pitchFamily="34" charset="0"/>
                        </a:rPr>
                        <a:t>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dirty="0">
                          <a:latin typeface="Calibri" panose="020F0502020204030204" pitchFamily="34" charset="0"/>
                        </a:rPr>
                        <a:t>18.56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0.44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2892147050"/>
                  </a:ext>
                </a:extLst>
              </a:tr>
              <a:tr h="243870">
                <a:tc>
                  <a:txBody>
                    <a:bodyPr/>
                    <a:lstStyle/>
                    <a:p>
                      <a:pPr algn="ctr"/>
                      <a:r>
                        <a:rPr lang="en-US" sz="1600">
                          <a:effectLst/>
                          <a:latin typeface="Calibri" panose="020F0502020204030204" pitchFamily="34" charset="0"/>
                        </a:rPr>
                        <a:t>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dirty="0">
                          <a:latin typeface="Calibri" panose="020F0502020204030204" pitchFamily="34" charset="0"/>
                        </a:rPr>
                        <a:t>18.56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0.44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640017070"/>
                  </a:ext>
                </a:extLst>
              </a:tr>
              <a:tr h="243870">
                <a:tc>
                  <a:txBody>
                    <a:bodyPr/>
                    <a:lstStyle/>
                    <a:p>
                      <a:pPr algn="ctr"/>
                      <a:r>
                        <a:rPr lang="en-US" sz="1600">
                          <a:effectLst/>
                          <a:latin typeface="Calibri" panose="020F0502020204030204" pitchFamily="34" charset="0"/>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dirty="0">
                          <a:latin typeface="Calibri" panose="020F0502020204030204" pitchFamily="34" charset="0"/>
                        </a:rPr>
                        <a:t>18.56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2436748967"/>
                  </a:ext>
                </a:extLst>
              </a:tr>
              <a:tr h="243870">
                <a:tc>
                  <a:txBody>
                    <a:bodyPr/>
                    <a:lstStyle/>
                    <a:p>
                      <a:pPr algn="ctr"/>
                      <a:r>
                        <a:rPr lang="en-US" sz="1600">
                          <a:effectLst/>
                          <a:latin typeface="Calibri" panose="020F0502020204030204" pitchFamily="34" charset="0"/>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dirty="0">
                          <a:latin typeface="Calibri" panose="020F0502020204030204" pitchFamily="34" charset="0"/>
                        </a:rPr>
                        <a:t>18.56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45.9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446091887"/>
                  </a:ext>
                </a:extLst>
              </a:tr>
              <a:tr h="243870">
                <a:tc>
                  <a:txBody>
                    <a:bodyPr/>
                    <a:lstStyle/>
                    <a:p>
                      <a:pPr algn="ctr"/>
                      <a:r>
                        <a:rPr lang="en-US" sz="1600">
                          <a:effectLst/>
                          <a:latin typeface="Calibri" panose="020F0502020204030204" pitchFamily="34" charset="0"/>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a:latin typeface="Calibri" panose="020F0502020204030204" pitchFamily="34" charset="0"/>
                        </a:rPr>
                        <a:t>18.56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45.9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1221064778"/>
                  </a:ext>
                </a:extLst>
              </a:tr>
              <a:tr h="243870">
                <a:tc>
                  <a:txBody>
                    <a:bodyPr/>
                    <a:lstStyle/>
                    <a:p>
                      <a:pPr algn="ctr"/>
                      <a:r>
                        <a:rPr lang="en-US" sz="1600">
                          <a:effectLst/>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a:latin typeface="Calibri" panose="020F0502020204030204" pitchFamily="34" charset="0"/>
                        </a:rPr>
                        <a:t>18.56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45.9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3.44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3688801243"/>
                  </a:ext>
                </a:extLst>
              </a:tr>
              <a:tr h="243870">
                <a:tc>
                  <a:txBody>
                    <a:bodyPr/>
                    <a:lstStyle/>
                    <a:p>
                      <a:pPr algn="ctr"/>
                      <a:r>
                        <a:rPr lang="en-US" sz="1600">
                          <a:effectLst/>
                          <a:latin typeface="Calibri" panose="020F0502020204030204" pitchFamily="34" charset="0"/>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a:latin typeface="Calibri" panose="020F0502020204030204" pitchFamily="34" charset="0"/>
                        </a:rPr>
                        <a:t>18.56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45.9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9.44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17.9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1741885265"/>
                  </a:ext>
                </a:extLst>
              </a:tr>
              <a:tr h="243870">
                <a:tc>
                  <a:txBody>
                    <a:bodyPr/>
                    <a:lstStyle/>
                    <a:p>
                      <a:pPr algn="ctr"/>
                      <a:r>
                        <a:rPr lang="en-US" sz="1600">
                          <a:effectLst/>
                          <a:latin typeface="Calibri" panose="020F0502020204030204" pitchFamily="34" charset="0"/>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18.56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16.44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10.9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rowSpan="9">
                  <a:txBody>
                    <a:bodyPr/>
                    <a:lstStyle/>
                    <a:p>
                      <a:pPr algn="ctr"/>
                      <a:r>
                        <a:rPr lang="en-US" sz="1600" b="1">
                          <a:latin typeface="Calibri" panose="020F0502020204030204" pitchFamily="34" charset="0"/>
                        </a:rPr>
                        <a:t>47.89</a:t>
                      </a:r>
                      <a:endParaRPr lang="en-US" sz="1600">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88279755"/>
                  </a:ext>
                </a:extLst>
              </a:tr>
              <a:tr h="243870">
                <a:tc>
                  <a:txBody>
                    <a:bodyPr/>
                    <a:lstStyle/>
                    <a:p>
                      <a:pPr algn="ctr"/>
                      <a:r>
                        <a:rPr lang="en-US" sz="1600">
                          <a:effectLst/>
                          <a:latin typeface="Calibri" panose="020F0502020204030204" pitchFamily="34" charset="0"/>
                        </a:rPr>
                        <a:t>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18.56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21.44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2189000007"/>
                  </a:ext>
                </a:extLst>
              </a:tr>
              <a:tr h="243870">
                <a:tc>
                  <a:txBody>
                    <a:bodyPr/>
                    <a:lstStyle/>
                    <a:p>
                      <a:pPr algn="ctr"/>
                      <a:r>
                        <a:rPr lang="en-US" sz="1600">
                          <a:effectLst/>
                          <a:latin typeface="Calibri" panose="020F0502020204030204" pitchFamily="34" charset="0"/>
                        </a:rPr>
                        <a:t>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18.56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22.44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424236199"/>
                  </a:ext>
                </a:extLst>
              </a:tr>
              <a:tr h="243870">
                <a:tc>
                  <a:txBody>
                    <a:bodyPr/>
                    <a:lstStyle/>
                    <a:p>
                      <a:pPr algn="ctr"/>
                      <a:r>
                        <a:rPr lang="en-US" sz="1600">
                          <a:effectLst/>
                          <a:latin typeface="Calibri" panose="020F0502020204030204" pitchFamily="34" charset="0"/>
                        </a:rPr>
                        <a:t>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18.56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23.44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3231820284"/>
                  </a:ext>
                </a:extLst>
              </a:tr>
              <a:tr h="243870">
                <a:tc>
                  <a:txBody>
                    <a:bodyPr/>
                    <a:lstStyle/>
                    <a:p>
                      <a:pPr algn="ctr"/>
                      <a:r>
                        <a:rPr lang="en-US" sz="1600">
                          <a:effectLst/>
                          <a:latin typeface="Calibri" panose="020F0502020204030204" pitchFamily="34" charset="0"/>
                        </a:rPr>
                        <a:t>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18.56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24.44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969828912"/>
                  </a:ext>
                </a:extLst>
              </a:tr>
              <a:tr h="243870">
                <a:tc>
                  <a:txBody>
                    <a:bodyPr/>
                    <a:lstStyle/>
                    <a:p>
                      <a:pPr algn="ctr"/>
                      <a:r>
                        <a:rPr lang="en-US" sz="1600">
                          <a:effectLst/>
                          <a:latin typeface="Calibri" panose="020F0502020204030204" pitchFamily="34" charset="0"/>
                        </a:rPr>
                        <a:t>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18.56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25.44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1292259001"/>
                  </a:ext>
                </a:extLst>
              </a:tr>
              <a:tr h="243870">
                <a:tc>
                  <a:txBody>
                    <a:bodyPr/>
                    <a:lstStyle/>
                    <a:p>
                      <a:pPr algn="ctr"/>
                      <a:r>
                        <a:rPr lang="en-US" sz="1600">
                          <a:effectLst/>
                          <a:latin typeface="Calibri" panose="020F0502020204030204" pitchFamily="34" charset="0"/>
                        </a:rPr>
                        <a:t>60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18.56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41.44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2004922412"/>
                  </a:ext>
                </a:extLst>
              </a:tr>
              <a:tr h="243870">
                <a:tc>
                  <a:txBody>
                    <a:bodyPr/>
                    <a:lstStyle/>
                    <a:p>
                      <a:pPr algn="ctr"/>
                      <a:r>
                        <a:rPr lang="en-US" sz="1600">
                          <a:effectLst/>
                          <a:latin typeface="Calibri" panose="020F0502020204030204" pitchFamily="34" charset="0"/>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18.56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42.44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4034575695"/>
                  </a:ext>
                </a:extLst>
              </a:tr>
              <a:tr h="243870">
                <a:tc>
                  <a:txBody>
                    <a:bodyPr/>
                    <a:lstStyle/>
                    <a:p>
                      <a:pPr algn="ctr"/>
                      <a:r>
                        <a:rPr lang="en-US" sz="1600">
                          <a:effectLst/>
                          <a:latin typeface="Calibri" panose="020F0502020204030204" pitchFamily="34" charset="0"/>
                        </a:rPr>
                        <a:t>65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18.56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46.44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19.1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950827092"/>
                  </a:ext>
                </a:extLst>
              </a:tr>
            </a:tbl>
          </a:graphicData>
        </a:graphic>
      </p:graphicFrame>
    </p:spTree>
    <p:extLst>
      <p:ext uri="{BB962C8B-B14F-4D97-AF65-F5344CB8AC3E}">
        <p14:creationId xmlns:p14="http://schemas.microsoft.com/office/powerpoint/2010/main" val="1443730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libri" panose="020F0502020204030204" pitchFamily="34" charset="0"/>
              </a:rPr>
              <a:t>Iteration</a:t>
            </a:r>
            <a:r>
              <a:rPr lang="en-US" sz="3200" dirty="0">
                <a:latin typeface="Calibri" panose="020F0502020204030204" pitchFamily="34" charset="0"/>
              </a:rPr>
              <a:t> </a:t>
            </a:r>
            <a:r>
              <a:rPr lang="en-US" sz="3200" b="1" dirty="0">
                <a:latin typeface="Calibri" panose="020F0502020204030204" pitchFamily="34" charset="0"/>
              </a:rPr>
              <a:t>4</a:t>
            </a:r>
            <a:r>
              <a:rPr lang="en-US" sz="3200" dirty="0" smtClean="0">
                <a:latin typeface="Calibri" panose="020F0502020204030204" pitchFamily="34" charset="0"/>
              </a:rPr>
              <a:t>:</a:t>
            </a:r>
            <a:br>
              <a:rPr lang="en-US" sz="3200" dirty="0" smtClean="0">
                <a:latin typeface="Calibri" panose="020F0502020204030204" pitchFamily="34" charset="0"/>
              </a:rPr>
            </a:br>
            <a:r>
              <a:rPr lang="en-US" sz="3200" dirty="0" smtClean="0">
                <a:latin typeface="Calibri" panose="020F0502020204030204" pitchFamily="34" charset="0"/>
              </a:rPr>
              <a:t>    </a:t>
            </a:r>
            <a:r>
              <a:rPr lang="en-US" sz="2800" i="1" dirty="0" smtClean="0">
                <a:latin typeface="Calibri" panose="020F0502020204030204" pitchFamily="34" charset="0"/>
              </a:rPr>
              <a:t>c</a:t>
            </a:r>
            <a:r>
              <a:rPr lang="en-US" sz="2800" i="1" baseline="-25000" dirty="0" smtClean="0">
                <a:latin typeface="Calibri" panose="020F0502020204030204" pitchFamily="34" charset="0"/>
              </a:rPr>
              <a:t>1</a:t>
            </a:r>
            <a:r>
              <a:rPr lang="en-US" sz="2800" dirty="0">
                <a:latin typeface="Calibri" panose="020F0502020204030204" pitchFamily="34" charset="0"/>
              </a:rPr>
              <a:t> = 19.50</a:t>
            </a:r>
            <a:br>
              <a:rPr lang="en-US" sz="2800" dirty="0">
                <a:latin typeface="Calibri" panose="020F0502020204030204" pitchFamily="34" charset="0"/>
              </a:rPr>
            </a:br>
            <a:r>
              <a:rPr lang="en-US" sz="2800" dirty="0" smtClean="0">
                <a:latin typeface="Calibri" panose="020F0502020204030204" pitchFamily="34" charset="0"/>
              </a:rPr>
              <a:t>     </a:t>
            </a:r>
            <a:r>
              <a:rPr lang="en-US" sz="2800" i="1" dirty="0" smtClean="0">
                <a:latin typeface="Calibri" panose="020F0502020204030204" pitchFamily="34" charset="0"/>
              </a:rPr>
              <a:t>c</a:t>
            </a:r>
            <a:r>
              <a:rPr lang="en-US" sz="2800" i="1" baseline="-25000" dirty="0" smtClean="0">
                <a:latin typeface="Calibri" panose="020F0502020204030204" pitchFamily="34" charset="0"/>
              </a:rPr>
              <a:t>2</a:t>
            </a:r>
            <a:r>
              <a:rPr lang="en-US" sz="2800" dirty="0">
                <a:latin typeface="Calibri" panose="020F0502020204030204" pitchFamily="34" charset="0"/>
              </a:rPr>
              <a:t> = 47.89</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86720837"/>
              </p:ext>
            </p:extLst>
          </p:nvPr>
        </p:nvGraphicFramePr>
        <p:xfrm>
          <a:off x="3477296" y="773450"/>
          <a:ext cx="7997780" cy="5120640"/>
        </p:xfrm>
        <a:graphic>
          <a:graphicData uri="http://schemas.openxmlformats.org/drawingml/2006/table">
            <a:tbl>
              <a:tblPr/>
              <a:tblGrid>
                <a:gridCol w="1276366">
                  <a:extLst>
                    <a:ext uri="{9D8B030D-6E8A-4147-A177-3AD203B41FA5}">
                      <a16:colId xmlns:a16="http://schemas.microsoft.com/office/drawing/2014/main" val="1134944352"/>
                    </a:ext>
                  </a:extLst>
                </a:gridCol>
                <a:gridCol w="1252945">
                  <a:extLst>
                    <a:ext uri="{9D8B030D-6E8A-4147-A177-3AD203B41FA5}">
                      <a16:colId xmlns:a16="http://schemas.microsoft.com/office/drawing/2014/main" val="3627277306"/>
                    </a:ext>
                  </a:extLst>
                </a:gridCol>
                <a:gridCol w="1299786">
                  <a:extLst>
                    <a:ext uri="{9D8B030D-6E8A-4147-A177-3AD203B41FA5}">
                      <a16:colId xmlns:a16="http://schemas.microsoft.com/office/drawing/2014/main" val="3745633141"/>
                    </a:ext>
                  </a:extLst>
                </a:gridCol>
                <a:gridCol w="948494">
                  <a:extLst>
                    <a:ext uri="{9D8B030D-6E8A-4147-A177-3AD203B41FA5}">
                      <a16:colId xmlns:a16="http://schemas.microsoft.com/office/drawing/2014/main" val="4183912558"/>
                    </a:ext>
                  </a:extLst>
                </a:gridCol>
                <a:gridCol w="1001368">
                  <a:extLst>
                    <a:ext uri="{9D8B030D-6E8A-4147-A177-3AD203B41FA5}">
                      <a16:colId xmlns:a16="http://schemas.microsoft.com/office/drawing/2014/main" val="1014642669"/>
                    </a:ext>
                  </a:extLst>
                </a:gridCol>
                <a:gridCol w="1047844">
                  <a:extLst>
                    <a:ext uri="{9D8B030D-6E8A-4147-A177-3AD203B41FA5}">
                      <a16:colId xmlns:a16="http://schemas.microsoft.com/office/drawing/2014/main" val="4234669309"/>
                    </a:ext>
                  </a:extLst>
                </a:gridCol>
                <a:gridCol w="1170977">
                  <a:extLst>
                    <a:ext uri="{9D8B030D-6E8A-4147-A177-3AD203B41FA5}">
                      <a16:colId xmlns:a16="http://schemas.microsoft.com/office/drawing/2014/main" val="1698917225"/>
                    </a:ext>
                  </a:extLst>
                </a:gridCol>
              </a:tblGrid>
              <a:tr h="459891">
                <a:tc>
                  <a:txBody>
                    <a:bodyPr/>
                    <a:lstStyle/>
                    <a:p>
                      <a:pPr algn="ctr"/>
                      <a:r>
                        <a:rPr lang="en-US" sz="1600" i="1" dirty="0">
                          <a:effectLst/>
                          <a:latin typeface="Calibri" panose="020F0502020204030204" pitchFamily="34" charset="0"/>
                        </a:rPr>
                        <a:t>x</a:t>
                      </a:r>
                      <a:r>
                        <a:rPr lang="en-US" sz="1600" i="1" baseline="-25000" dirty="0">
                          <a:effectLst/>
                          <a:latin typeface="Calibri" panose="020F0502020204030204" pitchFamily="34" charset="0"/>
                        </a:rPr>
                        <a:t>i</a:t>
                      </a:r>
                      <a:endParaRPr lang="en-US" sz="1600" dirty="0">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i="1">
                          <a:latin typeface="Calibri" panose="020F0502020204030204" pitchFamily="34" charset="0"/>
                        </a:rPr>
                        <a:t>c</a:t>
                      </a:r>
                      <a:r>
                        <a:rPr lang="en-US" sz="1600" i="1" baseline="-25000">
                          <a:latin typeface="Calibri" panose="020F0502020204030204" pitchFamily="34" charset="0"/>
                        </a:rPr>
                        <a:t>1</a:t>
                      </a:r>
                      <a:endParaRPr lang="en-US" sz="1600">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i="1" dirty="0">
                          <a:latin typeface="Calibri" panose="020F0502020204030204" pitchFamily="34" charset="0"/>
                        </a:rPr>
                        <a:t>c</a:t>
                      </a:r>
                      <a:r>
                        <a:rPr lang="en-US" sz="1600" i="1" baseline="-25000" dirty="0">
                          <a:latin typeface="Calibri" panose="020F0502020204030204" pitchFamily="34" charset="0"/>
                        </a:rPr>
                        <a:t>2</a:t>
                      </a:r>
                      <a:endParaRPr lang="en-US" sz="1600" dirty="0">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a:latin typeface="Calibri" panose="020F0502020204030204" pitchFamily="34" charset="0"/>
                        </a:rPr>
                        <a:t>Distance 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a:latin typeface="Calibri" panose="020F0502020204030204" pitchFamily="34" charset="0"/>
                        </a:rPr>
                        <a:t>Distance 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a:latin typeface="Calibri" panose="020F0502020204030204" pitchFamily="34" charset="0"/>
                        </a:rPr>
                        <a:t>Nearest Cluster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en-US" sz="1600">
                          <a:latin typeface="Calibri" panose="020F0502020204030204" pitchFamily="34" charset="0"/>
                        </a:rPr>
                        <a:t>New Centroid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2393625194"/>
                  </a:ext>
                </a:extLst>
              </a:tr>
              <a:tr h="229946">
                <a:tc>
                  <a:txBody>
                    <a:bodyPr/>
                    <a:lstStyle/>
                    <a:p>
                      <a:pPr algn="ctr"/>
                      <a:r>
                        <a:rPr lang="en-US" sz="1600" dirty="0">
                          <a:effectLst/>
                          <a:latin typeface="Calibri" panose="020F0502020204030204" pitchFamily="34"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a:latin typeface="Calibri" panose="020F0502020204030204" pitchFamily="34" charset="0"/>
                        </a:rPr>
                        <a:t>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32.89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rowSpan="10">
                  <a:txBody>
                    <a:bodyPr/>
                    <a:lstStyle/>
                    <a:p>
                      <a:pPr algn="ctr"/>
                      <a:r>
                        <a:rPr lang="en-US" sz="1600" b="1">
                          <a:latin typeface="Calibri" panose="020F0502020204030204" pitchFamily="34" charset="0"/>
                        </a:rPr>
                        <a:t>19.50</a:t>
                      </a:r>
                      <a:endParaRPr lang="en-US" sz="1600">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677393869"/>
                  </a:ext>
                </a:extLst>
              </a:tr>
              <a:tr h="229946">
                <a:tc>
                  <a:txBody>
                    <a:bodyPr/>
                    <a:lstStyle/>
                    <a:p>
                      <a:pPr algn="ctr"/>
                      <a:r>
                        <a:rPr lang="en-US" sz="1600" dirty="0">
                          <a:effectLst/>
                          <a:latin typeface="Calibri" panose="020F0502020204030204" pitchFamily="34"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dirty="0">
                          <a:latin typeface="Calibri" panose="020F0502020204030204" pitchFamily="34" charset="0"/>
                        </a:rPr>
                        <a:t>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32.89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4171728493"/>
                  </a:ext>
                </a:extLst>
              </a:tr>
              <a:tr h="229946">
                <a:tc>
                  <a:txBody>
                    <a:bodyPr/>
                    <a:lstStyle/>
                    <a:p>
                      <a:pPr algn="ctr"/>
                      <a:r>
                        <a:rPr lang="en-US" sz="1600" dirty="0">
                          <a:effectLst/>
                          <a:latin typeface="Calibri" panose="020F0502020204030204"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dirty="0">
                          <a:latin typeface="Calibri" panose="020F0502020204030204" pitchFamily="34" charset="0"/>
                        </a:rPr>
                        <a:t>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3.50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31.89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3418934485"/>
                  </a:ext>
                </a:extLst>
              </a:tr>
              <a:tr h="229946">
                <a:tc>
                  <a:txBody>
                    <a:bodyPr/>
                    <a:lstStyle/>
                    <a:p>
                      <a:pPr algn="ctr"/>
                      <a:r>
                        <a:rPr lang="en-US" sz="1600">
                          <a:effectLst/>
                          <a:latin typeface="Calibri" panose="020F0502020204030204" pitchFamily="34" charset="0"/>
                        </a:rPr>
                        <a:t>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dirty="0">
                          <a:latin typeface="Calibri" panose="020F0502020204030204" pitchFamily="34" charset="0"/>
                        </a:rPr>
                        <a:t>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0.50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28.89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1034073035"/>
                  </a:ext>
                </a:extLst>
              </a:tr>
              <a:tr h="229946">
                <a:tc>
                  <a:txBody>
                    <a:bodyPr/>
                    <a:lstStyle/>
                    <a:p>
                      <a:pPr algn="ctr"/>
                      <a:r>
                        <a:rPr lang="en-US" sz="1600">
                          <a:effectLst/>
                          <a:latin typeface="Calibri" panose="020F0502020204030204" pitchFamily="34" charset="0"/>
                        </a:rPr>
                        <a:t>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dirty="0">
                          <a:latin typeface="Calibri" panose="020F0502020204030204" pitchFamily="34" charset="0"/>
                        </a:rPr>
                        <a:t>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0.50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28.89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2074224537"/>
                  </a:ext>
                </a:extLst>
              </a:tr>
              <a:tr h="229946">
                <a:tc>
                  <a:txBody>
                    <a:bodyPr/>
                    <a:lstStyle/>
                    <a:p>
                      <a:pPr algn="ctr"/>
                      <a:r>
                        <a:rPr lang="en-US" sz="1600">
                          <a:effectLst/>
                          <a:latin typeface="Calibri" panose="020F0502020204030204" pitchFamily="34" charset="0"/>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dirty="0">
                          <a:latin typeface="Calibri" panose="020F0502020204030204" pitchFamily="34" charset="0"/>
                        </a:rPr>
                        <a:t>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0.50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1806420861"/>
                  </a:ext>
                </a:extLst>
              </a:tr>
              <a:tr h="229946">
                <a:tc>
                  <a:txBody>
                    <a:bodyPr/>
                    <a:lstStyle/>
                    <a:p>
                      <a:pPr algn="ctr"/>
                      <a:r>
                        <a:rPr lang="en-US" sz="1600">
                          <a:effectLst/>
                          <a:latin typeface="Calibri" panose="020F0502020204030204" pitchFamily="34" charset="0"/>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dirty="0">
                          <a:latin typeface="Calibri" panose="020F0502020204030204" pitchFamily="34" charset="0"/>
                        </a:rPr>
                        <a:t>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0.50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2952222423"/>
                  </a:ext>
                </a:extLst>
              </a:tr>
              <a:tr h="229946">
                <a:tc>
                  <a:txBody>
                    <a:bodyPr/>
                    <a:lstStyle/>
                    <a:p>
                      <a:pPr algn="ctr"/>
                      <a:r>
                        <a:rPr lang="en-US" sz="1600">
                          <a:effectLst/>
                          <a:latin typeface="Calibri" panose="020F0502020204030204" pitchFamily="34" charset="0"/>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a:latin typeface="Calibri" panose="020F0502020204030204" pitchFamily="34" charset="0"/>
                        </a:rPr>
                        <a:t>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47.89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26.89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3779279104"/>
                  </a:ext>
                </a:extLst>
              </a:tr>
              <a:tr h="229946">
                <a:tc>
                  <a:txBody>
                    <a:bodyPr/>
                    <a:lstStyle/>
                    <a:p>
                      <a:pPr algn="ctr"/>
                      <a:r>
                        <a:rPr lang="en-US" sz="1600">
                          <a:effectLst/>
                          <a:latin typeface="Calibri" panose="020F0502020204030204" pitchFamily="34" charset="0"/>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dirty="0">
                          <a:latin typeface="Calibri" panose="020F0502020204030204" pitchFamily="34" charset="0"/>
                        </a:rPr>
                        <a:t>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47.89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25.89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1448328930"/>
                  </a:ext>
                </a:extLst>
              </a:tr>
              <a:tr h="229946">
                <a:tc>
                  <a:txBody>
                    <a:bodyPr/>
                    <a:lstStyle/>
                    <a:p>
                      <a:pPr algn="ctr"/>
                      <a:r>
                        <a:rPr lang="en-US" sz="1600">
                          <a:effectLst/>
                          <a:latin typeface="Calibri" panose="020F0502020204030204" pitchFamily="34" charset="0"/>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sz="1600" dirty="0">
                          <a:latin typeface="Calibri" panose="020F0502020204030204" pitchFamily="34" charset="0"/>
                        </a:rPr>
                        <a:t>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47.89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8.50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19.89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vMerge="1">
                  <a:txBody>
                    <a:bodyPr/>
                    <a:lstStyle/>
                    <a:p>
                      <a:endParaRPr lang="en-US"/>
                    </a:p>
                  </a:txBody>
                  <a:tcPr/>
                </a:tc>
                <a:extLst>
                  <a:ext uri="{0D108BD9-81ED-4DB2-BD59-A6C34878D82A}">
                    <a16:rowId xmlns:a16="http://schemas.microsoft.com/office/drawing/2014/main" val="517156160"/>
                  </a:ext>
                </a:extLst>
              </a:tr>
              <a:tr h="229946">
                <a:tc>
                  <a:txBody>
                    <a:bodyPr/>
                    <a:lstStyle/>
                    <a:p>
                      <a:pPr algn="ctr"/>
                      <a:r>
                        <a:rPr lang="en-US" sz="1600">
                          <a:effectLst/>
                          <a:latin typeface="Calibri" panose="020F0502020204030204" pitchFamily="34" charset="0"/>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47.89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15.50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12.89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rowSpan="9">
                  <a:txBody>
                    <a:bodyPr/>
                    <a:lstStyle/>
                    <a:p>
                      <a:pPr algn="ctr"/>
                      <a:r>
                        <a:rPr lang="en-US" sz="1600" b="1">
                          <a:latin typeface="Calibri" panose="020F0502020204030204" pitchFamily="34" charset="0"/>
                        </a:rPr>
                        <a:t>47.89</a:t>
                      </a:r>
                      <a:endParaRPr lang="en-US" sz="1600">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2845111873"/>
                  </a:ext>
                </a:extLst>
              </a:tr>
              <a:tr h="229946">
                <a:tc>
                  <a:txBody>
                    <a:bodyPr/>
                    <a:lstStyle/>
                    <a:p>
                      <a:pPr algn="ctr"/>
                      <a:r>
                        <a:rPr lang="en-US" sz="1600">
                          <a:effectLst/>
                          <a:latin typeface="Calibri" panose="020F0502020204030204" pitchFamily="34" charset="0"/>
                        </a:rPr>
                        <a:t>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47.89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20.50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298942000"/>
                  </a:ext>
                </a:extLst>
              </a:tr>
              <a:tr h="229946">
                <a:tc>
                  <a:txBody>
                    <a:bodyPr/>
                    <a:lstStyle/>
                    <a:p>
                      <a:pPr algn="ctr"/>
                      <a:r>
                        <a:rPr lang="en-US" sz="1600">
                          <a:effectLst/>
                          <a:latin typeface="Calibri" panose="020F0502020204030204" pitchFamily="34" charset="0"/>
                        </a:rPr>
                        <a:t>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21.50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6.89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788371914"/>
                  </a:ext>
                </a:extLst>
              </a:tr>
              <a:tr h="229946">
                <a:tc>
                  <a:txBody>
                    <a:bodyPr/>
                    <a:lstStyle/>
                    <a:p>
                      <a:pPr algn="ctr"/>
                      <a:r>
                        <a:rPr lang="en-US" sz="1600">
                          <a:effectLst/>
                          <a:latin typeface="Calibri" panose="020F0502020204030204" pitchFamily="34" charset="0"/>
                        </a:rPr>
                        <a:t>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22.50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5.89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280691535"/>
                  </a:ext>
                </a:extLst>
              </a:tr>
              <a:tr h="229946">
                <a:tc>
                  <a:txBody>
                    <a:bodyPr/>
                    <a:lstStyle/>
                    <a:p>
                      <a:pPr algn="ctr"/>
                      <a:r>
                        <a:rPr lang="en-US" sz="1600">
                          <a:effectLst/>
                          <a:latin typeface="Calibri" panose="020F0502020204030204" pitchFamily="34" charset="0"/>
                        </a:rPr>
                        <a:t>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23.50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4.89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488618477"/>
                  </a:ext>
                </a:extLst>
              </a:tr>
              <a:tr h="229946">
                <a:tc>
                  <a:txBody>
                    <a:bodyPr/>
                    <a:lstStyle/>
                    <a:p>
                      <a:pPr algn="ctr"/>
                      <a:r>
                        <a:rPr lang="en-US" sz="1600">
                          <a:effectLst/>
                          <a:latin typeface="Calibri" panose="020F0502020204030204" pitchFamily="34" charset="0"/>
                        </a:rPr>
                        <a:t>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24.50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3.89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2135487472"/>
                  </a:ext>
                </a:extLst>
              </a:tr>
              <a:tr h="229946">
                <a:tc>
                  <a:txBody>
                    <a:bodyPr/>
                    <a:lstStyle/>
                    <a:p>
                      <a:pPr algn="ctr"/>
                      <a:r>
                        <a:rPr lang="en-US" sz="1600">
                          <a:effectLst/>
                          <a:latin typeface="Calibri" panose="020F0502020204030204" pitchFamily="34" charset="0"/>
                        </a:rPr>
                        <a:t>60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40.50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12.11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2571896767"/>
                  </a:ext>
                </a:extLst>
              </a:tr>
              <a:tr h="229946">
                <a:tc>
                  <a:txBody>
                    <a:bodyPr/>
                    <a:lstStyle/>
                    <a:p>
                      <a:pPr algn="ctr"/>
                      <a:r>
                        <a:rPr lang="en-US" sz="1600">
                          <a:effectLst/>
                          <a:latin typeface="Calibri" panose="020F0502020204030204" pitchFamily="34" charset="0"/>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41.50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13.11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793349076"/>
                  </a:ext>
                </a:extLst>
              </a:tr>
              <a:tr h="229946">
                <a:tc>
                  <a:txBody>
                    <a:bodyPr/>
                    <a:lstStyle/>
                    <a:p>
                      <a:pPr algn="ctr"/>
                      <a:r>
                        <a:rPr lang="en-US" sz="1600">
                          <a:effectLst/>
                          <a:latin typeface="Calibri" panose="020F0502020204030204" pitchFamily="34" charset="0"/>
                        </a:rPr>
                        <a:t>65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1600">
                          <a:latin typeface="Calibri" panose="020F0502020204030204" pitchFamily="34" charset="0"/>
                        </a:rPr>
                        <a:t>19.5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47.89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45.50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Calibri" panose="020F0502020204030204" pitchFamily="34" charset="0"/>
                        </a:rPr>
                        <a:t>17.11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vMerge="1">
                  <a:txBody>
                    <a:bodyPr/>
                    <a:lstStyle/>
                    <a:p>
                      <a:endParaRPr lang="en-US"/>
                    </a:p>
                  </a:txBody>
                  <a:tcPr/>
                </a:tc>
                <a:extLst>
                  <a:ext uri="{0D108BD9-81ED-4DB2-BD59-A6C34878D82A}">
                    <a16:rowId xmlns:a16="http://schemas.microsoft.com/office/drawing/2014/main" val="2513212001"/>
                  </a:ext>
                </a:extLst>
              </a:tr>
            </a:tbl>
          </a:graphicData>
        </a:graphic>
      </p:graphicFrame>
      <p:sp>
        <p:nvSpPr>
          <p:cNvPr id="6" name="Rectangle 5"/>
          <p:cNvSpPr/>
          <p:nvPr/>
        </p:nvSpPr>
        <p:spPr>
          <a:xfrm>
            <a:off x="3477296" y="5984872"/>
            <a:ext cx="7997780" cy="646331"/>
          </a:xfrm>
          <a:prstGeom prst="rect">
            <a:avLst/>
          </a:prstGeom>
        </p:spPr>
        <p:txBody>
          <a:bodyPr wrap="square">
            <a:spAutoFit/>
          </a:bodyPr>
          <a:lstStyle/>
          <a:p>
            <a:r>
              <a:rPr lang="en-US" dirty="0">
                <a:solidFill>
                  <a:srgbClr val="FF0000"/>
                </a:solidFill>
                <a:latin typeface="Calibri" panose="020F0502020204030204" pitchFamily="34" charset="0"/>
              </a:rPr>
              <a:t>No change between iterations 3 and 4 has been noted. By using clustering, 2 groups have been identified 15-28 and 35-65.</a:t>
            </a:r>
            <a:r>
              <a:rPr lang="en-US" dirty="0">
                <a:solidFill>
                  <a:srgbClr val="000000"/>
                </a:solidFill>
                <a:latin typeface="Calibri" panose="020F0502020204030204" pitchFamily="34" charset="0"/>
              </a:rPr>
              <a:t> </a:t>
            </a:r>
            <a:endParaRPr lang="en-US" dirty="0"/>
          </a:p>
        </p:txBody>
      </p:sp>
    </p:spTree>
    <p:extLst>
      <p:ext uri="{BB962C8B-B14F-4D97-AF65-F5344CB8AC3E}">
        <p14:creationId xmlns:p14="http://schemas.microsoft.com/office/powerpoint/2010/main" val="1089629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
  <TotalTime>156</TotalTime>
  <Words>1142</Words>
  <Application>Microsoft Office PowerPoint</Application>
  <PresentationFormat>Widescreen</PresentationFormat>
  <Paragraphs>659</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Black</vt:lpstr>
      <vt:lpstr>Arial Rounded MT Bold</vt:lpstr>
      <vt:lpstr>Calibri</vt:lpstr>
      <vt:lpstr>charter</vt:lpstr>
      <vt:lpstr>Corbel</vt:lpstr>
      <vt:lpstr>Times New Roman</vt:lpstr>
      <vt:lpstr>Wingdings 2</vt:lpstr>
      <vt:lpstr>Frame</vt:lpstr>
      <vt:lpstr>CLUSTERING</vt:lpstr>
      <vt:lpstr>Learning</vt:lpstr>
      <vt:lpstr>K-Means Clustering</vt:lpstr>
      <vt:lpstr>K-Means Algorithm</vt:lpstr>
      <vt:lpstr>Example</vt:lpstr>
      <vt:lpstr>Iteration 1: c1 = 15.33 c2  = 36.25</vt:lpstr>
      <vt:lpstr>Iteration 2:      c1 = 18.56        c2  = 45.90</vt:lpstr>
      <vt:lpstr>Iteration 3:     c1 = 19.50       c2 = 47.89</vt:lpstr>
      <vt:lpstr>Iteration 4:     c1 = 19.50      c2 = 47.89</vt:lpstr>
      <vt:lpstr>K-Means Clustering for 2 attributes </vt:lpstr>
      <vt:lpstr>Algorithm</vt:lpstr>
      <vt:lpstr>First iteration</vt:lpstr>
      <vt:lpstr>1 complete cycle</vt:lpstr>
      <vt:lpstr>PowerPoint Presentation</vt:lpstr>
      <vt:lpstr>Second iteration</vt:lpstr>
      <vt:lpstr>2: Self-Organizing Map (SOM) </vt:lpstr>
      <vt:lpstr>Architecture of the Self Organizing Map with two clusters</vt:lpstr>
      <vt:lpstr>Steps</vt:lpstr>
      <vt:lpstr>Best matching unit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dc:title>
  <dc:creator>Saeeda Kanwal</dc:creator>
  <cp:lastModifiedBy>Saeeda Kanwal</cp:lastModifiedBy>
  <cp:revision>29</cp:revision>
  <dcterms:created xsi:type="dcterms:W3CDTF">2019-04-29T03:12:10Z</dcterms:created>
  <dcterms:modified xsi:type="dcterms:W3CDTF">2022-05-16T08:32:05Z</dcterms:modified>
</cp:coreProperties>
</file>