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216289370078743E-2"/>
          <c:y val="0.1149258664538714"/>
          <c:w val="0.92754539862204721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95</c:v>
                </c:pt>
                <c:pt idx="1">
                  <c:v>85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95</c:v>
                </c:pt>
                <c:pt idx="2">
                  <c:v>70</c:v>
                </c:pt>
                <c:pt idx="3">
                  <c:v>65</c:v>
                </c:pt>
                <c:pt idx="4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1C-4663-9B74-7B3E99B1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407536"/>
        <c:axId val="282407952"/>
      </c:scatterChart>
      <c:valAx>
        <c:axId val="282407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407952"/>
        <c:crosses val="autoZero"/>
        <c:crossBetween val="midCat"/>
      </c:valAx>
      <c:valAx>
        <c:axId val="28240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407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7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8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3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5840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9613436" y="2356834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262907" y="2356834"/>
            <a:ext cx="5950039" cy="476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Regression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Linear Regression</a:t>
            </a:r>
            <a:r>
              <a:rPr lang="en-US" sz="2400" dirty="0"/>
              <a:t> is a machine learning algorithm based on </a:t>
            </a:r>
            <a:r>
              <a:rPr lang="en-US" sz="2400" b="1" dirty="0"/>
              <a:t>supervised learning</a:t>
            </a:r>
            <a:r>
              <a:rPr lang="en-US" sz="2400" dirty="0"/>
              <a:t>. It performs a </a:t>
            </a:r>
            <a:r>
              <a:rPr lang="en-US" sz="2400" b="1" dirty="0"/>
              <a:t>regression task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Regression models a target prediction value based on independent </a:t>
            </a:r>
            <a:r>
              <a:rPr lang="en-US" sz="2400" dirty="0" smtClean="0"/>
              <a:t>variables.</a:t>
            </a:r>
          </a:p>
          <a:p>
            <a:pPr algn="just"/>
            <a:r>
              <a:rPr lang="en-US" sz="2400" dirty="0"/>
              <a:t>It is mostly used for finding out the relationship between variables and forecasting.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717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 Function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y=a + </a:t>
                </a:r>
                <a:r>
                  <a:rPr lang="en-US" sz="1800" dirty="0" err="1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bx</a:t>
                </a:r>
                <a:endParaRPr lang="en-US" sz="18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Y </a:t>
                </a:r>
                <a:r>
                  <a:rPr lang="en-US" dirty="0"/>
                  <a:t>is the output we want. x is the input variable. </a:t>
                </a:r>
                <a:r>
                  <a:rPr lang="en-US" dirty="0" smtClean="0"/>
                  <a:t>a </a:t>
                </a:r>
                <a:r>
                  <a:rPr lang="en-US" dirty="0"/>
                  <a:t>= constant and </a:t>
                </a:r>
                <a:r>
                  <a:rPr lang="en-US" dirty="0" smtClean="0"/>
                  <a:t>b </a:t>
                </a:r>
                <a:r>
                  <a:rPr lang="en-US" dirty="0"/>
                  <a:t>is the slope of the </a:t>
                </a:r>
                <a:r>
                  <a:rPr lang="en-US" dirty="0" smtClean="0"/>
                  <a:t>line</a:t>
                </a:r>
              </a:p>
              <a:p>
                <a:r>
                  <a:rPr lang="en-US" dirty="0"/>
                  <a:t>The output varies linearly based upon the input.</a:t>
                </a:r>
              </a:p>
              <a:p>
                <a:r>
                  <a:rPr lang="en-US" dirty="0" smtClean="0"/>
                  <a:t>‘a’ </a:t>
                </a:r>
                <a:r>
                  <a:rPr lang="en-US" dirty="0"/>
                  <a:t>is the constant (value of y when x is zero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Slope (b) of Regression line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b=r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𝑆𝑦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𝑆𝑥</m:t>
                        </m:r>
                      </m:den>
                    </m:f>
                  </m:oMath>
                </a14:m>
                <a:endParaRPr lang="en-US" sz="2200" dirty="0" smtClean="0">
                  <a:latin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libri" panose="020F0502020204030204" pitchFamily="34" charset="0"/>
                  </a:rPr>
                  <a:t>Y-intercept (a) of Regression Line</a:t>
                </a:r>
              </a:p>
              <a:p>
                <a:pPr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)-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b*mean(x)</a:t>
                </a:r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59" y="3748624"/>
            <a:ext cx="3600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405570"/>
              </p:ext>
            </p:extLst>
          </p:nvPr>
        </p:nvGraphicFramePr>
        <p:xfrm>
          <a:off x="4687910" y="1043192"/>
          <a:ext cx="5409130" cy="3657600"/>
        </p:xfrm>
        <a:graphic>
          <a:graphicData uri="http://schemas.openxmlformats.org/drawingml/2006/table">
            <a:tbl>
              <a:tblPr/>
              <a:tblGrid>
                <a:gridCol w="1081826">
                  <a:extLst>
                    <a:ext uri="{9D8B030D-6E8A-4147-A177-3AD203B41FA5}">
                      <a16:colId xmlns:a16="http://schemas.microsoft.com/office/drawing/2014/main" val="1036065937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2852543595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495594486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3050131786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1995634772"/>
                    </a:ext>
                  </a:extLst>
                </a:gridCol>
              </a:tblGrid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2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2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(x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(y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488911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13128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19157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98273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2089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42326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3499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75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for each student, we also need to compute the squares of the deviation scores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09889"/>
              </p:ext>
            </p:extLst>
          </p:nvPr>
        </p:nvGraphicFramePr>
        <p:xfrm>
          <a:off x="4765181" y="1030311"/>
          <a:ext cx="5331855" cy="3219716"/>
        </p:xfrm>
        <a:graphic>
          <a:graphicData uri="http://schemas.openxmlformats.org/drawingml/2006/table">
            <a:tbl>
              <a:tblPr/>
              <a:tblGrid>
                <a:gridCol w="1066371">
                  <a:extLst>
                    <a:ext uri="{9D8B030D-6E8A-4147-A177-3AD203B41FA5}">
                      <a16:colId xmlns:a16="http://schemas.microsoft.com/office/drawing/2014/main" val="3278781848"/>
                    </a:ext>
                  </a:extLst>
                </a:gridCol>
                <a:gridCol w="1066371">
                  <a:extLst>
                    <a:ext uri="{9D8B030D-6E8A-4147-A177-3AD203B41FA5}">
                      <a16:colId xmlns:a16="http://schemas.microsoft.com/office/drawing/2014/main" val="3706724664"/>
                    </a:ext>
                  </a:extLst>
                </a:gridCol>
                <a:gridCol w="1066371">
                  <a:extLst>
                    <a:ext uri="{9D8B030D-6E8A-4147-A177-3AD203B41FA5}">
                      <a16:colId xmlns:a16="http://schemas.microsoft.com/office/drawing/2014/main" val="1470861637"/>
                    </a:ext>
                  </a:extLst>
                </a:gridCol>
                <a:gridCol w="1066371">
                  <a:extLst>
                    <a:ext uri="{9D8B030D-6E8A-4147-A177-3AD203B41FA5}">
                      <a16:colId xmlns:a16="http://schemas.microsoft.com/office/drawing/2014/main" val="720453968"/>
                    </a:ext>
                  </a:extLst>
                </a:gridCol>
                <a:gridCol w="1066371">
                  <a:extLst>
                    <a:ext uri="{9D8B030D-6E8A-4147-A177-3AD203B41FA5}">
                      <a16:colId xmlns:a16="http://schemas.microsoft.com/office/drawing/2014/main" val="1042989993"/>
                    </a:ext>
                  </a:extLst>
                </a:gridCol>
              </a:tblGrid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8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18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(x</a:t>
                      </a:r>
                      <a:r>
                        <a:rPr lang="en-US" sz="18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-x)</a:t>
                      </a:r>
                      <a:r>
                        <a:rPr lang="en-US" sz="1800" baseline="30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(y</a:t>
                      </a:r>
                      <a:r>
                        <a:rPr lang="en-US" sz="18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-y)</a:t>
                      </a:r>
                      <a:r>
                        <a:rPr lang="en-US" sz="1800" baseline="30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76277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16730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09779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18999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71836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80590"/>
                  </a:ext>
                </a:extLst>
              </a:tr>
              <a:tr h="37879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45494"/>
                  </a:ext>
                </a:extLst>
              </a:tr>
              <a:tr h="5681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93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3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And finally, for each student, we need to compute the product of the deviation scores.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68914"/>
              </p:ext>
            </p:extLst>
          </p:nvPr>
        </p:nvGraphicFramePr>
        <p:xfrm>
          <a:off x="4726544" y="1123839"/>
          <a:ext cx="5821252" cy="3362513"/>
        </p:xfrm>
        <a:graphic>
          <a:graphicData uri="http://schemas.openxmlformats.org/drawingml/2006/table">
            <a:tbl>
              <a:tblPr/>
              <a:tblGrid>
                <a:gridCol w="1455313">
                  <a:extLst>
                    <a:ext uri="{9D8B030D-6E8A-4147-A177-3AD203B41FA5}">
                      <a16:colId xmlns:a16="http://schemas.microsoft.com/office/drawing/2014/main" val="4263829731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74375521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232289919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1134965597"/>
                    </a:ext>
                  </a:extLst>
                </a:gridCol>
              </a:tblGrid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  <a:endParaRPr lang="en-US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2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2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(x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-x)(y</a:t>
                      </a:r>
                      <a:r>
                        <a:rPr lang="en-US" sz="2000" baseline="-25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0746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5171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990234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580945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40026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37620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674670"/>
                  </a:ext>
                </a:extLst>
              </a:tr>
              <a:tr h="58883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48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5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Slope…..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23" y="1425664"/>
            <a:ext cx="2258789" cy="7947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3915" y="939171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Pearson </a:t>
            </a:r>
            <a:r>
              <a:rPr lang="en-US" dirty="0"/>
              <a:t>correlation coefficient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16845" y="2337584"/>
                <a:ext cx="6555346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</a:t>
                </a:r>
                <a:r>
                  <a:rPr lang="en-US" dirty="0" smtClean="0">
                    <a:latin typeface="Calibri" panose="020F0502020204030204" pitchFamily="34" charset="0"/>
                  </a:rPr>
                  <a:t>r=470/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730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</a:rPr>
                          <m:t>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630</m:t>
                        </m:r>
                      </m:e>
                    </m:rad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</a:rPr>
                  <a:t>    470/678.15</a:t>
                </a:r>
              </a:p>
              <a:p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r=  0.693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45" y="2337584"/>
                <a:ext cx="6555346" cy="957250"/>
              </a:xfrm>
              <a:prstGeom prst="rect">
                <a:avLst/>
              </a:prstGeom>
              <a:blipFill>
                <a:blip r:embed="rId4"/>
                <a:stretch>
                  <a:fillRect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08112" y="31700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the standard deviation of x (</a:t>
            </a:r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x/ </a:t>
            </a:r>
            <a:r>
              <a:rPr lang="en-US" baseline="-25000" dirty="0" err="1" smtClean="0">
                <a:solidFill>
                  <a:srgbClr val="FF0000"/>
                </a:solidFill>
                <a:latin typeface="Segoe UI" panose="020B0502040204020203" pitchFamily="34" charset="0"/>
              </a:rPr>
              <a:t>Sx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[ </a:t>
            </a:r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 (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- x )</a:t>
            </a:r>
            <a:r>
              <a:rPr lang="en-US" baseline="30000" dirty="0">
                <a:solidFill>
                  <a:srgbClr val="000000"/>
                </a:solidFill>
                <a:latin typeface="Segoe UI" panose="020B0502040204020203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/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N-1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]</a:t>
            </a:r>
          </a:p>
          <a:p>
            <a:pPr algn="ctr"/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730/4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) =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(182.5)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13.5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, we find the standard deviation of y, (</a:t>
            </a:r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y /</a:t>
            </a:r>
            <a:r>
              <a:rPr lang="en-US" baseline="-25000" dirty="0" err="1" smtClean="0">
                <a:solidFill>
                  <a:srgbClr val="FF0000"/>
                </a:solidFill>
                <a:latin typeface="Segoe UI" panose="020B0502040204020203" pitchFamily="34" charset="0"/>
              </a:rPr>
              <a:t>Sy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[ </a:t>
            </a:r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 (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y</a:t>
            </a:r>
            <a:r>
              <a:rPr lang="en-US" baseline="-25000" dirty="0" err="1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- y )</a:t>
            </a:r>
            <a:r>
              <a:rPr lang="en-US" baseline="30000" dirty="0">
                <a:solidFill>
                  <a:srgbClr val="000000"/>
                </a:solidFill>
                <a:latin typeface="Segoe UI" panose="020B0502040204020203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/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N-1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]</a:t>
            </a:r>
          </a:p>
          <a:p>
            <a:pPr algn="ctr"/>
            <a:r>
              <a:rPr lang="el-GR" dirty="0">
                <a:solidFill>
                  <a:srgbClr val="000000"/>
                </a:solidFill>
                <a:latin typeface="Segoe UI" panose="020B0502040204020203" pitchFamily="34" charset="0"/>
              </a:rPr>
              <a:t>σ</a:t>
            </a:r>
            <a:r>
              <a:rPr lang="en-US" baseline="-25000" dirty="0">
                <a:solidFill>
                  <a:srgbClr val="000000"/>
                </a:solidFill>
                <a:latin typeface="Segoe UI" panose="020B0502040204020203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630/4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) =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(157.5)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12. 5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16845" y="5396248"/>
                <a:ext cx="6324890" cy="48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Slope b of Regression line is=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b=r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𝑆𝑦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𝑆𝑥</m:t>
                        </m:r>
                      </m:den>
                    </m:f>
                  </m:oMath>
                </a14:m>
                <a:r>
                  <a:rPr lang="en-US" dirty="0" smtClean="0"/>
                  <a:t>     </a:t>
                </a:r>
                <a:r>
                  <a:rPr lang="en-US" dirty="0" smtClean="0">
                    <a:latin typeface="Calibri" panose="020F0502020204030204" pitchFamily="34" charset="0"/>
                  </a:rPr>
                  <a:t>0.693 × 12.5/ 13.5= 0.641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45" y="5396248"/>
                <a:ext cx="6324890" cy="487569"/>
              </a:xfrm>
              <a:prstGeom prst="rect">
                <a:avLst/>
              </a:prstGeom>
              <a:blipFill>
                <a:blip r:embed="rId5"/>
                <a:stretch>
                  <a:fillRect l="-868" r="-38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02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Y-intercept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libri" panose="020F0502020204030204" pitchFamily="34" charset="0"/>
                  </a:rPr>
                  <a:t>Y-intercept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)-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b× mean(x)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77-0.64×78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77-49.92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a=27.08</a:t>
                </a: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6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Function</a:t>
            </a:r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  <a:r>
              <a:rPr lang="en-US" dirty="0" smtClean="0"/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y=a + </a:t>
            </a:r>
            <a:r>
              <a:rPr lang="en-US" sz="18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bx</a:t>
            </a:r>
            <a:endParaRPr lang="en-US" sz="1800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y=27.08+0.641(x)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If a student made an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80 in Intro to Programming,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 estimated statistics grade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(y)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would be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y=27.08+ 0.641(80)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=27.08+51.28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= 78.36</a:t>
            </a:r>
            <a:endParaRPr lang="en-US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95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162</TotalTime>
  <Words>298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Segoe UI</vt:lpstr>
      <vt:lpstr>Wingdings 2</vt:lpstr>
      <vt:lpstr>Frame</vt:lpstr>
      <vt:lpstr>REGRESSION</vt:lpstr>
      <vt:lpstr>Linear Regression</vt:lpstr>
      <vt:lpstr>Linear Regression</vt:lpstr>
      <vt:lpstr>Example</vt:lpstr>
      <vt:lpstr>Example……</vt:lpstr>
      <vt:lpstr>Example…..</vt:lpstr>
      <vt:lpstr>Slope…..</vt:lpstr>
      <vt:lpstr>Y-intercept</vt:lpstr>
      <vt:lpstr>Linear Regression Function</vt:lpstr>
      <vt:lpstr>Linear Regression Graph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Saeeda Kanwal</dc:creator>
  <cp:lastModifiedBy>Saeeda Kanwal</cp:lastModifiedBy>
  <cp:revision>34</cp:revision>
  <dcterms:created xsi:type="dcterms:W3CDTF">2019-04-29T06:56:30Z</dcterms:created>
  <dcterms:modified xsi:type="dcterms:W3CDTF">2022-05-20T05:55:11Z</dcterms:modified>
</cp:coreProperties>
</file>