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5" r:id="rId26"/>
    <p:sldId id="284" r:id="rId27"/>
    <p:sldId id="286" r:id="rId28"/>
    <p:sldId id="287" r:id="rId29"/>
    <p:sldId id="288" r:id="rId30"/>
    <p:sldId id="289" r:id="rId31"/>
    <p:sldId id="290" r:id="rId32"/>
    <p:sldId id="291" r:id="rId33"/>
    <p:sldId id="26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FBA459-EAB3-4731-ADBD-41D08AC089A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0FD187E-EA12-4A50-BA6C-DD594E60B425}">
      <dgm:prSet/>
      <dgm:spPr/>
      <dgm:t>
        <a:bodyPr/>
        <a:lstStyle/>
        <a:p>
          <a:r>
            <a:rPr lang="en-US"/>
            <a:t>Exceedingly complex</a:t>
          </a:r>
        </a:p>
      </dgm:t>
    </dgm:pt>
    <dgm:pt modelId="{55F15F1D-5FCB-4F34-8F1A-1F43C897D449}" type="parTrans" cxnId="{873FD56E-5B26-48DB-B4F8-ED6255ED6BE8}">
      <dgm:prSet/>
      <dgm:spPr/>
      <dgm:t>
        <a:bodyPr/>
        <a:lstStyle/>
        <a:p>
          <a:endParaRPr lang="en-US"/>
        </a:p>
      </dgm:t>
    </dgm:pt>
    <dgm:pt modelId="{8D02852D-6EDE-4ED1-812A-4E63940982BE}" type="sibTrans" cxnId="{873FD56E-5B26-48DB-B4F8-ED6255ED6BE8}">
      <dgm:prSet/>
      <dgm:spPr/>
      <dgm:t>
        <a:bodyPr/>
        <a:lstStyle/>
        <a:p>
          <a:endParaRPr lang="en-US"/>
        </a:p>
      </dgm:t>
    </dgm:pt>
    <dgm:pt modelId="{5A5E74E2-AACB-4E4E-BB16-C1E242421BF6}">
      <dgm:prSet/>
      <dgm:spPr/>
      <dgm:t>
        <a:bodyPr/>
        <a:lstStyle/>
        <a:p>
          <a:r>
            <a:rPr lang="en-US"/>
            <a:t>Can we approximate?</a:t>
          </a:r>
        </a:p>
      </dgm:t>
    </dgm:pt>
    <dgm:pt modelId="{2F95A444-B41A-40C8-A9A0-F9ADDEC62FA4}" type="parTrans" cxnId="{D674FCC3-6DE9-4A1E-97B3-4268736B6168}">
      <dgm:prSet/>
      <dgm:spPr/>
      <dgm:t>
        <a:bodyPr/>
        <a:lstStyle/>
        <a:p>
          <a:endParaRPr lang="en-US"/>
        </a:p>
      </dgm:t>
    </dgm:pt>
    <dgm:pt modelId="{E22336BB-E5FC-456F-A389-FDA5543C2AD5}" type="sibTrans" cxnId="{D674FCC3-6DE9-4A1E-97B3-4268736B6168}">
      <dgm:prSet/>
      <dgm:spPr/>
      <dgm:t>
        <a:bodyPr/>
        <a:lstStyle/>
        <a:p>
          <a:endParaRPr lang="en-US"/>
        </a:p>
      </dgm:t>
    </dgm:pt>
    <dgm:pt modelId="{F5299947-9682-4866-B9C7-294408CB09B4}" type="pres">
      <dgm:prSet presAssocID="{0DFBA459-EAB3-4731-ADBD-41D08AC089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D7AEC2-7742-45BD-BE56-846F5CE8CA39}" type="pres">
      <dgm:prSet presAssocID="{60FD187E-EA12-4A50-BA6C-DD594E60B425}" presName="hierRoot1" presStyleCnt="0"/>
      <dgm:spPr/>
    </dgm:pt>
    <dgm:pt modelId="{9E1DD6AE-D022-4AB1-ADB5-DC1CC558DE9B}" type="pres">
      <dgm:prSet presAssocID="{60FD187E-EA12-4A50-BA6C-DD594E60B425}" presName="composite" presStyleCnt="0"/>
      <dgm:spPr/>
    </dgm:pt>
    <dgm:pt modelId="{E55ECA26-EE6B-4E2D-AB0E-96FD56CB9A26}" type="pres">
      <dgm:prSet presAssocID="{60FD187E-EA12-4A50-BA6C-DD594E60B425}" presName="background" presStyleLbl="node0" presStyleIdx="0" presStyleCnt="2"/>
      <dgm:spPr/>
    </dgm:pt>
    <dgm:pt modelId="{3F3B3AC0-C993-4621-B6B5-D766820DB9E3}" type="pres">
      <dgm:prSet presAssocID="{60FD187E-EA12-4A50-BA6C-DD594E60B425}" presName="text" presStyleLbl="fgAcc0" presStyleIdx="0" presStyleCnt="2">
        <dgm:presLayoutVars>
          <dgm:chPref val="3"/>
        </dgm:presLayoutVars>
      </dgm:prSet>
      <dgm:spPr/>
    </dgm:pt>
    <dgm:pt modelId="{26169E2B-8994-4F58-9D4F-E21A00E7E227}" type="pres">
      <dgm:prSet presAssocID="{60FD187E-EA12-4A50-BA6C-DD594E60B425}" presName="hierChild2" presStyleCnt="0"/>
      <dgm:spPr/>
    </dgm:pt>
    <dgm:pt modelId="{EC2280F6-518E-4B85-A133-C534AC2CAE79}" type="pres">
      <dgm:prSet presAssocID="{5A5E74E2-AACB-4E4E-BB16-C1E242421BF6}" presName="hierRoot1" presStyleCnt="0"/>
      <dgm:spPr/>
    </dgm:pt>
    <dgm:pt modelId="{BE5EACE4-A7B0-48F0-80E4-3D1740A12C4E}" type="pres">
      <dgm:prSet presAssocID="{5A5E74E2-AACB-4E4E-BB16-C1E242421BF6}" presName="composite" presStyleCnt="0"/>
      <dgm:spPr/>
    </dgm:pt>
    <dgm:pt modelId="{F8AE7C98-4BD0-41EF-B798-6E0E709AEB9D}" type="pres">
      <dgm:prSet presAssocID="{5A5E74E2-AACB-4E4E-BB16-C1E242421BF6}" presName="background" presStyleLbl="node0" presStyleIdx="1" presStyleCnt="2"/>
      <dgm:spPr/>
    </dgm:pt>
    <dgm:pt modelId="{26ADD508-558A-4A8F-944B-B064B88E025F}" type="pres">
      <dgm:prSet presAssocID="{5A5E74E2-AACB-4E4E-BB16-C1E242421BF6}" presName="text" presStyleLbl="fgAcc0" presStyleIdx="1" presStyleCnt="2">
        <dgm:presLayoutVars>
          <dgm:chPref val="3"/>
        </dgm:presLayoutVars>
      </dgm:prSet>
      <dgm:spPr/>
    </dgm:pt>
    <dgm:pt modelId="{47854FA6-0ACC-4F93-9323-8E6A0791FAFC}" type="pres">
      <dgm:prSet presAssocID="{5A5E74E2-AACB-4E4E-BB16-C1E242421BF6}" presName="hierChild2" presStyleCnt="0"/>
      <dgm:spPr/>
    </dgm:pt>
  </dgm:ptLst>
  <dgm:cxnLst>
    <dgm:cxn modelId="{AC335865-2480-4D56-BD5C-BFA6271012D1}" type="presOf" srcId="{5A5E74E2-AACB-4E4E-BB16-C1E242421BF6}" destId="{26ADD508-558A-4A8F-944B-B064B88E025F}" srcOrd="0" destOrd="0" presId="urn:microsoft.com/office/officeart/2005/8/layout/hierarchy1"/>
    <dgm:cxn modelId="{873FD56E-5B26-48DB-B4F8-ED6255ED6BE8}" srcId="{0DFBA459-EAB3-4731-ADBD-41D08AC089A5}" destId="{60FD187E-EA12-4A50-BA6C-DD594E60B425}" srcOrd="0" destOrd="0" parTransId="{55F15F1D-5FCB-4F34-8F1A-1F43C897D449}" sibTransId="{8D02852D-6EDE-4ED1-812A-4E63940982BE}"/>
    <dgm:cxn modelId="{0EFE9390-D029-40D1-BAF9-D3CB61547D60}" type="presOf" srcId="{60FD187E-EA12-4A50-BA6C-DD594E60B425}" destId="{3F3B3AC0-C993-4621-B6B5-D766820DB9E3}" srcOrd="0" destOrd="0" presId="urn:microsoft.com/office/officeart/2005/8/layout/hierarchy1"/>
    <dgm:cxn modelId="{ECE113A5-0BCB-4E97-84BC-04CF1904E49C}" type="presOf" srcId="{0DFBA459-EAB3-4731-ADBD-41D08AC089A5}" destId="{F5299947-9682-4866-B9C7-294408CB09B4}" srcOrd="0" destOrd="0" presId="urn:microsoft.com/office/officeart/2005/8/layout/hierarchy1"/>
    <dgm:cxn modelId="{D674FCC3-6DE9-4A1E-97B3-4268736B6168}" srcId="{0DFBA459-EAB3-4731-ADBD-41D08AC089A5}" destId="{5A5E74E2-AACB-4E4E-BB16-C1E242421BF6}" srcOrd="1" destOrd="0" parTransId="{2F95A444-B41A-40C8-A9A0-F9ADDEC62FA4}" sibTransId="{E22336BB-E5FC-456F-A389-FDA5543C2AD5}"/>
    <dgm:cxn modelId="{80B21BFA-EC0C-463D-8EA3-37F9143B8131}" type="presParOf" srcId="{F5299947-9682-4866-B9C7-294408CB09B4}" destId="{0CD7AEC2-7742-45BD-BE56-846F5CE8CA39}" srcOrd="0" destOrd="0" presId="urn:microsoft.com/office/officeart/2005/8/layout/hierarchy1"/>
    <dgm:cxn modelId="{47FD7FDD-E6C0-412F-8F2B-B57D0AD71AE9}" type="presParOf" srcId="{0CD7AEC2-7742-45BD-BE56-846F5CE8CA39}" destId="{9E1DD6AE-D022-4AB1-ADB5-DC1CC558DE9B}" srcOrd="0" destOrd="0" presId="urn:microsoft.com/office/officeart/2005/8/layout/hierarchy1"/>
    <dgm:cxn modelId="{3EB79171-5A88-4CB3-A988-343423243BD6}" type="presParOf" srcId="{9E1DD6AE-D022-4AB1-ADB5-DC1CC558DE9B}" destId="{E55ECA26-EE6B-4E2D-AB0E-96FD56CB9A26}" srcOrd="0" destOrd="0" presId="urn:microsoft.com/office/officeart/2005/8/layout/hierarchy1"/>
    <dgm:cxn modelId="{13DFAF31-F891-4465-889F-26A8539B8259}" type="presParOf" srcId="{9E1DD6AE-D022-4AB1-ADB5-DC1CC558DE9B}" destId="{3F3B3AC0-C993-4621-B6B5-D766820DB9E3}" srcOrd="1" destOrd="0" presId="urn:microsoft.com/office/officeart/2005/8/layout/hierarchy1"/>
    <dgm:cxn modelId="{0DA98ACD-EB0C-4E9B-8507-99A1B66E5EDC}" type="presParOf" srcId="{0CD7AEC2-7742-45BD-BE56-846F5CE8CA39}" destId="{26169E2B-8994-4F58-9D4F-E21A00E7E227}" srcOrd="1" destOrd="0" presId="urn:microsoft.com/office/officeart/2005/8/layout/hierarchy1"/>
    <dgm:cxn modelId="{91268D9E-C41A-4821-AFF7-C44C9A9935F5}" type="presParOf" srcId="{F5299947-9682-4866-B9C7-294408CB09B4}" destId="{EC2280F6-518E-4B85-A133-C534AC2CAE79}" srcOrd="1" destOrd="0" presId="urn:microsoft.com/office/officeart/2005/8/layout/hierarchy1"/>
    <dgm:cxn modelId="{DCAB51B2-CD9C-4395-9D28-29B3FBDE9927}" type="presParOf" srcId="{EC2280F6-518E-4B85-A133-C534AC2CAE79}" destId="{BE5EACE4-A7B0-48F0-80E4-3D1740A12C4E}" srcOrd="0" destOrd="0" presId="urn:microsoft.com/office/officeart/2005/8/layout/hierarchy1"/>
    <dgm:cxn modelId="{7E878403-C965-4B4A-B11C-159221B33823}" type="presParOf" srcId="{BE5EACE4-A7B0-48F0-80E4-3D1740A12C4E}" destId="{F8AE7C98-4BD0-41EF-B798-6E0E709AEB9D}" srcOrd="0" destOrd="0" presId="urn:microsoft.com/office/officeart/2005/8/layout/hierarchy1"/>
    <dgm:cxn modelId="{4E53A32B-4384-4D19-BF7C-36450354A8A3}" type="presParOf" srcId="{BE5EACE4-A7B0-48F0-80E4-3D1740A12C4E}" destId="{26ADD508-558A-4A8F-944B-B064B88E025F}" srcOrd="1" destOrd="0" presId="urn:microsoft.com/office/officeart/2005/8/layout/hierarchy1"/>
    <dgm:cxn modelId="{DFE79508-C3CA-400F-BC2E-807C8B09B7BC}" type="presParOf" srcId="{EC2280F6-518E-4B85-A133-C534AC2CAE79}" destId="{47854FA6-0ACC-4F93-9323-8E6A0791FAF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ECA26-EE6B-4E2D-AB0E-96FD56CB9A26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B3AC0-C993-4621-B6B5-D766820DB9E3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Exceedingly complex</a:t>
          </a:r>
        </a:p>
      </dsp:txBody>
      <dsp:txXfrm>
        <a:off x="696297" y="538547"/>
        <a:ext cx="4171627" cy="2590157"/>
      </dsp:txXfrm>
    </dsp:sp>
    <dsp:sp modelId="{F8AE7C98-4BD0-41EF-B798-6E0E709AEB9D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DD508-558A-4A8F-944B-B064B88E025F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Can we approximate?</a:t>
          </a:r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3199-67CE-D723-4F3F-5AA729A89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A2953-1EFC-376A-5FAA-FE74E13E6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E2CE-9DCF-7696-BA7B-BBB23660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C7E-D7B1-42C7-B3B6-8C279D84ECE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D883C-D65C-C270-998B-CA0A2717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B5E75-F79A-D9C5-82C4-2B82E08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CABE-0839-401E-9514-E70FADF0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8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FD2A-BBE2-1BBE-310E-10221FFC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0C60C-73F3-EFE0-823F-6C2A3B9B8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723CA-62F1-D4E9-EEA8-9D65FEED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C7E-D7B1-42C7-B3B6-8C279D84ECE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398FA-E6B5-E9C3-C9C6-9E013278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DDCBD-92F4-3FC5-8363-AE9086C5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CABE-0839-401E-9514-E70FADF0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6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6A4AD-6CA1-9AA2-2F03-68A99673F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53CEC-7FEE-B55D-87F6-4057B8562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67B31-E0AE-70ED-74C1-790972E7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C7E-D7B1-42C7-B3B6-8C279D84ECE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DD9AD-CAB8-9B65-3FC4-C8BA80E3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A296-361B-D352-C233-4CA1D165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CABE-0839-401E-9514-E70FADF0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6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DED7-A35E-7B91-61BB-0887419C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FF014-9747-29DB-E001-42D5E77DE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77246-B6B0-FF8C-FE83-96AACF47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C7E-D7B1-42C7-B3B6-8C279D84ECE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16B6-FCD7-488D-E4B1-A65E9DE0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ED970-BDB5-B204-EAE0-3BF3CDB4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CABE-0839-401E-9514-E70FADF0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8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784D-F08E-E70F-8944-DEE5BB09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2866A-1AA4-2D86-50CF-AA665583D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F15BB-A1C6-19CC-F636-DF26D5AD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C7E-D7B1-42C7-B3B6-8C279D84ECE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3FE3A-DA0D-3B28-FECC-FE53CFFB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3CFD1-6F4F-19AF-BCA0-CA2E761B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CABE-0839-401E-9514-E70FADF0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6777-4BC1-289A-48DC-EC75E3740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BA9C5-19D6-1B48-3EE0-0AD5B8B88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A96AD-4225-9CB2-2277-29F9D93DE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18EA8-EB94-A80F-6976-1C79CDB8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C7E-D7B1-42C7-B3B6-8C279D84ECE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EB120-A311-8CE8-7CF6-FF3F97E1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CCC1E-377C-3599-278F-89135ADE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CABE-0839-401E-9514-E70FADF0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A749-B82A-209C-F7ED-99741CAD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90D76-A991-C266-D511-B4B63B3EE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9A5FF-4FEE-3D73-4AA7-28B0E10C0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B20C1A-2A5E-6CFB-E855-854E52FC2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E545D-65A0-D678-A0B3-89CA09240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5DBAC-569E-EB2C-5316-04EFB593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C7E-D7B1-42C7-B3B6-8C279D84ECE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C5909-36D4-F45D-901D-4D6C3764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46E3A-6ABB-CC26-4E3E-90197EEF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CABE-0839-401E-9514-E70FADF0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8B00-B771-FD44-547A-0036F032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4E143-9D91-3468-9CDC-A3468274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C7E-D7B1-42C7-B3B6-8C279D84ECE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636DD-A5F7-CBDC-56D7-49E491A3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738C4-9F0A-3658-FF54-C57DC874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CABE-0839-401E-9514-E70FADF0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4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F8F48-F7C5-4323-1D56-E297542A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C7E-D7B1-42C7-B3B6-8C279D84ECE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65DF1-B830-D92E-1341-622F6A85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2F116-B20D-0BBB-D26C-F8394865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CABE-0839-401E-9514-E70FADF0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7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8AF4-DFD7-77E7-CDF6-C8225EABC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9829-E5F5-B8F4-0E24-22A3F587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24390-E767-56DC-5C0E-33D109385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DB851-BC34-C96A-4B90-2AF3AAA8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C7E-D7B1-42C7-B3B6-8C279D84ECE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5BB5F-5B36-F642-B308-10702565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63429-328D-F831-EEE5-342BFC3B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CABE-0839-401E-9514-E70FADF0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5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EA9A-5482-5945-225D-65616432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A7555-D8A0-CD43-D872-7B0C294C7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CC5D5-F0D1-F9B7-3BBF-E0E337D55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7AC37-16E4-4555-B6DF-347405DD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C7E-D7B1-42C7-B3B6-8C279D84ECE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E6F0A-6802-30CC-7C81-C2F384F7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D127F-7F1B-EE13-75C6-3E848493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CABE-0839-401E-9514-E70FADF0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F46F5-5D38-04CC-238F-F8F2C43B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8D07B-2A4A-30D9-258B-5A93FA0CD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7DAEC-DB4C-98A8-8AA8-5B19F854D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EC7E-D7B1-42C7-B3B6-8C279D84ECE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A520-93C5-D9EE-7410-6C34434B7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DA79A-8009-74F4-696F-FECB1100C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9CABE-0839-401E-9514-E70FADF0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2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A329-2FCC-E74E-C61E-538096EAA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Large Language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C12BF-D3E3-4C66-7855-D47694EE1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Dr. Jawwad A Shamsi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90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BB7A-D11E-6F49-42F6-50E7D6DE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8491-C003-46CC-4836-99CCBE934C9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-&gt;</a:t>
            </a:r>
            <a:r>
              <a:rPr lang="en-US" dirty="0"/>
              <a:t> like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</a:t>
            </a:r>
            <a:r>
              <a:rPr lang="en-US" dirty="0"/>
              <a:t> playing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</a:t>
            </a:r>
            <a:r>
              <a:rPr lang="en-US" dirty="0"/>
              <a:t>cricket.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</a:t>
            </a:r>
            <a:r>
              <a:rPr lang="en-US" dirty="0"/>
              <a:t>Yesterday, However,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F374CB91-3547-782B-8C15-03329561C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1731">
            <a:off x="706165" y="4752905"/>
            <a:ext cx="2589575" cy="680593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011EC49F-1CE2-232A-1716-F6A9FDBF8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1163">
            <a:off x="795846" y="2543674"/>
            <a:ext cx="3185436" cy="62489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EC9D9F-53D7-E71C-A703-09EA64798905}"/>
              </a:ext>
            </a:extLst>
          </p:cNvPr>
          <p:cNvCxnSpPr/>
          <p:nvPr/>
        </p:nvCxnSpPr>
        <p:spPr>
          <a:xfrm>
            <a:off x="3514725" y="2419350"/>
            <a:ext cx="3124200" cy="146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7440C3A8-BDE6-F220-F809-CC1F59F3193B}"/>
              </a:ext>
            </a:extLst>
          </p:cNvPr>
          <p:cNvCxnSpPr>
            <a:cxnSpLocks/>
          </p:cNvCxnSpPr>
          <p:nvPr/>
        </p:nvCxnSpPr>
        <p:spPr>
          <a:xfrm rot="10800000">
            <a:off x="1091685" y="4264090"/>
            <a:ext cx="5934267" cy="121298"/>
          </a:xfrm>
          <a:prstGeom prst="curvedConnector3">
            <a:avLst>
              <a:gd name="adj1" fmla="val 50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F9AA2B3-431D-3604-97F4-1C8020FA975A}"/>
              </a:ext>
            </a:extLst>
          </p:cNvPr>
          <p:cNvSpPr txBox="1"/>
          <p:nvPr/>
        </p:nvSpPr>
        <p:spPr>
          <a:xfrm>
            <a:off x="914403" y="285612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0.33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A593E-122A-DBE9-8FC7-AFD411C1D099}"/>
              </a:ext>
            </a:extLst>
          </p:cNvPr>
          <p:cNvSpPr txBox="1"/>
          <p:nvPr/>
        </p:nvSpPr>
        <p:spPr>
          <a:xfrm>
            <a:off x="1033840" y="49085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0.33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BD9B9-D05D-5178-D901-BBE231368A45}"/>
              </a:ext>
            </a:extLst>
          </p:cNvPr>
          <p:cNvSpPr txBox="1"/>
          <p:nvPr/>
        </p:nvSpPr>
        <p:spPr>
          <a:xfrm>
            <a:off x="1507835" y="362345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91AD56-4610-1445-83B6-F02173D4B17D}"/>
              </a:ext>
            </a:extLst>
          </p:cNvPr>
          <p:cNvSpPr txBox="1"/>
          <p:nvPr/>
        </p:nvSpPr>
        <p:spPr>
          <a:xfrm>
            <a:off x="7469436" y="5293269"/>
            <a:ext cx="4086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do the same for the word ‘cricket’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2B7A3-60CB-A856-3526-618BE22E29EF}"/>
              </a:ext>
            </a:extLst>
          </p:cNvPr>
          <p:cNvSpPr txBox="1"/>
          <p:nvPr/>
        </p:nvSpPr>
        <p:spPr>
          <a:xfrm>
            <a:off x="5204298" y="268356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Adding Probabilities will turn this graph into a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77783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0CC1-DB53-8B38-E9B5-34D34897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Unseen Sentence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BB159-AE59-CCD1-51BC-CBC77E0C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04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1E11-C151-64CD-85D0-BC757D97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2F52A-6F2C-728E-7865-0D6AECBBC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lots of data</a:t>
            </a:r>
          </a:p>
        </p:txBody>
      </p:sp>
    </p:spTree>
    <p:extLst>
      <p:ext uri="{BB962C8B-B14F-4D97-AF65-F5344CB8AC3E}">
        <p14:creationId xmlns:p14="http://schemas.microsoft.com/office/powerpoint/2010/main" val="1918098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D0A6-FE40-BD39-2697-1B6F49CB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660C-3FFC-8404-A4EB-1B6B1A6DE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Simplistic</a:t>
            </a:r>
          </a:p>
          <a:p>
            <a:pPr lvl="1"/>
            <a:r>
              <a:rPr lang="en-US" dirty="0"/>
              <a:t>Assumes each word is dependent only on a single word. </a:t>
            </a:r>
          </a:p>
          <a:p>
            <a:pPr lvl="1"/>
            <a:r>
              <a:rPr lang="en-US" dirty="0"/>
              <a:t>Make it conditional probability</a:t>
            </a:r>
          </a:p>
          <a:p>
            <a:pPr lvl="2"/>
            <a:r>
              <a:rPr lang="en-US" dirty="0"/>
              <a:t>P(X|X</a:t>
            </a:r>
            <a:r>
              <a:rPr lang="en-US" baseline="-25000" dirty="0"/>
              <a:t>n-1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1544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1D25-5C4C-F86B-31A4-18301192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EACFB-BAB2-E5BE-CA73-EE1E770D4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bi-grams</a:t>
            </a:r>
          </a:p>
          <a:p>
            <a:pPr lvl="1"/>
            <a:r>
              <a:rPr lang="en-US" dirty="0"/>
              <a:t>2-words together</a:t>
            </a:r>
          </a:p>
          <a:p>
            <a:r>
              <a:rPr lang="en-US" dirty="0"/>
              <a:t>Tri-grams</a:t>
            </a:r>
          </a:p>
          <a:p>
            <a:pPr lvl="1"/>
            <a:r>
              <a:rPr lang="en-US" dirty="0"/>
              <a:t>3 words together</a:t>
            </a:r>
          </a:p>
        </p:txBody>
      </p:sp>
    </p:spTree>
    <p:extLst>
      <p:ext uri="{BB962C8B-B14F-4D97-AF65-F5344CB8AC3E}">
        <p14:creationId xmlns:p14="http://schemas.microsoft.com/office/powerpoint/2010/main" val="2212646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A9A1-388A-3B16-87D6-AA6F833E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range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2DB76-945B-16C3-1316-50B3159C7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know three little </a:t>
            </a:r>
            <a:r>
              <a:rPr lang="en-US" dirty="0">
                <a:solidFill>
                  <a:srgbClr val="FF0000"/>
                </a:solidFill>
              </a:rPr>
              <a:t>boys</a:t>
            </a:r>
          </a:p>
          <a:p>
            <a:pPr marL="0" indent="0">
              <a:buNone/>
            </a:pPr>
            <a:r>
              <a:rPr lang="en-US" dirty="0"/>
              <a:t>They have some </a:t>
            </a:r>
            <a:r>
              <a:rPr lang="en-US" dirty="0">
                <a:solidFill>
                  <a:srgbClr val="FF0000"/>
                </a:solidFill>
              </a:rPr>
              <a:t>little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toys</a:t>
            </a:r>
          </a:p>
        </p:txBody>
      </p:sp>
    </p:spTree>
    <p:extLst>
      <p:ext uri="{BB962C8B-B14F-4D97-AF65-F5344CB8AC3E}">
        <p14:creationId xmlns:p14="http://schemas.microsoft.com/office/powerpoint/2010/main" val="1722625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1B26-FB79-2E57-5948-02933056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73FA0-6EBB-F47A-8B97-CF9D2E2B9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P(X|X</a:t>
            </a:r>
            <a:r>
              <a:rPr lang="en-US" baseline="-25000" dirty="0"/>
              <a:t>n-1,</a:t>
            </a:r>
            <a:r>
              <a:rPr lang="en-US" dirty="0"/>
              <a:t> X</a:t>
            </a:r>
            <a:r>
              <a:rPr lang="en-US" baseline="-25000" dirty="0"/>
              <a:t>n-2,</a:t>
            </a:r>
            <a:r>
              <a:rPr lang="en-US" dirty="0"/>
              <a:t> X</a:t>
            </a:r>
            <a:r>
              <a:rPr lang="en-US" baseline="-25000" dirty="0"/>
              <a:t>n-3,</a:t>
            </a:r>
            <a:r>
              <a:rPr lang="en-US" dirty="0"/>
              <a:t> X</a:t>
            </a:r>
            <a:r>
              <a:rPr lang="en-US" baseline="-25000" dirty="0"/>
              <a:t>n-4,</a:t>
            </a:r>
            <a:r>
              <a:rPr lang="en-US" dirty="0"/>
              <a:t> X</a:t>
            </a:r>
            <a:r>
              <a:rPr lang="en-US" baseline="-25000" dirty="0"/>
              <a:t>n-5,</a:t>
            </a:r>
            <a:r>
              <a:rPr lang="en-US" dirty="0"/>
              <a:t> X</a:t>
            </a:r>
            <a:r>
              <a:rPr lang="en-US" baseline="-25000" dirty="0"/>
              <a:t>n-6,</a:t>
            </a:r>
            <a:r>
              <a:rPr lang="en-US" dirty="0"/>
              <a:t> X</a:t>
            </a:r>
            <a:r>
              <a:rPr lang="en-US" baseline="-25000" dirty="0"/>
              <a:t>n-7,</a:t>
            </a:r>
            <a:r>
              <a:rPr lang="en-US" dirty="0"/>
              <a:t> X</a:t>
            </a:r>
            <a:r>
              <a:rPr lang="en-US" baseline="-25000" dirty="0"/>
              <a:t>n-8,</a:t>
            </a:r>
            <a:r>
              <a:rPr lang="en-US" dirty="0"/>
              <a:t> X</a:t>
            </a:r>
            <a:r>
              <a:rPr lang="en-US" baseline="-25000" dirty="0"/>
              <a:t>n-9,</a:t>
            </a:r>
            <a:r>
              <a:rPr lang="en-US" dirty="0"/>
              <a:t> X</a:t>
            </a:r>
            <a:r>
              <a:rPr lang="en-US" baseline="-25000" dirty="0"/>
              <a:t>n-10,</a:t>
            </a:r>
            <a:r>
              <a:rPr lang="en-US" dirty="0"/>
              <a:t> X</a:t>
            </a:r>
            <a:r>
              <a:rPr lang="en-US" baseline="-25000" dirty="0"/>
              <a:t>n-11,</a:t>
            </a:r>
            <a:r>
              <a:rPr lang="en-US" dirty="0"/>
              <a:t> X</a:t>
            </a:r>
            <a:r>
              <a:rPr lang="en-US" baseline="-25000" dirty="0"/>
              <a:t>n-12 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346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A11D3-0743-653F-F397-A6948CD12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Problem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205E5B-3693-DA30-FD7D-ADD4808F19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22660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6110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485BE-4F2B-A639-6865-32C1656E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Approximation 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7E250-5B7F-7154-D755-46D70B7F1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809" y="2202692"/>
            <a:ext cx="8711391" cy="3604759"/>
          </a:xfrm>
        </p:spPr>
        <p:txBody>
          <a:bodyPr/>
          <a:lstStyle/>
          <a:p>
            <a:pPr marL="0" indent="0" defTabSz="749808">
              <a:spcBef>
                <a:spcPts val="820"/>
              </a:spcBef>
              <a:buNone/>
            </a:pPr>
            <a:r>
              <a:rPr lang="en-US" sz="229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Fourier Series</a:t>
            </a:r>
          </a:p>
          <a:p>
            <a:pPr marL="0" indent="0" defTabSz="749808">
              <a:spcBef>
                <a:spcPts val="820"/>
              </a:spcBef>
              <a:buNone/>
            </a:pPr>
            <a:endParaRPr lang="en-US" sz="229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749808">
              <a:spcBef>
                <a:spcPts val="820"/>
              </a:spcBef>
              <a:buNone/>
            </a:pPr>
            <a:endParaRPr lang="en-US" sz="229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0" name="Picture 6" descr="Fourier Series Formula- What Is Fourier Series Formula?">
            <a:extLst>
              <a:ext uri="{FF2B5EF4-FFF2-40B4-BE49-F238E27FC236}">
                <a16:creationId xmlns:a16="http://schemas.microsoft.com/office/drawing/2014/main" id="{5B83B0D9-8F4C-98AB-0D6A-BCDA7AE5B0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1"/>
          <a:stretch/>
        </p:blipFill>
        <p:spPr bwMode="auto">
          <a:xfrm>
            <a:off x="838200" y="3020289"/>
            <a:ext cx="4890261" cy="215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6517A5-FEBC-8286-97BB-5FB7B5760E55}"/>
              </a:ext>
            </a:extLst>
          </p:cNvPr>
          <p:cNvSpPr txBox="1"/>
          <p:nvPr/>
        </p:nvSpPr>
        <p:spPr>
          <a:xfrm>
            <a:off x="6293287" y="2219681"/>
            <a:ext cx="5051369" cy="1711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sz="229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Taylor Series</a:t>
            </a:r>
          </a:p>
          <a:p>
            <a:pPr defTabSz="749808">
              <a:spcAft>
                <a:spcPts val="600"/>
              </a:spcAft>
            </a:pPr>
            <a:endParaRPr lang="en-US" sz="147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49808">
              <a:spcAft>
                <a:spcPts val="600"/>
              </a:spcAft>
            </a:pPr>
            <a:endParaRPr lang="en-US" sz="147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49808">
              <a:spcAft>
                <a:spcPts val="600"/>
              </a:spcAft>
            </a:pPr>
            <a:endParaRPr lang="en-US" sz="147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/>
          </a:p>
        </p:txBody>
      </p:sp>
      <p:pic>
        <p:nvPicPr>
          <p:cNvPr id="8" name="Picture 2" descr="Taylor Series -- from Wolfram MathWorld">
            <a:extLst>
              <a:ext uri="{FF2B5EF4-FFF2-40B4-BE49-F238E27FC236}">
                <a16:creationId xmlns:a16="http://schemas.microsoft.com/office/drawing/2014/main" id="{AACAB2C0-B14D-DFB7-7121-333467919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400" y="3466983"/>
            <a:ext cx="4000071" cy="112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195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3CDCC-540F-5CE1-0319-ADE85276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Neural Network based approximation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A3AF1283-4696-FCA1-31C6-6A9447225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9A5A9-1ADB-E65C-4A11-035F5C9F4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No need to know about function</a:t>
            </a:r>
          </a:p>
          <a:p>
            <a:r>
              <a:rPr lang="en-US" sz="1800" dirty="0">
                <a:solidFill>
                  <a:schemeClr val="tx2"/>
                </a:solidFill>
              </a:rPr>
              <a:t>Just input and output pairs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582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360A-F96F-B51B-6D55-19B3B49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Complete Feature?</a:t>
            </a:r>
          </a:p>
        </p:txBody>
      </p:sp>
      <p:pic>
        <p:nvPicPr>
          <p:cNvPr id="1026" name="Picture 2" descr="How Google autocomplete works in Search">
            <a:extLst>
              <a:ext uri="{FF2B5EF4-FFF2-40B4-BE49-F238E27FC236}">
                <a16:creationId xmlns:a16="http://schemas.microsoft.com/office/drawing/2014/main" id="{0AA9F39D-5B5F-7DAF-549A-B51E314CC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50" y="1962150"/>
            <a:ext cx="11755900" cy="496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696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409B78-9C3F-2479-11E2-4FE69E90B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Neural Network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Python | One Hidden Layer Simplest Neural Network">
            <a:extLst>
              <a:ext uri="{FF2B5EF4-FFF2-40B4-BE49-F238E27FC236}">
                <a16:creationId xmlns:a16="http://schemas.microsoft.com/office/drawing/2014/main" id="{6B26792E-8ECF-B066-E9B8-8351B36B0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7" b="1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BDDB-42C8-AF40-A82E-F39E39E55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1800"/>
              <a:t>Two inputs and one output</a:t>
            </a:r>
          </a:p>
          <a:p>
            <a:pPr marL="514350" indent="-514350">
              <a:buAutoNum type="arabicPeriod"/>
            </a:pPr>
            <a:r>
              <a:rPr lang="en-US" sz="1800"/>
              <a:t>Four weights</a:t>
            </a:r>
          </a:p>
          <a:p>
            <a:pPr marL="514350" indent="-514350">
              <a:buAutoNum type="arabicPeriod"/>
            </a:pPr>
            <a:r>
              <a:rPr lang="en-US" sz="1800"/>
              <a:t>Randomize weights to predict output</a:t>
            </a:r>
          </a:p>
          <a:p>
            <a:pPr marL="514350" indent="-514350">
              <a:buAutoNum type="arabicPeriod"/>
            </a:pPr>
            <a:r>
              <a:rPr lang="en-US" sz="1800"/>
              <a:t>Compute Error (Estimated output – Actual Output)</a:t>
            </a:r>
          </a:p>
          <a:p>
            <a:pPr marL="514350" indent="-514350">
              <a:buAutoNum type="arabicPeriod"/>
            </a:pPr>
            <a:r>
              <a:rPr lang="en-US" sz="1800"/>
              <a:t>Compute gradient w.r.t four weights </a:t>
            </a:r>
          </a:p>
          <a:p>
            <a:pPr marL="514350" indent="-514350">
              <a:buAutoNum type="arabicPeriod"/>
            </a:pPr>
            <a:r>
              <a:rPr lang="en-US" sz="1800"/>
              <a:t>Adjust weights </a:t>
            </a:r>
          </a:p>
          <a:p>
            <a:pPr marL="514350" indent="-514350">
              <a:buAutoNum type="arabicPeriod"/>
            </a:pPr>
            <a:r>
              <a:rPr lang="en-US" sz="1800"/>
              <a:t>Go to 4</a:t>
            </a:r>
          </a:p>
          <a:p>
            <a:pPr marL="514350" indent="-514350">
              <a:buAutoNum type="arabicPeriod"/>
            </a:pPr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86627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74A8-2D26-493D-A8F3-A026C43A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DC677-3A5E-7DC1-1D1F-45AA30E54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Approximate</a:t>
            </a:r>
          </a:p>
          <a:p>
            <a:pPr lvl="1"/>
            <a:r>
              <a:rPr lang="en-US" dirty="0"/>
              <a:t>Language Model</a:t>
            </a:r>
          </a:p>
        </p:txBody>
      </p:sp>
    </p:spTree>
    <p:extLst>
      <p:ext uri="{BB962C8B-B14F-4D97-AF65-F5344CB8AC3E}">
        <p14:creationId xmlns:p14="http://schemas.microsoft.com/office/powerpoint/2010/main" val="3913636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2759-FF2C-9D56-845E-BAB4DCAC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a sentence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C143-30A4-5AC5-4827-951EE46A7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the last word</a:t>
            </a:r>
          </a:p>
          <a:p>
            <a:pPr marL="457200" lvl="1" indent="0">
              <a:buNone/>
            </a:pPr>
            <a:r>
              <a:rPr lang="en-US" dirty="0"/>
              <a:t>I know three little boys</a:t>
            </a:r>
          </a:p>
          <a:p>
            <a:pPr marL="457200" lvl="1" indent="0">
              <a:buNone/>
            </a:pPr>
            <a:r>
              <a:rPr lang="en-US" dirty="0"/>
              <a:t>They have some little </a:t>
            </a:r>
            <a:r>
              <a:rPr lang="en-US" dirty="0">
                <a:solidFill>
                  <a:srgbClr val="FF0000"/>
                </a:solidFill>
              </a:rPr>
              <a:t>toys</a:t>
            </a:r>
          </a:p>
        </p:txBody>
      </p:sp>
    </p:spTree>
    <p:extLst>
      <p:ext uri="{BB962C8B-B14F-4D97-AF65-F5344CB8AC3E}">
        <p14:creationId xmlns:p14="http://schemas.microsoft.com/office/powerpoint/2010/main" val="1566654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C01ED-636A-6A34-9CE4-396C80755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Step 1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5ABD8-1933-1559-0579-280F85771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Embeddings</a:t>
            </a:r>
          </a:p>
          <a:p>
            <a:pPr lvl="1"/>
            <a:r>
              <a:rPr lang="en-US" sz="2200"/>
              <a:t>Map words to numbers</a:t>
            </a:r>
          </a:p>
          <a:p>
            <a:pPr lvl="1"/>
            <a:r>
              <a:rPr lang="en-US" sz="2200"/>
              <a:t>Semantic mapping is needed</a:t>
            </a:r>
          </a:p>
          <a:p>
            <a:pPr lvl="1"/>
            <a:r>
              <a:rPr lang="en-US" sz="2200"/>
              <a:t>Use word Embeddings</a:t>
            </a:r>
          </a:p>
        </p:txBody>
      </p:sp>
      <p:pic>
        <p:nvPicPr>
          <p:cNvPr id="3074" name="Picture 2" descr="Word Embeddings for NLP. Understanding word embeddings and their… | by Renu  Khandelwal | Towards Data Science">
            <a:extLst>
              <a:ext uri="{FF2B5EF4-FFF2-40B4-BE49-F238E27FC236}">
                <a16:creationId xmlns:a16="http://schemas.microsoft.com/office/drawing/2014/main" id="{3BD08B03-842B-C3B9-1FB9-B38A4E1361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6" r="25492" b="1"/>
          <a:stretch/>
        </p:blipFill>
        <p:spPr bwMode="auto">
          <a:xfrm>
            <a:off x="4754880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36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BC161-7512-5D52-15C6-F9CBDC3D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Use  an MLP</a:t>
            </a:r>
          </a:p>
        </p:txBody>
      </p:sp>
      <p:sp>
        <p:nvSpPr>
          <p:cNvPr id="4105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Neural networks and deep learning">
            <a:extLst>
              <a:ext uri="{FF2B5EF4-FFF2-40B4-BE49-F238E27FC236}">
                <a16:creationId xmlns:a16="http://schemas.microsoft.com/office/drawing/2014/main" id="{1DE1E90C-83F6-8E81-471A-0D34C7776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874949"/>
            <a:ext cx="6894576" cy="342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C524B-2DFE-4E38-1462-ED60871BF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2200" dirty="0"/>
              <a:t>Input the whole sentence </a:t>
            </a:r>
          </a:p>
          <a:p>
            <a:r>
              <a:rPr lang="en-US" sz="2200" dirty="0"/>
              <a:t>Predict the last word</a:t>
            </a:r>
          </a:p>
          <a:p>
            <a:r>
              <a:rPr lang="en-US" sz="2200" dirty="0"/>
              <a:t>This will not work because of complexity</a:t>
            </a:r>
          </a:p>
        </p:txBody>
      </p:sp>
    </p:spTree>
    <p:extLst>
      <p:ext uri="{BB962C8B-B14F-4D97-AF65-F5344CB8AC3E}">
        <p14:creationId xmlns:p14="http://schemas.microsoft.com/office/powerpoint/2010/main" val="3188340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1880-3298-D0AD-96E9-E10F3C13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A2A94-A1A6-D8BE-778C-95B297506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I know three little </a:t>
            </a:r>
            <a:r>
              <a:rPr lang="en-US" dirty="0">
                <a:solidFill>
                  <a:schemeClr val="accent1"/>
                </a:solidFill>
              </a:rPr>
              <a:t>boys</a:t>
            </a:r>
          </a:p>
          <a:p>
            <a:pPr marL="457200" lvl="1" indent="0">
              <a:buNone/>
            </a:pPr>
            <a:r>
              <a:rPr lang="en-US" dirty="0"/>
              <a:t>They have </a:t>
            </a:r>
            <a:r>
              <a:rPr lang="en-US" dirty="0">
                <a:solidFill>
                  <a:schemeClr val="accent1"/>
                </a:solidFill>
              </a:rPr>
              <a:t>some little </a:t>
            </a:r>
            <a:r>
              <a:rPr lang="en-US" dirty="0">
                <a:solidFill>
                  <a:srgbClr val="FF0000"/>
                </a:solidFill>
              </a:rPr>
              <a:t>toys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network can focus on the blue colored words to predict the last word</a:t>
            </a:r>
          </a:p>
        </p:txBody>
      </p:sp>
    </p:spTree>
    <p:extLst>
      <p:ext uri="{BB962C8B-B14F-4D97-AF65-F5344CB8AC3E}">
        <p14:creationId xmlns:p14="http://schemas.microsoft.com/office/powerpoint/2010/main" val="1589867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3DB3-533E-91FD-EEED-3CA4A8BF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E99183B-E1FC-9C86-C056-AA3D2047FF1E}"/>
              </a:ext>
            </a:extLst>
          </p:cNvPr>
          <p:cNvGrpSpPr/>
          <p:nvPr/>
        </p:nvGrpSpPr>
        <p:grpSpPr>
          <a:xfrm>
            <a:off x="4453813" y="2149446"/>
            <a:ext cx="6755363" cy="3719925"/>
            <a:chOff x="2904931" y="2252083"/>
            <a:chExt cx="6755363" cy="371992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FCB5442-A2B9-6469-53AC-E9A022DF8837}"/>
                </a:ext>
              </a:extLst>
            </p:cNvPr>
            <p:cNvSpPr/>
            <p:nvPr/>
          </p:nvSpPr>
          <p:spPr>
            <a:xfrm>
              <a:off x="2904931" y="4455724"/>
              <a:ext cx="6755363" cy="6531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Attention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DAED8D1-7EEA-1B04-FA4C-A69CC108C252}"/>
                </a:ext>
              </a:extLst>
            </p:cNvPr>
            <p:cNvSpPr/>
            <p:nvPr/>
          </p:nvSpPr>
          <p:spPr>
            <a:xfrm>
              <a:off x="2904931" y="3102428"/>
              <a:ext cx="6755363" cy="6531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 Word Predictor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5742C59-1F6F-B40E-08A7-765FAE822F07}"/>
                </a:ext>
              </a:extLst>
            </p:cNvPr>
            <p:cNvCxnSpPr/>
            <p:nvPr/>
          </p:nvCxnSpPr>
          <p:spPr>
            <a:xfrm>
              <a:off x="3331029" y="5122506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4289057-347E-E05A-7230-E3EAFEE10B5E}"/>
                </a:ext>
              </a:extLst>
            </p:cNvPr>
            <p:cNvCxnSpPr/>
            <p:nvPr/>
          </p:nvCxnSpPr>
          <p:spPr>
            <a:xfrm>
              <a:off x="4177005" y="5108867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431B1FC-8BD3-2689-238A-3DBC33C10016}"/>
                </a:ext>
              </a:extLst>
            </p:cNvPr>
            <p:cNvCxnSpPr/>
            <p:nvPr/>
          </p:nvCxnSpPr>
          <p:spPr>
            <a:xfrm>
              <a:off x="5212703" y="5098335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D0D4792-F254-51D2-2ADF-422CA7A4DF7C}"/>
                </a:ext>
              </a:extLst>
            </p:cNvPr>
            <p:cNvCxnSpPr/>
            <p:nvPr/>
          </p:nvCxnSpPr>
          <p:spPr>
            <a:xfrm>
              <a:off x="6096000" y="5122506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DDEEC4-35A8-D0E6-BB46-8E71EEE21473}"/>
                </a:ext>
              </a:extLst>
            </p:cNvPr>
            <p:cNvSpPr txBox="1"/>
            <p:nvPr/>
          </p:nvSpPr>
          <p:spPr>
            <a:xfrm>
              <a:off x="3003888" y="5602676"/>
              <a:ext cx="609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little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331AA6-1DCF-1D47-6675-83754B08F9AD}"/>
                </a:ext>
              </a:extLst>
            </p:cNvPr>
            <p:cNvSpPr txBox="1"/>
            <p:nvPr/>
          </p:nvSpPr>
          <p:spPr>
            <a:xfrm>
              <a:off x="3874852" y="5589037"/>
              <a:ext cx="618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boys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D90BD0-76FB-A116-DE06-6C8EE07D46C6}"/>
                </a:ext>
              </a:extLst>
            </p:cNvPr>
            <p:cNvSpPr txBox="1"/>
            <p:nvPr/>
          </p:nvSpPr>
          <p:spPr>
            <a:xfrm>
              <a:off x="4935649" y="5587091"/>
              <a:ext cx="636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AC770E-007B-37A5-69C3-D845C4560730}"/>
                </a:ext>
              </a:extLst>
            </p:cNvPr>
            <p:cNvSpPr txBox="1"/>
            <p:nvPr/>
          </p:nvSpPr>
          <p:spPr>
            <a:xfrm>
              <a:off x="5780689" y="5589037"/>
              <a:ext cx="630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have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40EC17A-06B0-56A2-7A98-721C5B24953E}"/>
                </a:ext>
              </a:extLst>
            </p:cNvPr>
            <p:cNvCxnSpPr/>
            <p:nvPr/>
          </p:nvCxnSpPr>
          <p:spPr>
            <a:xfrm>
              <a:off x="6833119" y="5145832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61E55DA-2A4B-5ACC-5CB6-9463852D7EB5}"/>
                </a:ext>
              </a:extLst>
            </p:cNvPr>
            <p:cNvCxnSpPr/>
            <p:nvPr/>
          </p:nvCxnSpPr>
          <p:spPr>
            <a:xfrm>
              <a:off x="7588898" y="5127528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2E6B4A-560F-F927-AD87-EECB6FCDD49A}"/>
                </a:ext>
              </a:extLst>
            </p:cNvPr>
            <p:cNvSpPr txBox="1"/>
            <p:nvPr/>
          </p:nvSpPr>
          <p:spPr>
            <a:xfrm>
              <a:off x="6560052" y="5587091"/>
              <a:ext cx="630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have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FAA6AD-6D96-CFF9-7CC0-C6CB8C81D534}"/>
                </a:ext>
              </a:extLst>
            </p:cNvPr>
            <p:cNvSpPr txBox="1"/>
            <p:nvPr/>
          </p:nvSpPr>
          <p:spPr>
            <a:xfrm>
              <a:off x="7382887" y="5587091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some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B81D845-29B5-352B-4050-74E5425C066A}"/>
                </a:ext>
              </a:extLst>
            </p:cNvPr>
            <p:cNvCxnSpPr/>
            <p:nvPr/>
          </p:nvCxnSpPr>
          <p:spPr>
            <a:xfrm>
              <a:off x="8469087" y="5145832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7F38A0-18EE-F654-828B-53FE97FF7A2E}"/>
                </a:ext>
              </a:extLst>
            </p:cNvPr>
            <p:cNvSpPr txBox="1"/>
            <p:nvPr/>
          </p:nvSpPr>
          <p:spPr>
            <a:xfrm>
              <a:off x="8286554" y="5587091"/>
              <a:ext cx="609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little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58468F-C9B5-A83A-60F6-4A15C5F2F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631233"/>
              <a:ext cx="0" cy="471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B9BC15-D358-4644-425E-0A6D15FB02F0}"/>
                </a:ext>
              </a:extLst>
            </p:cNvPr>
            <p:cNvSpPr txBox="1"/>
            <p:nvPr/>
          </p:nvSpPr>
          <p:spPr>
            <a:xfrm>
              <a:off x="5805470" y="2252083"/>
              <a:ext cx="57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toys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8EB52CB-2F15-CE47-EA9E-22ED273C848C}"/>
              </a:ext>
            </a:extLst>
          </p:cNvPr>
          <p:cNvSpPr txBox="1"/>
          <p:nvPr/>
        </p:nvSpPr>
        <p:spPr>
          <a:xfrm>
            <a:off x="671805" y="2528596"/>
            <a:ext cx="35642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 Attention model with the predictor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improved training, the words in blue needs to have right Attention weights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E364AA-0D2B-50CC-2E55-02C581E19B74}"/>
              </a:ext>
            </a:extLst>
          </p:cNvPr>
          <p:cNvCxnSpPr>
            <a:cxnSpLocks/>
          </p:cNvCxnSpPr>
          <p:nvPr/>
        </p:nvCxnSpPr>
        <p:spPr>
          <a:xfrm flipV="1">
            <a:off x="7640263" y="3652934"/>
            <a:ext cx="0" cy="70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151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0670-C522-3551-180E-C68A44E7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Transformer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F69327-37A3-791E-9039-0D1E8DA9BA12}"/>
              </a:ext>
            </a:extLst>
          </p:cNvPr>
          <p:cNvGrpSpPr/>
          <p:nvPr/>
        </p:nvGrpSpPr>
        <p:grpSpPr>
          <a:xfrm>
            <a:off x="4453813" y="2149446"/>
            <a:ext cx="6755363" cy="3719925"/>
            <a:chOff x="2904931" y="2252083"/>
            <a:chExt cx="6755363" cy="371992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FA9CFE2-C7D8-5E08-AE85-6DC6DFD19D51}"/>
                </a:ext>
              </a:extLst>
            </p:cNvPr>
            <p:cNvSpPr/>
            <p:nvPr/>
          </p:nvSpPr>
          <p:spPr>
            <a:xfrm>
              <a:off x="2904931" y="4455724"/>
              <a:ext cx="6755363" cy="6531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Attention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3CB2232-2403-5F4B-35A6-3BBBDCA84C46}"/>
                </a:ext>
              </a:extLst>
            </p:cNvPr>
            <p:cNvSpPr/>
            <p:nvPr/>
          </p:nvSpPr>
          <p:spPr>
            <a:xfrm>
              <a:off x="2904931" y="3102428"/>
              <a:ext cx="6755363" cy="6531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 Word Predictor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1C50347-ECF6-ED22-6D93-4D6037574FFD}"/>
                </a:ext>
              </a:extLst>
            </p:cNvPr>
            <p:cNvCxnSpPr/>
            <p:nvPr/>
          </p:nvCxnSpPr>
          <p:spPr>
            <a:xfrm>
              <a:off x="3331029" y="5122506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4692F43-7276-EDE0-7236-1329EA4769EF}"/>
                </a:ext>
              </a:extLst>
            </p:cNvPr>
            <p:cNvCxnSpPr/>
            <p:nvPr/>
          </p:nvCxnSpPr>
          <p:spPr>
            <a:xfrm>
              <a:off x="4177005" y="5108867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18B84A-B0D3-38D5-FF5A-0BC2018191A3}"/>
                </a:ext>
              </a:extLst>
            </p:cNvPr>
            <p:cNvCxnSpPr/>
            <p:nvPr/>
          </p:nvCxnSpPr>
          <p:spPr>
            <a:xfrm>
              <a:off x="5212703" y="5098335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FBDBF35-9FE7-728D-5AF1-EAE06BC7C40D}"/>
                </a:ext>
              </a:extLst>
            </p:cNvPr>
            <p:cNvCxnSpPr/>
            <p:nvPr/>
          </p:nvCxnSpPr>
          <p:spPr>
            <a:xfrm>
              <a:off x="6096000" y="5122506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C5A1B2-73E4-AEE2-FB28-E1E3C58D0B13}"/>
                </a:ext>
              </a:extLst>
            </p:cNvPr>
            <p:cNvSpPr txBox="1"/>
            <p:nvPr/>
          </p:nvSpPr>
          <p:spPr>
            <a:xfrm>
              <a:off x="3003888" y="5602676"/>
              <a:ext cx="609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little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9EEFB4-3CC8-56B5-B64A-AC48DF8ACBF3}"/>
                </a:ext>
              </a:extLst>
            </p:cNvPr>
            <p:cNvSpPr txBox="1"/>
            <p:nvPr/>
          </p:nvSpPr>
          <p:spPr>
            <a:xfrm>
              <a:off x="3874852" y="5589037"/>
              <a:ext cx="618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boys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B622F5-9A8B-B9B2-7B80-AB5B59E64EAB}"/>
                </a:ext>
              </a:extLst>
            </p:cNvPr>
            <p:cNvSpPr txBox="1"/>
            <p:nvPr/>
          </p:nvSpPr>
          <p:spPr>
            <a:xfrm>
              <a:off x="4935649" y="5587091"/>
              <a:ext cx="636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718679-7AB9-A2BF-7B21-D1951FB5A9C6}"/>
                </a:ext>
              </a:extLst>
            </p:cNvPr>
            <p:cNvSpPr txBox="1"/>
            <p:nvPr/>
          </p:nvSpPr>
          <p:spPr>
            <a:xfrm>
              <a:off x="5780689" y="5589037"/>
              <a:ext cx="630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have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969D72D-6011-79A5-B39E-EE8CB5F07CA7}"/>
                </a:ext>
              </a:extLst>
            </p:cNvPr>
            <p:cNvCxnSpPr/>
            <p:nvPr/>
          </p:nvCxnSpPr>
          <p:spPr>
            <a:xfrm>
              <a:off x="6833119" y="5145832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61DAD6F-1759-3537-DA3B-724E24BA80B6}"/>
                </a:ext>
              </a:extLst>
            </p:cNvPr>
            <p:cNvCxnSpPr/>
            <p:nvPr/>
          </p:nvCxnSpPr>
          <p:spPr>
            <a:xfrm>
              <a:off x="7588898" y="5127528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4995B0-B9BA-E964-723A-5195B2A40859}"/>
                </a:ext>
              </a:extLst>
            </p:cNvPr>
            <p:cNvSpPr txBox="1"/>
            <p:nvPr/>
          </p:nvSpPr>
          <p:spPr>
            <a:xfrm>
              <a:off x="6560052" y="5587091"/>
              <a:ext cx="630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have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CA8464-AE49-462B-947C-3FF24B184D9C}"/>
                </a:ext>
              </a:extLst>
            </p:cNvPr>
            <p:cNvSpPr txBox="1"/>
            <p:nvPr/>
          </p:nvSpPr>
          <p:spPr>
            <a:xfrm>
              <a:off x="7382887" y="5587091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90C1334-BE42-2094-1333-FED62F8814EF}"/>
                </a:ext>
              </a:extLst>
            </p:cNvPr>
            <p:cNvCxnSpPr/>
            <p:nvPr/>
          </p:nvCxnSpPr>
          <p:spPr>
            <a:xfrm>
              <a:off x="8469087" y="5145832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70F6AD-1FD4-A283-D333-3447EEF20B94}"/>
                </a:ext>
              </a:extLst>
            </p:cNvPr>
            <p:cNvSpPr txBox="1"/>
            <p:nvPr/>
          </p:nvSpPr>
          <p:spPr>
            <a:xfrm>
              <a:off x="8286554" y="5587091"/>
              <a:ext cx="609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little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A6CE87D-7325-6FB6-B29D-81BA981411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631233"/>
              <a:ext cx="0" cy="471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EDDD64-5A21-0FB8-C917-87F97CED8EE7}"/>
                </a:ext>
              </a:extLst>
            </p:cNvPr>
            <p:cNvSpPr txBox="1"/>
            <p:nvPr/>
          </p:nvSpPr>
          <p:spPr>
            <a:xfrm>
              <a:off x="5805470" y="2252083"/>
              <a:ext cx="57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toys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6026FBB-289D-A7A3-9461-C81896BDA0A8}"/>
              </a:ext>
            </a:extLst>
          </p:cNvPr>
          <p:cNvSpPr txBox="1"/>
          <p:nvPr/>
        </p:nvSpPr>
        <p:spPr>
          <a:xfrm>
            <a:off x="961053" y="2696547"/>
            <a:ext cx="39621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Vector</a:t>
            </a:r>
          </a:p>
          <a:p>
            <a:endParaRPr lang="en-US" dirty="0"/>
          </a:p>
          <a:p>
            <a:r>
              <a:rPr lang="en-US" dirty="0"/>
              <a:t>Sum of attention weights</a:t>
            </a:r>
          </a:p>
          <a:p>
            <a:endParaRPr lang="en-US" dirty="0"/>
          </a:p>
          <a:p>
            <a:r>
              <a:rPr lang="en-US" dirty="0"/>
              <a:t>Each word has a different context vector</a:t>
            </a:r>
          </a:p>
        </p:txBody>
      </p:sp>
    </p:spTree>
    <p:extLst>
      <p:ext uri="{BB962C8B-B14F-4D97-AF65-F5344CB8AC3E}">
        <p14:creationId xmlns:p14="http://schemas.microsoft.com/office/powerpoint/2010/main" val="3326370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CF2B-C1B7-1217-C0FD-B96437B3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1655B-97B7-A9CD-099D-3F0700F1A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1000" cy="4351338"/>
          </a:xfrm>
        </p:spPr>
        <p:txBody>
          <a:bodyPr/>
          <a:lstStyle/>
          <a:p>
            <a:r>
              <a:rPr lang="en-US" dirty="0"/>
              <a:t>Context Vector for every word </a:t>
            </a:r>
          </a:p>
          <a:p>
            <a:r>
              <a:rPr lang="en-US" dirty="0"/>
              <a:t>Sent to ‘Next word Predictor’ along with original word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8BBC2A-5544-6E26-4EC3-116C87FA1A0A}"/>
              </a:ext>
            </a:extLst>
          </p:cNvPr>
          <p:cNvGrpSpPr/>
          <p:nvPr/>
        </p:nvGrpSpPr>
        <p:grpSpPr>
          <a:xfrm>
            <a:off x="5284238" y="2000156"/>
            <a:ext cx="6755363" cy="3719925"/>
            <a:chOff x="2904931" y="2252083"/>
            <a:chExt cx="6755363" cy="371992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0D6C446-C58F-A4D6-0068-8E64B825ADF7}"/>
                </a:ext>
              </a:extLst>
            </p:cNvPr>
            <p:cNvSpPr/>
            <p:nvPr/>
          </p:nvSpPr>
          <p:spPr>
            <a:xfrm>
              <a:off x="2904931" y="4455724"/>
              <a:ext cx="6755363" cy="6531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Attention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17B9D0F-EFCD-C928-AD00-6DC57DF6B217}"/>
                </a:ext>
              </a:extLst>
            </p:cNvPr>
            <p:cNvSpPr/>
            <p:nvPr/>
          </p:nvSpPr>
          <p:spPr>
            <a:xfrm>
              <a:off x="2904931" y="3102428"/>
              <a:ext cx="6755363" cy="6531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 Word Predictor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15D7568-3589-8032-047F-E05B8717F965}"/>
                </a:ext>
              </a:extLst>
            </p:cNvPr>
            <p:cNvCxnSpPr/>
            <p:nvPr/>
          </p:nvCxnSpPr>
          <p:spPr>
            <a:xfrm>
              <a:off x="3331029" y="5122506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F3392A9-25F1-B4D9-9C38-D8B8FFCBF8B8}"/>
                </a:ext>
              </a:extLst>
            </p:cNvPr>
            <p:cNvCxnSpPr/>
            <p:nvPr/>
          </p:nvCxnSpPr>
          <p:spPr>
            <a:xfrm>
              <a:off x="4177005" y="5108867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5261FF2-EA50-1A44-1276-EE910EBC78BA}"/>
                </a:ext>
              </a:extLst>
            </p:cNvPr>
            <p:cNvCxnSpPr/>
            <p:nvPr/>
          </p:nvCxnSpPr>
          <p:spPr>
            <a:xfrm>
              <a:off x="5212703" y="5098335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24E6080-F549-820C-3F70-3A020D1E9A66}"/>
                </a:ext>
              </a:extLst>
            </p:cNvPr>
            <p:cNvCxnSpPr/>
            <p:nvPr/>
          </p:nvCxnSpPr>
          <p:spPr>
            <a:xfrm>
              <a:off x="6096000" y="5122506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61C63F-26C4-A27C-0C1C-95142CC5810F}"/>
                </a:ext>
              </a:extLst>
            </p:cNvPr>
            <p:cNvSpPr txBox="1"/>
            <p:nvPr/>
          </p:nvSpPr>
          <p:spPr>
            <a:xfrm>
              <a:off x="3003888" y="5602676"/>
              <a:ext cx="609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little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2D9A00-7191-6AAF-DF79-282091CAE856}"/>
                </a:ext>
              </a:extLst>
            </p:cNvPr>
            <p:cNvSpPr txBox="1"/>
            <p:nvPr/>
          </p:nvSpPr>
          <p:spPr>
            <a:xfrm>
              <a:off x="3874852" y="5589037"/>
              <a:ext cx="618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boys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611BAD-66A9-B1EC-3AFA-E3F7AC9AE20B}"/>
                </a:ext>
              </a:extLst>
            </p:cNvPr>
            <p:cNvSpPr txBox="1"/>
            <p:nvPr/>
          </p:nvSpPr>
          <p:spPr>
            <a:xfrm>
              <a:off x="4935649" y="5587091"/>
              <a:ext cx="636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E95523-DEF4-FCBC-C55F-274AD9ED27E2}"/>
                </a:ext>
              </a:extLst>
            </p:cNvPr>
            <p:cNvSpPr txBox="1"/>
            <p:nvPr/>
          </p:nvSpPr>
          <p:spPr>
            <a:xfrm>
              <a:off x="5780689" y="5589037"/>
              <a:ext cx="630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have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9BF4EAB-6772-5BE1-33F1-86FCFC0138E6}"/>
                </a:ext>
              </a:extLst>
            </p:cNvPr>
            <p:cNvCxnSpPr/>
            <p:nvPr/>
          </p:nvCxnSpPr>
          <p:spPr>
            <a:xfrm>
              <a:off x="6833119" y="5145832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38BAF1-99A6-7035-4A18-0FD987ACB575}"/>
                </a:ext>
              </a:extLst>
            </p:cNvPr>
            <p:cNvCxnSpPr/>
            <p:nvPr/>
          </p:nvCxnSpPr>
          <p:spPr>
            <a:xfrm>
              <a:off x="7588898" y="5127528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FE2402-8020-F891-D4F8-053A87CD63DC}"/>
                </a:ext>
              </a:extLst>
            </p:cNvPr>
            <p:cNvSpPr txBox="1"/>
            <p:nvPr/>
          </p:nvSpPr>
          <p:spPr>
            <a:xfrm>
              <a:off x="6560052" y="5587091"/>
              <a:ext cx="630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have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DBA708-037B-B62D-8557-56595713A057}"/>
                </a:ext>
              </a:extLst>
            </p:cNvPr>
            <p:cNvSpPr txBox="1"/>
            <p:nvPr/>
          </p:nvSpPr>
          <p:spPr>
            <a:xfrm>
              <a:off x="7382887" y="5587091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F892642-B111-663C-8823-D2DC432F7ABE}"/>
                </a:ext>
              </a:extLst>
            </p:cNvPr>
            <p:cNvCxnSpPr/>
            <p:nvPr/>
          </p:nvCxnSpPr>
          <p:spPr>
            <a:xfrm>
              <a:off x="8469087" y="5145832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50727B0-9157-0FA4-813E-65180DED0A85}"/>
                </a:ext>
              </a:extLst>
            </p:cNvPr>
            <p:cNvSpPr txBox="1"/>
            <p:nvPr/>
          </p:nvSpPr>
          <p:spPr>
            <a:xfrm>
              <a:off x="8286554" y="5587091"/>
              <a:ext cx="609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little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6B257AC-DB19-4B01-8989-287908EC3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631233"/>
              <a:ext cx="0" cy="471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B2299DA-9F45-F982-065D-0DE3B5AA129D}"/>
                </a:ext>
              </a:extLst>
            </p:cNvPr>
            <p:cNvSpPr txBox="1"/>
            <p:nvPr/>
          </p:nvSpPr>
          <p:spPr>
            <a:xfrm>
              <a:off x="5805470" y="2252083"/>
              <a:ext cx="57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toys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E8ED8D-7B7F-7ACB-8E89-0F108A645D5F}"/>
              </a:ext>
            </a:extLst>
          </p:cNvPr>
          <p:cNvCxnSpPr/>
          <p:nvPr/>
        </p:nvCxnSpPr>
        <p:spPr>
          <a:xfrm flipV="1">
            <a:off x="5710336" y="3503644"/>
            <a:ext cx="0" cy="70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36348F-E1E4-479E-24BB-F389CFBE8C55}"/>
              </a:ext>
            </a:extLst>
          </p:cNvPr>
          <p:cNvCxnSpPr/>
          <p:nvPr/>
        </p:nvCxnSpPr>
        <p:spPr>
          <a:xfrm flipV="1">
            <a:off x="6487887" y="3503644"/>
            <a:ext cx="0" cy="70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4E020A-A0FC-E5CF-ACF1-35AE0232C3E0}"/>
              </a:ext>
            </a:extLst>
          </p:cNvPr>
          <p:cNvCxnSpPr/>
          <p:nvPr/>
        </p:nvCxnSpPr>
        <p:spPr>
          <a:xfrm flipV="1">
            <a:off x="7567130" y="3551869"/>
            <a:ext cx="0" cy="70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D8528E-F8C5-F14C-9549-59580DEC8137}"/>
              </a:ext>
            </a:extLst>
          </p:cNvPr>
          <p:cNvCxnSpPr/>
          <p:nvPr/>
        </p:nvCxnSpPr>
        <p:spPr>
          <a:xfrm flipV="1">
            <a:off x="8470688" y="3503643"/>
            <a:ext cx="0" cy="70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256CC5-761C-BE45-6C44-ADF4515DDFEA}"/>
              </a:ext>
            </a:extLst>
          </p:cNvPr>
          <p:cNvCxnSpPr/>
          <p:nvPr/>
        </p:nvCxnSpPr>
        <p:spPr>
          <a:xfrm flipV="1">
            <a:off x="9206207" y="3517834"/>
            <a:ext cx="0" cy="70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21DF47-BF78-0C97-7D2C-2516889B57A2}"/>
              </a:ext>
            </a:extLst>
          </p:cNvPr>
          <p:cNvCxnSpPr/>
          <p:nvPr/>
        </p:nvCxnSpPr>
        <p:spPr>
          <a:xfrm flipV="1">
            <a:off x="9968205" y="3551868"/>
            <a:ext cx="0" cy="70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BD7A69-D488-083E-CBAB-FBF43AE39AF7}"/>
              </a:ext>
            </a:extLst>
          </p:cNvPr>
          <p:cNvCxnSpPr/>
          <p:nvPr/>
        </p:nvCxnSpPr>
        <p:spPr>
          <a:xfrm flipV="1">
            <a:off x="10842175" y="3517833"/>
            <a:ext cx="0" cy="70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343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DA79-8D98-1350-B102-8C534B86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C87B-0903-6C25-52AE-603E5B9AD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602709" cy="4351338"/>
          </a:xfrm>
        </p:spPr>
        <p:txBody>
          <a:bodyPr/>
          <a:lstStyle/>
          <a:p>
            <a:r>
              <a:rPr lang="en-US" dirty="0"/>
              <a:t>Stack number of layers</a:t>
            </a:r>
          </a:p>
          <a:p>
            <a:r>
              <a:rPr lang="en-US" dirty="0"/>
              <a:t>GPT-3 has 96</a:t>
            </a:r>
          </a:p>
          <a:p>
            <a:r>
              <a:rPr lang="en-US" dirty="0"/>
              <a:t>Palm (from Google) has 118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003CDB-B4B3-7FC3-79A3-EA4ADE3FB0DB}"/>
              </a:ext>
            </a:extLst>
          </p:cNvPr>
          <p:cNvGrpSpPr/>
          <p:nvPr/>
        </p:nvGrpSpPr>
        <p:grpSpPr>
          <a:xfrm>
            <a:off x="5106957" y="3503644"/>
            <a:ext cx="6755363" cy="2869580"/>
            <a:chOff x="5106957" y="3503644"/>
            <a:chExt cx="6755363" cy="286958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8A7FAE6-601D-F274-26C6-A660D8FF5870}"/>
                </a:ext>
              </a:extLst>
            </p:cNvPr>
            <p:cNvSpPr/>
            <p:nvPr/>
          </p:nvSpPr>
          <p:spPr>
            <a:xfrm>
              <a:off x="5106957" y="4856940"/>
              <a:ext cx="6755363" cy="6531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Attention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8EF134D-AF0A-CCA8-7F37-24E322DFDE14}"/>
                </a:ext>
              </a:extLst>
            </p:cNvPr>
            <p:cNvSpPr/>
            <p:nvPr/>
          </p:nvSpPr>
          <p:spPr>
            <a:xfrm>
              <a:off x="5106957" y="3503644"/>
              <a:ext cx="6755363" cy="6531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 Word Predictor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865DCBD-2BAF-080B-CE1D-BC98E9017446}"/>
                </a:ext>
              </a:extLst>
            </p:cNvPr>
            <p:cNvCxnSpPr/>
            <p:nvPr/>
          </p:nvCxnSpPr>
          <p:spPr>
            <a:xfrm>
              <a:off x="5533055" y="5523722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825EDFD-6B3B-824B-9D07-655635F99CDC}"/>
                </a:ext>
              </a:extLst>
            </p:cNvPr>
            <p:cNvCxnSpPr/>
            <p:nvPr/>
          </p:nvCxnSpPr>
          <p:spPr>
            <a:xfrm>
              <a:off x="6379031" y="5510083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9A05B65-510F-8F99-6F51-B46F9D6BF262}"/>
                </a:ext>
              </a:extLst>
            </p:cNvPr>
            <p:cNvCxnSpPr/>
            <p:nvPr/>
          </p:nvCxnSpPr>
          <p:spPr>
            <a:xfrm>
              <a:off x="7414729" y="5499551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7423525-C541-6524-050F-140E67306529}"/>
                </a:ext>
              </a:extLst>
            </p:cNvPr>
            <p:cNvCxnSpPr/>
            <p:nvPr/>
          </p:nvCxnSpPr>
          <p:spPr>
            <a:xfrm>
              <a:off x="8298026" y="5523722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C874BF-7583-B010-0A34-3051338A5870}"/>
                </a:ext>
              </a:extLst>
            </p:cNvPr>
            <p:cNvSpPr txBox="1"/>
            <p:nvPr/>
          </p:nvSpPr>
          <p:spPr>
            <a:xfrm>
              <a:off x="5205914" y="6003892"/>
              <a:ext cx="609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little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8E0982-E05C-F86C-4C77-2CB9E0ED3CF2}"/>
                </a:ext>
              </a:extLst>
            </p:cNvPr>
            <p:cNvSpPr txBox="1"/>
            <p:nvPr/>
          </p:nvSpPr>
          <p:spPr>
            <a:xfrm>
              <a:off x="6076878" y="5990253"/>
              <a:ext cx="618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boys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62CB66-B372-B544-D89C-6EC7BDBED166}"/>
                </a:ext>
              </a:extLst>
            </p:cNvPr>
            <p:cNvSpPr txBox="1"/>
            <p:nvPr/>
          </p:nvSpPr>
          <p:spPr>
            <a:xfrm>
              <a:off x="7137675" y="5988307"/>
              <a:ext cx="636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BAF13A-9334-0014-01B8-78D9DC9D5D41}"/>
                </a:ext>
              </a:extLst>
            </p:cNvPr>
            <p:cNvSpPr txBox="1"/>
            <p:nvPr/>
          </p:nvSpPr>
          <p:spPr>
            <a:xfrm>
              <a:off x="7982715" y="5990253"/>
              <a:ext cx="630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have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D824CA7-4BAC-7F8F-DB9C-7B8EA9722E79}"/>
                </a:ext>
              </a:extLst>
            </p:cNvPr>
            <p:cNvCxnSpPr/>
            <p:nvPr/>
          </p:nvCxnSpPr>
          <p:spPr>
            <a:xfrm>
              <a:off x="9035145" y="5547048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8310E3D-4E12-0AAA-CC15-48A563B081F9}"/>
                </a:ext>
              </a:extLst>
            </p:cNvPr>
            <p:cNvCxnSpPr/>
            <p:nvPr/>
          </p:nvCxnSpPr>
          <p:spPr>
            <a:xfrm>
              <a:off x="9790924" y="5528744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FD4AC9-7889-F928-36EC-B874FECE9E89}"/>
                </a:ext>
              </a:extLst>
            </p:cNvPr>
            <p:cNvSpPr txBox="1"/>
            <p:nvPr/>
          </p:nvSpPr>
          <p:spPr>
            <a:xfrm>
              <a:off x="8762078" y="5988307"/>
              <a:ext cx="630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have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05F249-D289-BA37-E382-1099A71CF44B}"/>
                </a:ext>
              </a:extLst>
            </p:cNvPr>
            <p:cNvSpPr txBox="1"/>
            <p:nvPr/>
          </p:nvSpPr>
          <p:spPr>
            <a:xfrm>
              <a:off x="9584913" y="5988307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89505-66C1-3EF2-CCF2-9383B1282DE2}"/>
                </a:ext>
              </a:extLst>
            </p:cNvPr>
            <p:cNvCxnSpPr/>
            <p:nvPr/>
          </p:nvCxnSpPr>
          <p:spPr>
            <a:xfrm>
              <a:off x="10671113" y="5547048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085BBA-361D-24BB-72BB-F797722FB876}"/>
                </a:ext>
              </a:extLst>
            </p:cNvPr>
            <p:cNvSpPr txBox="1"/>
            <p:nvPr/>
          </p:nvSpPr>
          <p:spPr>
            <a:xfrm>
              <a:off x="10488580" y="5988307"/>
              <a:ext cx="609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little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3B7D22A-76E4-E8E4-3FD2-1F656408577C}"/>
              </a:ext>
            </a:extLst>
          </p:cNvPr>
          <p:cNvGrpSpPr/>
          <p:nvPr/>
        </p:nvGrpSpPr>
        <p:grpSpPr>
          <a:xfrm>
            <a:off x="5106957" y="1066994"/>
            <a:ext cx="6755363" cy="2006439"/>
            <a:chOff x="5106957" y="3503644"/>
            <a:chExt cx="6755363" cy="2006439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6500D67-9CA8-FD70-3C9B-164044920DEA}"/>
                </a:ext>
              </a:extLst>
            </p:cNvPr>
            <p:cNvSpPr/>
            <p:nvPr/>
          </p:nvSpPr>
          <p:spPr>
            <a:xfrm>
              <a:off x="5106957" y="4856940"/>
              <a:ext cx="6755363" cy="6531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Attention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C1E5F58-9299-221C-7B94-51248CD10D69}"/>
                </a:ext>
              </a:extLst>
            </p:cNvPr>
            <p:cNvSpPr/>
            <p:nvPr/>
          </p:nvSpPr>
          <p:spPr>
            <a:xfrm>
              <a:off x="5106957" y="3503644"/>
              <a:ext cx="6755363" cy="6531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 Word Predictor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583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E93B2-AAF9-8F59-58C9-A73DFE51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Use Word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3A9F5-FCE2-F98B-2521-EB942687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8889" y="2363516"/>
            <a:ext cx="8651353" cy="3579916"/>
          </a:xfrm>
        </p:spPr>
        <p:txBody>
          <a:bodyPr/>
          <a:lstStyle/>
          <a:p>
            <a:pPr marL="187452" indent="-187452" defTabSz="749808">
              <a:spcBef>
                <a:spcPts val="820"/>
              </a:spcBef>
            </a:pPr>
            <a:r>
              <a:rPr lang="en-US" sz="229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Predict the occurrence of a word</a:t>
            </a:r>
            <a:endParaRPr lang="en-US"/>
          </a:p>
        </p:txBody>
      </p:sp>
      <p:pic>
        <p:nvPicPr>
          <p:cNvPr id="4" name="Picture 2" descr="How Google autocomplete works in Search">
            <a:extLst>
              <a:ext uri="{FF2B5EF4-FFF2-40B4-BE49-F238E27FC236}">
                <a16:creationId xmlns:a16="http://schemas.microsoft.com/office/drawing/2014/main" id="{1F33F85D-E347-F0B0-0AB8-F8BE9ABE7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6" y="3012628"/>
            <a:ext cx="7203565" cy="304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8BB590-CF00-3E6E-B72E-642A2928D169}"/>
              </a:ext>
            </a:extLst>
          </p:cNvPr>
          <p:cNvSpPr txBox="1"/>
          <p:nvPr/>
        </p:nvSpPr>
        <p:spPr>
          <a:xfrm>
            <a:off x="6515438" y="3302819"/>
            <a:ext cx="5111912" cy="927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 the word “San f”  </a:t>
            </a:r>
          </a:p>
          <a:p>
            <a:pPr defTabSz="749808">
              <a:spcAft>
                <a:spcPts val="600"/>
              </a:spcAft>
            </a:pPr>
            <a:endParaRPr lang="en-US" sz="147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49808">
              <a:spcAft>
                <a:spcPts val="600"/>
              </a:spcAft>
            </a:pPr>
            <a:r>
              <a:rPr lang="en-US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the likelihood of the remaining  word and the next word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61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DA79-8D98-1350-B102-8C534B86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C87B-0903-6C25-52AE-603E5B9AD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602709" cy="4351338"/>
          </a:xfrm>
        </p:spPr>
        <p:txBody>
          <a:bodyPr/>
          <a:lstStyle/>
          <a:p>
            <a:r>
              <a:rPr lang="en-US" dirty="0"/>
              <a:t>Billions of Parameters</a:t>
            </a:r>
          </a:p>
          <a:p>
            <a:r>
              <a:rPr lang="en-US" dirty="0"/>
              <a:t>Stacking Higher level reasoning </a:t>
            </a:r>
          </a:p>
          <a:p>
            <a:pPr lvl="1"/>
            <a:r>
              <a:rPr lang="en-US" dirty="0"/>
              <a:t>Complex relationships</a:t>
            </a:r>
          </a:p>
          <a:p>
            <a:r>
              <a:rPr lang="en-US" dirty="0"/>
              <a:t>Lower layers</a:t>
            </a:r>
          </a:p>
          <a:p>
            <a:pPr lvl="1"/>
            <a:r>
              <a:rPr lang="en-US" dirty="0"/>
              <a:t>World relationships </a:t>
            </a:r>
          </a:p>
          <a:p>
            <a:pPr lvl="1"/>
            <a:r>
              <a:rPr lang="en-US" dirty="0" err="1"/>
              <a:t>synatx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003CDB-B4B3-7FC3-79A3-EA4ADE3FB0DB}"/>
              </a:ext>
            </a:extLst>
          </p:cNvPr>
          <p:cNvGrpSpPr/>
          <p:nvPr/>
        </p:nvGrpSpPr>
        <p:grpSpPr>
          <a:xfrm>
            <a:off x="5106957" y="3503644"/>
            <a:ext cx="6755363" cy="2869580"/>
            <a:chOff x="5106957" y="3503644"/>
            <a:chExt cx="6755363" cy="286958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8A7FAE6-601D-F274-26C6-A660D8FF5870}"/>
                </a:ext>
              </a:extLst>
            </p:cNvPr>
            <p:cNvSpPr/>
            <p:nvPr/>
          </p:nvSpPr>
          <p:spPr>
            <a:xfrm>
              <a:off x="5106957" y="4856940"/>
              <a:ext cx="6755363" cy="6531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Attention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8EF134D-AF0A-CCA8-7F37-24E322DFDE14}"/>
                </a:ext>
              </a:extLst>
            </p:cNvPr>
            <p:cNvSpPr/>
            <p:nvPr/>
          </p:nvSpPr>
          <p:spPr>
            <a:xfrm>
              <a:off x="5106957" y="3503644"/>
              <a:ext cx="6755363" cy="6531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 Word Predictor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865DCBD-2BAF-080B-CE1D-BC98E9017446}"/>
                </a:ext>
              </a:extLst>
            </p:cNvPr>
            <p:cNvCxnSpPr/>
            <p:nvPr/>
          </p:nvCxnSpPr>
          <p:spPr>
            <a:xfrm>
              <a:off x="5533055" y="5523722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825EDFD-6B3B-824B-9D07-655635F99CDC}"/>
                </a:ext>
              </a:extLst>
            </p:cNvPr>
            <p:cNvCxnSpPr/>
            <p:nvPr/>
          </p:nvCxnSpPr>
          <p:spPr>
            <a:xfrm>
              <a:off x="6379031" y="5510083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9A05B65-510F-8F99-6F51-B46F9D6BF262}"/>
                </a:ext>
              </a:extLst>
            </p:cNvPr>
            <p:cNvCxnSpPr/>
            <p:nvPr/>
          </p:nvCxnSpPr>
          <p:spPr>
            <a:xfrm>
              <a:off x="7414729" y="5499551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7423525-C541-6524-050F-140E67306529}"/>
                </a:ext>
              </a:extLst>
            </p:cNvPr>
            <p:cNvCxnSpPr/>
            <p:nvPr/>
          </p:nvCxnSpPr>
          <p:spPr>
            <a:xfrm>
              <a:off x="8298026" y="5523722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C874BF-7583-B010-0A34-3051338A5870}"/>
                </a:ext>
              </a:extLst>
            </p:cNvPr>
            <p:cNvSpPr txBox="1"/>
            <p:nvPr/>
          </p:nvSpPr>
          <p:spPr>
            <a:xfrm>
              <a:off x="5205914" y="6003892"/>
              <a:ext cx="609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little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8E0982-E05C-F86C-4C77-2CB9E0ED3CF2}"/>
                </a:ext>
              </a:extLst>
            </p:cNvPr>
            <p:cNvSpPr txBox="1"/>
            <p:nvPr/>
          </p:nvSpPr>
          <p:spPr>
            <a:xfrm>
              <a:off x="6076878" y="5990253"/>
              <a:ext cx="618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boys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62CB66-B372-B544-D89C-6EC7BDBED166}"/>
                </a:ext>
              </a:extLst>
            </p:cNvPr>
            <p:cNvSpPr txBox="1"/>
            <p:nvPr/>
          </p:nvSpPr>
          <p:spPr>
            <a:xfrm>
              <a:off x="7137675" y="5988307"/>
              <a:ext cx="636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BAF13A-9334-0014-01B8-78D9DC9D5D41}"/>
                </a:ext>
              </a:extLst>
            </p:cNvPr>
            <p:cNvSpPr txBox="1"/>
            <p:nvPr/>
          </p:nvSpPr>
          <p:spPr>
            <a:xfrm>
              <a:off x="7982715" y="5990253"/>
              <a:ext cx="630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have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D824CA7-4BAC-7F8F-DB9C-7B8EA9722E79}"/>
                </a:ext>
              </a:extLst>
            </p:cNvPr>
            <p:cNvCxnSpPr/>
            <p:nvPr/>
          </p:nvCxnSpPr>
          <p:spPr>
            <a:xfrm>
              <a:off x="9035145" y="5547048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8310E3D-4E12-0AAA-CC15-48A563B081F9}"/>
                </a:ext>
              </a:extLst>
            </p:cNvPr>
            <p:cNvCxnSpPr/>
            <p:nvPr/>
          </p:nvCxnSpPr>
          <p:spPr>
            <a:xfrm>
              <a:off x="9790924" y="5528744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FD4AC9-7889-F928-36EC-B874FECE9E89}"/>
                </a:ext>
              </a:extLst>
            </p:cNvPr>
            <p:cNvSpPr txBox="1"/>
            <p:nvPr/>
          </p:nvSpPr>
          <p:spPr>
            <a:xfrm>
              <a:off x="8762078" y="5988307"/>
              <a:ext cx="630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have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05F249-D289-BA37-E382-1099A71CF44B}"/>
                </a:ext>
              </a:extLst>
            </p:cNvPr>
            <p:cNvSpPr txBox="1"/>
            <p:nvPr/>
          </p:nvSpPr>
          <p:spPr>
            <a:xfrm>
              <a:off x="9584913" y="5988307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89505-66C1-3EF2-CCF2-9383B1282DE2}"/>
                </a:ext>
              </a:extLst>
            </p:cNvPr>
            <p:cNvCxnSpPr/>
            <p:nvPr/>
          </p:nvCxnSpPr>
          <p:spPr>
            <a:xfrm>
              <a:off x="10671113" y="5547048"/>
              <a:ext cx="0" cy="345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085BBA-361D-24BB-72BB-F797722FB876}"/>
                </a:ext>
              </a:extLst>
            </p:cNvPr>
            <p:cNvSpPr txBox="1"/>
            <p:nvPr/>
          </p:nvSpPr>
          <p:spPr>
            <a:xfrm>
              <a:off x="10488580" y="5988307"/>
              <a:ext cx="609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little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3B7D22A-76E4-E8E4-3FD2-1F656408577C}"/>
              </a:ext>
            </a:extLst>
          </p:cNvPr>
          <p:cNvGrpSpPr/>
          <p:nvPr/>
        </p:nvGrpSpPr>
        <p:grpSpPr>
          <a:xfrm>
            <a:off x="5106957" y="1066994"/>
            <a:ext cx="6755363" cy="2006439"/>
            <a:chOff x="5106957" y="3503644"/>
            <a:chExt cx="6755363" cy="2006439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6500D67-9CA8-FD70-3C9B-164044920DEA}"/>
                </a:ext>
              </a:extLst>
            </p:cNvPr>
            <p:cNvSpPr/>
            <p:nvPr/>
          </p:nvSpPr>
          <p:spPr>
            <a:xfrm>
              <a:off x="5106957" y="4856940"/>
              <a:ext cx="6755363" cy="6531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Attention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C1E5F58-9299-221C-7B94-51248CD10D69}"/>
                </a:ext>
              </a:extLst>
            </p:cNvPr>
            <p:cNvSpPr/>
            <p:nvPr/>
          </p:nvSpPr>
          <p:spPr>
            <a:xfrm>
              <a:off x="5106957" y="3503644"/>
              <a:ext cx="6755363" cy="6531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 Word Predictor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9505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2F48-1847-C269-467F-4C960D50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7CCA9-938A-C0D8-B0CF-0DF3B8704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large text 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Training time?</a:t>
            </a:r>
          </a:p>
          <a:p>
            <a:pPr lvl="1"/>
            <a:r>
              <a:rPr lang="en-US" dirty="0"/>
              <a:t>Transformers in Parallel</a:t>
            </a:r>
          </a:p>
        </p:txBody>
      </p:sp>
    </p:spTree>
    <p:extLst>
      <p:ext uri="{BB962C8B-B14F-4D97-AF65-F5344CB8AC3E}">
        <p14:creationId xmlns:p14="http://schemas.microsoft.com/office/powerpoint/2010/main" val="2961577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41A5-F5F4-8396-8A3C-6E9E8780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83CCD-2BA8-87EA-BF96-B0C15D292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not perfect</a:t>
            </a:r>
          </a:p>
          <a:p>
            <a:r>
              <a:rPr lang="en-US" dirty="0"/>
              <a:t>Have some errors</a:t>
            </a:r>
          </a:p>
          <a:p>
            <a:r>
              <a:rPr lang="en-US" dirty="0"/>
              <a:t>Suffer from bias and stereotyping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37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78C9-4DF0-868F-1D96-948DFA26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45D75-5449-92DF-9348-D5CD03676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6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C9DD-E9CB-295F-4253-F0C1B551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34F30-D9DA-8F45-A898-08F3294C5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new sentences?</a:t>
            </a:r>
          </a:p>
          <a:p>
            <a:endParaRPr lang="en-US" dirty="0"/>
          </a:p>
          <a:p>
            <a:pPr lvl="1"/>
            <a:r>
              <a:rPr lang="en-US" dirty="0"/>
              <a:t>We won the world cup in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D561C-5965-3189-86ED-02969FFDCF06}"/>
              </a:ext>
            </a:extLst>
          </p:cNvPr>
          <p:cNvSpPr txBox="1"/>
          <p:nvPr/>
        </p:nvSpPr>
        <p:spPr>
          <a:xfrm>
            <a:off x="7296150" y="2428875"/>
            <a:ext cx="363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have billions of new sentences</a:t>
            </a:r>
          </a:p>
        </p:txBody>
      </p:sp>
    </p:spTree>
    <p:extLst>
      <p:ext uri="{BB962C8B-B14F-4D97-AF65-F5344CB8AC3E}">
        <p14:creationId xmlns:p14="http://schemas.microsoft.com/office/powerpoint/2010/main" val="143207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CA1F-24AC-99EB-3EAC-6DB5C858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EA30-FFD7-1401-3755-0F096FCFA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do more than just counting sentences that already exist</a:t>
            </a:r>
          </a:p>
          <a:p>
            <a:r>
              <a:rPr lang="en-US" dirty="0"/>
              <a:t>There are 100,000 words in a sentence and</a:t>
            </a:r>
          </a:p>
          <a:p>
            <a:r>
              <a:rPr lang="en-US" dirty="0"/>
              <a:t>10 words in a sentence</a:t>
            </a:r>
          </a:p>
        </p:txBody>
      </p:sp>
    </p:spTree>
    <p:extLst>
      <p:ext uri="{BB962C8B-B14F-4D97-AF65-F5344CB8AC3E}">
        <p14:creationId xmlns:p14="http://schemas.microsoft.com/office/powerpoint/2010/main" val="20652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FB45-807A-8E82-9EB3-F81D6A5A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F6986-7F31-24FC-9D83-F3175071C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like playing cricket. Yesterday, I had a cricket game. However, I didn’t do well. </a:t>
            </a:r>
          </a:p>
        </p:txBody>
      </p:sp>
    </p:spTree>
    <p:extLst>
      <p:ext uri="{BB962C8B-B14F-4D97-AF65-F5344CB8AC3E}">
        <p14:creationId xmlns:p14="http://schemas.microsoft.com/office/powerpoint/2010/main" val="24635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BB7A-D11E-6F49-42F6-50E7D6DE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8491-C003-46CC-4836-99CCBE93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</a:t>
            </a:r>
            <a:r>
              <a:rPr lang="en-US" sz="2000" dirty="0">
                <a:solidFill>
                  <a:srgbClr val="FF0000"/>
                </a:solidFill>
              </a:rPr>
              <a:t>-&gt;</a:t>
            </a:r>
            <a:r>
              <a:rPr lang="en-US" dirty="0"/>
              <a:t> like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</a:t>
            </a:r>
            <a:r>
              <a:rPr lang="en-US" dirty="0"/>
              <a:t> playing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</a:t>
            </a:r>
            <a:r>
              <a:rPr lang="en-US" dirty="0"/>
              <a:t>cricket.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</a:t>
            </a:r>
            <a:r>
              <a:rPr lang="en-US" dirty="0"/>
              <a:t>Yesterday,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</a:t>
            </a:r>
            <a:r>
              <a:rPr lang="en-US" dirty="0"/>
              <a:t>I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</a:t>
            </a:r>
            <a:r>
              <a:rPr lang="en-US" dirty="0"/>
              <a:t>had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</a:t>
            </a:r>
            <a:r>
              <a:rPr lang="en-US" dirty="0"/>
              <a:t>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</a:t>
            </a:r>
            <a:r>
              <a:rPr lang="en-US" dirty="0"/>
              <a:t>cricket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</a:t>
            </a:r>
            <a:r>
              <a:rPr lang="en-US" dirty="0"/>
              <a:t>game.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dirty="0"/>
              <a:t>However,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</a:t>
            </a:r>
            <a:r>
              <a:rPr lang="en-US" dirty="0"/>
              <a:t> I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</a:t>
            </a:r>
            <a:r>
              <a:rPr lang="en-US" dirty="0"/>
              <a:t>didn’t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</a:t>
            </a:r>
            <a:r>
              <a:rPr lang="en-US" dirty="0"/>
              <a:t>do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</a:t>
            </a:r>
            <a:r>
              <a:rPr lang="en-US" dirty="0"/>
              <a:t>well.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BB7A-D11E-6F49-42F6-50E7D6DE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8491-C003-46CC-4836-99CCBE93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-&gt;</a:t>
            </a:r>
            <a:r>
              <a:rPr lang="en-US" dirty="0"/>
              <a:t> like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</a:t>
            </a:r>
            <a:r>
              <a:rPr lang="en-US" dirty="0"/>
              <a:t> playing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</a:t>
            </a:r>
            <a:r>
              <a:rPr lang="en-US" dirty="0"/>
              <a:t>cricket.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</a:t>
            </a:r>
            <a:r>
              <a:rPr lang="en-US" dirty="0"/>
              <a:t>Yesterday,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/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</a:t>
            </a:r>
            <a:r>
              <a:rPr lang="en-US" dirty="0"/>
              <a:t>had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</a:t>
            </a:r>
            <a:r>
              <a:rPr lang="en-US" dirty="0"/>
              <a:t>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</a:t>
            </a:r>
            <a:r>
              <a:rPr lang="en-US" dirty="0"/>
              <a:t>cricket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</a:t>
            </a:r>
            <a:r>
              <a:rPr lang="en-US" dirty="0"/>
              <a:t>game.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dirty="0"/>
              <a:t>However,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/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</a:t>
            </a:r>
            <a:r>
              <a:rPr lang="en-US" dirty="0"/>
              <a:t>didn’t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</a:t>
            </a:r>
            <a:r>
              <a:rPr lang="en-US" dirty="0"/>
              <a:t>do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</a:t>
            </a:r>
            <a:r>
              <a:rPr lang="en-US" dirty="0"/>
              <a:t>well.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72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BB7A-D11E-6F49-42F6-50E7D6DE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8491-C003-46CC-4836-99CCBE934C9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-&gt;</a:t>
            </a:r>
            <a:r>
              <a:rPr lang="en-US" dirty="0"/>
              <a:t> like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</a:t>
            </a:r>
            <a:r>
              <a:rPr lang="en-US" dirty="0"/>
              <a:t> playing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</a:t>
            </a:r>
            <a:r>
              <a:rPr lang="en-US" dirty="0"/>
              <a:t>cricket.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</a:t>
            </a:r>
            <a:r>
              <a:rPr lang="en-US" dirty="0"/>
              <a:t>Yesterday, However,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F374CB91-3547-782B-8C15-03329561C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1731">
            <a:off x="706165" y="4752905"/>
            <a:ext cx="2589575" cy="680593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011EC49F-1CE2-232A-1716-F6A9FDBF8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1163">
            <a:off x="795846" y="2543674"/>
            <a:ext cx="3185436" cy="62489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EC9D9F-53D7-E71C-A703-09EA64798905}"/>
              </a:ext>
            </a:extLst>
          </p:cNvPr>
          <p:cNvCxnSpPr/>
          <p:nvPr/>
        </p:nvCxnSpPr>
        <p:spPr>
          <a:xfrm>
            <a:off x="3514725" y="2419350"/>
            <a:ext cx="3124200" cy="146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7440C3A8-BDE6-F220-F809-CC1F59F3193B}"/>
              </a:ext>
            </a:extLst>
          </p:cNvPr>
          <p:cNvCxnSpPr>
            <a:cxnSpLocks/>
          </p:cNvCxnSpPr>
          <p:nvPr/>
        </p:nvCxnSpPr>
        <p:spPr>
          <a:xfrm rot="10800000">
            <a:off x="1091685" y="4264090"/>
            <a:ext cx="5934267" cy="121298"/>
          </a:xfrm>
          <a:prstGeom prst="curvedConnector3">
            <a:avLst>
              <a:gd name="adj1" fmla="val 50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572462-1915-A40F-A9E3-541E9713DEA2}"/>
              </a:ext>
            </a:extLst>
          </p:cNvPr>
          <p:cNvSpPr txBox="1"/>
          <p:nvPr/>
        </p:nvSpPr>
        <p:spPr>
          <a:xfrm>
            <a:off x="7730411" y="1690688"/>
            <a:ext cx="3466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turned a sentence into a graph</a:t>
            </a:r>
          </a:p>
        </p:txBody>
      </p:sp>
    </p:spTree>
    <p:extLst>
      <p:ext uri="{BB962C8B-B14F-4D97-AF65-F5344CB8AC3E}">
        <p14:creationId xmlns:p14="http://schemas.microsoft.com/office/powerpoint/2010/main" val="365692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653</Words>
  <Application>Microsoft Office PowerPoint</Application>
  <PresentationFormat>Widescreen</PresentationFormat>
  <Paragraphs>191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Large Language Models</vt:lpstr>
      <vt:lpstr>Auto Complete Feature?</vt:lpstr>
      <vt:lpstr>Use Word Frequencies</vt:lpstr>
      <vt:lpstr>Problem </vt:lpstr>
      <vt:lpstr>PowerPoint Presentation</vt:lpstr>
      <vt:lpstr>Sample Sentences</vt:lpstr>
      <vt:lpstr>Dependencies of Words</vt:lpstr>
      <vt:lpstr>Dependencies of Words</vt:lpstr>
      <vt:lpstr>Dependencies of Words</vt:lpstr>
      <vt:lpstr>Dependencies of Words</vt:lpstr>
      <vt:lpstr>Unseen Sentence</vt:lpstr>
      <vt:lpstr>Make it Better</vt:lpstr>
      <vt:lpstr>Limitation</vt:lpstr>
      <vt:lpstr>Considerations</vt:lpstr>
      <vt:lpstr>Long range dependencies</vt:lpstr>
      <vt:lpstr>What we need</vt:lpstr>
      <vt:lpstr>Problem</vt:lpstr>
      <vt:lpstr>Approximation </vt:lpstr>
      <vt:lpstr>Neural Network based approximation</vt:lpstr>
      <vt:lpstr>Neural Network</vt:lpstr>
      <vt:lpstr>Neural Network</vt:lpstr>
      <vt:lpstr>Given a sentence</vt:lpstr>
      <vt:lpstr>Step 1</vt:lpstr>
      <vt:lpstr>Use  an MLP</vt:lpstr>
      <vt:lpstr>Need attention</vt:lpstr>
      <vt:lpstr>PowerPoint Presentation</vt:lpstr>
      <vt:lpstr>Use Transformer</vt:lpstr>
      <vt:lpstr>PowerPoint Presentation</vt:lpstr>
      <vt:lpstr>Stacked Models</vt:lpstr>
      <vt:lpstr>Stacked Models</vt:lpstr>
      <vt:lpstr>How to train</vt:lpstr>
      <vt:lpstr>Language Models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Language Models</dc:title>
  <dc:creator>Dr. Jawwad Ahmed Shamsi</dc:creator>
  <cp:lastModifiedBy>Dr. Jawwad Ahmed Shamsi</cp:lastModifiedBy>
  <cp:revision>40</cp:revision>
  <dcterms:created xsi:type="dcterms:W3CDTF">2023-04-20T10:24:58Z</dcterms:created>
  <dcterms:modified xsi:type="dcterms:W3CDTF">2023-04-28T17:22:57Z</dcterms:modified>
</cp:coreProperties>
</file>