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5" r:id="rId1"/>
  </p:sldMasterIdLst>
  <p:notesMasterIdLst>
    <p:notesMasterId r:id="rId26"/>
  </p:notesMasterIdLst>
  <p:sldIdLst>
    <p:sldId id="256" r:id="rId2"/>
    <p:sldId id="257" r:id="rId3"/>
    <p:sldId id="258" r:id="rId4"/>
    <p:sldId id="259" r:id="rId5"/>
    <p:sldId id="276" r:id="rId6"/>
    <p:sldId id="277" r:id="rId7"/>
    <p:sldId id="260" r:id="rId8"/>
    <p:sldId id="278" r:id="rId9"/>
    <p:sldId id="262" r:id="rId10"/>
    <p:sldId id="263" r:id="rId11"/>
    <p:sldId id="264" r:id="rId12"/>
    <p:sldId id="279" r:id="rId13"/>
    <p:sldId id="265" r:id="rId14"/>
    <p:sldId id="266" r:id="rId15"/>
    <p:sldId id="267" r:id="rId16"/>
    <p:sldId id="275" r:id="rId17"/>
    <p:sldId id="268" r:id="rId18"/>
    <p:sldId id="280" r:id="rId19"/>
    <p:sldId id="269" r:id="rId20"/>
    <p:sldId id="270" r:id="rId21"/>
    <p:sldId id="271" r:id="rId22"/>
    <p:sldId id="272" r:id="rId23"/>
    <p:sldId id="273" r:id="rId24"/>
    <p:sldId id="27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54BB0-F351-459C-9BB4-6B7EA026E3FF}" type="datetimeFigureOut">
              <a:rPr lang="en-US" smtClean="0"/>
              <a:t>8/20/2022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EEE021-830D-43D4-8E66-840383AE33B1}" type="slidenum">
              <a:rPr lang="en-US" smtClean="0"/>
              <a:t>‹#›</a:t>
            </a:fld>
            <a:endParaRPr lang="en-US"/>
          </a:p>
        </p:txBody>
      </p:sp>
    </p:spTree>
    <p:extLst>
      <p:ext uri="{BB962C8B-B14F-4D97-AF65-F5344CB8AC3E}">
        <p14:creationId xmlns:p14="http://schemas.microsoft.com/office/powerpoint/2010/main" val="1334779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2494F"/>
                </a:solidFill>
                <a:effectLst/>
                <a:latin typeface="Akzidenz Grotesk BQ Light"/>
              </a:rPr>
              <a:t>Relational database management systems (RDBMS) work with tables, with each row in the table representing a record.</a:t>
            </a:r>
          </a:p>
          <a:p>
            <a:r>
              <a:rPr lang="en-US" b="0" i="0" dirty="0">
                <a:solidFill>
                  <a:srgbClr val="42494F"/>
                </a:solidFill>
                <a:effectLst/>
                <a:latin typeface="Akzidenz Grotesk BQ Light"/>
              </a:rPr>
              <a:t>Contrast this with the OOD, which typically stores and manages objects directly on the database server’s disk. There are no tables, no rows, no columns, no foreign keys. There are only objects.</a:t>
            </a:r>
          </a:p>
          <a:p>
            <a:r>
              <a:rPr lang="en-US" b="0" i="0" dirty="0">
                <a:solidFill>
                  <a:srgbClr val="42494F"/>
                </a:solidFill>
                <a:effectLst/>
                <a:latin typeface="Akzidenz Grotesk BQ Light"/>
              </a:rPr>
              <a:t>Popular NoSQL databases like MongoDB and AWS DynamoDB are document-oriented databases while others like Cassandra are key-value stores. Document databases, like OODs, don’t work in terms of tables, rows, and columns; but some languages might need an ODM to better work with objects.</a:t>
            </a:r>
            <a:endParaRPr lang="en-US" dirty="0"/>
          </a:p>
        </p:txBody>
      </p:sp>
      <p:sp>
        <p:nvSpPr>
          <p:cNvPr id="4" name="Slide Number Placeholder 3"/>
          <p:cNvSpPr>
            <a:spLocks noGrp="1"/>
          </p:cNvSpPr>
          <p:nvPr>
            <p:ph type="sldNum" sz="quarter" idx="5"/>
          </p:nvPr>
        </p:nvSpPr>
        <p:spPr/>
        <p:txBody>
          <a:bodyPr/>
          <a:lstStyle/>
          <a:p>
            <a:fld id="{D9EEE021-830D-43D4-8E66-840383AE33B1}" type="slidenum">
              <a:rPr lang="en-US" smtClean="0"/>
              <a:t>13</a:t>
            </a:fld>
            <a:endParaRPr lang="en-US"/>
          </a:p>
        </p:txBody>
      </p:sp>
    </p:spTree>
    <p:extLst>
      <p:ext uri="{BB962C8B-B14F-4D97-AF65-F5344CB8AC3E}">
        <p14:creationId xmlns:p14="http://schemas.microsoft.com/office/powerpoint/2010/main" val="37621891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Object-oriented database systems are compatible with programming languages such as C++ and Java, and the DBMS software automatically performs any necessary conversions. Hence a complex object in C++</a:t>
            </a:r>
          </a:p>
          <a:p>
            <a:r>
              <a:rPr lang="en-US" dirty="0"/>
              <a:t>Can be stored permanently in an OO DBMS. Such an object is said to be </a:t>
            </a:r>
            <a:r>
              <a:rPr lang="en-US" b="1" dirty="0"/>
              <a:t>persistent</a:t>
            </a:r>
            <a:r>
              <a:rPr lang="en-US" dirty="0"/>
              <a:t>, since it survives the termination of program execution and can later be directly retrieved by another program.</a:t>
            </a:r>
          </a:p>
        </p:txBody>
      </p:sp>
      <p:sp>
        <p:nvSpPr>
          <p:cNvPr id="4" name="Slide Number Placeholder 3"/>
          <p:cNvSpPr>
            <a:spLocks noGrp="1"/>
          </p:cNvSpPr>
          <p:nvPr>
            <p:ph type="sldNum" sz="quarter" idx="5"/>
          </p:nvPr>
        </p:nvSpPr>
        <p:spPr/>
        <p:txBody>
          <a:bodyPr/>
          <a:lstStyle/>
          <a:p>
            <a:fld id="{D9EEE021-830D-43D4-8E66-840383AE33B1}" type="slidenum">
              <a:rPr lang="en-US" smtClean="0"/>
              <a:t>19</a:t>
            </a:fld>
            <a:endParaRPr lang="en-US"/>
          </a:p>
        </p:txBody>
      </p:sp>
    </p:spTree>
    <p:extLst>
      <p:ext uri="{BB962C8B-B14F-4D97-AF65-F5344CB8AC3E}">
        <p14:creationId xmlns:p14="http://schemas.microsoft.com/office/powerpoint/2010/main" val="2003092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73424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7976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40486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5195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49277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40130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268131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87306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60261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71904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8/20/2022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7672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632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22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36615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4052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8286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8/20/2022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60280646"/>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0216" y="2404534"/>
            <a:ext cx="8573787" cy="1646302"/>
          </a:xfrm>
        </p:spPr>
        <p:txBody>
          <a:bodyPr/>
          <a:lstStyle/>
          <a:p>
            <a:r>
              <a:rPr lang="en-US" sz="6600" dirty="0"/>
              <a:t>Chapter 1 - Databases</a:t>
            </a:r>
          </a:p>
        </p:txBody>
      </p:sp>
    </p:spTree>
    <p:extLst>
      <p:ext uri="{BB962C8B-B14F-4D97-AF65-F5344CB8AC3E}">
        <p14:creationId xmlns:p14="http://schemas.microsoft.com/office/powerpoint/2010/main" val="3572750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Database Approach</a:t>
            </a:r>
          </a:p>
        </p:txBody>
      </p:sp>
      <p:sp>
        <p:nvSpPr>
          <p:cNvPr id="3" name="Content Placeholder 2"/>
          <p:cNvSpPr>
            <a:spLocks noGrp="1"/>
          </p:cNvSpPr>
          <p:nvPr>
            <p:ph idx="1"/>
          </p:nvPr>
        </p:nvSpPr>
        <p:spPr>
          <a:xfrm>
            <a:off x="323107" y="1375720"/>
            <a:ext cx="6308352" cy="5115695"/>
          </a:xfrm>
        </p:spPr>
        <p:txBody>
          <a:bodyPr>
            <a:normAutofit fontScale="92500" lnSpcReduction="10000"/>
          </a:bodyPr>
          <a:lstStyle/>
          <a:p>
            <a:r>
              <a:rPr lang="en-US" b="1" u="sng" dirty="0">
                <a:solidFill>
                  <a:schemeClr val="tx1"/>
                </a:solidFill>
              </a:rPr>
              <a:t>Self-Describing Nature of a Database System</a:t>
            </a:r>
          </a:p>
          <a:p>
            <a:r>
              <a:rPr lang="en-US" dirty="0">
                <a:solidFill>
                  <a:schemeClr val="tx1"/>
                </a:solidFill>
              </a:rPr>
              <a:t>A database system contains not only the database itself but also a </a:t>
            </a:r>
            <a:r>
              <a:rPr lang="en-US" b="1" dirty="0">
                <a:solidFill>
                  <a:schemeClr val="accent5"/>
                </a:solidFill>
              </a:rPr>
              <a:t>complete definition of the database structure and constraints</a:t>
            </a:r>
            <a:r>
              <a:rPr lang="en-US" dirty="0">
                <a:solidFill>
                  <a:schemeClr val="tx1"/>
                </a:solidFill>
              </a:rPr>
              <a:t>. </a:t>
            </a:r>
          </a:p>
          <a:p>
            <a:r>
              <a:rPr lang="en-US" dirty="0">
                <a:solidFill>
                  <a:schemeClr val="tx1"/>
                </a:solidFill>
              </a:rPr>
              <a:t>This definition stored in the DBMS catalog contains information such as:</a:t>
            </a:r>
          </a:p>
          <a:p>
            <a:pPr lvl="1"/>
            <a:r>
              <a:rPr lang="en-US" dirty="0">
                <a:solidFill>
                  <a:schemeClr val="tx1"/>
                </a:solidFill>
              </a:rPr>
              <a:t>the structure of each file, </a:t>
            </a:r>
          </a:p>
          <a:p>
            <a:pPr lvl="1"/>
            <a:r>
              <a:rPr lang="en-US" dirty="0">
                <a:solidFill>
                  <a:schemeClr val="tx1"/>
                </a:solidFill>
              </a:rPr>
              <a:t>the type and storage format of each data item, </a:t>
            </a:r>
          </a:p>
          <a:p>
            <a:pPr lvl="1"/>
            <a:r>
              <a:rPr lang="en-US" dirty="0">
                <a:solidFill>
                  <a:schemeClr val="tx1"/>
                </a:solidFill>
              </a:rPr>
              <a:t>and various constraints on the data. </a:t>
            </a:r>
          </a:p>
          <a:p>
            <a:r>
              <a:rPr lang="en-US" dirty="0">
                <a:solidFill>
                  <a:schemeClr val="tx1"/>
                </a:solidFill>
              </a:rPr>
              <a:t>The information stored in the catalog is called </a:t>
            </a:r>
            <a:r>
              <a:rPr lang="en-US" b="1" dirty="0">
                <a:solidFill>
                  <a:schemeClr val="accent5"/>
                </a:solidFill>
              </a:rPr>
              <a:t>meta-data.</a:t>
            </a:r>
          </a:p>
          <a:p>
            <a:r>
              <a:rPr lang="en-US" dirty="0">
                <a:solidFill>
                  <a:schemeClr val="tx1"/>
                </a:solidFill>
              </a:rPr>
              <a:t>Figure 1.3 shows some entries in a database catalog.</a:t>
            </a:r>
          </a:p>
          <a:p>
            <a:r>
              <a:rPr lang="en-US" dirty="0">
                <a:solidFill>
                  <a:schemeClr val="tx1"/>
                </a:solidFill>
              </a:rPr>
              <a:t>Whenever a request is made to access, say, the Name of a STUDENT record, the DBMS software refers to </a:t>
            </a:r>
          </a:p>
          <a:p>
            <a:pPr lvl="1"/>
            <a:r>
              <a:rPr lang="en-US" dirty="0">
                <a:solidFill>
                  <a:schemeClr val="tx1"/>
                </a:solidFill>
              </a:rPr>
              <a:t>the catalog to determine the structure of the STUDENT file</a:t>
            </a:r>
          </a:p>
          <a:p>
            <a:pPr lvl="1"/>
            <a:r>
              <a:rPr lang="en-US" dirty="0">
                <a:solidFill>
                  <a:schemeClr val="tx1"/>
                </a:solidFill>
              </a:rPr>
              <a:t>and the position and size of the Name data item within a STUDENT record.</a:t>
            </a:r>
          </a:p>
        </p:txBody>
      </p:sp>
      <p:pic>
        <p:nvPicPr>
          <p:cNvPr id="4" name="Picture 3"/>
          <p:cNvPicPr>
            <a:picLocks noChangeAspect="1"/>
          </p:cNvPicPr>
          <p:nvPr/>
        </p:nvPicPr>
        <p:blipFill>
          <a:blip r:embed="rId2"/>
          <a:stretch>
            <a:fillRect/>
          </a:stretch>
        </p:blipFill>
        <p:spPr>
          <a:xfrm>
            <a:off x="6896416" y="1951630"/>
            <a:ext cx="4755171" cy="3456159"/>
          </a:xfrm>
          <a:prstGeom prst="rect">
            <a:avLst/>
          </a:prstGeom>
          <a:ln w="28575">
            <a:solidFill>
              <a:schemeClr val="tx1">
                <a:lumMod val="95000"/>
                <a:lumOff val="5000"/>
              </a:schemeClr>
            </a:solidFill>
          </a:ln>
        </p:spPr>
      </p:pic>
    </p:spTree>
    <p:extLst>
      <p:ext uri="{BB962C8B-B14F-4D97-AF65-F5344CB8AC3E}">
        <p14:creationId xmlns:p14="http://schemas.microsoft.com/office/powerpoint/2010/main" val="1376800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Database Approach</a:t>
            </a:r>
          </a:p>
        </p:txBody>
      </p:sp>
      <p:sp>
        <p:nvSpPr>
          <p:cNvPr id="3" name="Content Placeholder 2"/>
          <p:cNvSpPr>
            <a:spLocks noGrp="1"/>
          </p:cNvSpPr>
          <p:nvPr>
            <p:ph idx="1"/>
          </p:nvPr>
        </p:nvSpPr>
        <p:spPr>
          <a:xfrm>
            <a:off x="515781" y="1186251"/>
            <a:ext cx="9710579" cy="4127154"/>
          </a:xfrm>
        </p:spPr>
        <p:txBody>
          <a:bodyPr>
            <a:normAutofit/>
          </a:bodyPr>
          <a:lstStyle/>
          <a:p>
            <a:r>
              <a:rPr lang="en-US" b="1" u="sng" dirty="0">
                <a:solidFill>
                  <a:schemeClr val="tx1"/>
                </a:solidFill>
              </a:rPr>
              <a:t>Insulation between programs and data, and data abstraction</a:t>
            </a:r>
          </a:p>
          <a:p>
            <a:endParaRPr lang="en-US"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613216747"/>
              </p:ext>
            </p:extLst>
          </p:nvPr>
        </p:nvGraphicFramePr>
        <p:xfrm>
          <a:off x="677334" y="1856486"/>
          <a:ext cx="8998466" cy="3152119"/>
        </p:xfrm>
        <a:graphic>
          <a:graphicData uri="http://schemas.openxmlformats.org/drawingml/2006/table">
            <a:tbl>
              <a:tblPr firstRow="1" bandRow="1">
                <a:tableStyleId>{5C22544A-7EE6-4342-B048-85BDC9FD1C3A}</a:tableStyleId>
              </a:tblPr>
              <a:tblGrid>
                <a:gridCol w="4499233">
                  <a:extLst>
                    <a:ext uri="{9D8B030D-6E8A-4147-A177-3AD203B41FA5}">
                      <a16:colId xmlns:a16="http://schemas.microsoft.com/office/drawing/2014/main" val="20000"/>
                    </a:ext>
                  </a:extLst>
                </a:gridCol>
                <a:gridCol w="4499233">
                  <a:extLst>
                    <a:ext uri="{9D8B030D-6E8A-4147-A177-3AD203B41FA5}">
                      <a16:colId xmlns:a16="http://schemas.microsoft.com/office/drawing/2014/main" val="20001"/>
                    </a:ext>
                  </a:extLst>
                </a:gridCol>
              </a:tblGrid>
              <a:tr h="490628">
                <a:tc>
                  <a:txBody>
                    <a:bodyPr/>
                    <a:lstStyle/>
                    <a:p>
                      <a:r>
                        <a:rPr lang="en-US" dirty="0">
                          <a:solidFill>
                            <a:schemeClr val="tx1"/>
                          </a:solidFill>
                        </a:rPr>
                        <a:t>Traditional File Processing</a:t>
                      </a:r>
                    </a:p>
                  </a:txBody>
                  <a:tcPr>
                    <a:solidFill>
                      <a:schemeClr val="bg2"/>
                    </a:solidFill>
                  </a:tcPr>
                </a:tc>
                <a:tc>
                  <a:txBody>
                    <a:bodyPr/>
                    <a:lstStyle/>
                    <a:p>
                      <a:r>
                        <a:rPr lang="en-US" dirty="0">
                          <a:solidFill>
                            <a:schemeClr val="tx1"/>
                          </a:solidFill>
                        </a:rPr>
                        <a:t>DBMS</a:t>
                      </a:r>
                    </a:p>
                  </a:txBody>
                  <a:tcPr>
                    <a:solidFill>
                      <a:schemeClr val="bg2"/>
                    </a:solidFill>
                  </a:tcPr>
                </a:tc>
                <a:extLst>
                  <a:ext uri="{0D108BD9-81ED-4DB2-BD59-A6C34878D82A}">
                    <a16:rowId xmlns:a16="http://schemas.microsoft.com/office/drawing/2014/main" val="10000"/>
                  </a:ext>
                </a:extLst>
              </a:tr>
              <a:tr h="2661491">
                <a:tc>
                  <a:txBody>
                    <a:bodyPr/>
                    <a:lstStyle/>
                    <a:p>
                      <a:pPr>
                        <a:lnSpc>
                          <a:spcPct val="150000"/>
                        </a:lnSpc>
                      </a:pPr>
                      <a:r>
                        <a:rPr lang="en-US" dirty="0">
                          <a:solidFill>
                            <a:schemeClr val="tx1"/>
                          </a:solidFill>
                        </a:rPr>
                        <a:t>The structure of data files is embedded in the application programs, so any changes to the structure of a file may require changing all programs that access that file.</a:t>
                      </a:r>
                    </a:p>
                    <a:p>
                      <a:pPr>
                        <a:lnSpc>
                          <a:spcPct val="150000"/>
                        </a:lnSpc>
                      </a:pPr>
                      <a:endParaRPr lang="en-US" dirty="0">
                        <a:solidFill>
                          <a:schemeClr val="tx1"/>
                        </a:solidFill>
                      </a:endParaRPr>
                    </a:p>
                  </a:txBody>
                  <a:tcPr>
                    <a:solidFill>
                      <a:schemeClr val="bg2"/>
                    </a:solidFill>
                  </a:tcPr>
                </a:tc>
                <a:tc>
                  <a:txBody>
                    <a:bodyPr/>
                    <a:lstStyle/>
                    <a:p>
                      <a:pPr marL="0" marR="0" indent="0" algn="l" defTabSz="457200" rtl="0" eaLnBrk="1" fontAlgn="auto" latinLnBrk="0" hangingPunct="1">
                        <a:lnSpc>
                          <a:spcPct val="150000"/>
                        </a:lnSpc>
                        <a:spcBef>
                          <a:spcPts val="0"/>
                        </a:spcBef>
                        <a:spcAft>
                          <a:spcPts val="0"/>
                        </a:spcAft>
                        <a:buClrTx/>
                        <a:buSzTx/>
                        <a:buFontTx/>
                        <a:buNone/>
                        <a:tabLst/>
                        <a:defRPr/>
                      </a:pPr>
                      <a:r>
                        <a:rPr lang="en-US" dirty="0">
                          <a:solidFill>
                            <a:schemeClr val="tx1"/>
                          </a:solidFill>
                        </a:rPr>
                        <a:t>DBMS access programs do not require such changes in most cases. The structure of data files is stored in the DBMS catalog separately from the access programs known as </a:t>
                      </a:r>
                      <a:r>
                        <a:rPr lang="en-US" b="1" dirty="0">
                          <a:solidFill>
                            <a:schemeClr val="tx1"/>
                          </a:solidFill>
                        </a:rPr>
                        <a:t>program-data independence</a:t>
                      </a:r>
                      <a:r>
                        <a:rPr lang="en-US" dirty="0">
                          <a:solidFill>
                            <a:schemeClr val="tx1"/>
                          </a:solidFill>
                        </a:rPr>
                        <a:t>.</a:t>
                      </a:r>
                    </a:p>
                    <a:p>
                      <a:pPr>
                        <a:lnSpc>
                          <a:spcPct val="150000"/>
                        </a:lnSpc>
                      </a:pPr>
                      <a:endParaRPr lang="en-US" dirty="0">
                        <a:solidFill>
                          <a:schemeClr val="tx1"/>
                        </a:solidFill>
                      </a:endParaRPr>
                    </a:p>
                  </a:txBody>
                  <a:tcPr>
                    <a:solidFill>
                      <a:schemeClr val="bg2"/>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9763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Database Approach</a:t>
            </a:r>
          </a:p>
        </p:txBody>
      </p:sp>
      <p:sp>
        <p:nvSpPr>
          <p:cNvPr id="3" name="Content Placeholder 2"/>
          <p:cNvSpPr>
            <a:spLocks noGrp="1"/>
          </p:cNvSpPr>
          <p:nvPr>
            <p:ph idx="1"/>
          </p:nvPr>
        </p:nvSpPr>
        <p:spPr>
          <a:xfrm>
            <a:off x="581684" y="1383959"/>
            <a:ext cx="9386100" cy="4127154"/>
          </a:xfrm>
        </p:spPr>
        <p:txBody>
          <a:bodyPr>
            <a:normAutofit/>
          </a:bodyPr>
          <a:lstStyle/>
          <a:p>
            <a:r>
              <a:rPr lang="en-US" b="1" u="sng" dirty="0">
                <a:solidFill>
                  <a:schemeClr val="tx1"/>
                </a:solidFill>
              </a:rPr>
              <a:t>Insulation between programs and data, and data abstraction</a:t>
            </a:r>
          </a:p>
          <a:p>
            <a:r>
              <a:rPr lang="en-US" dirty="0">
                <a:solidFill>
                  <a:schemeClr val="tx1"/>
                </a:solidFill>
              </a:rPr>
              <a:t>For example, a file access program may be written in such a way that it can access only STUDENT records of the structure shown. </a:t>
            </a:r>
          </a:p>
          <a:p>
            <a:r>
              <a:rPr lang="en-US" dirty="0">
                <a:solidFill>
                  <a:schemeClr val="tx1"/>
                </a:solidFill>
              </a:rPr>
              <a:t>If we want to add another piece of data to each STUDENT record, say the </a:t>
            </a:r>
            <a:r>
              <a:rPr lang="en-US" dirty="0" err="1">
                <a:solidFill>
                  <a:schemeClr val="tx1"/>
                </a:solidFill>
              </a:rPr>
              <a:t>Birth_date</a:t>
            </a:r>
            <a:r>
              <a:rPr lang="en-US" dirty="0">
                <a:solidFill>
                  <a:schemeClr val="tx1"/>
                </a:solidFill>
              </a:rPr>
              <a:t>, such a program will no longer work and must be changed. </a:t>
            </a:r>
          </a:p>
          <a:p>
            <a:r>
              <a:rPr lang="en-US" dirty="0">
                <a:solidFill>
                  <a:schemeClr val="tx1"/>
                </a:solidFill>
              </a:rPr>
              <a:t>In a DBMS environment, we only need to change the description of STUDENT records in the catalog to show the new data item </a:t>
            </a:r>
            <a:r>
              <a:rPr lang="en-US" dirty="0" err="1">
                <a:solidFill>
                  <a:schemeClr val="tx1"/>
                </a:solidFill>
              </a:rPr>
              <a:t>Birth_date</a:t>
            </a:r>
            <a:r>
              <a:rPr lang="en-US" dirty="0">
                <a:solidFill>
                  <a:schemeClr val="tx1"/>
                </a:solidFill>
              </a:rPr>
              <a:t>; no programs are changed.</a:t>
            </a:r>
          </a:p>
          <a:p>
            <a:endParaRPr lang="en-US" dirty="0">
              <a:solidFill>
                <a:schemeClr val="tx1"/>
              </a:solidFill>
            </a:endParaRPr>
          </a:p>
        </p:txBody>
      </p:sp>
      <p:pic>
        <p:nvPicPr>
          <p:cNvPr id="5" name="Picture 4"/>
          <p:cNvPicPr>
            <a:picLocks noChangeAspect="1"/>
          </p:cNvPicPr>
          <p:nvPr/>
        </p:nvPicPr>
        <p:blipFill>
          <a:blip r:embed="rId2"/>
          <a:stretch>
            <a:fillRect/>
          </a:stretch>
        </p:blipFill>
        <p:spPr>
          <a:xfrm>
            <a:off x="754679" y="4020066"/>
            <a:ext cx="9213105" cy="1820563"/>
          </a:xfrm>
          <a:prstGeom prst="rect">
            <a:avLst/>
          </a:prstGeom>
          <a:ln w="28575">
            <a:solidFill>
              <a:schemeClr val="tx1"/>
            </a:solidFill>
          </a:ln>
        </p:spPr>
      </p:pic>
    </p:spTree>
    <p:extLst>
      <p:ext uri="{BB962C8B-B14F-4D97-AF65-F5344CB8AC3E}">
        <p14:creationId xmlns:p14="http://schemas.microsoft.com/office/powerpoint/2010/main" val="2159634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Database Approach</a:t>
            </a:r>
          </a:p>
        </p:txBody>
      </p:sp>
      <p:sp>
        <p:nvSpPr>
          <p:cNvPr id="3" name="Content Placeholder 2"/>
          <p:cNvSpPr>
            <a:spLocks noGrp="1"/>
          </p:cNvSpPr>
          <p:nvPr>
            <p:ph idx="1"/>
          </p:nvPr>
        </p:nvSpPr>
        <p:spPr>
          <a:xfrm>
            <a:off x="323106" y="1375720"/>
            <a:ext cx="9710579" cy="5008603"/>
          </a:xfrm>
        </p:spPr>
        <p:txBody>
          <a:bodyPr>
            <a:normAutofit fontScale="92500" lnSpcReduction="20000"/>
          </a:bodyPr>
          <a:lstStyle/>
          <a:p>
            <a:r>
              <a:rPr lang="en-US" b="1" u="sng" dirty="0">
                <a:solidFill>
                  <a:schemeClr val="tx1"/>
                </a:solidFill>
              </a:rPr>
              <a:t>Insulation between programs and data, and data abstraction</a:t>
            </a:r>
          </a:p>
          <a:p>
            <a:r>
              <a:rPr lang="en-US" dirty="0">
                <a:solidFill>
                  <a:schemeClr val="tx1"/>
                </a:solidFill>
              </a:rPr>
              <a:t>In some types of database systems, such as object-oriented and object-relational systems users can </a:t>
            </a:r>
            <a:r>
              <a:rPr lang="en-US" b="1" dirty="0">
                <a:solidFill>
                  <a:schemeClr val="accent5"/>
                </a:solidFill>
              </a:rPr>
              <a:t>define operations </a:t>
            </a:r>
            <a:r>
              <a:rPr lang="en-US" dirty="0">
                <a:solidFill>
                  <a:schemeClr val="tx1"/>
                </a:solidFill>
              </a:rPr>
              <a:t>on data as part of the database definitions. </a:t>
            </a:r>
          </a:p>
          <a:p>
            <a:r>
              <a:rPr lang="en-US" dirty="0">
                <a:solidFill>
                  <a:schemeClr val="tx1"/>
                </a:solidFill>
              </a:rPr>
              <a:t>Operation (also called a function or method) is specified in two parts. </a:t>
            </a:r>
          </a:p>
          <a:p>
            <a:pPr lvl="1"/>
            <a:r>
              <a:rPr lang="en-US" dirty="0">
                <a:solidFill>
                  <a:schemeClr val="tx1"/>
                </a:solidFill>
              </a:rPr>
              <a:t>The interface (or signature) - includes the operation name and the data types of its arguments (or parameters). </a:t>
            </a:r>
          </a:p>
          <a:p>
            <a:pPr lvl="1"/>
            <a:r>
              <a:rPr lang="en-US" dirty="0">
                <a:solidFill>
                  <a:schemeClr val="tx1"/>
                </a:solidFill>
              </a:rPr>
              <a:t>The implementation (or method) - is specified separately and can be changed without affecting the interface. </a:t>
            </a:r>
          </a:p>
          <a:p>
            <a:r>
              <a:rPr lang="en-US" dirty="0">
                <a:solidFill>
                  <a:schemeClr val="tx1"/>
                </a:solidFill>
              </a:rPr>
              <a:t>User application programs can operate on the data by invoking these operations through their names and arguments called as </a:t>
            </a:r>
            <a:r>
              <a:rPr lang="en-US" b="1" dirty="0">
                <a:solidFill>
                  <a:schemeClr val="accent5"/>
                </a:solidFill>
              </a:rPr>
              <a:t>program-operation independence</a:t>
            </a:r>
            <a:r>
              <a:rPr lang="en-US" dirty="0">
                <a:solidFill>
                  <a:schemeClr val="tx1"/>
                </a:solidFill>
              </a:rPr>
              <a:t>.</a:t>
            </a:r>
          </a:p>
          <a:p>
            <a:r>
              <a:rPr lang="en-US" dirty="0">
                <a:solidFill>
                  <a:schemeClr val="tx1"/>
                </a:solidFill>
              </a:rPr>
              <a:t>For example, an operation CALCULATE_GPA can be applied to a STUDENT object to calculate the grade point average. </a:t>
            </a:r>
          </a:p>
          <a:p>
            <a:r>
              <a:rPr lang="en-US" b="1" u="sng" dirty="0">
                <a:solidFill>
                  <a:schemeClr val="tx1"/>
                </a:solidFill>
              </a:rPr>
              <a:t>Data abstraction </a:t>
            </a:r>
            <a:r>
              <a:rPr lang="en-US" dirty="0">
                <a:solidFill>
                  <a:schemeClr val="tx1"/>
                </a:solidFill>
              </a:rPr>
              <a:t>- The characteristic that allows program-data independence and program-operation independence.</a:t>
            </a:r>
          </a:p>
          <a:p>
            <a:r>
              <a:rPr lang="en-US" dirty="0">
                <a:solidFill>
                  <a:schemeClr val="tx1"/>
                </a:solidFill>
              </a:rPr>
              <a:t>A DBMS provides users with a conceptual representation of data that does not include many of the details of how the data is stored or how the operations are implemented. </a:t>
            </a:r>
          </a:p>
          <a:p>
            <a:r>
              <a:rPr lang="en-US" b="1" dirty="0">
                <a:solidFill>
                  <a:schemeClr val="accent5"/>
                </a:solidFill>
              </a:rPr>
              <a:t>Data model - </a:t>
            </a:r>
            <a:r>
              <a:rPr lang="en-US" dirty="0">
                <a:solidFill>
                  <a:schemeClr val="tx1"/>
                </a:solidFill>
              </a:rPr>
              <a:t>a type of data abstraction that is used to provide this conceptual representation and hides storage and implementation details.</a:t>
            </a:r>
          </a:p>
        </p:txBody>
      </p:sp>
    </p:spTree>
    <p:extLst>
      <p:ext uri="{BB962C8B-B14F-4D97-AF65-F5344CB8AC3E}">
        <p14:creationId xmlns:p14="http://schemas.microsoft.com/office/powerpoint/2010/main" val="967540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Database Approach</a:t>
            </a:r>
          </a:p>
        </p:txBody>
      </p:sp>
      <p:sp>
        <p:nvSpPr>
          <p:cNvPr id="3" name="Content Placeholder 2"/>
          <p:cNvSpPr>
            <a:spLocks noGrp="1"/>
          </p:cNvSpPr>
          <p:nvPr>
            <p:ph idx="1"/>
          </p:nvPr>
        </p:nvSpPr>
        <p:spPr>
          <a:xfrm>
            <a:off x="323106" y="1375721"/>
            <a:ext cx="6415445" cy="4607978"/>
          </a:xfrm>
        </p:spPr>
        <p:txBody>
          <a:bodyPr>
            <a:normAutofit lnSpcReduction="10000"/>
          </a:bodyPr>
          <a:lstStyle/>
          <a:p>
            <a:r>
              <a:rPr lang="en-US" b="1" u="sng" dirty="0">
                <a:solidFill>
                  <a:schemeClr val="tx1"/>
                </a:solidFill>
              </a:rPr>
              <a:t>Support of Multiple Views of the Data</a:t>
            </a:r>
          </a:p>
          <a:p>
            <a:r>
              <a:rPr lang="en-US" b="1" dirty="0">
                <a:solidFill>
                  <a:schemeClr val="accent5"/>
                </a:solidFill>
              </a:rPr>
              <a:t>View</a:t>
            </a:r>
            <a:r>
              <a:rPr lang="en-US" dirty="0">
                <a:solidFill>
                  <a:schemeClr val="tx1"/>
                </a:solidFill>
              </a:rPr>
              <a:t> - a subset of the database or it may contain virtual data that is derived from the database files but is not explicitly stored. </a:t>
            </a:r>
          </a:p>
          <a:p>
            <a:r>
              <a:rPr lang="en-US" dirty="0">
                <a:solidFill>
                  <a:schemeClr val="tx1"/>
                </a:solidFill>
              </a:rPr>
              <a:t>A multiuser DBMS whose users have a variety of distinct applications must provide facilities for defining multiple views. </a:t>
            </a:r>
          </a:p>
          <a:p>
            <a:r>
              <a:rPr lang="en-US" dirty="0">
                <a:solidFill>
                  <a:schemeClr val="tx1"/>
                </a:solidFill>
              </a:rPr>
              <a:t>For example:</a:t>
            </a:r>
          </a:p>
          <a:p>
            <a:pPr lvl="1"/>
            <a:r>
              <a:rPr lang="en-US" dirty="0">
                <a:solidFill>
                  <a:schemeClr val="tx1"/>
                </a:solidFill>
              </a:rPr>
              <a:t>One user of the database may be interested only in accessing and printing the transcript of each student; the view for this user is shown in Figure 1.5(a). </a:t>
            </a:r>
          </a:p>
          <a:p>
            <a:pPr lvl="1"/>
            <a:r>
              <a:rPr lang="en-US" dirty="0">
                <a:solidFill>
                  <a:schemeClr val="tx1"/>
                </a:solidFill>
              </a:rPr>
              <a:t>A second user, who is interested only in checking that students have taken all the prerequisites of each course for which the student registers, may require the view shown in Figure 1.5(b).</a:t>
            </a:r>
          </a:p>
        </p:txBody>
      </p:sp>
      <p:pic>
        <p:nvPicPr>
          <p:cNvPr id="4" name="Picture 3"/>
          <p:cNvPicPr>
            <a:picLocks noChangeAspect="1"/>
          </p:cNvPicPr>
          <p:nvPr/>
        </p:nvPicPr>
        <p:blipFill>
          <a:blip r:embed="rId2"/>
          <a:stretch>
            <a:fillRect/>
          </a:stretch>
        </p:blipFill>
        <p:spPr>
          <a:xfrm>
            <a:off x="7103739" y="2095261"/>
            <a:ext cx="4340525" cy="3168898"/>
          </a:xfrm>
          <a:prstGeom prst="rect">
            <a:avLst/>
          </a:prstGeom>
          <a:ln w="28575">
            <a:solidFill>
              <a:schemeClr val="tx1"/>
            </a:solidFill>
          </a:ln>
        </p:spPr>
      </p:pic>
    </p:spTree>
    <p:extLst>
      <p:ext uri="{BB962C8B-B14F-4D97-AF65-F5344CB8AC3E}">
        <p14:creationId xmlns:p14="http://schemas.microsoft.com/office/powerpoint/2010/main" val="1862621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Database Approach</a:t>
            </a:r>
          </a:p>
        </p:txBody>
      </p:sp>
      <p:sp>
        <p:nvSpPr>
          <p:cNvPr id="3" name="Content Placeholder 2"/>
          <p:cNvSpPr>
            <a:spLocks noGrp="1"/>
          </p:cNvSpPr>
          <p:nvPr>
            <p:ph idx="1"/>
          </p:nvPr>
        </p:nvSpPr>
        <p:spPr>
          <a:xfrm>
            <a:off x="323106" y="1375721"/>
            <a:ext cx="9941240" cy="4607978"/>
          </a:xfrm>
        </p:spPr>
        <p:txBody>
          <a:bodyPr>
            <a:normAutofit lnSpcReduction="10000"/>
          </a:bodyPr>
          <a:lstStyle/>
          <a:p>
            <a:r>
              <a:rPr lang="en-US" b="1" u="sng" dirty="0">
                <a:solidFill>
                  <a:schemeClr val="tx1"/>
                </a:solidFill>
              </a:rPr>
              <a:t>Sharing of Data and Multiuser Transaction Processing</a:t>
            </a:r>
          </a:p>
          <a:p>
            <a:r>
              <a:rPr lang="en-US" dirty="0">
                <a:solidFill>
                  <a:schemeClr val="tx1"/>
                </a:solidFill>
              </a:rPr>
              <a:t>A multiuser DBMS, must allow multiple users to access the database at the same time.</a:t>
            </a:r>
          </a:p>
          <a:p>
            <a:r>
              <a:rPr lang="en-US" dirty="0">
                <a:solidFill>
                  <a:schemeClr val="tx1"/>
                </a:solidFill>
              </a:rPr>
              <a:t>The DBMS must include “</a:t>
            </a:r>
            <a:r>
              <a:rPr lang="en-US" b="1" dirty="0">
                <a:solidFill>
                  <a:schemeClr val="tx1"/>
                </a:solidFill>
              </a:rPr>
              <a:t>concurrency control software” </a:t>
            </a:r>
            <a:r>
              <a:rPr lang="en-US" dirty="0">
                <a:solidFill>
                  <a:schemeClr val="tx1"/>
                </a:solidFill>
              </a:rPr>
              <a:t>to ensure that several users trying to update the same data do so in a controlled manner so that the result of the updates is correct. </a:t>
            </a:r>
          </a:p>
          <a:p>
            <a:pPr lvl="1"/>
            <a:r>
              <a:rPr lang="en-US" dirty="0">
                <a:solidFill>
                  <a:schemeClr val="tx1"/>
                </a:solidFill>
              </a:rPr>
              <a:t>For example, when several reservation agents try to assign a seat on an airline flight, the DBMS should ensure that each seat can be accessed by only one agent at a time for assignment to a passenger.</a:t>
            </a:r>
          </a:p>
          <a:p>
            <a:r>
              <a:rPr lang="en-US" b="1" u="sng" dirty="0">
                <a:solidFill>
                  <a:schemeClr val="tx1"/>
                </a:solidFill>
              </a:rPr>
              <a:t>Transaction</a:t>
            </a:r>
            <a:r>
              <a:rPr lang="en-US" dirty="0">
                <a:solidFill>
                  <a:schemeClr val="tx1"/>
                </a:solidFill>
              </a:rPr>
              <a:t> - An executing program or process that includes one or more database accesses, such as reading or updating of database records. </a:t>
            </a:r>
          </a:p>
          <a:p>
            <a:r>
              <a:rPr lang="en-US" dirty="0">
                <a:solidFill>
                  <a:schemeClr val="tx1"/>
                </a:solidFill>
              </a:rPr>
              <a:t>The DBMS must enforce several transaction properties.</a:t>
            </a:r>
          </a:p>
          <a:p>
            <a:pPr lvl="1"/>
            <a:r>
              <a:rPr lang="en-US" dirty="0">
                <a:solidFill>
                  <a:schemeClr val="tx1"/>
                </a:solidFill>
              </a:rPr>
              <a:t> </a:t>
            </a:r>
            <a:r>
              <a:rPr lang="en-US" b="1" dirty="0">
                <a:solidFill>
                  <a:schemeClr val="accent5"/>
                </a:solidFill>
              </a:rPr>
              <a:t>Isolation</a:t>
            </a:r>
            <a:r>
              <a:rPr lang="en-US" dirty="0">
                <a:solidFill>
                  <a:schemeClr val="tx1"/>
                </a:solidFill>
              </a:rPr>
              <a:t> - ensures that each transaction appears to execute in isolation from other transactions, even though hundreds of transactions may be executing at the same time.</a:t>
            </a:r>
          </a:p>
          <a:p>
            <a:pPr lvl="1"/>
            <a:r>
              <a:rPr lang="en-US" dirty="0">
                <a:solidFill>
                  <a:schemeClr val="tx1"/>
                </a:solidFill>
              </a:rPr>
              <a:t> </a:t>
            </a:r>
            <a:r>
              <a:rPr lang="en-US" b="1" dirty="0">
                <a:solidFill>
                  <a:schemeClr val="accent5"/>
                </a:solidFill>
              </a:rPr>
              <a:t>Atomicity</a:t>
            </a:r>
            <a:r>
              <a:rPr lang="en-US" dirty="0">
                <a:solidFill>
                  <a:schemeClr val="tx1"/>
                </a:solidFill>
              </a:rPr>
              <a:t> - ensures that either all the database operations in a transaction are executed or none are.</a:t>
            </a:r>
          </a:p>
        </p:txBody>
      </p:sp>
    </p:spTree>
    <p:extLst>
      <p:ext uri="{BB962C8B-B14F-4D97-AF65-F5344CB8AC3E}">
        <p14:creationId xmlns:p14="http://schemas.microsoft.com/office/powerpoint/2010/main" val="1644709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Files vs. Databases</a:t>
            </a:r>
          </a:p>
        </p:txBody>
      </p:sp>
      <p:pic>
        <p:nvPicPr>
          <p:cNvPr id="4" name="Content Placeholder 3"/>
          <p:cNvPicPr>
            <a:picLocks noGrp="1" noChangeAspect="1"/>
          </p:cNvPicPr>
          <p:nvPr>
            <p:ph idx="1"/>
          </p:nvPr>
        </p:nvPicPr>
        <p:blipFill>
          <a:blip r:embed="rId2"/>
          <a:stretch>
            <a:fillRect/>
          </a:stretch>
        </p:blipFill>
        <p:spPr>
          <a:xfrm>
            <a:off x="1063154" y="1501561"/>
            <a:ext cx="7430057" cy="4795835"/>
          </a:xfrm>
          <a:prstGeom prst="rect">
            <a:avLst/>
          </a:prstGeom>
        </p:spPr>
      </p:pic>
    </p:spTree>
    <p:extLst>
      <p:ext uri="{BB962C8B-B14F-4D97-AF65-F5344CB8AC3E}">
        <p14:creationId xmlns:p14="http://schemas.microsoft.com/office/powerpoint/2010/main" val="2599317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Using DBMS </a:t>
            </a:r>
          </a:p>
        </p:txBody>
      </p:sp>
      <p:sp>
        <p:nvSpPr>
          <p:cNvPr id="3" name="Content Placeholder 2"/>
          <p:cNvSpPr>
            <a:spLocks noGrp="1"/>
          </p:cNvSpPr>
          <p:nvPr>
            <p:ph idx="1"/>
          </p:nvPr>
        </p:nvSpPr>
        <p:spPr>
          <a:xfrm>
            <a:off x="512576" y="1400433"/>
            <a:ext cx="9381067" cy="5132171"/>
          </a:xfrm>
        </p:spPr>
        <p:txBody>
          <a:bodyPr>
            <a:normAutofit/>
          </a:bodyPr>
          <a:lstStyle/>
          <a:p>
            <a:r>
              <a:rPr lang="en-US" b="1" u="sng" dirty="0">
                <a:solidFill>
                  <a:schemeClr val="tx1"/>
                </a:solidFill>
              </a:rPr>
              <a:t>Controlling Redundancy</a:t>
            </a:r>
          </a:p>
          <a:p>
            <a:r>
              <a:rPr lang="en-US" dirty="0">
                <a:solidFill>
                  <a:schemeClr val="tx1"/>
                </a:solidFill>
              </a:rPr>
              <a:t>In traditional software development using file processing, every user group maintains its own files for handling its data-processing applications. </a:t>
            </a:r>
          </a:p>
          <a:p>
            <a:r>
              <a:rPr lang="en-US" dirty="0">
                <a:solidFill>
                  <a:schemeClr val="tx1"/>
                </a:solidFill>
              </a:rPr>
              <a:t>For example: </a:t>
            </a:r>
            <a:r>
              <a:rPr lang="en-US" b="1" dirty="0">
                <a:solidFill>
                  <a:schemeClr val="tx1"/>
                </a:solidFill>
              </a:rPr>
              <a:t>UNIVERSITY database</a:t>
            </a:r>
          </a:p>
          <a:p>
            <a:r>
              <a:rPr lang="en-US" dirty="0">
                <a:solidFill>
                  <a:schemeClr val="tx1"/>
                </a:solidFill>
              </a:rPr>
              <a:t>Two groups of users: 1. Course registration personnel  2. Accounting office. </a:t>
            </a:r>
          </a:p>
          <a:p>
            <a:r>
              <a:rPr lang="en-US" dirty="0">
                <a:solidFill>
                  <a:schemeClr val="tx1"/>
                </a:solidFill>
              </a:rPr>
              <a:t>In the traditional approach, each group independently keeps files on students. </a:t>
            </a:r>
          </a:p>
          <a:p>
            <a:pPr lvl="1"/>
            <a:r>
              <a:rPr lang="en-US" dirty="0">
                <a:solidFill>
                  <a:schemeClr val="tx1"/>
                </a:solidFill>
              </a:rPr>
              <a:t>1.The accounting office keeps data on registration and related billing information</a:t>
            </a:r>
          </a:p>
          <a:p>
            <a:pPr lvl="1"/>
            <a:r>
              <a:rPr lang="en-US" dirty="0">
                <a:solidFill>
                  <a:schemeClr val="tx1"/>
                </a:solidFill>
              </a:rPr>
              <a:t>2. The registration office keeps track of student courses and grades. </a:t>
            </a:r>
          </a:p>
        </p:txBody>
      </p:sp>
    </p:spTree>
    <p:extLst>
      <p:ext uri="{BB962C8B-B14F-4D97-AF65-F5344CB8AC3E}">
        <p14:creationId xmlns:p14="http://schemas.microsoft.com/office/powerpoint/2010/main" val="1349233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Using DBMS </a:t>
            </a:r>
          </a:p>
        </p:txBody>
      </p:sp>
      <p:sp>
        <p:nvSpPr>
          <p:cNvPr id="3" name="Content Placeholder 2"/>
          <p:cNvSpPr>
            <a:spLocks noGrp="1"/>
          </p:cNvSpPr>
          <p:nvPr>
            <p:ph idx="1"/>
          </p:nvPr>
        </p:nvSpPr>
        <p:spPr>
          <a:xfrm>
            <a:off x="323106" y="1375720"/>
            <a:ext cx="9381067" cy="5132171"/>
          </a:xfrm>
        </p:spPr>
        <p:txBody>
          <a:bodyPr>
            <a:normAutofit/>
          </a:bodyPr>
          <a:lstStyle/>
          <a:p>
            <a:r>
              <a:rPr lang="en-US" b="1" u="sng" dirty="0">
                <a:solidFill>
                  <a:schemeClr val="tx1"/>
                </a:solidFill>
              </a:rPr>
              <a:t>Controlling Redundancy</a:t>
            </a:r>
          </a:p>
          <a:p>
            <a:r>
              <a:rPr lang="en-US" dirty="0">
                <a:solidFill>
                  <a:schemeClr val="tx1"/>
                </a:solidFill>
              </a:rPr>
              <a:t>This </a:t>
            </a:r>
            <a:r>
              <a:rPr lang="en-US" b="1" dirty="0">
                <a:solidFill>
                  <a:srgbClr val="C00000"/>
                </a:solidFill>
              </a:rPr>
              <a:t>redundancy</a:t>
            </a:r>
            <a:r>
              <a:rPr lang="en-US" dirty="0">
                <a:solidFill>
                  <a:schemeClr val="tx1"/>
                </a:solidFill>
              </a:rPr>
              <a:t> in storing the same data multiple times leads to several problems.</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sp>
        <p:nvSpPr>
          <p:cNvPr id="5" name="TextBox 4"/>
          <p:cNvSpPr txBox="1"/>
          <p:nvPr/>
        </p:nvSpPr>
        <p:spPr>
          <a:xfrm>
            <a:off x="863484" y="2414806"/>
            <a:ext cx="4005077" cy="954107"/>
          </a:xfrm>
          <a:prstGeom prst="rect">
            <a:avLst/>
          </a:prstGeom>
          <a:noFill/>
          <a:ln w="28575">
            <a:solidFill>
              <a:schemeClr val="accent1">
                <a:lumMod val="60000"/>
                <a:lumOff val="40000"/>
              </a:schemeClr>
            </a:solidFill>
          </a:ln>
        </p:spPr>
        <p:txBody>
          <a:bodyPr wrap="square" rtlCol="0">
            <a:spAutoFit/>
          </a:bodyPr>
          <a:lstStyle/>
          <a:p>
            <a:r>
              <a:rPr lang="en-US" sz="1400" dirty="0"/>
              <a:t>1. Need to perform a single logical update such as entering data on a new student multiple times, once for each file where student data is recorded. This leads to </a:t>
            </a:r>
            <a:r>
              <a:rPr lang="en-US" sz="1400" b="1" dirty="0">
                <a:solidFill>
                  <a:srgbClr val="C00000"/>
                </a:solidFill>
              </a:rPr>
              <a:t>duplication of effort</a:t>
            </a:r>
            <a:r>
              <a:rPr lang="en-US" sz="1400" dirty="0"/>
              <a:t>. </a:t>
            </a:r>
          </a:p>
        </p:txBody>
      </p:sp>
      <p:sp>
        <p:nvSpPr>
          <p:cNvPr id="6" name="TextBox 5"/>
          <p:cNvSpPr txBox="1"/>
          <p:nvPr/>
        </p:nvSpPr>
        <p:spPr>
          <a:xfrm>
            <a:off x="5408939" y="2414805"/>
            <a:ext cx="3677280" cy="954107"/>
          </a:xfrm>
          <a:prstGeom prst="rect">
            <a:avLst/>
          </a:prstGeom>
          <a:noFill/>
          <a:ln w="28575">
            <a:solidFill>
              <a:schemeClr val="accent1">
                <a:lumMod val="60000"/>
                <a:lumOff val="40000"/>
              </a:schemeClr>
            </a:solidFill>
          </a:ln>
        </p:spPr>
        <p:txBody>
          <a:bodyPr wrap="square" rtlCol="0">
            <a:spAutoFit/>
          </a:bodyPr>
          <a:lstStyle/>
          <a:p>
            <a:r>
              <a:rPr lang="en-US" sz="1400" dirty="0"/>
              <a:t>2. </a:t>
            </a:r>
            <a:r>
              <a:rPr lang="en-US" sz="1400" b="1" dirty="0">
                <a:solidFill>
                  <a:srgbClr val="C00000"/>
                </a:solidFill>
              </a:rPr>
              <a:t>Storage space is wasted </a:t>
            </a:r>
            <a:r>
              <a:rPr lang="en-US" sz="1400" dirty="0"/>
              <a:t>when the same data is stored repeatedly.</a:t>
            </a:r>
          </a:p>
          <a:p>
            <a:endParaRPr lang="en-US" sz="1400" dirty="0"/>
          </a:p>
          <a:p>
            <a:endParaRPr lang="en-US" sz="1400" dirty="0"/>
          </a:p>
        </p:txBody>
      </p:sp>
      <p:sp>
        <p:nvSpPr>
          <p:cNvPr id="7" name="TextBox 6"/>
          <p:cNvSpPr txBox="1"/>
          <p:nvPr/>
        </p:nvSpPr>
        <p:spPr>
          <a:xfrm>
            <a:off x="1004229" y="3623023"/>
            <a:ext cx="7942877" cy="2031325"/>
          </a:xfrm>
          <a:prstGeom prst="rect">
            <a:avLst/>
          </a:prstGeom>
          <a:noFill/>
          <a:ln w="28575">
            <a:solidFill>
              <a:schemeClr val="accent1">
                <a:lumMod val="60000"/>
                <a:lumOff val="40000"/>
              </a:schemeClr>
            </a:solidFill>
          </a:ln>
        </p:spPr>
        <p:txBody>
          <a:bodyPr wrap="square" rtlCol="0">
            <a:spAutoFit/>
          </a:bodyPr>
          <a:lstStyle/>
          <a:p>
            <a:r>
              <a:rPr lang="en-US" sz="1400" dirty="0"/>
              <a:t>3. Files that represent the </a:t>
            </a:r>
            <a:r>
              <a:rPr lang="en-US" sz="1400" b="1" dirty="0">
                <a:solidFill>
                  <a:srgbClr val="C00000"/>
                </a:solidFill>
              </a:rPr>
              <a:t>same data may become inconsistent</a:t>
            </a:r>
            <a:r>
              <a:rPr lang="en-US" sz="1400" dirty="0"/>
              <a:t>. This may happen because an update is applied to some of the files but not to others. </a:t>
            </a:r>
          </a:p>
          <a:p>
            <a:endParaRPr lang="en-US" sz="1400" dirty="0"/>
          </a:p>
          <a:p>
            <a:r>
              <a:rPr lang="en-US" sz="1400" dirty="0"/>
              <a:t>Even if an update—such as adding a new student—is applied to all the appropriate files, the data concerning the student may still be inconsistent because the updates are applied independently by each user group. </a:t>
            </a:r>
          </a:p>
          <a:p>
            <a:pPr marL="742950" lvl="1" indent="-285750">
              <a:buFont typeface="Wingdings" panose="05000000000000000000" pitchFamily="2" charset="2"/>
              <a:buChar char="§"/>
            </a:pPr>
            <a:r>
              <a:rPr lang="en-US" sz="1400" dirty="0"/>
              <a:t>For example, one user group may enter a student’s birth date erroneously as ‘JAN-19-1988’, whereas the other user groups may enter the correct value of ‘JAN-29-1988’.</a:t>
            </a:r>
          </a:p>
          <a:p>
            <a:endParaRPr lang="en-US" sz="1400" dirty="0"/>
          </a:p>
        </p:txBody>
      </p:sp>
    </p:spTree>
    <p:extLst>
      <p:ext uri="{BB962C8B-B14F-4D97-AF65-F5344CB8AC3E}">
        <p14:creationId xmlns:p14="http://schemas.microsoft.com/office/powerpoint/2010/main" val="3301693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Using DBMS </a:t>
            </a:r>
          </a:p>
        </p:txBody>
      </p:sp>
      <p:sp>
        <p:nvSpPr>
          <p:cNvPr id="3" name="Content Placeholder 2"/>
          <p:cNvSpPr>
            <a:spLocks noGrp="1"/>
          </p:cNvSpPr>
          <p:nvPr>
            <p:ph idx="1"/>
          </p:nvPr>
        </p:nvSpPr>
        <p:spPr>
          <a:xfrm>
            <a:off x="323106" y="1375721"/>
            <a:ext cx="9735294" cy="4607978"/>
          </a:xfrm>
        </p:spPr>
        <p:txBody>
          <a:bodyPr>
            <a:normAutofit fontScale="85000" lnSpcReduction="10000"/>
          </a:bodyPr>
          <a:lstStyle/>
          <a:p>
            <a:r>
              <a:rPr lang="en-US" b="1" u="sng" dirty="0">
                <a:solidFill>
                  <a:schemeClr val="tx1"/>
                </a:solidFill>
              </a:rPr>
              <a:t>Restricting Unauthorized Access</a:t>
            </a:r>
          </a:p>
          <a:p>
            <a:r>
              <a:rPr lang="en-US" dirty="0">
                <a:solidFill>
                  <a:schemeClr val="tx1"/>
                </a:solidFill>
              </a:rPr>
              <a:t>When multiple users share a large database, most users will not be authorized to access all information in the database. </a:t>
            </a:r>
          </a:p>
          <a:p>
            <a:pPr lvl="1"/>
            <a:r>
              <a:rPr lang="en-US" dirty="0">
                <a:solidFill>
                  <a:schemeClr val="tx1"/>
                </a:solidFill>
              </a:rPr>
              <a:t>For example, financial data such as salaries and bonuses is often considered confidential, and only authorized persons are allowed to access such data.</a:t>
            </a:r>
          </a:p>
          <a:p>
            <a:r>
              <a:rPr lang="en-US" dirty="0">
                <a:solidFill>
                  <a:schemeClr val="tx1"/>
                </a:solidFill>
              </a:rPr>
              <a:t>A DBMS should provide a </a:t>
            </a:r>
            <a:r>
              <a:rPr lang="en-US" b="1" dirty="0">
                <a:solidFill>
                  <a:schemeClr val="accent5"/>
                </a:solidFill>
              </a:rPr>
              <a:t>security and authorization subsystem</a:t>
            </a:r>
            <a:r>
              <a:rPr lang="en-US" dirty="0">
                <a:solidFill>
                  <a:schemeClr val="tx1"/>
                </a:solidFill>
              </a:rPr>
              <a:t>, which the DBA uses to create accounts and to specify account restrictions. </a:t>
            </a:r>
          </a:p>
          <a:p>
            <a:pPr lvl="1"/>
            <a:r>
              <a:rPr lang="en-US" dirty="0">
                <a:solidFill>
                  <a:schemeClr val="tx1"/>
                </a:solidFill>
              </a:rPr>
              <a:t>For example, only the DBA’s staff may be allowed to use certain privileged software, such as the software for creating new accounts.</a:t>
            </a:r>
          </a:p>
          <a:p>
            <a:r>
              <a:rPr lang="en-US" b="1" u="sng" dirty="0">
                <a:solidFill>
                  <a:schemeClr val="tx1"/>
                </a:solidFill>
              </a:rPr>
              <a:t>Providing Persistent Storage for Program Objects</a:t>
            </a:r>
          </a:p>
          <a:p>
            <a:r>
              <a:rPr lang="en-US" dirty="0">
                <a:solidFill>
                  <a:schemeClr val="tx1"/>
                </a:solidFill>
              </a:rPr>
              <a:t>Databases can be used to provide </a:t>
            </a:r>
            <a:r>
              <a:rPr lang="en-US" b="1" dirty="0">
                <a:solidFill>
                  <a:schemeClr val="accent5"/>
                </a:solidFill>
              </a:rPr>
              <a:t>persistent storage for program objects and data structures</a:t>
            </a:r>
            <a:r>
              <a:rPr lang="en-US" dirty="0">
                <a:solidFill>
                  <a:schemeClr val="tx1"/>
                </a:solidFill>
              </a:rPr>
              <a:t>.</a:t>
            </a:r>
          </a:p>
          <a:p>
            <a:r>
              <a:rPr lang="en-US" dirty="0">
                <a:solidFill>
                  <a:schemeClr val="tx1"/>
                </a:solidFill>
              </a:rPr>
              <a:t>Programming languages typically have complex data structures, such as </a:t>
            </a:r>
            <a:r>
              <a:rPr lang="en-US" dirty="0" err="1">
                <a:solidFill>
                  <a:schemeClr val="tx1"/>
                </a:solidFill>
              </a:rPr>
              <a:t>structs</a:t>
            </a:r>
            <a:r>
              <a:rPr lang="en-US" dirty="0">
                <a:solidFill>
                  <a:schemeClr val="tx1"/>
                </a:solidFill>
              </a:rPr>
              <a:t> or class definitions in C++ or Java. The values of program variables or objects are discarded once a program terminates, unless stored in permanent files.</a:t>
            </a:r>
          </a:p>
          <a:p>
            <a:r>
              <a:rPr lang="en-US" dirty="0">
                <a:solidFill>
                  <a:schemeClr val="tx1"/>
                </a:solidFill>
              </a:rPr>
              <a:t>A complex object in C++ can be stored permanently in an object-oriented DBMS. Such an object is said to be </a:t>
            </a:r>
            <a:r>
              <a:rPr lang="en-US" b="1" dirty="0">
                <a:solidFill>
                  <a:srgbClr val="C00000"/>
                </a:solidFill>
              </a:rPr>
              <a:t>persistent</a:t>
            </a:r>
            <a:r>
              <a:rPr lang="en-US" dirty="0">
                <a:solidFill>
                  <a:schemeClr val="tx1"/>
                </a:solidFill>
              </a:rPr>
              <a:t>, since it survives the termination of program execution and can later be directly retrieved by another program.</a:t>
            </a:r>
          </a:p>
        </p:txBody>
      </p:sp>
    </p:spTree>
    <p:extLst>
      <p:ext uri="{BB962C8B-B14F-4D97-AF65-F5344CB8AC3E}">
        <p14:creationId xmlns:p14="http://schemas.microsoft.com/office/powerpoint/2010/main" val="4084603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837188"/>
            <a:ext cx="8534400" cy="3875715"/>
          </a:xfrm>
        </p:spPr>
        <p:txBody>
          <a:bodyPr>
            <a:normAutofit fontScale="90000"/>
          </a:bodyPr>
          <a:lstStyle/>
          <a:p>
            <a:r>
              <a:rPr lang="en-US" sz="3100" cap="none" dirty="0">
                <a:solidFill>
                  <a:schemeClr val="tx1"/>
                </a:solidFill>
              </a:rPr>
              <a:t>- Introduction</a:t>
            </a:r>
            <a:br>
              <a:rPr lang="en-US" sz="3100" cap="none" dirty="0">
                <a:solidFill>
                  <a:schemeClr val="tx1"/>
                </a:solidFill>
              </a:rPr>
            </a:br>
            <a:br>
              <a:rPr lang="en-US" sz="3100" cap="none" dirty="0">
                <a:solidFill>
                  <a:schemeClr val="tx1"/>
                </a:solidFill>
              </a:rPr>
            </a:br>
            <a:r>
              <a:rPr lang="en-US" sz="3100" cap="none" dirty="0">
                <a:solidFill>
                  <a:schemeClr val="tx1"/>
                </a:solidFill>
              </a:rPr>
              <a:t>- Characteristics of Database Approach</a:t>
            </a:r>
            <a:br>
              <a:rPr lang="en-US" sz="3100" cap="none" dirty="0">
                <a:solidFill>
                  <a:schemeClr val="tx1"/>
                </a:solidFill>
              </a:rPr>
            </a:br>
            <a:br>
              <a:rPr lang="en-US" sz="3100" cap="none" dirty="0">
                <a:solidFill>
                  <a:schemeClr val="tx1"/>
                </a:solidFill>
              </a:rPr>
            </a:br>
            <a:r>
              <a:rPr lang="en-US" sz="3100" cap="none" dirty="0">
                <a:solidFill>
                  <a:schemeClr val="tx1"/>
                </a:solidFill>
              </a:rPr>
              <a:t>- Files vs. Databases</a:t>
            </a:r>
            <a:br>
              <a:rPr lang="en-US" sz="3100" cap="none" dirty="0">
                <a:solidFill>
                  <a:schemeClr val="tx1"/>
                </a:solidFill>
              </a:rPr>
            </a:br>
            <a:br>
              <a:rPr lang="en-US" sz="3100" cap="none" dirty="0">
                <a:solidFill>
                  <a:schemeClr val="tx1"/>
                </a:solidFill>
              </a:rPr>
            </a:br>
            <a:r>
              <a:rPr lang="en-US" sz="3100" cap="none" dirty="0">
                <a:solidFill>
                  <a:schemeClr val="tx1"/>
                </a:solidFill>
              </a:rPr>
              <a:t>- Advantages Of Using DBMS </a:t>
            </a:r>
            <a:br>
              <a:rPr lang="en-US" sz="3100" cap="none" dirty="0">
                <a:solidFill>
                  <a:schemeClr val="tx1"/>
                </a:solidFill>
              </a:rPr>
            </a:br>
            <a:br>
              <a:rPr lang="en-US" sz="3100" cap="none" dirty="0">
                <a:solidFill>
                  <a:schemeClr val="tx1"/>
                </a:solidFill>
              </a:rPr>
            </a:br>
            <a:r>
              <a:rPr lang="en-US" sz="3100" cap="none" dirty="0">
                <a:solidFill>
                  <a:schemeClr val="tx1"/>
                </a:solidFill>
              </a:rPr>
              <a:t>- When Not To Use DBMS</a:t>
            </a:r>
            <a:br>
              <a:rPr lang="en-US" dirty="0">
                <a:solidFill>
                  <a:schemeClr val="tx1"/>
                </a:solidFill>
              </a:rPr>
            </a:br>
            <a:br>
              <a:rPr lang="en-US" dirty="0">
                <a:solidFill>
                  <a:schemeClr val="tx1"/>
                </a:solidFill>
              </a:rPr>
            </a:br>
            <a:br>
              <a:rPr lang="en-US" dirty="0">
                <a:solidFill>
                  <a:schemeClr val="tx1"/>
                </a:solidFill>
              </a:rPr>
            </a:br>
            <a:br>
              <a:rPr lang="en-US" dirty="0"/>
            </a:br>
            <a:endParaRPr lang="en-US" dirty="0"/>
          </a:p>
        </p:txBody>
      </p:sp>
      <p:sp>
        <p:nvSpPr>
          <p:cNvPr id="3" name="Content Placeholder 2"/>
          <p:cNvSpPr>
            <a:spLocks noGrp="1"/>
          </p:cNvSpPr>
          <p:nvPr>
            <p:ph idx="1"/>
          </p:nvPr>
        </p:nvSpPr>
        <p:spPr>
          <a:xfrm>
            <a:off x="684212" y="430427"/>
            <a:ext cx="8534400" cy="1175951"/>
          </a:xfrm>
        </p:spPr>
        <p:txBody>
          <a:bodyPr>
            <a:normAutofit/>
          </a:bodyPr>
          <a:lstStyle/>
          <a:p>
            <a:pPr marL="0" indent="0">
              <a:buNone/>
            </a:pPr>
            <a:r>
              <a:rPr lang="en-US" sz="3200" b="1" dirty="0"/>
              <a:t>Content</a:t>
            </a:r>
          </a:p>
        </p:txBody>
      </p:sp>
    </p:spTree>
    <p:extLst>
      <p:ext uri="{BB962C8B-B14F-4D97-AF65-F5344CB8AC3E}">
        <p14:creationId xmlns:p14="http://schemas.microsoft.com/office/powerpoint/2010/main" val="3736693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Using DBMS </a:t>
            </a:r>
          </a:p>
        </p:txBody>
      </p:sp>
      <p:sp>
        <p:nvSpPr>
          <p:cNvPr id="3" name="Content Placeholder 2"/>
          <p:cNvSpPr>
            <a:spLocks noGrp="1"/>
          </p:cNvSpPr>
          <p:nvPr>
            <p:ph idx="1"/>
          </p:nvPr>
        </p:nvSpPr>
        <p:spPr>
          <a:xfrm>
            <a:off x="323106" y="1375721"/>
            <a:ext cx="9751770" cy="4607978"/>
          </a:xfrm>
        </p:spPr>
        <p:txBody>
          <a:bodyPr>
            <a:normAutofit lnSpcReduction="10000"/>
          </a:bodyPr>
          <a:lstStyle/>
          <a:p>
            <a:r>
              <a:rPr lang="en-US" b="1" u="sng" dirty="0">
                <a:solidFill>
                  <a:schemeClr val="tx1"/>
                </a:solidFill>
              </a:rPr>
              <a:t>Providing Storage Structures and Search Techniques for Efficient Query Processing</a:t>
            </a:r>
          </a:p>
          <a:p>
            <a:r>
              <a:rPr lang="en-US" dirty="0">
                <a:solidFill>
                  <a:schemeClr val="tx1"/>
                </a:solidFill>
              </a:rPr>
              <a:t>The DBMS must provide specialized data structures and search techniques to speed up disk search for the desired records. </a:t>
            </a:r>
          </a:p>
          <a:p>
            <a:r>
              <a:rPr lang="en-US" dirty="0">
                <a:solidFill>
                  <a:schemeClr val="tx1"/>
                </a:solidFill>
              </a:rPr>
              <a:t>Indexes are often used for this purpose. </a:t>
            </a:r>
          </a:p>
          <a:p>
            <a:pPr lvl="1"/>
            <a:r>
              <a:rPr lang="en-US" dirty="0">
                <a:solidFill>
                  <a:schemeClr val="tx1"/>
                </a:solidFill>
              </a:rPr>
              <a:t>Indexes are typically based on tree data structures or hash data structures that are suitably modified for disk search. </a:t>
            </a:r>
          </a:p>
          <a:p>
            <a:r>
              <a:rPr lang="en-US" dirty="0">
                <a:solidFill>
                  <a:schemeClr val="tx1"/>
                </a:solidFill>
              </a:rPr>
              <a:t>The </a:t>
            </a:r>
            <a:r>
              <a:rPr lang="en-US" b="1" dirty="0">
                <a:solidFill>
                  <a:srgbClr val="C00000"/>
                </a:solidFill>
              </a:rPr>
              <a:t>query processing and optimization module</a:t>
            </a:r>
            <a:r>
              <a:rPr lang="en-US" dirty="0">
                <a:solidFill>
                  <a:schemeClr val="tx1"/>
                </a:solidFill>
              </a:rPr>
              <a:t> of the DBMS is responsible for choosing an efficient query execution plan for each query based on the existing storage structures.</a:t>
            </a:r>
          </a:p>
          <a:p>
            <a:r>
              <a:rPr lang="en-US" b="1" u="sng" dirty="0">
                <a:solidFill>
                  <a:schemeClr val="tx1"/>
                </a:solidFill>
              </a:rPr>
              <a:t>Providing Backup and Recovery</a:t>
            </a:r>
          </a:p>
          <a:p>
            <a:r>
              <a:rPr lang="en-US" dirty="0">
                <a:solidFill>
                  <a:schemeClr val="tx1"/>
                </a:solidFill>
              </a:rPr>
              <a:t>The </a:t>
            </a:r>
            <a:r>
              <a:rPr lang="en-US" b="1" dirty="0">
                <a:solidFill>
                  <a:schemeClr val="accent5"/>
                </a:solidFill>
              </a:rPr>
              <a:t>backup and recovery subsystem </a:t>
            </a:r>
            <a:r>
              <a:rPr lang="en-US" dirty="0">
                <a:solidFill>
                  <a:schemeClr val="tx1"/>
                </a:solidFill>
              </a:rPr>
              <a:t>of the DBMS is responsible for recovery. </a:t>
            </a:r>
          </a:p>
          <a:p>
            <a:pPr lvl="1"/>
            <a:r>
              <a:rPr lang="en-US" dirty="0">
                <a:solidFill>
                  <a:schemeClr val="tx1"/>
                </a:solidFill>
              </a:rPr>
              <a:t>For example, if the computer system fails in the middle of a complex update transaction, the recovery subsystem is responsible for making sure that the database is restored to the state it was in before the transaction started executing.</a:t>
            </a:r>
          </a:p>
        </p:txBody>
      </p:sp>
    </p:spTree>
    <p:extLst>
      <p:ext uri="{BB962C8B-B14F-4D97-AF65-F5344CB8AC3E}">
        <p14:creationId xmlns:p14="http://schemas.microsoft.com/office/powerpoint/2010/main" val="28972193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Using DBMS </a:t>
            </a:r>
          </a:p>
        </p:txBody>
      </p:sp>
      <p:sp>
        <p:nvSpPr>
          <p:cNvPr id="3" name="Content Placeholder 2"/>
          <p:cNvSpPr>
            <a:spLocks noGrp="1"/>
          </p:cNvSpPr>
          <p:nvPr>
            <p:ph idx="1"/>
          </p:nvPr>
        </p:nvSpPr>
        <p:spPr>
          <a:xfrm>
            <a:off x="323106" y="1375721"/>
            <a:ext cx="9941240" cy="4607978"/>
          </a:xfrm>
        </p:spPr>
        <p:txBody>
          <a:bodyPr>
            <a:normAutofit/>
          </a:bodyPr>
          <a:lstStyle/>
          <a:p>
            <a:r>
              <a:rPr lang="en-US" b="1" u="sng" dirty="0">
                <a:solidFill>
                  <a:schemeClr val="tx1"/>
                </a:solidFill>
              </a:rPr>
              <a:t>Providing Multiple User Interfaces</a:t>
            </a:r>
          </a:p>
          <a:p>
            <a:r>
              <a:rPr lang="en-US" dirty="0">
                <a:solidFill>
                  <a:schemeClr val="tx1"/>
                </a:solidFill>
              </a:rPr>
              <a:t>Many types of users with different levels of technical knowledge use a database, so a DBMS should provide a variety of user interfaces that include:</a:t>
            </a:r>
          </a:p>
          <a:p>
            <a:pPr lvl="1"/>
            <a:r>
              <a:rPr lang="en-US" dirty="0">
                <a:solidFill>
                  <a:schemeClr val="tx1"/>
                </a:solidFill>
              </a:rPr>
              <a:t>apps for mobile users, </a:t>
            </a:r>
          </a:p>
          <a:p>
            <a:pPr lvl="1"/>
            <a:r>
              <a:rPr lang="en-US" dirty="0">
                <a:solidFill>
                  <a:schemeClr val="tx1"/>
                </a:solidFill>
              </a:rPr>
              <a:t>query languages for casual users, </a:t>
            </a:r>
          </a:p>
          <a:p>
            <a:pPr lvl="1"/>
            <a:r>
              <a:rPr lang="en-US" dirty="0">
                <a:solidFill>
                  <a:schemeClr val="tx1"/>
                </a:solidFill>
              </a:rPr>
              <a:t>programming language interfaces for application programmers, </a:t>
            </a:r>
          </a:p>
          <a:p>
            <a:pPr lvl="1"/>
            <a:r>
              <a:rPr lang="en-US" dirty="0">
                <a:solidFill>
                  <a:schemeClr val="tx1"/>
                </a:solidFill>
              </a:rPr>
              <a:t>forms and menu-driven interfaces for standalone users.</a:t>
            </a:r>
          </a:p>
          <a:p>
            <a:r>
              <a:rPr lang="en-US" b="1" u="sng" dirty="0">
                <a:solidFill>
                  <a:schemeClr val="tx1"/>
                </a:solidFill>
              </a:rPr>
              <a:t>Representing Complex Relationships among Data</a:t>
            </a:r>
          </a:p>
          <a:p>
            <a:r>
              <a:rPr lang="en-US" dirty="0">
                <a:solidFill>
                  <a:schemeClr val="tx1"/>
                </a:solidFill>
              </a:rPr>
              <a:t>A database may include many varieties of data that are interrelated in many ways. </a:t>
            </a:r>
          </a:p>
          <a:p>
            <a:r>
              <a:rPr lang="en-US" dirty="0">
                <a:solidFill>
                  <a:schemeClr val="tx1"/>
                </a:solidFill>
              </a:rPr>
              <a:t>The record for ‘Brown’ in the STUDENT file is related to four records in the GRADE_REPORT file. </a:t>
            </a:r>
          </a:p>
          <a:p>
            <a:endParaRPr lang="en-US" dirty="0">
              <a:solidFill>
                <a:schemeClr val="tx1"/>
              </a:solidFill>
            </a:endParaRPr>
          </a:p>
        </p:txBody>
      </p:sp>
      <p:pic>
        <p:nvPicPr>
          <p:cNvPr id="4" name="Picture 3"/>
          <p:cNvPicPr>
            <a:picLocks noChangeAspect="1"/>
          </p:cNvPicPr>
          <p:nvPr/>
        </p:nvPicPr>
        <p:blipFill>
          <a:blip r:embed="rId2"/>
          <a:stretch>
            <a:fillRect/>
          </a:stretch>
        </p:blipFill>
        <p:spPr>
          <a:xfrm>
            <a:off x="1492865" y="5393952"/>
            <a:ext cx="3400425" cy="1085850"/>
          </a:xfrm>
          <a:prstGeom prst="rect">
            <a:avLst/>
          </a:prstGeom>
          <a:ln w="28575">
            <a:solidFill>
              <a:schemeClr val="tx1">
                <a:lumMod val="95000"/>
                <a:lumOff val="5000"/>
              </a:schemeClr>
            </a:solidFill>
          </a:ln>
        </p:spPr>
      </p:pic>
      <p:pic>
        <p:nvPicPr>
          <p:cNvPr id="5" name="Picture 4"/>
          <p:cNvPicPr>
            <a:picLocks noChangeAspect="1"/>
          </p:cNvPicPr>
          <p:nvPr/>
        </p:nvPicPr>
        <p:blipFill>
          <a:blip r:embed="rId3"/>
          <a:stretch>
            <a:fillRect/>
          </a:stretch>
        </p:blipFill>
        <p:spPr>
          <a:xfrm>
            <a:off x="5404037" y="5123935"/>
            <a:ext cx="3064462" cy="1625885"/>
          </a:xfrm>
          <a:prstGeom prst="rect">
            <a:avLst/>
          </a:prstGeom>
          <a:ln w="28575">
            <a:solidFill>
              <a:schemeClr val="tx1"/>
            </a:solidFill>
          </a:ln>
        </p:spPr>
      </p:pic>
      <p:cxnSp>
        <p:nvCxnSpPr>
          <p:cNvPr id="7" name="Straight Arrow Connector 6"/>
          <p:cNvCxnSpPr/>
          <p:nvPr/>
        </p:nvCxnSpPr>
        <p:spPr>
          <a:xfrm>
            <a:off x="4926242" y="5936877"/>
            <a:ext cx="395402"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47911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Using DBMS </a:t>
            </a:r>
          </a:p>
        </p:txBody>
      </p:sp>
      <p:sp>
        <p:nvSpPr>
          <p:cNvPr id="3" name="Content Placeholder 2"/>
          <p:cNvSpPr>
            <a:spLocks noGrp="1"/>
          </p:cNvSpPr>
          <p:nvPr>
            <p:ph idx="1"/>
          </p:nvPr>
        </p:nvSpPr>
        <p:spPr>
          <a:xfrm>
            <a:off x="323106" y="1375721"/>
            <a:ext cx="7684072" cy="4607978"/>
          </a:xfrm>
        </p:spPr>
        <p:txBody>
          <a:bodyPr>
            <a:normAutofit fontScale="92500" lnSpcReduction="10000"/>
          </a:bodyPr>
          <a:lstStyle/>
          <a:p>
            <a:r>
              <a:rPr lang="en-US" b="1" u="sng" dirty="0">
                <a:solidFill>
                  <a:schemeClr val="tx1"/>
                </a:solidFill>
              </a:rPr>
              <a:t>Enforcing Integrity Constraints</a:t>
            </a:r>
          </a:p>
          <a:p>
            <a:r>
              <a:rPr lang="en-US" dirty="0">
                <a:solidFill>
                  <a:schemeClr val="tx1"/>
                </a:solidFill>
              </a:rPr>
              <a:t>Most database applications have integrity constraints that must hold.</a:t>
            </a:r>
          </a:p>
          <a:p>
            <a:r>
              <a:rPr lang="en-US" dirty="0">
                <a:solidFill>
                  <a:schemeClr val="tx1"/>
                </a:solidFill>
              </a:rPr>
              <a:t>The simplest type of integrity constraint involves specifying a </a:t>
            </a:r>
            <a:r>
              <a:rPr lang="en-US" b="1" dirty="0">
                <a:solidFill>
                  <a:schemeClr val="accent5"/>
                </a:solidFill>
              </a:rPr>
              <a:t>data type for each data item</a:t>
            </a:r>
            <a:r>
              <a:rPr lang="en-US" dirty="0">
                <a:solidFill>
                  <a:schemeClr val="tx1"/>
                </a:solidFill>
              </a:rPr>
              <a:t>. </a:t>
            </a:r>
          </a:p>
          <a:p>
            <a:pPr lvl="1"/>
            <a:r>
              <a:rPr lang="en-US" dirty="0">
                <a:solidFill>
                  <a:schemeClr val="tx1"/>
                </a:solidFill>
              </a:rPr>
              <a:t>For example, we specified that the value of the Class data item within each STUDENT record must be a one-digit integer and that the value of Name must be a string of no more than 30 alphabetic characters. </a:t>
            </a:r>
          </a:p>
          <a:p>
            <a:r>
              <a:rPr lang="en-US" dirty="0">
                <a:solidFill>
                  <a:schemeClr val="tx1"/>
                </a:solidFill>
              </a:rPr>
              <a:t>A more complex type of constraint that involves specifying that a record in one file must be related to records in other files known as </a:t>
            </a:r>
            <a:r>
              <a:rPr lang="en-US" b="1" dirty="0">
                <a:solidFill>
                  <a:schemeClr val="accent5"/>
                </a:solidFill>
              </a:rPr>
              <a:t>a referential integrity constraint</a:t>
            </a:r>
            <a:r>
              <a:rPr lang="en-US" dirty="0">
                <a:solidFill>
                  <a:schemeClr val="tx1"/>
                </a:solidFill>
              </a:rPr>
              <a:t>. </a:t>
            </a:r>
          </a:p>
          <a:p>
            <a:pPr lvl="1"/>
            <a:r>
              <a:rPr lang="en-US" dirty="0">
                <a:solidFill>
                  <a:schemeClr val="tx1"/>
                </a:solidFill>
              </a:rPr>
              <a:t>For example, in Figure 1.2, we can specify that </a:t>
            </a:r>
            <a:r>
              <a:rPr lang="en-US" b="1" dirty="0">
                <a:solidFill>
                  <a:schemeClr val="accent5"/>
                </a:solidFill>
              </a:rPr>
              <a:t>every section record must be related to a course record</a:t>
            </a:r>
            <a:r>
              <a:rPr lang="en-US" dirty="0">
                <a:solidFill>
                  <a:schemeClr val="tx1"/>
                </a:solidFill>
              </a:rPr>
              <a:t>. </a:t>
            </a:r>
          </a:p>
          <a:p>
            <a:r>
              <a:rPr lang="en-US" dirty="0">
                <a:solidFill>
                  <a:schemeClr val="tx1"/>
                </a:solidFill>
              </a:rPr>
              <a:t>Another type of constraint specifies uniqueness on data item values, such as every course record must have a unique value for </a:t>
            </a:r>
            <a:r>
              <a:rPr lang="en-US" dirty="0" err="1">
                <a:solidFill>
                  <a:schemeClr val="tx1"/>
                </a:solidFill>
              </a:rPr>
              <a:t>Course_number</a:t>
            </a:r>
            <a:r>
              <a:rPr lang="en-US" dirty="0">
                <a:solidFill>
                  <a:schemeClr val="tx1"/>
                </a:solidFill>
              </a:rPr>
              <a:t>. This is known as a </a:t>
            </a:r>
            <a:r>
              <a:rPr lang="en-US" b="1" dirty="0">
                <a:solidFill>
                  <a:schemeClr val="accent5"/>
                </a:solidFill>
              </a:rPr>
              <a:t>key or uniqueness constraint.</a:t>
            </a:r>
            <a:br>
              <a:rPr lang="en-US" dirty="0">
                <a:solidFill>
                  <a:schemeClr val="tx1"/>
                </a:solidFill>
              </a:rPr>
            </a:br>
            <a:endParaRPr lang="en-US" dirty="0">
              <a:solidFill>
                <a:schemeClr val="tx1"/>
              </a:solidFill>
            </a:endParaRPr>
          </a:p>
        </p:txBody>
      </p:sp>
      <p:pic>
        <p:nvPicPr>
          <p:cNvPr id="6" name="Picture 5"/>
          <p:cNvPicPr>
            <a:picLocks noChangeAspect="1"/>
          </p:cNvPicPr>
          <p:nvPr/>
        </p:nvPicPr>
        <p:blipFill>
          <a:blip r:embed="rId2"/>
          <a:stretch>
            <a:fillRect/>
          </a:stretch>
        </p:blipFill>
        <p:spPr>
          <a:xfrm>
            <a:off x="8308245" y="2012734"/>
            <a:ext cx="3883755" cy="2882025"/>
          </a:xfrm>
          <a:prstGeom prst="rect">
            <a:avLst/>
          </a:prstGeom>
          <a:ln w="28575">
            <a:solidFill>
              <a:schemeClr val="tx1">
                <a:lumMod val="95000"/>
                <a:lumOff val="5000"/>
              </a:schemeClr>
            </a:solidFill>
          </a:ln>
        </p:spPr>
      </p:pic>
    </p:spTree>
    <p:extLst>
      <p:ext uri="{BB962C8B-B14F-4D97-AF65-F5344CB8AC3E}">
        <p14:creationId xmlns:p14="http://schemas.microsoft.com/office/powerpoint/2010/main" val="47645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Using DBMS </a:t>
            </a:r>
          </a:p>
        </p:txBody>
      </p:sp>
      <p:sp>
        <p:nvSpPr>
          <p:cNvPr id="3" name="Content Placeholder 2"/>
          <p:cNvSpPr>
            <a:spLocks noGrp="1"/>
          </p:cNvSpPr>
          <p:nvPr>
            <p:ph idx="1"/>
          </p:nvPr>
        </p:nvSpPr>
        <p:spPr>
          <a:xfrm>
            <a:off x="323106" y="1375721"/>
            <a:ext cx="9331640" cy="4607978"/>
          </a:xfrm>
        </p:spPr>
        <p:txBody>
          <a:bodyPr>
            <a:normAutofit/>
          </a:bodyPr>
          <a:lstStyle/>
          <a:p>
            <a:r>
              <a:rPr lang="en-US" b="1" u="sng" dirty="0">
                <a:solidFill>
                  <a:schemeClr val="tx1"/>
                </a:solidFill>
              </a:rPr>
              <a:t>Permitting </a:t>
            </a:r>
            <a:r>
              <a:rPr lang="en-US" b="1" u="sng" dirty="0" err="1">
                <a:solidFill>
                  <a:schemeClr val="tx1"/>
                </a:solidFill>
              </a:rPr>
              <a:t>Inferencing</a:t>
            </a:r>
            <a:r>
              <a:rPr lang="en-US" b="1" u="sng" dirty="0">
                <a:solidFill>
                  <a:schemeClr val="tx1"/>
                </a:solidFill>
              </a:rPr>
              <a:t> and Actions Using Rules and Triggers</a:t>
            </a:r>
          </a:p>
          <a:p>
            <a:r>
              <a:rPr lang="en-US" dirty="0">
                <a:solidFill>
                  <a:schemeClr val="tx1"/>
                </a:solidFill>
              </a:rPr>
              <a:t>Some database systems provide capabilities for defining deduction rules for </a:t>
            </a:r>
            <a:r>
              <a:rPr lang="en-US" dirty="0" err="1">
                <a:solidFill>
                  <a:schemeClr val="tx1"/>
                </a:solidFill>
              </a:rPr>
              <a:t>inferencing</a:t>
            </a:r>
            <a:r>
              <a:rPr lang="en-US" dirty="0">
                <a:solidFill>
                  <a:schemeClr val="tx1"/>
                </a:solidFill>
              </a:rPr>
              <a:t> new information from the stored database facts. Such systems are called </a:t>
            </a:r>
            <a:r>
              <a:rPr lang="en-US" b="1" dirty="0">
                <a:solidFill>
                  <a:schemeClr val="accent5"/>
                </a:solidFill>
              </a:rPr>
              <a:t>deductive database systems</a:t>
            </a:r>
            <a:r>
              <a:rPr lang="en-US" dirty="0">
                <a:solidFill>
                  <a:schemeClr val="tx1"/>
                </a:solidFill>
              </a:rPr>
              <a:t>. </a:t>
            </a:r>
          </a:p>
          <a:p>
            <a:pPr lvl="1"/>
            <a:r>
              <a:rPr lang="en-US" dirty="0">
                <a:solidFill>
                  <a:schemeClr val="tx1"/>
                </a:solidFill>
              </a:rPr>
              <a:t>For example, there may be complex rules for determining when a student is on probation. These can be specified as rules, which when compiled and maintained by the DBMS can determine all students on probation</a:t>
            </a:r>
            <a:r>
              <a:rPr lang="en-US" b="1" dirty="0">
                <a:solidFill>
                  <a:schemeClr val="tx1"/>
                </a:solidFill>
              </a:rPr>
              <a:t>.</a:t>
            </a:r>
          </a:p>
          <a:p>
            <a:r>
              <a:rPr lang="en-US" dirty="0">
                <a:solidFill>
                  <a:schemeClr val="tx1"/>
                </a:solidFill>
              </a:rPr>
              <a:t>A </a:t>
            </a:r>
            <a:r>
              <a:rPr lang="en-US" b="1" dirty="0">
                <a:solidFill>
                  <a:schemeClr val="accent5"/>
                </a:solidFill>
              </a:rPr>
              <a:t>trigger</a:t>
            </a:r>
            <a:r>
              <a:rPr lang="en-US" dirty="0">
                <a:solidFill>
                  <a:schemeClr val="tx1"/>
                </a:solidFill>
              </a:rPr>
              <a:t> is a form of a rule activated by updates to the table, which results in performing some additional operations to some other tables, sending messages, and so on. </a:t>
            </a:r>
          </a:p>
          <a:p>
            <a:r>
              <a:rPr lang="en-US" dirty="0">
                <a:solidFill>
                  <a:schemeClr val="tx1"/>
                </a:solidFill>
              </a:rPr>
              <a:t>More involved procedures to enforce rules are popularly called </a:t>
            </a:r>
            <a:r>
              <a:rPr lang="en-US" b="1" dirty="0">
                <a:solidFill>
                  <a:schemeClr val="accent5"/>
                </a:solidFill>
              </a:rPr>
              <a:t>stored procedures</a:t>
            </a:r>
            <a:r>
              <a:rPr lang="en-US" dirty="0">
                <a:solidFill>
                  <a:schemeClr val="tx1"/>
                </a:solidFill>
              </a:rPr>
              <a:t>, they become a part of the overall database definition and are invoked when certain conditions are met.</a:t>
            </a:r>
            <a:br>
              <a:rPr lang="en-US"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3643015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Not to Use a DBMS</a:t>
            </a:r>
          </a:p>
        </p:txBody>
      </p:sp>
      <p:sp>
        <p:nvSpPr>
          <p:cNvPr id="3" name="Content Placeholder 2"/>
          <p:cNvSpPr>
            <a:spLocks noGrp="1"/>
          </p:cNvSpPr>
          <p:nvPr>
            <p:ph idx="1"/>
          </p:nvPr>
        </p:nvSpPr>
        <p:spPr>
          <a:xfrm>
            <a:off x="323106" y="1375720"/>
            <a:ext cx="9331640" cy="4827371"/>
          </a:xfrm>
        </p:spPr>
        <p:txBody>
          <a:bodyPr>
            <a:normAutofit fontScale="77500" lnSpcReduction="20000"/>
          </a:bodyPr>
          <a:lstStyle/>
          <a:p>
            <a:r>
              <a:rPr lang="en-US" dirty="0">
                <a:solidFill>
                  <a:schemeClr val="tx1"/>
                </a:solidFill>
              </a:rPr>
              <a:t>There are a few situations in which a DBMS may involve unnecessary overhead costs that would not be incurred in traditional file processing. The overhead costs of using a DBMS are due to the following:</a:t>
            </a:r>
          </a:p>
          <a:p>
            <a:pPr lvl="1"/>
            <a:r>
              <a:rPr lang="en-US" dirty="0">
                <a:solidFill>
                  <a:schemeClr val="tx1"/>
                </a:solidFill>
              </a:rPr>
              <a:t>High initial investment in hardware, software, and training - This is because, for DBMS, it is mandatory to have a high-speed processor and also a large memory size. The requirement of this large amount of space and a high-speed processor needs expensive hardware and expensive software too. Educated staff (database administrator, application programmers, data entry operations) who maintains the database management system are required.</a:t>
            </a:r>
          </a:p>
          <a:p>
            <a:pPr lvl="1"/>
            <a:r>
              <a:rPr lang="en-US" dirty="0">
                <a:solidFill>
                  <a:schemeClr val="tx1"/>
                </a:solidFill>
              </a:rPr>
              <a:t>The generality that a DBMS provides for defining and processing data</a:t>
            </a:r>
          </a:p>
          <a:p>
            <a:pPr lvl="1"/>
            <a:r>
              <a:rPr lang="en-US" dirty="0">
                <a:solidFill>
                  <a:schemeClr val="tx1"/>
                </a:solidFill>
              </a:rPr>
              <a:t>Overhead for providing security, concurrency control, recovery, and integrity functions</a:t>
            </a:r>
          </a:p>
          <a:p>
            <a:r>
              <a:rPr lang="en-US" dirty="0">
                <a:solidFill>
                  <a:schemeClr val="tx1"/>
                </a:solidFill>
              </a:rPr>
              <a:t>Therefore, it may be more desirable to develop customized database applications under the following circumstances:</a:t>
            </a:r>
          </a:p>
          <a:p>
            <a:pPr lvl="1"/>
            <a:r>
              <a:rPr lang="en-US" dirty="0">
                <a:solidFill>
                  <a:schemeClr val="tx1"/>
                </a:solidFill>
              </a:rPr>
              <a:t>Simple, well-defined database applications that are not expected to change at all</a:t>
            </a:r>
          </a:p>
          <a:p>
            <a:pPr lvl="1"/>
            <a:r>
              <a:rPr lang="en-US" dirty="0">
                <a:solidFill>
                  <a:schemeClr val="tx1"/>
                </a:solidFill>
              </a:rPr>
              <a:t>Stringent, real-time requirements for some application programs that may not be met because of DBMS overhead</a:t>
            </a:r>
          </a:p>
          <a:p>
            <a:pPr lvl="1"/>
            <a:r>
              <a:rPr lang="en-US" dirty="0">
                <a:solidFill>
                  <a:schemeClr val="tx1"/>
                </a:solidFill>
              </a:rPr>
              <a:t>Embedded systems with limited storage capacity, where a general-purpose DBMS would not fit</a:t>
            </a:r>
          </a:p>
          <a:p>
            <a:pPr lvl="1"/>
            <a:r>
              <a:rPr lang="en-US" dirty="0">
                <a:solidFill>
                  <a:schemeClr val="tx1"/>
                </a:solidFill>
              </a:rPr>
              <a:t>No multiple-user access to data</a:t>
            </a:r>
          </a:p>
          <a:p>
            <a:r>
              <a:rPr lang="en-US" dirty="0">
                <a:solidFill>
                  <a:schemeClr val="tx1"/>
                </a:solidFill>
              </a:rPr>
              <a:t>Certain industries and applications have elected not to use general-purpose DBMSs. </a:t>
            </a:r>
          </a:p>
          <a:p>
            <a:pPr lvl="1"/>
            <a:r>
              <a:rPr lang="en-US" dirty="0">
                <a:solidFill>
                  <a:schemeClr val="tx1"/>
                </a:solidFill>
              </a:rPr>
              <a:t>For example, many computer-aided design (CAD) tools used by mechanical and civil engineers have proprietary file and data management software that is geared for the internal manipulations of drawings and 3D objects. </a:t>
            </a:r>
          </a:p>
          <a:p>
            <a:r>
              <a:rPr lang="en-US" dirty="0">
                <a:solidFill>
                  <a:schemeClr val="tx1"/>
                </a:solidFill>
              </a:rPr>
              <a:t>GIS implementations often implement their own data organization schemes for efficiently implementing functions related to processing maps, physical contours, lines, polygons, and so on.</a:t>
            </a:r>
          </a:p>
        </p:txBody>
      </p:sp>
    </p:spTree>
    <p:extLst>
      <p:ext uri="{BB962C8B-B14F-4D97-AF65-F5344CB8AC3E}">
        <p14:creationId xmlns:p14="http://schemas.microsoft.com/office/powerpoint/2010/main" val="1534133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a:xfrm>
            <a:off x="677334" y="1449859"/>
            <a:ext cx="8596668" cy="4591503"/>
          </a:xfrm>
        </p:spPr>
        <p:txBody>
          <a:bodyPr>
            <a:normAutofit/>
          </a:bodyPr>
          <a:lstStyle/>
          <a:p>
            <a:r>
              <a:rPr lang="en-US" dirty="0"/>
              <a:t>Databases and database systems are an essential component of life in modern society. </a:t>
            </a:r>
          </a:p>
          <a:p>
            <a:r>
              <a:rPr lang="en-US" b="1" dirty="0">
                <a:solidFill>
                  <a:schemeClr val="accent5"/>
                </a:solidFill>
              </a:rPr>
              <a:t>Traditional database applications:</a:t>
            </a:r>
            <a:r>
              <a:rPr lang="en-US" dirty="0"/>
              <a:t> Most of the information that is stored and accessed is either </a:t>
            </a:r>
            <a:r>
              <a:rPr lang="en-US" b="1" dirty="0">
                <a:solidFill>
                  <a:schemeClr val="accent5"/>
                </a:solidFill>
              </a:rPr>
              <a:t>textual</a:t>
            </a:r>
            <a:r>
              <a:rPr lang="en-US" dirty="0"/>
              <a:t> or </a:t>
            </a:r>
            <a:r>
              <a:rPr lang="en-US" b="1" dirty="0">
                <a:solidFill>
                  <a:schemeClr val="accent5"/>
                </a:solidFill>
              </a:rPr>
              <a:t>numeric</a:t>
            </a:r>
            <a:r>
              <a:rPr lang="en-US" dirty="0"/>
              <a:t>.</a:t>
            </a:r>
            <a:endParaRPr lang="en-US" b="1" dirty="0">
              <a:solidFill>
                <a:schemeClr val="accent5"/>
              </a:solidFill>
            </a:endParaRPr>
          </a:p>
          <a:p>
            <a:endParaRPr lang="en-US" b="1" dirty="0">
              <a:solidFill>
                <a:schemeClr val="accent5"/>
              </a:solidFill>
            </a:endParaRPr>
          </a:p>
          <a:p>
            <a:endParaRPr lang="en-US" b="1" dirty="0">
              <a:solidFill>
                <a:schemeClr val="accent5"/>
              </a:solidFill>
            </a:endParaRPr>
          </a:p>
          <a:p>
            <a:endParaRPr lang="en-US" b="1" dirty="0">
              <a:solidFill>
                <a:schemeClr val="accent5"/>
              </a:solidFill>
            </a:endParaRPr>
          </a:p>
          <a:p>
            <a:pPr marL="0" indent="0">
              <a:buNone/>
            </a:pPr>
            <a:endParaRPr lang="en-US" b="1" dirty="0">
              <a:solidFill>
                <a:schemeClr val="accent5"/>
              </a:solidFill>
            </a:endParaRPr>
          </a:p>
          <a:p>
            <a:r>
              <a:rPr lang="en-US" dirty="0"/>
              <a:t>Social media websites, such as Facebook, Twitter, among many others</a:t>
            </a:r>
          </a:p>
          <a:p>
            <a:pPr lvl="1"/>
            <a:r>
              <a:rPr lang="en-US" dirty="0"/>
              <a:t>has required the creation of huge databases that store nontraditional data, such as posts, tweets, images, and video clips. </a:t>
            </a:r>
          </a:p>
          <a:p>
            <a:pPr lvl="1"/>
            <a:r>
              <a:rPr lang="en-US" dirty="0"/>
              <a:t>New types of database systems, often referred to as </a:t>
            </a:r>
            <a:r>
              <a:rPr lang="en-US" b="1" dirty="0">
                <a:solidFill>
                  <a:schemeClr val="accent5"/>
                </a:solidFill>
              </a:rPr>
              <a:t>big data</a:t>
            </a:r>
            <a:r>
              <a:rPr lang="en-US" dirty="0">
                <a:solidFill>
                  <a:schemeClr val="accent5"/>
                </a:solidFill>
              </a:rPr>
              <a:t> </a:t>
            </a:r>
            <a:r>
              <a:rPr lang="en-US" dirty="0"/>
              <a:t>storage systems, or </a:t>
            </a:r>
            <a:r>
              <a:rPr lang="en-US" b="1" dirty="0">
                <a:solidFill>
                  <a:schemeClr val="accent5"/>
                </a:solidFill>
              </a:rPr>
              <a:t>NOSQL</a:t>
            </a:r>
            <a:r>
              <a:rPr lang="en-US" dirty="0"/>
              <a:t> systems, have been created to manage data for social media applications.</a:t>
            </a:r>
          </a:p>
          <a:p>
            <a:endParaRPr lang="en-US" dirty="0"/>
          </a:p>
        </p:txBody>
      </p:sp>
      <p:pic>
        <p:nvPicPr>
          <p:cNvPr id="1026" name="Picture 2" descr="Facebook Free Icon of SuperTi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4872498"/>
            <a:ext cx="443356" cy="4433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ircle, twitter icon - Free download on Iconfin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670" y="5424701"/>
            <a:ext cx="501496" cy="501496"/>
          </a:xfrm>
          <a:prstGeom prst="rect">
            <a:avLst/>
          </a:prstGeom>
          <a:noFill/>
          <a:extLst>
            <a:ext uri="{909E8E84-426E-40DD-AFC4-6F175D3DCCD1}">
              <a14:hiddenFill xmlns:a14="http://schemas.microsoft.com/office/drawing/2010/main">
                <a:solidFill>
                  <a:srgbClr val="FFFFFF"/>
                </a:solidFill>
              </a14:hiddenFill>
            </a:ext>
          </a:extLst>
        </p:spPr>
      </p:pic>
      <p:grpSp>
        <p:nvGrpSpPr>
          <p:cNvPr id="16" name="Group 15"/>
          <p:cNvGrpSpPr/>
          <p:nvPr/>
        </p:nvGrpSpPr>
        <p:grpSpPr>
          <a:xfrm>
            <a:off x="1120690" y="2789767"/>
            <a:ext cx="7886465" cy="1471227"/>
            <a:chOff x="783616" y="2143209"/>
            <a:chExt cx="7886465" cy="1471227"/>
          </a:xfrm>
        </p:grpSpPr>
        <p:grpSp>
          <p:nvGrpSpPr>
            <p:cNvPr id="6" name="Group 5"/>
            <p:cNvGrpSpPr/>
            <p:nvPr/>
          </p:nvGrpSpPr>
          <p:grpSpPr>
            <a:xfrm>
              <a:off x="1120690" y="2160915"/>
              <a:ext cx="889687" cy="905008"/>
              <a:chOff x="7372865" y="3007966"/>
              <a:chExt cx="889687" cy="905008"/>
            </a:xfrm>
          </p:grpSpPr>
          <p:pic>
            <p:nvPicPr>
              <p:cNvPr id="4" name="Picture 2" descr="Bank icon Royalty Free Vector Image - VectorStock"/>
              <p:cNvPicPr>
                <a:picLocks noChangeAspect="1" noChangeArrowheads="1"/>
              </p:cNvPicPr>
              <p:nvPr/>
            </p:nvPicPr>
            <p:blipFill rotWithShape="1">
              <a:blip r:embed="rId4">
                <a:extLst>
                  <a:ext uri="{28A0092B-C50C-407E-A947-70E740481C1C}">
                    <a14:useLocalDpi xmlns:a14="http://schemas.microsoft.com/office/drawing/2010/main" val="0"/>
                  </a:ext>
                </a:extLst>
              </a:blip>
              <a:srcRect b="8831"/>
              <a:stretch/>
            </p:blipFill>
            <p:spPr bwMode="auto">
              <a:xfrm>
                <a:off x="7488654" y="3071261"/>
                <a:ext cx="682820" cy="674349"/>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a:xfrm>
                <a:off x="7372865" y="3007966"/>
                <a:ext cx="889687" cy="905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783616" y="3145694"/>
              <a:ext cx="1563833" cy="461665"/>
            </a:xfrm>
            <a:prstGeom prst="rect">
              <a:avLst/>
            </a:prstGeom>
            <a:noFill/>
            <a:ln>
              <a:solidFill>
                <a:schemeClr val="tx1">
                  <a:lumMod val="95000"/>
                  <a:lumOff val="5000"/>
                </a:schemeClr>
              </a:solidFill>
            </a:ln>
          </p:spPr>
          <p:txBody>
            <a:bodyPr wrap="square" rtlCol="0">
              <a:spAutoFit/>
            </a:bodyPr>
            <a:lstStyle/>
            <a:p>
              <a:pPr marL="0" lvl="1" algn="ctr"/>
              <a:r>
                <a:rPr lang="en-US" sz="1200" dirty="0"/>
                <a:t>Deposit or withdraw </a:t>
              </a:r>
            </a:p>
            <a:p>
              <a:pPr marL="0" lvl="1" algn="ctr"/>
              <a:r>
                <a:rPr lang="en-US" sz="1200" dirty="0"/>
                <a:t>funds </a:t>
              </a:r>
            </a:p>
          </p:txBody>
        </p:sp>
        <p:grpSp>
          <p:nvGrpSpPr>
            <p:cNvPr id="9" name="Group 8"/>
            <p:cNvGrpSpPr/>
            <p:nvPr/>
          </p:nvGrpSpPr>
          <p:grpSpPr>
            <a:xfrm>
              <a:off x="3113904" y="2143209"/>
              <a:ext cx="889687" cy="905008"/>
              <a:chOff x="3731739" y="2329757"/>
              <a:chExt cx="889687" cy="905008"/>
            </a:xfrm>
          </p:grpSpPr>
          <p:pic>
            <p:nvPicPr>
              <p:cNvPr id="8" name="Picture 4" descr="Reservation Icon, Transparent Reservation.PNG Images &amp;amp; Vector - FreeIcons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9998" y="2412313"/>
                <a:ext cx="720813" cy="720814"/>
              </a:xfrm>
              <a:prstGeom prst="rect">
                <a:avLst/>
              </a:prstGeom>
              <a:noFill/>
              <a:extLst>
                <a:ext uri="{909E8E84-426E-40DD-AFC4-6F175D3DCCD1}">
                  <a14:hiddenFill xmlns:a14="http://schemas.microsoft.com/office/drawing/2010/main">
                    <a:solidFill>
                      <a:srgbClr val="FFFFFF"/>
                    </a:solidFill>
                  </a14:hiddenFill>
                </a:ext>
              </a:extLst>
            </p:spPr>
          </p:pic>
          <p:sp>
            <p:nvSpPr>
              <p:cNvPr id="13" name="Oval 12"/>
              <p:cNvSpPr/>
              <p:nvPr/>
            </p:nvSpPr>
            <p:spPr>
              <a:xfrm>
                <a:off x="3731739" y="2329757"/>
                <a:ext cx="889687" cy="905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p:cNvSpPr txBox="1"/>
            <p:nvPr/>
          </p:nvSpPr>
          <p:spPr>
            <a:xfrm>
              <a:off x="2617002" y="3152771"/>
              <a:ext cx="1821706" cy="461665"/>
            </a:xfrm>
            <a:prstGeom prst="rect">
              <a:avLst/>
            </a:prstGeom>
            <a:noFill/>
            <a:ln>
              <a:solidFill>
                <a:schemeClr val="tx1">
                  <a:lumMod val="95000"/>
                  <a:lumOff val="5000"/>
                </a:schemeClr>
              </a:solidFill>
            </a:ln>
          </p:spPr>
          <p:txBody>
            <a:bodyPr wrap="square" rtlCol="0">
              <a:spAutoFit/>
            </a:bodyPr>
            <a:lstStyle/>
            <a:p>
              <a:pPr marL="0" lvl="1" algn="ctr"/>
              <a:r>
                <a:rPr lang="en-US" sz="1200" dirty="0"/>
                <a:t>Making a hotel or airline reservation</a:t>
              </a:r>
            </a:p>
          </p:txBody>
        </p:sp>
        <p:grpSp>
          <p:nvGrpSpPr>
            <p:cNvPr id="10" name="Group 9"/>
            <p:cNvGrpSpPr/>
            <p:nvPr/>
          </p:nvGrpSpPr>
          <p:grpSpPr>
            <a:xfrm>
              <a:off x="5255917" y="2160915"/>
              <a:ext cx="889687" cy="905008"/>
              <a:chOff x="5445385" y="2661977"/>
              <a:chExt cx="889687" cy="905008"/>
            </a:xfrm>
          </p:grpSpPr>
          <p:pic>
            <p:nvPicPr>
              <p:cNvPr id="1030" name="Picture 6" descr="Reference and Information Services | TSLAC"/>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93192" y="2787134"/>
                <a:ext cx="598617" cy="598617"/>
              </a:xfrm>
              <a:prstGeom prst="rect">
                <a:avLst/>
              </a:prstGeom>
              <a:noFill/>
              <a:extLst>
                <a:ext uri="{909E8E84-426E-40DD-AFC4-6F175D3DCCD1}">
                  <a14:hiddenFill xmlns:a14="http://schemas.microsoft.com/office/drawing/2010/main">
                    <a:solidFill>
                      <a:srgbClr val="FFFFFF"/>
                    </a:solidFill>
                  </a14:hiddenFill>
                </a:ext>
              </a:extLst>
            </p:spPr>
          </p:pic>
          <p:sp>
            <p:nvSpPr>
              <p:cNvPr id="19" name="Oval 18"/>
              <p:cNvSpPr/>
              <p:nvPr/>
            </p:nvSpPr>
            <p:spPr>
              <a:xfrm>
                <a:off x="5445385" y="2661977"/>
                <a:ext cx="889687" cy="905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p:cNvSpPr txBox="1"/>
            <p:nvPr/>
          </p:nvSpPr>
          <p:spPr>
            <a:xfrm>
              <a:off x="4724737" y="3151768"/>
              <a:ext cx="1821706" cy="461665"/>
            </a:xfrm>
            <a:prstGeom prst="rect">
              <a:avLst/>
            </a:prstGeom>
            <a:noFill/>
            <a:ln>
              <a:solidFill>
                <a:schemeClr val="tx1">
                  <a:lumMod val="95000"/>
                  <a:lumOff val="5000"/>
                </a:schemeClr>
              </a:solidFill>
            </a:ln>
          </p:spPr>
          <p:txBody>
            <a:bodyPr wrap="square" rtlCol="0">
              <a:spAutoFit/>
            </a:bodyPr>
            <a:lstStyle/>
            <a:p>
              <a:pPr marL="0" lvl="1" algn="ctr"/>
              <a:r>
                <a:rPr lang="en-US" sz="1200" dirty="0"/>
                <a:t>Access a computerized library catalog </a:t>
              </a:r>
            </a:p>
          </p:txBody>
        </p:sp>
        <p:grpSp>
          <p:nvGrpSpPr>
            <p:cNvPr id="14" name="Group 13"/>
            <p:cNvGrpSpPr/>
            <p:nvPr/>
          </p:nvGrpSpPr>
          <p:grpSpPr>
            <a:xfrm>
              <a:off x="7314385" y="2143614"/>
              <a:ext cx="889687" cy="905008"/>
              <a:chOff x="7731384" y="3045896"/>
              <a:chExt cx="889687" cy="905008"/>
            </a:xfrm>
          </p:grpSpPr>
          <p:pic>
            <p:nvPicPr>
              <p:cNvPr id="1032" name="Picture 8" descr="Free Online Shopping Line Icon - Available in SVG, PNG, EPS, AI &amp;amp; Icon font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51004" y="3196324"/>
                <a:ext cx="650446" cy="650446"/>
              </a:xfrm>
              <a:prstGeom prst="rect">
                <a:avLst/>
              </a:prstGeom>
              <a:noFill/>
              <a:extLst>
                <a:ext uri="{909E8E84-426E-40DD-AFC4-6F175D3DCCD1}">
                  <a14:hiddenFill xmlns:a14="http://schemas.microsoft.com/office/drawing/2010/main">
                    <a:solidFill>
                      <a:srgbClr val="FFFFFF"/>
                    </a:solidFill>
                  </a14:hiddenFill>
                </a:ext>
              </a:extLst>
            </p:spPr>
          </p:pic>
          <p:sp>
            <p:nvSpPr>
              <p:cNvPr id="25" name="Oval 24"/>
              <p:cNvSpPr/>
              <p:nvPr/>
            </p:nvSpPr>
            <p:spPr>
              <a:xfrm>
                <a:off x="7731384" y="3045896"/>
                <a:ext cx="889687" cy="90500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TextBox 26"/>
            <p:cNvSpPr txBox="1"/>
            <p:nvPr/>
          </p:nvSpPr>
          <p:spPr>
            <a:xfrm>
              <a:off x="6848375" y="3144880"/>
              <a:ext cx="1821706" cy="461665"/>
            </a:xfrm>
            <a:prstGeom prst="rect">
              <a:avLst/>
            </a:prstGeom>
            <a:noFill/>
            <a:ln>
              <a:solidFill>
                <a:schemeClr val="tx1">
                  <a:lumMod val="95000"/>
                  <a:lumOff val="5000"/>
                </a:schemeClr>
              </a:solidFill>
            </a:ln>
          </p:spPr>
          <p:txBody>
            <a:bodyPr wrap="square" rtlCol="0">
              <a:spAutoFit/>
            </a:bodyPr>
            <a:lstStyle/>
            <a:p>
              <a:pPr marL="0" lvl="1" algn="ctr"/>
              <a:r>
                <a:rPr lang="en-US" sz="1200" dirty="0"/>
                <a:t>Purchase something online </a:t>
              </a:r>
            </a:p>
          </p:txBody>
        </p:sp>
      </p:grpSp>
    </p:spTree>
    <p:extLst>
      <p:ext uri="{BB962C8B-B14F-4D97-AF65-F5344CB8AC3E}">
        <p14:creationId xmlns:p14="http://schemas.microsoft.com/office/powerpoint/2010/main" val="3652887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a:xfrm>
            <a:off x="677333" y="1449859"/>
            <a:ext cx="8845607" cy="4893276"/>
          </a:xfrm>
        </p:spPr>
        <p:txBody>
          <a:bodyPr>
            <a:normAutofit fontScale="77500" lnSpcReduction="20000"/>
          </a:bodyPr>
          <a:lstStyle/>
          <a:p>
            <a:r>
              <a:rPr lang="en-US" dirty="0"/>
              <a:t>Database - </a:t>
            </a:r>
            <a:r>
              <a:rPr lang="en-US" b="1" dirty="0">
                <a:solidFill>
                  <a:schemeClr val="accent5"/>
                </a:solidFill>
              </a:rPr>
              <a:t>collection of related data</a:t>
            </a:r>
            <a:r>
              <a:rPr lang="en-US" dirty="0"/>
              <a:t>. </a:t>
            </a:r>
          </a:p>
          <a:p>
            <a:r>
              <a:rPr lang="en-US" b="1" dirty="0">
                <a:solidFill>
                  <a:schemeClr val="accent5"/>
                </a:solidFill>
              </a:rPr>
              <a:t>Data </a:t>
            </a:r>
            <a:r>
              <a:rPr lang="en-US" dirty="0"/>
              <a:t>means known </a:t>
            </a:r>
            <a:r>
              <a:rPr lang="en-US" b="1" dirty="0">
                <a:solidFill>
                  <a:schemeClr val="accent5"/>
                </a:solidFill>
              </a:rPr>
              <a:t>facts</a:t>
            </a:r>
            <a:r>
              <a:rPr lang="en-US" dirty="0">
                <a:solidFill>
                  <a:schemeClr val="accent5"/>
                </a:solidFill>
              </a:rPr>
              <a:t> </a:t>
            </a:r>
            <a:r>
              <a:rPr lang="en-US" dirty="0"/>
              <a:t>that can be recorded and that have some meaning.</a:t>
            </a:r>
          </a:p>
          <a:p>
            <a:r>
              <a:rPr lang="en-US" dirty="0"/>
              <a:t>For example, mobile phones have their own simple database software and typically store the following data:</a:t>
            </a:r>
          </a:p>
          <a:p>
            <a:pPr lvl="1"/>
            <a:r>
              <a:rPr lang="en-US" dirty="0"/>
              <a:t>Names, </a:t>
            </a:r>
          </a:p>
          <a:p>
            <a:pPr lvl="1"/>
            <a:r>
              <a:rPr lang="en-US" dirty="0"/>
              <a:t>Telephone numbers,  </a:t>
            </a:r>
          </a:p>
          <a:p>
            <a:pPr lvl="1"/>
            <a:r>
              <a:rPr lang="en-US" dirty="0"/>
              <a:t>Addresses of the people </a:t>
            </a:r>
          </a:p>
          <a:p>
            <a:r>
              <a:rPr lang="en-US" dirty="0"/>
              <a:t>A database has</a:t>
            </a:r>
          </a:p>
          <a:p>
            <a:endParaRPr lang="en-US" dirty="0"/>
          </a:p>
          <a:p>
            <a:endParaRPr lang="en-US" dirty="0"/>
          </a:p>
          <a:p>
            <a:endParaRPr lang="en-US" dirty="0"/>
          </a:p>
          <a:p>
            <a:endParaRPr lang="en-US" dirty="0"/>
          </a:p>
          <a:p>
            <a:r>
              <a:rPr lang="en-US" dirty="0"/>
              <a:t>The end users of a database may perform actions (for example, a customer buys a camera) that cause the information in the database to change.</a:t>
            </a:r>
          </a:p>
          <a:p>
            <a:r>
              <a:rPr lang="en-US" dirty="0"/>
              <a:t>A database can be of any </a:t>
            </a:r>
            <a:r>
              <a:rPr lang="en-US" b="1" dirty="0">
                <a:solidFill>
                  <a:schemeClr val="accent5"/>
                </a:solidFill>
              </a:rPr>
              <a:t>size and complexity</a:t>
            </a:r>
            <a:r>
              <a:rPr lang="en-US" dirty="0"/>
              <a:t>. </a:t>
            </a:r>
          </a:p>
          <a:p>
            <a:pPr lvl="1"/>
            <a:r>
              <a:rPr lang="en-US" dirty="0"/>
              <a:t>For example, the list of names and addresses may consist of only a few hundred records. </a:t>
            </a:r>
          </a:p>
          <a:p>
            <a:pPr lvl="1"/>
            <a:r>
              <a:rPr lang="en-US" dirty="0"/>
              <a:t>A database of even greater size and complexity would be maintained by a social media company such as Facebook, which has more than a billion users.</a:t>
            </a:r>
          </a:p>
        </p:txBody>
      </p:sp>
      <p:grpSp>
        <p:nvGrpSpPr>
          <p:cNvPr id="7" name="Group 6"/>
          <p:cNvGrpSpPr/>
          <p:nvPr/>
        </p:nvGrpSpPr>
        <p:grpSpPr>
          <a:xfrm>
            <a:off x="2232679" y="3353529"/>
            <a:ext cx="6746566" cy="1316596"/>
            <a:chOff x="1746646" y="3165136"/>
            <a:chExt cx="6746566" cy="1316596"/>
          </a:xfrm>
        </p:grpSpPr>
        <p:pic>
          <p:nvPicPr>
            <p:cNvPr id="2050" name="Picture 2" descr="Data Source Icon Png Clipart , Png Download - Data Source Icon Png,  Transparent Png , Transparent Png Image - PNGite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2701" y="3281407"/>
              <a:ext cx="735502" cy="6645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46646" y="3976132"/>
              <a:ext cx="1787611" cy="461665"/>
            </a:xfrm>
            <a:prstGeom prst="rect">
              <a:avLst/>
            </a:prstGeom>
            <a:noFill/>
            <a:ln>
              <a:solidFill>
                <a:schemeClr val="tx1"/>
              </a:solidFill>
            </a:ln>
          </p:spPr>
          <p:txBody>
            <a:bodyPr wrap="square" rtlCol="0">
              <a:spAutoFit/>
            </a:bodyPr>
            <a:lstStyle/>
            <a:p>
              <a:r>
                <a:rPr lang="en-US" sz="1200" dirty="0"/>
                <a:t>Some source from which data is derived</a:t>
              </a:r>
            </a:p>
          </p:txBody>
        </p:sp>
        <p:pic>
          <p:nvPicPr>
            <p:cNvPr id="2052" name="Picture 4" descr="Life Events Icons Images, Stock Photos &amp;amp; Vectors | Shutterstock"/>
            <p:cNvPicPr>
              <a:picLocks noChangeAspect="1" noChangeArrowheads="1"/>
            </p:cNvPicPr>
            <p:nvPr/>
          </p:nvPicPr>
          <p:blipFill rotWithShape="1">
            <a:blip r:embed="rId3">
              <a:extLst>
                <a:ext uri="{28A0092B-C50C-407E-A947-70E740481C1C}">
                  <a14:useLocalDpi xmlns:a14="http://schemas.microsoft.com/office/drawing/2010/main" val="0"/>
                </a:ext>
              </a:extLst>
            </a:blip>
            <a:srcRect b="17738"/>
            <a:stretch/>
          </p:blipFill>
          <p:spPr bwMode="auto">
            <a:xfrm>
              <a:off x="4526172" y="3281407"/>
              <a:ext cx="750107" cy="66451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682538" y="3556001"/>
              <a:ext cx="658802"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081862" y="4009084"/>
              <a:ext cx="2014138" cy="461665"/>
            </a:xfrm>
            <a:prstGeom prst="rect">
              <a:avLst/>
            </a:prstGeom>
            <a:noFill/>
            <a:ln>
              <a:solidFill>
                <a:schemeClr val="tx1"/>
              </a:solidFill>
            </a:ln>
          </p:spPr>
          <p:txBody>
            <a:bodyPr wrap="square" rtlCol="0">
              <a:spAutoFit/>
            </a:bodyPr>
            <a:lstStyle/>
            <a:p>
              <a:r>
                <a:rPr lang="en-US" sz="1200" dirty="0"/>
                <a:t>Degree of interaction with events in the real world</a:t>
              </a:r>
            </a:p>
          </p:txBody>
        </p:sp>
        <p:cxnSp>
          <p:nvCxnSpPr>
            <p:cNvPr id="10" name="Straight Arrow Connector 9"/>
            <p:cNvCxnSpPr/>
            <p:nvPr/>
          </p:nvCxnSpPr>
          <p:spPr>
            <a:xfrm>
              <a:off x="6248624" y="3556001"/>
              <a:ext cx="658802" cy="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pic>
          <p:nvPicPr>
            <p:cNvPr id="2054" name="Picture 6" descr="Free Audience Glyph Icon - Available in SVG, PNG, EPS, AI &amp;amp; Icon fon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7442" y="3165136"/>
              <a:ext cx="810996" cy="81099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6643605" y="4020067"/>
              <a:ext cx="1849607" cy="461665"/>
            </a:xfrm>
            <a:prstGeom prst="rect">
              <a:avLst/>
            </a:prstGeom>
            <a:noFill/>
            <a:ln>
              <a:solidFill>
                <a:schemeClr val="tx1"/>
              </a:solidFill>
            </a:ln>
          </p:spPr>
          <p:txBody>
            <a:bodyPr wrap="square" rtlCol="0">
              <a:spAutoFit/>
            </a:bodyPr>
            <a:lstStyle/>
            <a:p>
              <a:r>
                <a:rPr lang="en-US" sz="1200" dirty="0"/>
                <a:t>An audience interested in its contents</a:t>
              </a:r>
            </a:p>
          </p:txBody>
        </p:sp>
      </p:grpSp>
    </p:spTree>
    <p:extLst>
      <p:ext uri="{BB962C8B-B14F-4D97-AF65-F5344CB8AC3E}">
        <p14:creationId xmlns:p14="http://schemas.microsoft.com/office/powerpoint/2010/main" val="3735289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a:xfrm>
            <a:off x="677334" y="1449859"/>
            <a:ext cx="8596668" cy="4591503"/>
          </a:xfrm>
        </p:spPr>
        <p:txBody>
          <a:bodyPr>
            <a:normAutofit/>
          </a:bodyPr>
          <a:lstStyle/>
          <a:p>
            <a:r>
              <a:rPr lang="en-US" dirty="0"/>
              <a:t>A database management system (DBMS) is a computerized system that enables users to create and maintain a database.</a:t>
            </a:r>
          </a:p>
          <a:p>
            <a:endParaRPr lang="en-US" dirty="0"/>
          </a:p>
        </p:txBody>
      </p:sp>
      <p:pic>
        <p:nvPicPr>
          <p:cNvPr id="2050" name="Picture 2" descr="Differentiate Database system and DBMS. | by Shehan PW | 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3403" y="2358082"/>
            <a:ext cx="5281397" cy="4034032"/>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3049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a:xfrm>
            <a:off x="603192" y="1359243"/>
            <a:ext cx="9348115" cy="5280454"/>
          </a:xfrm>
        </p:spPr>
        <p:txBody>
          <a:bodyPr>
            <a:normAutofit/>
          </a:bodyPr>
          <a:lstStyle/>
          <a:p>
            <a:r>
              <a:rPr lang="en-US" dirty="0"/>
              <a:t>DBMS - General-purpose software system that facilitates the processes of:</a:t>
            </a:r>
          </a:p>
          <a:p>
            <a:endParaRPr lang="en-US" dirty="0"/>
          </a:p>
          <a:p>
            <a:endParaRPr lang="en-US" dirty="0"/>
          </a:p>
          <a:p>
            <a:endParaRPr lang="en-US" dirty="0"/>
          </a:p>
          <a:p>
            <a:endParaRPr lang="en-US" dirty="0"/>
          </a:p>
          <a:p>
            <a:endParaRPr lang="en-US" dirty="0"/>
          </a:p>
          <a:p>
            <a:endParaRPr lang="en-US" dirty="0"/>
          </a:p>
        </p:txBody>
      </p:sp>
      <p:sp>
        <p:nvSpPr>
          <p:cNvPr id="5" name="TextBox 4"/>
          <p:cNvSpPr txBox="1"/>
          <p:nvPr/>
        </p:nvSpPr>
        <p:spPr>
          <a:xfrm>
            <a:off x="1011935" y="1877356"/>
            <a:ext cx="3227846" cy="2031325"/>
          </a:xfrm>
          <a:prstGeom prst="rect">
            <a:avLst/>
          </a:prstGeom>
          <a:noFill/>
          <a:ln w="28575">
            <a:solidFill>
              <a:srgbClr val="92D050"/>
            </a:solidFill>
          </a:ln>
        </p:spPr>
        <p:txBody>
          <a:bodyPr wrap="square" rtlCol="0">
            <a:spAutoFit/>
          </a:bodyPr>
          <a:lstStyle/>
          <a:p>
            <a:pPr algn="ctr"/>
            <a:r>
              <a:rPr lang="en-US" sz="1400" dirty="0"/>
              <a:t>1</a:t>
            </a:r>
          </a:p>
          <a:p>
            <a:pPr algn="ctr"/>
            <a:r>
              <a:rPr lang="en-US" sz="1600" b="1" u="sng" dirty="0">
                <a:solidFill>
                  <a:srgbClr val="00B050"/>
                </a:solidFill>
              </a:rPr>
              <a:t>Defining</a:t>
            </a:r>
          </a:p>
          <a:p>
            <a:r>
              <a:rPr lang="en-US" sz="1200" dirty="0"/>
              <a:t>Defining a database involves specifying:</a:t>
            </a:r>
          </a:p>
          <a:p>
            <a:r>
              <a:rPr lang="en-US" sz="1200" dirty="0"/>
              <a:t>Data types, </a:t>
            </a:r>
          </a:p>
          <a:p>
            <a:r>
              <a:rPr lang="en-US" sz="1200" dirty="0"/>
              <a:t>Structures, </a:t>
            </a:r>
          </a:p>
          <a:p>
            <a:r>
              <a:rPr lang="en-US" sz="1200" dirty="0"/>
              <a:t>Constraints of the data. </a:t>
            </a:r>
          </a:p>
          <a:p>
            <a:endParaRPr lang="en-US" sz="1200" dirty="0"/>
          </a:p>
          <a:p>
            <a:r>
              <a:rPr lang="en-US" sz="1200" b="1" i="1" u="sng" dirty="0"/>
              <a:t>Meta-data</a:t>
            </a:r>
            <a:r>
              <a:rPr lang="en-US" sz="1200" dirty="0"/>
              <a:t> - The database definition stored by the DBMS in the form of a database catalog or dictionary.</a:t>
            </a:r>
          </a:p>
        </p:txBody>
      </p:sp>
      <p:sp>
        <p:nvSpPr>
          <p:cNvPr id="9" name="TextBox 8"/>
          <p:cNvSpPr txBox="1"/>
          <p:nvPr/>
        </p:nvSpPr>
        <p:spPr>
          <a:xfrm>
            <a:off x="5100773" y="1846577"/>
            <a:ext cx="3227846" cy="2092881"/>
          </a:xfrm>
          <a:prstGeom prst="rect">
            <a:avLst/>
          </a:prstGeom>
          <a:noFill/>
          <a:ln w="28575">
            <a:solidFill>
              <a:srgbClr val="92D050"/>
            </a:solidFill>
          </a:ln>
        </p:spPr>
        <p:txBody>
          <a:bodyPr wrap="square" rtlCol="0">
            <a:spAutoFit/>
          </a:bodyPr>
          <a:lstStyle/>
          <a:p>
            <a:pPr algn="ctr"/>
            <a:r>
              <a:rPr lang="en-US" sz="1400" dirty="0"/>
              <a:t>2</a:t>
            </a:r>
          </a:p>
          <a:p>
            <a:pPr algn="ctr"/>
            <a:r>
              <a:rPr lang="en-US" sz="1600" b="1" u="sng" dirty="0">
                <a:solidFill>
                  <a:srgbClr val="00B050"/>
                </a:solidFill>
              </a:rPr>
              <a:t>Constructing</a:t>
            </a:r>
          </a:p>
          <a:p>
            <a:pPr algn="ctr"/>
            <a:endParaRPr lang="en-US" sz="1600" b="1" u="sng" dirty="0">
              <a:solidFill>
                <a:srgbClr val="C00000"/>
              </a:solidFill>
            </a:endParaRPr>
          </a:p>
          <a:p>
            <a:r>
              <a:rPr lang="en-US" sz="1200" dirty="0"/>
              <a:t>Process of storing the data on some storage medium that is controlled by the DBMS.</a:t>
            </a:r>
          </a:p>
          <a:p>
            <a:endParaRPr lang="en-US" sz="1200" dirty="0"/>
          </a:p>
          <a:p>
            <a:endParaRPr lang="en-US" sz="1200" dirty="0"/>
          </a:p>
          <a:p>
            <a:endParaRPr lang="en-US" sz="1200" dirty="0"/>
          </a:p>
          <a:p>
            <a:endParaRPr lang="en-US" sz="1200" dirty="0"/>
          </a:p>
          <a:p>
            <a:endParaRPr lang="en-US" sz="1200" dirty="0"/>
          </a:p>
        </p:txBody>
      </p:sp>
      <p:sp>
        <p:nvSpPr>
          <p:cNvPr id="10" name="TextBox 9"/>
          <p:cNvSpPr txBox="1"/>
          <p:nvPr/>
        </p:nvSpPr>
        <p:spPr>
          <a:xfrm>
            <a:off x="1011935" y="4166193"/>
            <a:ext cx="3227846" cy="2092881"/>
          </a:xfrm>
          <a:prstGeom prst="rect">
            <a:avLst/>
          </a:prstGeom>
          <a:noFill/>
          <a:ln w="28575">
            <a:solidFill>
              <a:srgbClr val="92D050"/>
            </a:solidFill>
          </a:ln>
        </p:spPr>
        <p:txBody>
          <a:bodyPr wrap="square" rtlCol="0">
            <a:spAutoFit/>
          </a:bodyPr>
          <a:lstStyle/>
          <a:p>
            <a:pPr algn="ctr"/>
            <a:r>
              <a:rPr lang="en-US" sz="1400" dirty="0"/>
              <a:t>3</a:t>
            </a:r>
          </a:p>
          <a:p>
            <a:pPr algn="ctr"/>
            <a:r>
              <a:rPr lang="en-US" sz="1600" b="1" u="sng" dirty="0">
                <a:solidFill>
                  <a:srgbClr val="00B050"/>
                </a:solidFill>
              </a:rPr>
              <a:t>Manipulating</a:t>
            </a:r>
          </a:p>
          <a:p>
            <a:pPr algn="ctr"/>
            <a:endParaRPr lang="en-US" sz="1600" b="1" u="sng" dirty="0">
              <a:solidFill>
                <a:srgbClr val="C00000"/>
              </a:solidFill>
            </a:endParaRPr>
          </a:p>
          <a:p>
            <a:r>
              <a:rPr lang="en-US" sz="1200" dirty="0"/>
              <a:t>Includes functions such as querying the database to retrieve specific data, updating the database and generating reports.</a:t>
            </a:r>
          </a:p>
          <a:p>
            <a:endParaRPr lang="en-US" sz="1200" dirty="0"/>
          </a:p>
          <a:p>
            <a:endParaRPr lang="en-US" sz="1200" dirty="0"/>
          </a:p>
          <a:p>
            <a:endParaRPr lang="en-US" sz="1200" dirty="0"/>
          </a:p>
          <a:p>
            <a:endParaRPr lang="en-US" sz="1200" dirty="0"/>
          </a:p>
        </p:txBody>
      </p:sp>
      <p:sp>
        <p:nvSpPr>
          <p:cNvPr id="11" name="TextBox 10"/>
          <p:cNvSpPr txBox="1"/>
          <p:nvPr/>
        </p:nvSpPr>
        <p:spPr>
          <a:xfrm>
            <a:off x="5100773" y="4153146"/>
            <a:ext cx="3227846" cy="2400657"/>
          </a:xfrm>
          <a:prstGeom prst="rect">
            <a:avLst/>
          </a:prstGeom>
          <a:noFill/>
          <a:ln w="28575">
            <a:solidFill>
              <a:srgbClr val="92D050"/>
            </a:solidFill>
          </a:ln>
        </p:spPr>
        <p:txBody>
          <a:bodyPr wrap="square" rtlCol="0">
            <a:spAutoFit/>
          </a:bodyPr>
          <a:lstStyle/>
          <a:p>
            <a:pPr algn="ctr"/>
            <a:r>
              <a:rPr lang="en-US" sz="1400" dirty="0"/>
              <a:t>4</a:t>
            </a:r>
          </a:p>
          <a:p>
            <a:pPr algn="ctr"/>
            <a:r>
              <a:rPr lang="en-US" sz="1600" b="1" u="sng" dirty="0">
                <a:solidFill>
                  <a:srgbClr val="00B050"/>
                </a:solidFill>
              </a:rPr>
              <a:t>Sharing</a:t>
            </a:r>
          </a:p>
          <a:p>
            <a:r>
              <a:rPr lang="en-US" sz="1200" dirty="0"/>
              <a:t>Allows multiple users and programs to access the database simultaneously.</a:t>
            </a:r>
          </a:p>
          <a:p>
            <a:endParaRPr lang="en-US" sz="1200" dirty="0"/>
          </a:p>
          <a:p>
            <a:r>
              <a:rPr lang="en-US" sz="1200" dirty="0"/>
              <a:t>An application program accesses the database by sending queries or requests for data to the DBMS. </a:t>
            </a:r>
          </a:p>
          <a:p>
            <a:r>
              <a:rPr lang="en-US" sz="1200" dirty="0"/>
              <a:t>A </a:t>
            </a:r>
            <a:r>
              <a:rPr lang="en-US" sz="1200" b="1" u="sng" dirty="0"/>
              <a:t>query</a:t>
            </a:r>
            <a:r>
              <a:rPr lang="en-US" sz="1200" dirty="0"/>
              <a:t> causes some data to be retrieved.</a:t>
            </a:r>
          </a:p>
          <a:p>
            <a:r>
              <a:rPr lang="en-US" sz="1200" dirty="0"/>
              <a:t>A </a:t>
            </a:r>
            <a:r>
              <a:rPr lang="en-US" sz="1200" b="1" u="sng" dirty="0"/>
              <a:t>transaction</a:t>
            </a:r>
            <a:r>
              <a:rPr lang="en-US" sz="1200" dirty="0"/>
              <a:t> may cause some data to be read and some data to be written into the database.</a:t>
            </a:r>
          </a:p>
        </p:txBody>
      </p:sp>
    </p:spTree>
    <p:extLst>
      <p:ext uri="{BB962C8B-B14F-4D97-AF65-F5344CB8AC3E}">
        <p14:creationId xmlns:p14="http://schemas.microsoft.com/office/powerpoint/2010/main" val="1580006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a:t>
            </a:r>
          </a:p>
        </p:txBody>
      </p:sp>
      <p:sp>
        <p:nvSpPr>
          <p:cNvPr id="3" name="Content Placeholder 2"/>
          <p:cNvSpPr>
            <a:spLocks noGrp="1"/>
          </p:cNvSpPr>
          <p:nvPr>
            <p:ph idx="1"/>
          </p:nvPr>
        </p:nvSpPr>
        <p:spPr>
          <a:xfrm>
            <a:off x="603193" y="1577546"/>
            <a:ext cx="5023250" cy="5280454"/>
          </a:xfrm>
        </p:spPr>
        <p:txBody>
          <a:bodyPr>
            <a:normAutofit/>
          </a:bodyPr>
          <a:lstStyle/>
          <a:p>
            <a:r>
              <a:rPr lang="en-US" dirty="0"/>
              <a:t>Other important functions provided by the DBMS include </a:t>
            </a:r>
            <a:r>
              <a:rPr lang="en-US" b="1" dirty="0">
                <a:solidFill>
                  <a:schemeClr val="accent5"/>
                </a:solidFill>
              </a:rPr>
              <a:t>protecting</a:t>
            </a:r>
            <a:r>
              <a:rPr lang="en-US" dirty="0"/>
              <a:t> the database and </a:t>
            </a:r>
            <a:r>
              <a:rPr lang="en-US" b="1" dirty="0">
                <a:solidFill>
                  <a:schemeClr val="accent5"/>
                </a:solidFill>
              </a:rPr>
              <a:t>maintaining</a:t>
            </a:r>
            <a:r>
              <a:rPr lang="en-US" dirty="0"/>
              <a:t> it over a long period of time. </a:t>
            </a:r>
          </a:p>
          <a:p>
            <a:pPr lvl="1"/>
            <a:r>
              <a:rPr lang="en-US" dirty="0"/>
              <a:t>Protection - system protection against software malfunction (or crashes) and security protection against unauthorized or malicious access. </a:t>
            </a:r>
          </a:p>
          <a:p>
            <a:pPr lvl="1"/>
            <a:r>
              <a:rPr lang="en-US" dirty="0"/>
              <a:t>A typical large database may have a life cycle of many years, so the DBMS must be able to maintain the database system by allowing the system to evolve as requirements change over time.</a:t>
            </a:r>
          </a:p>
        </p:txBody>
      </p:sp>
      <p:pic>
        <p:nvPicPr>
          <p:cNvPr id="10" name="Content Placeholder 3"/>
          <p:cNvPicPr>
            <a:picLocks noChangeAspect="1"/>
          </p:cNvPicPr>
          <p:nvPr/>
        </p:nvPicPr>
        <p:blipFill>
          <a:blip r:embed="rId2"/>
          <a:stretch>
            <a:fillRect/>
          </a:stretch>
        </p:blipFill>
        <p:spPr>
          <a:xfrm>
            <a:off x="5970094" y="1577546"/>
            <a:ext cx="5021862" cy="3752335"/>
          </a:xfrm>
          <a:prstGeom prst="rect">
            <a:avLst/>
          </a:prstGeom>
          <a:ln w="28575">
            <a:solidFill>
              <a:schemeClr val="tx1">
                <a:lumMod val="95000"/>
                <a:lumOff val="5000"/>
              </a:schemeClr>
            </a:solidFill>
          </a:ln>
        </p:spPr>
      </p:pic>
    </p:spTree>
    <p:extLst>
      <p:ext uri="{BB962C8B-B14F-4D97-AF65-F5344CB8AC3E}">
        <p14:creationId xmlns:p14="http://schemas.microsoft.com/office/powerpoint/2010/main" val="970688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Database Approach</a:t>
            </a:r>
          </a:p>
        </p:txBody>
      </p:sp>
      <p:sp>
        <p:nvSpPr>
          <p:cNvPr id="3" name="Content Placeholder 2"/>
          <p:cNvSpPr>
            <a:spLocks noGrp="1"/>
          </p:cNvSpPr>
          <p:nvPr>
            <p:ph idx="1"/>
          </p:nvPr>
        </p:nvSpPr>
        <p:spPr>
          <a:xfrm>
            <a:off x="677334" y="1433385"/>
            <a:ext cx="8596668" cy="4607978"/>
          </a:xfrm>
        </p:spPr>
        <p:txBody>
          <a:bodyPr>
            <a:normAutofit/>
          </a:bodyPr>
          <a:lstStyle/>
          <a:p>
            <a:r>
              <a:rPr lang="en-US" dirty="0"/>
              <a:t>Traditional file processing -  each user defines and implements the files needed for a specific software application as part of programming the application.</a:t>
            </a:r>
          </a:p>
          <a:p>
            <a:endParaRPr lang="en-US" dirty="0"/>
          </a:p>
          <a:p>
            <a:endParaRPr lang="en-US" dirty="0"/>
          </a:p>
          <a:p>
            <a:endParaRPr lang="en-US" dirty="0"/>
          </a:p>
          <a:p>
            <a:endParaRPr lang="en-US" dirty="0"/>
          </a:p>
          <a:p>
            <a:endParaRPr lang="en-US" dirty="0"/>
          </a:p>
          <a:p>
            <a:endParaRPr lang="en-US" dirty="0"/>
          </a:p>
          <a:p>
            <a:r>
              <a:rPr lang="en-US" dirty="0"/>
              <a:t>This </a:t>
            </a:r>
            <a:r>
              <a:rPr lang="en-US" b="1" dirty="0">
                <a:solidFill>
                  <a:srgbClr val="FF0000"/>
                </a:solidFill>
              </a:rPr>
              <a:t>redundancy</a:t>
            </a:r>
            <a:r>
              <a:rPr lang="en-US" dirty="0"/>
              <a:t> in defining and storing data results in wasted storage space.</a:t>
            </a:r>
          </a:p>
        </p:txBody>
      </p:sp>
      <p:pic>
        <p:nvPicPr>
          <p:cNvPr id="3074" name="Picture 2" descr="App, interface, man, person, user icon - Download on Iconfin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4487" y="2350656"/>
            <a:ext cx="886938" cy="88693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485786" y="3381799"/>
            <a:ext cx="2866768" cy="954107"/>
          </a:xfrm>
          <a:prstGeom prst="rect">
            <a:avLst/>
          </a:prstGeom>
          <a:noFill/>
          <a:ln>
            <a:solidFill>
              <a:schemeClr val="tx1">
                <a:lumMod val="95000"/>
                <a:lumOff val="5000"/>
              </a:schemeClr>
            </a:solidFill>
          </a:ln>
        </p:spPr>
        <p:txBody>
          <a:bodyPr wrap="square" rtlCol="0">
            <a:spAutoFit/>
          </a:bodyPr>
          <a:lstStyle/>
          <a:p>
            <a:pPr algn="ctr"/>
            <a:r>
              <a:rPr lang="en-US" sz="1200" b="1" u="sng" dirty="0">
                <a:solidFill>
                  <a:srgbClr val="FF0000"/>
                </a:solidFill>
              </a:rPr>
              <a:t>USER 1</a:t>
            </a:r>
          </a:p>
          <a:p>
            <a:pPr algn="ctr"/>
            <a:r>
              <a:rPr lang="en-US" sz="1400" b="1" u="sng" dirty="0"/>
              <a:t>Grade reporting office</a:t>
            </a:r>
          </a:p>
          <a:p>
            <a:r>
              <a:rPr lang="en-US" sz="1400" dirty="0"/>
              <a:t>Keep files on students and their grades</a:t>
            </a:r>
          </a:p>
        </p:txBody>
      </p:sp>
      <p:pic>
        <p:nvPicPr>
          <p:cNvPr id="6" name="Picture 2" descr="App, interface, man, person, user icon - Download on Iconfind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8216" y="2350656"/>
            <a:ext cx="886938" cy="88693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161006" y="3359803"/>
            <a:ext cx="2994453" cy="954107"/>
          </a:xfrm>
          <a:prstGeom prst="rect">
            <a:avLst/>
          </a:prstGeom>
          <a:noFill/>
          <a:ln>
            <a:solidFill>
              <a:schemeClr val="tx1">
                <a:lumMod val="95000"/>
                <a:lumOff val="5000"/>
              </a:schemeClr>
            </a:solidFill>
          </a:ln>
        </p:spPr>
        <p:txBody>
          <a:bodyPr wrap="square" rtlCol="0">
            <a:spAutoFit/>
          </a:bodyPr>
          <a:lstStyle/>
          <a:p>
            <a:pPr algn="ctr"/>
            <a:r>
              <a:rPr lang="en-US" sz="1200" b="1" u="sng" dirty="0">
                <a:solidFill>
                  <a:srgbClr val="FF0000"/>
                </a:solidFill>
              </a:rPr>
              <a:t>USER 2</a:t>
            </a:r>
          </a:p>
          <a:p>
            <a:pPr algn="ctr"/>
            <a:r>
              <a:rPr lang="en-US" sz="1400" b="1" u="sng" dirty="0"/>
              <a:t>Accounting office</a:t>
            </a:r>
          </a:p>
          <a:p>
            <a:pPr algn="ctr"/>
            <a:r>
              <a:rPr lang="en-US" sz="1400" dirty="0"/>
              <a:t>Keep track of students’ fees and their payments</a:t>
            </a:r>
          </a:p>
        </p:txBody>
      </p:sp>
    </p:spTree>
    <p:extLst>
      <p:ext uri="{BB962C8B-B14F-4D97-AF65-F5344CB8AC3E}">
        <p14:creationId xmlns:p14="http://schemas.microsoft.com/office/powerpoint/2010/main" val="3581037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Database Approach</a:t>
            </a:r>
          </a:p>
        </p:txBody>
      </p:sp>
      <p:sp>
        <p:nvSpPr>
          <p:cNvPr id="3" name="Content Placeholder 2"/>
          <p:cNvSpPr>
            <a:spLocks noGrp="1"/>
          </p:cNvSpPr>
          <p:nvPr>
            <p:ph idx="1"/>
          </p:nvPr>
        </p:nvSpPr>
        <p:spPr>
          <a:xfrm>
            <a:off x="677334" y="1433384"/>
            <a:ext cx="8596668" cy="4761469"/>
          </a:xfrm>
        </p:spPr>
        <p:txBody>
          <a:bodyPr>
            <a:normAutofit/>
          </a:bodyPr>
          <a:lstStyle/>
          <a:p>
            <a:r>
              <a:rPr lang="en-US" dirty="0"/>
              <a:t>In the database approach, a single repository maintains data that is defined once and then accessed by various users repeatedly through queries, transactions, and application programs. </a:t>
            </a:r>
          </a:p>
          <a:p>
            <a:r>
              <a:rPr lang="en-US" dirty="0"/>
              <a:t>The main characteristics of the database approach versus the file-processing approach are the following:</a:t>
            </a:r>
          </a:p>
          <a:p>
            <a:pPr lvl="1"/>
            <a:r>
              <a:rPr lang="en-US" dirty="0"/>
              <a:t>Self-describing nature of a database system</a:t>
            </a:r>
          </a:p>
          <a:p>
            <a:pPr lvl="1"/>
            <a:r>
              <a:rPr lang="en-US" dirty="0"/>
              <a:t>Insulation between programs and data, and data abstraction</a:t>
            </a:r>
          </a:p>
          <a:p>
            <a:pPr lvl="1"/>
            <a:r>
              <a:rPr lang="en-US" dirty="0"/>
              <a:t>Support of multiple views of the data</a:t>
            </a:r>
          </a:p>
          <a:p>
            <a:pPr lvl="1"/>
            <a:r>
              <a:rPr lang="en-US" dirty="0"/>
              <a:t>Sharing of data and multiuser transaction processing</a:t>
            </a:r>
          </a:p>
        </p:txBody>
      </p:sp>
    </p:spTree>
    <p:extLst>
      <p:ext uri="{BB962C8B-B14F-4D97-AF65-F5344CB8AC3E}">
        <p14:creationId xmlns:p14="http://schemas.microsoft.com/office/powerpoint/2010/main" val="1848605832"/>
      </p:ext>
    </p:extLst>
  </p:cSld>
  <p:clrMapOvr>
    <a:masterClrMapping/>
  </p:clrMapOvr>
</p:sld>
</file>

<file path=ppt/theme/theme1.xml><?xml version="1.0" encoding="utf-8"?>
<a:theme xmlns:a="http://schemas.openxmlformats.org/drawingml/2006/main" name="Facet">
  <a:themeElements>
    <a:clrScheme name="Custom 1">
      <a:dk1>
        <a:sysClr val="windowText" lastClr="000000"/>
      </a:dk1>
      <a:lt1>
        <a:sysClr val="window" lastClr="FFFFFF"/>
      </a:lt1>
      <a:dk2>
        <a:srgbClr val="1F497D"/>
      </a:dk2>
      <a:lt2>
        <a:srgbClr val="EEECE1"/>
      </a:lt2>
      <a:accent1>
        <a:srgbClr val="FFFFFF"/>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493</TotalTime>
  <Words>3034</Words>
  <Application>Microsoft Office PowerPoint</Application>
  <PresentationFormat>Widescreen</PresentationFormat>
  <Paragraphs>235</Paragraphs>
  <Slides>24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Akzidenz Grotesk BQ Light</vt:lpstr>
      <vt:lpstr>Arial</vt:lpstr>
      <vt:lpstr>Calibri</vt:lpstr>
      <vt:lpstr>Trebuchet MS</vt:lpstr>
      <vt:lpstr>Wingdings</vt:lpstr>
      <vt:lpstr>Wingdings 3</vt:lpstr>
      <vt:lpstr>Facet</vt:lpstr>
      <vt:lpstr>Chapter 1 - Databases</vt:lpstr>
      <vt:lpstr>- Introduction  - Characteristics of Database Approach  - Files vs. Databases  - Advantages Of Using DBMS   - When Not To Use DBMS    </vt:lpstr>
      <vt:lpstr>Introduction</vt:lpstr>
      <vt:lpstr>Introduction </vt:lpstr>
      <vt:lpstr>Introduction </vt:lpstr>
      <vt:lpstr>Introduction </vt:lpstr>
      <vt:lpstr>Introduction </vt:lpstr>
      <vt:lpstr>Characteristics of Database Approach</vt:lpstr>
      <vt:lpstr>Characteristics of Database Approach</vt:lpstr>
      <vt:lpstr>Characteristics of Database Approach</vt:lpstr>
      <vt:lpstr>Characteristics of Database Approach</vt:lpstr>
      <vt:lpstr>Characteristics of Database Approach</vt:lpstr>
      <vt:lpstr>Characteristics of Database Approach</vt:lpstr>
      <vt:lpstr>Characteristics of Database Approach</vt:lpstr>
      <vt:lpstr>Characteristics of Database Approach</vt:lpstr>
      <vt:lpstr>Files vs. Databases</vt:lpstr>
      <vt:lpstr>Advantages Of Using DBMS </vt:lpstr>
      <vt:lpstr>Advantages Of Using DBMS </vt:lpstr>
      <vt:lpstr>Advantages Of Using DBMS </vt:lpstr>
      <vt:lpstr>Advantages Of Using DBMS </vt:lpstr>
      <vt:lpstr>Advantages Of Using DBMS </vt:lpstr>
      <vt:lpstr>Advantages Of Using DBMS </vt:lpstr>
      <vt:lpstr>Advantages Of Using DBMS </vt:lpstr>
      <vt:lpstr>When Not to Use a DBMS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databases</dc:title>
  <dc:creator>lab4</dc:creator>
  <cp:lastModifiedBy>FastPc</cp:lastModifiedBy>
  <cp:revision>160</cp:revision>
  <dcterms:created xsi:type="dcterms:W3CDTF">2021-08-16T04:03:32Z</dcterms:created>
  <dcterms:modified xsi:type="dcterms:W3CDTF">2022-08-20T09:15:39Z</dcterms:modified>
</cp:coreProperties>
</file>