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4"/>
  </p:notesMasterIdLst>
  <p:sldIdLst>
    <p:sldId id="256" r:id="rId2"/>
    <p:sldId id="415" r:id="rId3"/>
    <p:sldId id="416" r:id="rId4"/>
    <p:sldId id="418" r:id="rId5"/>
    <p:sldId id="419" r:id="rId6"/>
    <p:sldId id="420" r:id="rId7"/>
    <p:sldId id="426" r:id="rId8"/>
    <p:sldId id="427" r:id="rId9"/>
    <p:sldId id="456" r:id="rId10"/>
    <p:sldId id="428" r:id="rId11"/>
    <p:sldId id="429" r:id="rId12"/>
    <p:sldId id="457" r:id="rId13"/>
    <p:sldId id="430" r:id="rId14"/>
    <p:sldId id="432" r:id="rId15"/>
    <p:sldId id="433" r:id="rId16"/>
    <p:sldId id="434" r:id="rId17"/>
    <p:sldId id="463" r:id="rId18"/>
    <p:sldId id="435" r:id="rId19"/>
    <p:sldId id="436" r:id="rId20"/>
    <p:sldId id="437" r:id="rId21"/>
    <p:sldId id="479" r:id="rId22"/>
    <p:sldId id="438" r:id="rId23"/>
    <p:sldId id="439" r:id="rId24"/>
    <p:sldId id="440" r:id="rId25"/>
    <p:sldId id="442" r:id="rId26"/>
    <p:sldId id="444" r:id="rId27"/>
    <p:sldId id="464" r:id="rId28"/>
    <p:sldId id="458" r:id="rId29"/>
    <p:sldId id="478" r:id="rId30"/>
    <p:sldId id="459" r:id="rId31"/>
    <p:sldId id="461" r:id="rId32"/>
    <p:sldId id="46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5296D-9094-44EA-8ADF-CAAA4A380A4E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22351-D25F-4E30-B7B3-C59485F7D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3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7DCAA2B6-B328-41E1-AF75-8B249821146E}" type="slidenum">
              <a:rPr lang="en-CA" altLang="en-US" sz="1200" i="0">
                <a:latin typeface="Tahoma" charset="0"/>
              </a:rPr>
              <a:pPr>
                <a:defRPr/>
              </a:pPr>
              <a:t>27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26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BEA6A41E-E450-45F6-88F3-AA1B27D00B41}" type="slidenum">
              <a:rPr lang="en-CA" altLang="en-US" sz="1200" i="0">
                <a:latin typeface="Tahoma" charset="0"/>
              </a:rPr>
              <a:pPr>
                <a:defRPr/>
              </a:pPr>
              <a:t>31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801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C2EC52EF-C96B-4A2F-8125-B6C726B5BD2F}" type="slidenum">
              <a:rPr lang="en-CA" altLang="en-US" sz="1200" i="0">
                <a:latin typeface="Tahoma" charset="0"/>
              </a:rPr>
              <a:pPr>
                <a:defRPr/>
              </a:pPr>
              <a:t>32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3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5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224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54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618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7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77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6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89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2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0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8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7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42" y="1326291"/>
            <a:ext cx="10041924" cy="2372498"/>
          </a:xfrm>
        </p:spPr>
        <p:txBody>
          <a:bodyPr/>
          <a:lstStyle/>
          <a:p>
            <a:pPr algn="ctr"/>
            <a:r>
              <a:rPr lang="en-US" dirty="0"/>
              <a:t>Chapter 14 </a:t>
            </a:r>
            <a:br>
              <a:rPr lang="en-US" dirty="0"/>
            </a:br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727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625" y="1202722"/>
            <a:ext cx="9536445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Third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Third normal form (3NF) is based on the concept of </a:t>
            </a:r>
            <a:r>
              <a:rPr lang="en-US" sz="2000" b="1" dirty="0">
                <a:solidFill>
                  <a:srgbClr val="C00000"/>
                </a:solidFill>
              </a:rPr>
              <a:t>transitive dependency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functional dependency X → Y in a relation schema R is a transitive dependency if there exists a set of attributes Z in R that is neither a candidate key nor a subset of any key of R, and both X → Z and Z → Y hold.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dependency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Dmgr_ssn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transitive through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EMP_DEPT in Figure 14.3(a), because both the dependencies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Dmgr_ssn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hold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neither a key itself nor a subset of the key of EMP_DEPT.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see that the dependency of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Dmgr_ssn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undesirable in EMP_DEPT since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not a key of EMP_DEPT.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Definition. A relation schema R is in 3NF if it satisfies 2NF and no nonprime attribute of R is transitively dependent on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40731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091" y="4059194"/>
            <a:ext cx="9272834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Third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relation schema EMP_DEPT in Figure 14.3(a) is in 2NF, since no partial dependencies on a key exist.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However, EMP_DEPT is not in 3NF because of the transitive dependency of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Dmgr_ssn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(and also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on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normalize EMP_DEPT by decomposing it into the two 3NF relation schemas ED1 and ED2 shown in Figure 14.11(b).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62" y="1133214"/>
            <a:ext cx="7191632" cy="27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5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816" y="4440193"/>
            <a:ext cx="8560650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Third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NATURAL JOIN operation on ED1 and ED2 will recover the original relation EMP_DEPT without generating spurious tuples.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850" y="1436130"/>
            <a:ext cx="7084539" cy="270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29" y="378941"/>
            <a:ext cx="9100981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16" y="1790356"/>
            <a:ext cx="9257530" cy="46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148281"/>
            <a:ext cx="8596668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General Definition of Second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Definition. A relation schema R is in second normal form (2NF) if every nonprime attribute A in R is not partially dependent on any key of R.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The test for 2NF involves testing for functional dependencies whose left-hand side attributes are part of the primary key.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If the primary key contains a single attribute, the test need not be applied at all.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the relation schema LOTS shown in Figure 14.12(a), which describes parcels of land for sale in various counties of a state.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Suppose that there are two candidate keys: </a:t>
            </a:r>
          </a:p>
          <a:p>
            <a:r>
              <a:rPr lang="en-US" sz="2000" b="1" u="sng" dirty="0" err="1">
                <a:solidFill>
                  <a:schemeClr val="tx1"/>
                </a:solidFill>
              </a:rPr>
              <a:t>Property_id</a:t>
            </a:r>
            <a:r>
              <a:rPr lang="en-US" sz="2000" b="1" u="sng" dirty="0">
                <a:solidFill>
                  <a:schemeClr val="tx1"/>
                </a:solidFill>
              </a:rPr>
              <a:t># and {</a:t>
            </a:r>
            <a:r>
              <a:rPr lang="en-US" sz="2000" b="1" u="sng" dirty="0" err="1">
                <a:solidFill>
                  <a:schemeClr val="tx1"/>
                </a:solidFill>
              </a:rPr>
              <a:t>County_name</a:t>
            </a:r>
            <a:r>
              <a:rPr lang="en-US" sz="2000" b="1" u="sng" dirty="0">
                <a:solidFill>
                  <a:schemeClr val="tx1"/>
                </a:solidFill>
              </a:rPr>
              <a:t>, Lot#}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that is, lot numbers are unique only within each county, but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Property_id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 numbers are unique across counties for the entire state.</a:t>
            </a:r>
          </a:p>
        </p:txBody>
      </p:sp>
    </p:spTree>
    <p:extLst>
      <p:ext uri="{BB962C8B-B14F-4D97-AF65-F5344CB8AC3E}">
        <p14:creationId xmlns:p14="http://schemas.microsoft.com/office/powerpoint/2010/main" val="12301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148281"/>
            <a:ext cx="8596668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1960" b="61972"/>
          <a:stretch/>
        </p:blipFill>
        <p:spPr>
          <a:xfrm>
            <a:off x="851071" y="1534984"/>
            <a:ext cx="4742420" cy="288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5187"/>
          <a:stretch/>
        </p:blipFill>
        <p:spPr>
          <a:xfrm>
            <a:off x="2555016" y="4673600"/>
            <a:ext cx="6076950" cy="1881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136" b="23835"/>
          <a:stretch/>
        </p:blipFill>
        <p:spPr>
          <a:xfrm>
            <a:off x="6021342" y="1534982"/>
            <a:ext cx="6076950" cy="28832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420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148281"/>
            <a:ext cx="8596668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General Definition of Second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the two candidate keys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Property_id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# and {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County_name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Lot#}, the functional dependencies FD1 and FD2 in Figure 14.12(a) hold.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Suppose that the following two additional functional dependencies hold in LOTS: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FD3: </a:t>
            </a:r>
            <a:r>
              <a:rPr lang="en-US" sz="2000" b="1" dirty="0" err="1">
                <a:solidFill>
                  <a:srgbClr val="C00000"/>
                </a:solidFill>
              </a:rPr>
              <a:t>County_name</a:t>
            </a:r>
            <a:r>
              <a:rPr lang="en-US" sz="2000" b="1" dirty="0">
                <a:solidFill>
                  <a:srgbClr val="C00000"/>
                </a:solidFill>
              </a:rPr>
              <a:t> → </a:t>
            </a:r>
            <a:r>
              <a:rPr lang="en-US" sz="2000" b="1" dirty="0" err="1">
                <a:solidFill>
                  <a:srgbClr val="C00000"/>
                </a:solidFill>
              </a:rPr>
              <a:t>Tax_rate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FD4: Area → Price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dependency FD3 says that the tax rate is fixed for a given county (does not vary lot by lot within the same county),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FD4 says that the price of a lot is determined by its area regardless of which county it is in. </a:t>
            </a:r>
          </a:p>
        </p:txBody>
      </p:sp>
    </p:spTree>
    <p:extLst>
      <p:ext uri="{BB962C8B-B14F-4D97-AF65-F5344CB8AC3E}">
        <p14:creationId xmlns:p14="http://schemas.microsoft.com/office/powerpoint/2010/main" val="3852621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148281"/>
            <a:ext cx="8596668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6224833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General Definition of Second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LOTS relation schema violates the general definition of 2NF because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Tax_rate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</a:t>
            </a:r>
            <a:r>
              <a:rPr lang="en-US" sz="2000" b="1" u="sng" dirty="0">
                <a:solidFill>
                  <a:srgbClr val="C00000"/>
                </a:solidFill>
              </a:rPr>
              <a:t>partially dependent on the candidate key {</a:t>
            </a:r>
            <a:r>
              <a:rPr lang="en-US" sz="2000" b="1" u="sng" dirty="0" err="1">
                <a:solidFill>
                  <a:srgbClr val="C00000"/>
                </a:solidFill>
              </a:rPr>
              <a:t>County_name</a:t>
            </a:r>
            <a:r>
              <a:rPr lang="en-US" sz="2000" b="1" u="sng" dirty="0">
                <a:solidFill>
                  <a:srgbClr val="C00000"/>
                </a:solidFill>
              </a:rPr>
              <a:t>, Lot#}, due to FD3.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normalize LOTS into 2NF, we decompose it into the two relations LOTS1 and LOTS2.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construct LOTS1 by removing the attribute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Tax_rate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violates 2NF from LOTS and placing it with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County_name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(the left-hand side of FD3 that causes the partial dependency) into another relation LOTS2.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Both LOTS1 and LOTS2 are in 2NF. Notice that </a:t>
            </a:r>
            <a:r>
              <a:rPr lang="en-US" sz="2000" b="1" dirty="0">
                <a:solidFill>
                  <a:srgbClr val="C00000"/>
                </a:solidFill>
              </a:rPr>
              <a:t>FD4 does not violate 2NF and is carried over to LOTS1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1960" b="61972"/>
          <a:stretch/>
        </p:blipFill>
        <p:spPr>
          <a:xfrm>
            <a:off x="6959313" y="1345514"/>
            <a:ext cx="4742420" cy="28832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8136" b="42777"/>
          <a:stretch/>
        </p:blipFill>
        <p:spPr>
          <a:xfrm>
            <a:off x="6886315" y="4615934"/>
            <a:ext cx="5099739" cy="12144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95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148281"/>
            <a:ext cx="8596668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5977698" cy="5416379"/>
          </a:xfrm>
        </p:spPr>
        <p:txBody>
          <a:bodyPr>
            <a:normAutofit lnSpcReduction="10000"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General Definition of Third Normal Form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Definition. A relation schema R is in third normal form (3NF) if, whenever a nontrivial functional dependency X → A holds in R, either (a) X is a </a:t>
            </a:r>
            <a:r>
              <a:rPr lang="en-US" sz="2000" b="1" dirty="0" err="1">
                <a:solidFill>
                  <a:srgbClr val="C00000"/>
                </a:solidFill>
              </a:rPr>
              <a:t>superkey</a:t>
            </a:r>
            <a:r>
              <a:rPr lang="en-US" sz="2000" b="1" dirty="0">
                <a:solidFill>
                  <a:srgbClr val="C00000"/>
                </a:solidFill>
              </a:rPr>
              <a:t> of R, or (b) A is a prime attribute of R.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FD4 in LOTS1 violates 3NF because </a:t>
            </a:r>
            <a:r>
              <a:rPr lang="en-US" sz="2000" b="1" dirty="0">
                <a:solidFill>
                  <a:srgbClr val="C00000"/>
                </a:solidFill>
              </a:rPr>
              <a:t>Area is not a </a:t>
            </a:r>
            <a:r>
              <a:rPr lang="en-US" sz="2000" b="1" dirty="0" err="1">
                <a:solidFill>
                  <a:srgbClr val="C00000"/>
                </a:solidFill>
              </a:rPr>
              <a:t>superkey</a:t>
            </a:r>
            <a:r>
              <a:rPr lang="en-US" sz="2000" b="1" dirty="0">
                <a:solidFill>
                  <a:srgbClr val="C00000"/>
                </a:solidFill>
              </a:rPr>
              <a:t> and Price is not a prime attribute in LOTS1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normalize LOTS1 into 3NF, we decompose it into the relation schemas LOTS1A and LOTS1B.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construct LOTS1A by removing the attribute Price that violates 3NF from LOTS1 and placing it with Area (the left-hand side of FD4 that causes the transitive dependency) into another relation LOTS1B.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8136" b="23835"/>
          <a:stretch/>
        </p:blipFill>
        <p:spPr>
          <a:xfrm>
            <a:off x="6622705" y="2441145"/>
            <a:ext cx="5394018" cy="25592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309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148281"/>
            <a:ext cx="8596668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 lnSpcReduction="10000"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General Definition of Third Normal Form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Two points are worth noting about this example and the general definition of 3NF: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■ LOTS1 violates 3NF because Price is transitively dependent on each of the candidate keys of LOTS1 via the nonprime attribute Area.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■ This general definition can be applied directly to test whether a relation schema is in 3NF; it does not have to go through 2NF first. In other words, if a relation passes the general 3NF test, then it automatically passes the 2NF test.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we apply the above 3NF definition to LOTS with the dependencies FD1 through FD4, we find that both FD3 and FD4 violate 3NF by the general definition above because the LHS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County_name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FD3 is not a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superkey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4406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1" y="1112108"/>
            <a:ext cx="9306926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Definitions of Keys and Attributes Participating in Keys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a relation schema has more than one key, each is called a </a:t>
            </a:r>
            <a:r>
              <a:rPr lang="en-US" sz="2200" b="1" dirty="0">
                <a:solidFill>
                  <a:srgbClr val="C00000"/>
                </a:solidFill>
              </a:rPr>
              <a:t>candidate key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of the candidate keys is arbitrarily designated to be the primary key, and the others are called </a:t>
            </a:r>
            <a:r>
              <a:rPr lang="en-US" sz="2200" b="1" dirty="0">
                <a:solidFill>
                  <a:srgbClr val="C00000"/>
                </a:solidFill>
              </a:rPr>
              <a:t>secondary keys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a practical relational database, each relation schema must have a primary key. 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If no candidate key is known for a relation, the entire relation can be treated as a default </a:t>
            </a:r>
            <a:r>
              <a:rPr lang="en-US" sz="2200" b="1" dirty="0" err="1">
                <a:solidFill>
                  <a:srgbClr val="C00000"/>
                </a:solidFill>
              </a:rPr>
              <a:t>superkey</a:t>
            </a:r>
            <a:r>
              <a:rPr lang="en-US" sz="2200" b="1" dirty="0">
                <a:solidFill>
                  <a:srgbClr val="C00000"/>
                </a:solidFill>
              </a:rPr>
              <a:t>. 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is the only candidate key for EMPLOYEE, so it is also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119455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148281"/>
            <a:ext cx="8596668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Interpreting the General Definition of Third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relation schema R violates the general definition of 3NF if a functional dependency X → A holds in R that meets either of the two conditions, namely (a) and (b).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first condition “catches” two types of problematic dependencies: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■ </a:t>
            </a:r>
            <a:r>
              <a:rPr lang="en-US" sz="2000" b="1" dirty="0">
                <a:solidFill>
                  <a:srgbClr val="C00000"/>
                </a:solidFill>
              </a:rPr>
              <a:t>A nonprime attribute determines another nonprime attribute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Here we typically have a transitive dependency that violates 3NF.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■ </a:t>
            </a:r>
            <a:r>
              <a:rPr lang="en-US" sz="2000" b="1" dirty="0">
                <a:solidFill>
                  <a:srgbClr val="C00000"/>
                </a:solidFill>
              </a:rPr>
              <a:t>A proper subset of a key of R functionally determines a nonprime attribute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Here we have a partial dependency that violates 2NF. </a:t>
            </a:r>
          </a:p>
        </p:txBody>
      </p:sp>
    </p:spTree>
    <p:extLst>
      <p:ext uri="{BB962C8B-B14F-4D97-AF65-F5344CB8AC3E}">
        <p14:creationId xmlns:p14="http://schemas.microsoft.com/office/powerpoint/2010/main" val="1161460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148281"/>
            <a:ext cx="8596668" cy="1320800"/>
          </a:xfrm>
        </p:spPr>
        <p:txBody>
          <a:bodyPr/>
          <a:lstStyle/>
          <a:p>
            <a:r>
              <a:rPr lang="en-US" dirty="0"/>
              <a:t>General Definitions of Second and Third Normal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Interpreting the General Definition of Third Normal Form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Therefore, we can state a general alternative definition of 3NF as follows: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Alternative Definition. A relation schema R is in 3NF if every nonprime attribute of R meets both of the following conditions: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■ It is fully functionally dependent on every key of R.</a:t>
            </a:r>
          </a:p>
          <a:p>
            <a:r>
              <a:rPr lang="en-US" sz="2400" b="1" u="sng" dirty="0">
                <a:solidFill>
                  <a:srgbClr val="C00000"/>
                </a:solidFill>
              </a:rPr>
              <a:t>■ It is </a:t>
            </a:r>
            <a:r>
              <a:rPr lang="en-US" sz="2400" b="1" u="sng" dirty="0" err="1">
                <a:solidFill>
                  <a:srgbClr val="C00000"/>
                </a:solidFill>
              </a:rPr>
              <a:t>nontransitively</a:t>
            </a:r>
            <a:r>
              <a:rPr lang="en-US" sz="2400" b="1" u="sng" dirty="0">
                <a:solidFill>
                  <a:srgbClr val="C00000"/>
                </a:solidFill>
              </a:rPr>
              <a:t> dependent on every key of R.</a:t>
            </a:r>
          </a:p>
        </p:txBody>
      </p:sp>
    </p:spTree>
    <p:extLst>
      <p:ext uri="{BB962C8B-B14F-4D97-AF65-F5344CB8AC3E}">
        <p14:creationId xmlns:p14="http://schemas.microsoft.com/office/powerpoint/2010/main" val="108655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230659"/>
            <a:ext cx="8596668" cy="1320800"/>
          </a:xfrm>
        </p:spPr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Boyce-</a:t>
            </a:r>
            <a:r>
              <a:rPr lang="en-US" sz="2000" b="1" i="1" u="sng" dirty="0" err="1">
                <a:solidFill>
                  <a:schemeClr val="accent2">
                    <a:lumMod val="75000"/>
                  </a:schemeClr>
                </a:solidFill>
              </a:rPr>
              <a:t>Codd</a:t>
            </a:r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 Normal Form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Boyce-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Codd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normal form (BCNF) was proposed as a simpler form of 3NF, but it was found to be stricter than 3NF.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That is, every relation in BCNF is also in 3NF; however, a relation in 3NF is not necessarily in BCNF.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Definition. A relation schema R is in BCNF if whenever a functional dependency X → A holds in R, then X is a </a:t>
            </a:r>
            <a:r>
              <a:rPr lang="en-US" sz="2400" b="1" dirty="0" err="1">
                <a:solidFill>
                  <a:srgbClr val="C00000"/>
                </a:solidFill>
              </a:rPr>
              <a:t>superkey</a:t>
            </a:r>
            <a:r>
              <a:rPr lang="en-US" sz="2400" b="1" dirty="0">
                <a:solidFill>
                  <a:srgbClr val="C00000"/>
                </a:solidFill>
              </a:rPr>
              <a:t> of R.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9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230659"/>
            <a:ext cx="8596668" cy="1320800"/>
          </a:xfrm>
        </p:spPr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Boyce-</a:t>
            </a:r>
            <a:r>
              <a:rPr lang="en-US" b="1" i="1" u="sng" dirty="0" err="1">
                <a:solidFill>
                  <a:schemeClr val="accent2">
                    <a:lumMod val="75000"/>
                  </a:schemeClr>
                </a:solidFill>
              </a:rPr>
              <a:t>Codd</a:t>
            </a:r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Suppose that we have thousands of lots in the relation but the lots are from only two counties: DeKalb and Fulton.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Suppose also that lot sizes in DeKalb County are only 0.5, 0.6, 0.7, 0.8, 0.9, and 1.0 acres, whereas lot sizes in Fulton County are restricted to 1.1, 1.2, … , 1.9, and 2.0 acres.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such a situation we would have the additional functional dependency </a:t>
            </a:r>
            <a:r>
              <a:rPr lang="en-US" sz="2000" b="1" dirty="0">
                <a:solidFill>
                  <a:srgbClr val="FF0000"/>
                </a:solidFill>
              </a:rPr>
              <a:t>FD5: Area → </a:t>
            </a:r>
            <a:r>
              <a:rPr lang="en-US" sz="2000" b="1" dirty="0" err="1">
                <a:solidFill>
                  <a:srgbClr val="FF0000"/>
                </a:solidFill>
              </a:rPr>
              <a:t>County_name</a:t>
            </a:r>
            <a:r>
              <a:rPr lang="en-US" sz="2000" b="1" dirty="0">
                <a:solidFill>
                  <a:srgbClr val="FF0000"/>
                </a:solidFill>
              </a:rPr>
              <a:t>. </a:t>
            </a:r>
          </a:p>
          <a:p>
            <a:r>
              <a:rPr lang="en-US" sz="2000" b="1" u="sng" dirty="0" err="1">
                <a:solidFill>
                  <a:schemeClr val="tx1"/>
                </a:solidFill>
              </a:rPr>
              <a:t>Property_id</a:t>
            </a:r>
            <a:r>
              <a:rPr lang="en-US" sz="2000" b="1" u="sng" dirty="0">
                <a:solidFill>
                  <a:schemeClr val="tx1"/>
                </a:solidFill>
              </a:rPr>
              <a:t># and {</a:t>
            </a:r>
            <a:r>
              <a:rPr lang="en-US" sz="2000" b="1" u="sng" dirty="0" err="1">
                <a:solidFill>
                  <a:schemeClr val="tx1"/>
                </a:solidFill>
              </a:rPr>
              <a:t>County_name</a:t>
            </a:r>
            <a:r>
              <a:rPr lang="en-US" sz="2000" b="1" u="sng" dirty="0">
                <a:solidFill>
                  <a:schemeClr val="tx1"/>
                </a:solidFill>
              </a:rPr>
              <a:t>, </a:t>
            </a:r>
            <a:r>
              <a:rPr lang="en-US" sz="2000" b="1" u="sng">
                <a:solidFill>
                  <a:schemeClr val="tx1"/>
                </a:solidFill>
              </a:rPr>
              <a:t>Lot#}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9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230659"/>
            <a:ext cx="8596668" cy="1320800"/>
          </a:xfrm>
        </p:spPr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Boyce-</a:t>
            </a:r>
            <a:r>
              <a:rPr lang="en-US" b="1" i="1" u="sng" dirty="0" err="1">
                <a:solidFill>
                  <a:schemeClr val="accent2">
                    <a:lumMod val="75000"/>
                  </a:schemeClr>
                </a:solidFill>
              </a:rPr>
              <a:t>Codd</a:t>
            </a:r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 Normal Form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57" y="1962091"/>
            <a:ext cx="8471330" cy="46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1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230659"/>
            <a:ext cx="8596668" cy="1320800"/>
          </a:xfrm>
        </p:spPr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9066888" cy="5416379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Boyce-</a:t>
            </a:r>
            <a:r>
              <a:rPr lang="en-US" sz="2400" b="1" i="1" u="sng" dirty="0" err="1">
                <a:solidFill>
                  <a:schemeClr val="accent2">
                    <a:lumMod val="75000"/>
                  </a:schemeClr>
                </a:solidFill>
              </a:rPr>
              <a:t>Codd</a:t>
            </a:r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 Normal Form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our example, </a:t>
            </a:r>
            <a:r>
              <a:rPr lang="en-US" sz="2800" b="1" dirty="0">
                <a:solidFill>
                  <a:srgbClr val="C00000"/>
                </a:solidFill>
              </a:rPr>
              <a:t>FD5 violates BCNF in LOTS1A because Area is not a </a:t>
            </a:r>
            <a:r>
              <a:rPr lang="en-US" sz="2800" b="1" dirty="0" err="1">
                <a:solidFill>
                  <a:srgbClr val="C00000"/>
                </a:solidFill>
              </a:rPr>
              <a:t>superkey</a:t>
            </a:r>
            <a:r>
              <a:rPr lang="en-US" sz="2800" b="1" dirty="0">
                <a:solidFill>
                  <a:srgbClr val="C00000"/>
                </a:solidFill>
              </a:rPr>
              <a:t> of LOTS1A.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decompose LOTS1A into two BCNF relations LOTS1AX and LOTS1AY, shown in Figure 14.13(a).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decomposition </a:t>
            </a:r>
            <a:r>
              <a:rPr lang="en-US" sz="2800" b="1" dirty="0">
                <a:solidFill>
                  <a:srgbClr val="C00000"/>
                </a:solidFill>
              </a:rPr>
              <a:t>loses the functional dependency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FD2 because its attributes no longer coexist in the same relation after decomposition.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practice, most relation schemas that are in 3NF are also in BCNF. </a:t>
            </a:r>
          </a:p>
          <a:p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06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230659"/>
            <a:ext cx="8596668" cy="1320800"/>
          </a:xfrm>
        </p:spPr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05" y="1285100"/>
            <a:ext cx="6044317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Decomposition of Relations not in BCNF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relation TEACH with the following dependencies: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FD1: {Student, Course} → Instructor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FD2:Instructor → Course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Note that {Student, Course} is a candidate key for this relation.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Hence this relation is in 3NF but not BCNF.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Decomposition of this relation schema into two schemas is not straightforward because it may be decomposed into one of the three following possible pairs.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61" y="1551459"/>
            <a:ext cx="5581873" cy="445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  <a:endParaRPr lang="en-US" altLang="en-US" dirty="0"/>
          </a:p>
        </p:txBody>
      </p:sp>
      <p:sp>
        <p:nvSpPr>
          <p:cNvPr id="2" name="Rectangle 7"/>
          <p:cNvSpPr>
            <a:spLocks noGrp="1" noChangeArrowheads="1"/>
          </p:cNvSpPr>
          <p:nvPr>
            <p:ph idx="1"/>
          </p:nvPr>
        </p:nvSpPr>
        <p:spPr>
          <a:xfrm>
            <a:off x="454912" y="1342940"/>
            <a:ext cx="6094169" cy="5245227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4000" dirty="0"/>
              <a:t>Three possible decompositions for relation TEACH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4000" dirty="0"/>
              <a:t>D1: {</a:t>
            </a:r>
            <a:r>
              <a:rPr lang="en-US" altLang="en-US" sz="4000" u="sng" dirty="0"/>
              <a:t>student, instructor</a:t>
            </a:r>
            <a:r>
              <a:rPr lang="en-US" altLang="en-US" sz="4000" dirty="0"/>
              <a:t>} and {</a:t>
            </a:r>
            <a:r>
              <a:rPr lang="en-US" altLang="en-US" sz="4000" u="sng" dirty="0"/>
              <a:t>student, course</a:t>
            </a:r>
            <a:r>
              <a:rPr lang="en-US" altLang="en-US" sz="4000" dirty="0"/>
              <a:t>}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4000" dirty="0"/>
              <a:t>D2: {course, </a:t>
            </a:r>
            <a:r>
              <a:rPr lang="en-US" altLang="en-US" sz="4000" u="sng" dirty="0"/>
              <a:t>instructor</a:t>
            </a:r>
            <a:r>
              <a:rPr lang="en-US" altLang="en-US" sz="4000" dirty="0"/>
              <a:t> } and {</a:t>
            </a:r>
            <a:r>
              <a:rPr lang="en-US" altLang="en-US" sz="4000" u="sng" dirty="0"/>
              <a:t>course, student</a:t>
            </a:r>
            <a:r>
              <a:rPr lang="en-US" altLang="en-US" sz="4000" dirty="0"/>
              <a:t>}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4000" dirty="0"/>
              <a:t>D3: {</a:t>
            </a:r>
            <a:r>
              <a:rPr lang="en-US" altLang="en-US" sz="4000" u="sng" dirty="0"/>
              <a:t>instructor</a:t>
            </a:r>
            <a:r>
              <a:rPr lang="en-US" altLang="en-US" sz="4000" dirty="0"/>
              <a:t>, course } and {</a:t>
            </a:r>
            <a:r>
              <a:rPr lang="en-US" altLang="en-US" sz="4000" u="sng" dirty="0"/>
              <a:t>instructor, student</a:t>
            </a:r>
            <a:r>
              <a:rPr lang="en-US" altLang="en-US" sz="4000" dirty="0"/>
              <a:t>} </a:t>
            </a:r>
            <a:r>
              <a:rPr lang="en-US" sz="4500" dirty="0">
                <a:sym typeface="Wingdings" charset="2"/>
              </a:rPr>
              <a:t></a:t>
            </a:r>
            <a:endParaRPr lang="en-US" altLang="en-US" sz="7000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4000" dirty="0"/>
              <a:t>All three decompositions will lose fd1.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4000" dirty="0"/>
              <a:t>We have to settle for sacrificing the functional dependency preservation.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en-US" sz="4000" dirty="0"/>
              <a:t>But we </a:t>
            </a:r>
            <a:r>
              <a:rPr lang="en-US" altLang="en-US" sz="4000" u="sng" dirty="0"/>
              <a:t>cannot</a:t>
            </a:r>
            <a:r>
              <a:rPr lang="en-US" altLang="en-US" sz="4000" dirty="0"/>
              <a:t> sacrifice the non-additivity property after decomposition.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4000" dirty="0"/>
              <a:t>Out of the above three, only the 3rd decomposition will not generate spurious tuples after join.(and hence has the non-additivity property).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93" y="1408843"/>
            <a:ext cx="5483818" cy="40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65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230659"/>
            <a:ext cx="8596668" cy="1320800"/>
          </a:xfrm>
        </p:spPr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42" y="1103868"/>
            <a:ext cx="9355211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30" y="1951270"/>
            <a:ext cx="10931355" cy="31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60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230659"/>
            <a:ext cx="8596668" cy="1320800"/>
          </a:xfrm>
        </p:spPr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42" y="1103868"/>
            <a:ext cx="9355211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21" y="1551459"/>
            <a:ext cx="7677665" cy="343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633" y="5233086"/>
            <a:ext cx="91440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7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1" y="1112108"/>
            <a:ext cx="9306926" cy="5416379"/>
          </a:xfrm>
        </p:spPr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75000"/>
                  </a:schemeClr>
                </a:solidFill>
              </a:rPr>
              <a:t>Definitions of Keys and Attributes Participating in Keys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Definition. An attribute of relation schema R is called a </a:t>
            </a:r>
            <a:r>
              <a:rPr lang="en-US" sz="2800" b="1" dirty="0">
                <a:solidFill>
                  <a:srgbClr val="C00000"/>
                </a:solidFill>
              </a:rPr>
              <a:t>prime attribute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R if it is a member of some candidate key of R. 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attribute is called </a:t>
            </a:r>
            <a:r>
              <a:rPr lang="en-US" sz="2800" b="1" dirty="0">
                <a:solidFill>
                  <a:srgbClr val="C00000"/>
                </a:solidFill>
              </a:rPr>
              <a:t>nonprime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if it is not a prime attribute—that is, if it is not a member of any candidate key.</a:t>
            </a:r>
          </a:p>
          <a:p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Pnumber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prime attributes of WORKS_ON, whereas other attributes of WORKS_ON are nonprime.</a:t>
            </a:r>
          </a:p>
        </p:txBody>
      </p:sp>
    </p:spTree>
    <p:extLst>
      <p:ext uri="{BB962C8B-B14F-4D97-AF65-F5344CB8AC3E}">
        <p14:creationId xmlns:p14="http://schemas.microsoft.com/office/powerpoint/2010/main" val="1192768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230659"/>
            <a:ext cx="8596668" cy="1320800"/>
          </a:xfrm>
        </p:spPr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42" y="1103868"/>
            <a:ext cx="9355211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Example: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046" y="930872"/>
            <a:ext cx="5800375" cy="312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08" y="4226012"/>
            <a:ext cx="9144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654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1"/>
          <p:cNvSpPr>
            <a:spLocks noChangeArrowheads="1"/>
          </p:cNvSpPr>
          <p:nvPr/>
        </p:nvSpPr>
        <p:spPr bwMode="auto">
          <a:xfrm>
            <a:off x="1981201" y="228601"/>
            <a:ext cx="4168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GillSans-Bold"/>
              </a:rPr>
              <a:t>Second Normal Form (2NF)</a:t>
            </a: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36589"/>
            <a:ext cx="91440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828800" y="1636714"/>
            <a:ext cx="3825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GillSans-Bold"/>
              </a:rPr>
              <a:t>Third Normal Form (3NF)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4" y="2133601"/>
            <a:ext cx="86010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1643064" y="3459164"/>
            <a:ext cx="52132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GillSans-Bold"/>
              </a:rPr>
              <a:t>Boyce–Codd Normal Form (BCNF)</a:t>
            </a: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58" y="3920829"/>
            <a:ext cx="424815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3" y="4037014"/>
            <a:ext cx="41957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705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914401"/>
            <a:ext cx="6848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96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1" y="1112108"/>
            <a:ext cx="9306926" cy="5416379"/>
          </a:xfrm>
        </p:spPr>
        <p:txBody>
          <a:bodyPr>
            <a:normAutofit/>
          </a:bodyPr>
          <a:lstStyle/>
          <a:p>
            <a:r>
              <a:rPr lang="en-US" sz="2000" b="1" i="1" u="sng" dirty="0">
                <a:solidFill>
                  <a:schemeClr val="accent2">
                    <a:lumMod val="75000"/>
                  </a:schemeClr>
                </a:solidFill>
              </a:rPr>
              <a:t>First Normal Form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states that the </a:t>
            </a:r>
            <a:r>
              <a:rPr lang="en-US" sz="2400" b="1" dirty="0">
                <a:solidFill>
                  <a:srgbClr val="C00000"/>
                </a:solidFill>
              </a:rPr>
              <a:t>domain of an attribute must include only atomic (simple, indivisible) values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that the value of any attribute in a tuple must be a single value from the domain of that attribute.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Hence, 1NF </a:t>
            </a:r>
            <a:r>
              <a:rPr lang="en-US" sz="2400" b="1" dirty="0">
                <a:solidFill>
                  <a:srgbClr val="C00000"/>
                </a:solidFill>
              </a:rPr>
              <a:t>disallows having a set of values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 tuple of values, or a combination of both as an attribute value for a single tuple.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only attribute values permitted by 1NF are </a:t>
            </a:r>
            <a:r>
              <a:rPr lang="en-US" sz="2400" b="1" dirty="0">
                <a:solidFill>
                  <a:srgbClr val="C00000"/>
                </a:solidFill>
              </a:rPr>
              <a:t>single atomic (or indivisible) values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759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950" y="1112107"/>
            <a:ext cx="5599899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First Normal Form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Consider the DEPARTMENT relation schema shown in Figure 14.1, whose primary key is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suppose that we extend it by including the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Dlocations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attribute as shown in Figure 14.9(a). 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assume that each department can have a number of locations. 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we can see, this is not in 1NF because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Dlocations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not an atomic attribute, as illustrated by the first tuple in Figure 14.9(b).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188" y="2167579"/>
            <a:ext cx="5449819" cy="33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4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30" y="1128582"/>
            <a:ext cx="6250688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First Normal Form</a:t>
            </a:r>
          </a:p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SOLUTION: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Remove the attribute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Dlocations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that violates 1NF and place it in a separate relation DEPT_LOCATIONS along with the primary key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DEPARTMENT. 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primary key of this newly formed relation is the combination {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Dnumber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Dlocation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}, as shown in Figure 14.2. 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distinct tuple in DEPT_LOCATIONS exists for each location of a department. </a:t>
            </a: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decomposes the non-1NF relation into two 1NF relations.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53" y="1759082"/>
            <a:ext cx="4724339" cy="461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901" y="1202724"/>
            <a:ext cx="9141029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Second Normal Form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Second normal form (2NF) is based on the concept of </a:t>
            </a:r>
            <a:r>
              <a:rPr lang="en-US" b="1" dirty="0">
                <a:solidFill>
                  <a:srgbClr val="C00000"/>
                </a:solidFill>
              </a:rPr>
              <a:t>full functional dependency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functional dependency X → Y is a full functional dependency if removal of any attribute A from X means that the dependency does not hold anymore; that is, for any attribute A ε X, (X − {A}) does not functionally determine Y.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functional dependency X → Y is a partial dependency if some attribute A ε X can be removed from X and the dependency still holds; that is, for some A ε X, (X − {A}) → Y.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Figure 14.3(b), {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Pnumber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→ Hours is a full dependency (neither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Hours nor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Pnumber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Hours holds).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However, the dependency {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Pnumber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→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is partial because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→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Ename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holds.</a:t>
            </a:r>
          </a:p>
          <a:p>
            <a:r>
              <a:rPr lang="en-US" b="1" dirty="0">
                <a:solidFill>
                  <a:srgbClr val="C00000"/>
                </a:solidFill>
              </a:rPr>
              <a:t>Definition: A relation schema R is in 2NF if every nonprime attribute A in R is fully functionally dependent on the primary key of R.</a:t>
            </a:r>
          </a:p>
        </p:txBody>
      </p:sp>
    </p:spTree>
    <p:extLst>
      <p:ext uri="{BB962C8B-B14F-4D97-AF65-F5344CB8AC3E}">
        <p14:creationId xmlns:p14="http://schemas.microsoft.com/office/powerpoint/2010/main" val="339671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517" y="4440192"/>
            <a:ext cx="8801473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Second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test for 2NF involves testing for functional dependencies whose left-hand side attributes are part of the primary key.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EMP_PROJ relation in Figure 14.3(b) is in 1NF but is not in 2NF.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nonprime attribute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violates 2NF because of FD2, as do the nonprime attributes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Plocation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because of FD3.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501" y="1146433"/>
            <a:ext cx="6863597" cy="318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82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430" y="378941"/>
            <a:ext cx="8596668" cy="1320800"/>
          </a:xfrm>
        </p:spPr>
        <p:txBody>
          <a:bodyPr/>
          <a:lstStyle/>
          <a:p>
            <a:r>
              <a:rPr lang="en-US" dirty="0"/>
              <a:t>Normal Forms Based on Primary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803" y="4341338"/>
            <a:ext cx="8902132" cy="5416379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2">
                    <a:lumMod val="75000"/>
                  </a:schemeClr>
                </a:solidFill>
              </a:rPr>
              <a:t>Second Normal Form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Each of the functional dependencies FD2 and FD3 violates 2NF because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be functionally determined by only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and both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Pname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Plocation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can be functionally determined by only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Attributes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are a part of the primary key {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Ssn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Pnumber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} of EMP_PROJ, thus violating the 2NF test.</a:t>
            </a:r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01" y="1162909"/>
            <a:ext cx="6572656" cy="30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723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2686</TotalTime>
  <Words>2476</Words>
  <Application>Microsoft Office PowerPoint</Application>
  <PresentationFormat>Widescreen</PresentationFormat>
  <Paragraphs>158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GillSans-Bold</vt:lpstr>
      <vt:lpstr>Tahoma</vt:lpstr>
      <vt:lpstr>Trebuchet MS</vt:lpstr>
      <vt:lpstr>Wingdings 3</vt:lpstr>
      <vt:lpstr>Facet</vt:lpstr>
      <vt:lpstr>Chapter 14  Normalization</vt:lpstr>
      <vt:lpstr>Normal Forms Based on Primary Keys</vt:lpstr>
      <vt:lpstr>Normal Forms Based on Primary Keys</vt:lpstr>
      <vt:lpstr>Normal Forms Based on Primary Keys</vt:lpstr>
      <vt:lpstr>Normal Forms Based on Primary Keys</vt:lpstr>
      <vt:lpstr>Normal Forms Based on Primary Keys</vt:lpstr>
      <vt:lpstr>Normal Forms Based on Primary Keys</vt:lpstr>
      <vt:lpstr>Normal Forms Based on Primary Keys</vt:lpstr>
      <vt:lpstr>Normal Forms Based on Primary Keys</vt:lpstr>
      <vt:lpstr>Normal Forms Based on Primary Keys</vt:lpstr>
      <vt:lpstr>Normal Forms Based on Primary Keys</vt:lpstr>
      <vt:lpstr>Normal Forms Based on Primary Keys</vt:lpstr>
      <vt:lpstr>General Definitions of Second and Third Normal Forms</vt:lpstr>
      <vt:lpstr>General Definitions of Second and Third Normal Forms</vt:lpstr>
      <vt:lpstr>General Definitions of Second and Third Normal Forms</vt:lpstr>
      <vt:lpstr>General Definitions of Second and Third Normal Forms</vt:lpstr>
      <vt:lpstr>General Definitions of Second and Third Normal Forms</vt:lpstr>
      <vt:lpstr>General Definitions of Second and Third Normal Forms</vt:lpstr>
      <vt:lpstr>General Definitions of Second and Third Normal Forms</vt:lpstr>
      <vt:lpstr>General Definitions of Second and Third Normal Forms</vt:lpstr>
      <vt:lpstr>General Definitions of Second and Third Normal Forms</vt:lpstr>
      <vt:lpstr>Boyce-Codd Normal Form</vt:lpstr>
      <vt:lpstr>Boyce-Codd Normal Form</vt:lpstr>
      <vt:lpstr>Boyce-Codd Normal Form</vt:lpstr>
      <vt:lpstr>Boyce-Codd Normal Form</vt:lpstr>
      <vt:lpstr>Boyce-Codd Normal Form</vt:lpstr>
      <vt:lpstr>Boyce-Codd Normal Form</vt:lpstr>
      <vt:lpstr>Boyce-Codd Normal Form</vt:lpstr>
      <vt:lpstr>Boyce-Codd Normal Form</vt:lpstr>
      <vt:lpstr>Boyce-Codd Normal 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databases</dc:title>
  <dc:creator>lab4</dc:creator>
  <cp:lastModifiedBy>FastPc</cp:lastModifiedBy>
  <cp:revision>1176</cp:revision>
  <dcterms:created xsi:type="dcterms:W3CDTF">2021-08-16T04:03:32Z</dcterms:created>
  <dcterms:modified xsi:type="dcterms:W3CDTF">2022-10-25T06:35:39Z</dcterms:modified>
</cp:coreProperties>
</file>