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68"/>
  </p:notesMasterIdLst>
  <p:sldIdLst>
    <p:sldId id="256" r:id="rId2"/>
    <p:sldId id="257" r:id="rId3"/>
    <p:sldId id="258" r:id="rId4"/>
    <p:sldId id="385" r:id="rId5"/>
    <p:sldId id="400" r:id="rId6"/>
    <p:sldId id="341" r:id="rId7"/>
    <p:sldId id="342" r:id="rId8"/>
    <p:sldId id="386" r:id="rId9"/>
    <p:sldId id="343" r:id="rId10"/>
    <p:sldId id="344" r:id="rId11"/>
    <p:sldId id="345" r:id="rId12"/>
    <p:sldId id="346" r:id="rId13"/>
    <p:sldId id="347" r:id="rId14"/>
    <p:sldId id="387" r:id="rId15"/>
    <p:sldId id="349" r:id="rId16"/>
    <p:sldId id="351" r:id="rId17"/>
    <p:sldId id="352" r:id="rId18"/>
    <p:sldId id="353" r:id="rId19"/>
    <p:sldId id="354" r:id="rId20"/>
    <p:sldId id="355" r:id="rId21"/>
    <p:sldId id="356" r:id="rId22"/>
    <p:sldId id="388" r:id="rId23"/>
    <p:sldId id="357" r:id="rId24"/>
    <p:sldId id="359" r:id="rId25"/>
    <p:sldId id="401" r:id="rId26"/>
    <p:sldId id="402" r:id="rId27"/>
    <p:sldId id="360" r:id="rId28"/>
    <p:sldId id="358" r:id="rId29"/>
    <p:sldId id="389" r:id="rId30"/>
    <p:sldId id="361" r:id="rId31"/>
    <p:sldId id="362" r:id="rId32"/>
    <p:sldId id="365" r:id="rId33"/>
    <p:sldId id="367" r:id="rId34"/>
    <p:sldId id="368" r:id="rId35"/>
    <p:sldId id="369" r:id="rId36"/>
    <p:sldId id="370" r:id="rId37"/>
    <p:sldId id="371" r:id="rId38"/>
    <p:sldId id="372" r:id="rId39"/>
    <p:sldId id="373" r:id="rId40"/>
    <p:sldId id="374" r:id="rId41"/>
    <p:sldId id="363" r:id="rId42"/>
    <p:sldId id="364" r:id="rId43"/>
    <p:sldId id="366" r:id="rId44"/>
    <p:sldId id="375" r:id="rId45"/>
    <p:sldId id="376" r:id="rId46"/>
    <p:sldId id="377" r:id="rId47"/>
    <p:sldId id="378" r:id="rId48"/>
    <p:sldId id="403" r:id="rId49"/>
    <p:sldId id="404" r:id="rId50"/>
    <p:sldId id="392" r:id="rId51"/>
    <p:sldId id="405" r:id="rId52"/>
    <p:sldId id="393" r:id="rId53"/>
    <p:sldId id="394" r:id="rId54"/>
    <p:sldId id="395" r:id="rId55"/>
    <p:sldId id="382" r:id="rId56"/>
    <p:sldId id="407" r:id="rId57"/>
    <p:sldId id="383" r:id="rId58"/>
    <p:sldId id="408" r:id="rId59"/>
    <p:sldId id="397" r:id="rId60"/>
    <p:sldId id="409" r:id="rId61"/>
    <p:sldId id="398" r:id="rId62"/>
    <p:sldId id="410" r:id="rId63"/>
    <p:sldId id="399" r:id="rId64"/>
    <p:sldId id="411" r:id="rId65"/>
    <p:sldId id="396" r:id="rId66"/>
    <p:sldId id="41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ECC022-9CF7-425E-94EE-F9F9149C1E25}"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29A115-83E9-46D1-AB33-BA5B4541A6E3}" type="slidenum">
              <a:rPr lang="en-US" smtClean="0"/>
              <a:t>‹#›</a:t>
            </a:fld>
            <a:endParaRPr lang="en-US"/>
          </a:p>
        </p:txBody>
      </p:sp>
    </p:spTree>
    <p:extLst>
      <p:ext uri="{BB962C8B-B14F-4D97-AF65-F5344CB8AC3E}">
        <p14:creationId xmlns:p14="http://schemas.microsoft.com/office/powerpoint/2010/main" val="2435976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CDD4C39-056F-42B0-8D72-5F0841F31BE1}" type="slidenum">
              <a:rPr lang="en-CA" altLang="en-US" sz="1200" smtClean="0">
                <a:latin typeface="Tahoma" panose="020B0604030504040204" pitchFamily="34" charset="0"/>
              </a:rPr>
              <a:pPr/>
              <a:t>5</a:t>
            </a:fld>
            <a:endParaRPr lang="en-CA" altLang="en-US" sz="1200">
              <a:latin typeface="Tahoma" panose="020B060403050404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99706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8DBD78F-42F9-4695-A933-B7E61AF7A78A}" type="slidenum">
              <a:rPr lang="en-CA" altLang="en-US" sz="1200" smtClean="0">
                <a:latin typeface="Tahoma" panose="020B0604030504040204" pitchFamily="34" charset="0"/>
              </a:rPr>
              <a:pPr/>
              <a:t>25</a:t>
            </a:fld>
            <a:endParaRPr lang="en-CA" altLang="en-US" sz="1200">
              <a:latin typeface="Tahoma" panose="020B060403050404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3798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EA14AB8-8E93-4F33-8752-BE1D7894CE7A}" type="slidenum">
              <a:rPr lang="en-CA" altLang="en-US" sz="1200" smtClean="0">
                <a:latin typeface="Tahoma" panose="020B0604030504040204" pitchFamily="34" charset="0"/>
              </a:rPr>
              <a:pPr/>
              <a:t>26</a:t>
            </a:fld>
            <a:endParaRPr lang="en-CA" altLang="en-US" sz="120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55735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D931515-90B5-4A63-BDE0-70153E0E27C7}" type="slidenum">
              <a:rPr lang="en-CA" altLang="en-US" sz="1200" smtClean="0">
                <a:latin typeface="Tahoma" panose="020B0604030504040204" pitchFamily="34" charset="0"/>
              </a:rPr>
              <a:pPr/>
              <a:t>51</a:t>
            </a:fld>
            <a:endParaRPr lang="en-CA" altLang="en-US" sz="1200">
              <a:latin typeface="Tahoma" panose="020B060403050404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8465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2" y="1326291"/>
            <a:ext cx="10041924" cy="2372498"/>
          </a:xfrm>
        </p:spPr>
        <p:txBody>
          <a:bodyPr/>
          <a:lstStyle/>
          <a:p>
            <a:pPr algn="ctr"/>
            <a:r>
              <a:rPr lang="en-US" dirty="0"/>
              <a:t>Chapter 8 </a:t>
            </a:r>
            <a:br>
              <a:rPr lang="en-US" dirty="0"/>
            </a:br>
            <a:r>
              <a:rPr lang="en-US" dirty="0"/>
              <a:t>The Relational Algebra</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241024" cy="4661243"/>
          </a:xfrm>
        </p:spPr>
        <p:txBody>
          <a:bodyPr>
            <a:normAutofit/>
          </a:bodyPr>
          <a:lstStyle/>
          <a:p>
            <a:r>
              <a:rPr lang="en-US" sz="2400" b="1" i="1" u="sng" dirty="0">
                <a:solidFill>
                  <a:schemeClr val="accent2">
                    <a:lumMod val="75000"/>
                  </a:schemeClr>
                </a:solidFill>
              </a:rPr>
              <a:t>The SELECT Operation</a:t>
            </a:r>
            <a:endParaRPr lang="en-US" sz="2400" dirty="0"/>
          </a:p>
          <a:p>
            <a:r>
              <a:rPr lang="en-US" sz="2400" dirty="0"/>
              <a:t>Notice that all the comparison operators in the set {=, &lt;, ≤, &gt;, ≥, ≠} can apply to attributes whose domains are </a:t>
            </a:r>
            <a:r>
              <a:rPr lang="en-US" sz="2400" b="1" dirty="0">
                <a:solidFill>
                  <a:srgbClr val="C00000"/>
                </a:solidFill>
              </a:rPr>
              <a:t>ordered values</a:t>
            </a:r>
            <a:r>
              <a:rPr lang="en-US" sz="2400" dirty="0"/>
              <a:t>, such as numeric or date domains.</a:t>
            </a:r>
          </a:p>
          <a:p>
            <a:r>
              <a:rPr lang="en-US" sz="2400" dirty="0"/>
              <a:t>If the domain of an attribute is a set of unordered values, then only the comparison operators in the set {=, ≠} can be used. </a:t>
            </a:r>
          </a:p>
          <a:p>
            <a:r>
              <a:rPr lang="en-US" sz="2400" dirty="0"/>
              <a:t>An example of an unordered domain is the domain Color = { ‘red’, ‘blue’, ‘green’, ‘white’, ‘yellow’, …}, where </a:t>
            </a:r>
            <a:r>
              <a:rPr lang="en-US" sz="2400" b="1" dirty="0">
                <a:solidFill>
                  <a:srgbClr val="C00000"/>
                </a:solidFill>
              </a:rPr>
              <a:t>no order is specified among the various colors</a:t>
            </a:r>
            <a:r>
              <a:rPr lang="en-US" sz="2400" dirty="0"/>
              <a:t>. </a:t>
            </a:r>
          </a:p>
          <a:p>
            <a:endParaRPr lang="en-US" sz="1600" dirty="0"/>
          </a:p>
          <a:p>
            <a:endParaRPr lang="en-US" sz="1600" dirty="0"/>
          </a:p>
          <a:p>
            <a:endParaRPr lang="en-US" sz="1400" dirty="0"/>
          </a:p>
        </p:txBody>
      </p:sp>
    </p:spTree>
    <p:extLst>
      <p:ext uri="{BB962C8B-B14F-4D97-AF65-F5344CB8AC3E}">
        <p14:creationId xmlns:p14="http://schemas.microsoft.com/office/powerpoint/2010/main" val="170155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241024" cy="4661243"/>
          </a:xfrm>
        </p:spPr>
        <p:txBody>
          <a:bodyPr>
            <a:normAutofit/>
          </a:bodyPr>
          <a:lstStyle/>
          <a:p>
            <a:r>
              <a:rPr lang="en-US" sz="2000" b="1" i="1" u="sng" dirty="0">
                <a:solidFill>
                  <a:schemeClr val="accent2">
                    <a:lumMod val="75000"/>
                  </a:schemeClr>
                </a:solidFill>
              </a:rPr>
              <a:t>The SELECT Operation</a:t>
            </a:r>
            <a:endParaRPr lang="en-US" sz="2000" dirty="0"/>
          </a:p>
          <a:p>
            <a:r>
              <a:rPr lang="en-US" sz="2000" dirty="0"/>
              <a:t>The &lt;selection condition&gt; is applied independently to each individual tuple t in R.</a:t>
            </a:r>
          </a:p>
          <a:p>
            <a:r>
              <a:rPr lang="en-US" sz="2000" dirty="0"/>
              <a:t>If the condition evaluates to TRUE, then tuple t is selected. All the selected tuples appear in the result of the SELECT operation. </a:t>
            </a:r>
          </a:p>
          <a:p>
            <a:r>
              <a:rPr lang="en-US" sz="2000" dirty="0"/>
              <a:t>The Boolean conditions AND, OR, and NOT have their normal interpretation, as follows:</a:t>
            </a:r>
          </a:p>
          <a:p>
            <a:endParaRPr lang="en-US" sz="1600" dirty="0"/>
          </a:p>
          <a:p>
            <a:endParaRPr lang="en-US" sz="1400" dirty="0"/>
          </a:p>
        </p:txBody>
      </p:sp>
      <p:pic>
        <p:nvPicPr>
          <p:cNvPr id="4" name="Picture 3"/>
          <p:cNvPicPr>
            <a:picLocks noChangeAspect="1"/>
          </p:cNvPicPr>
          <p:nvPr/>
        </p:nvPicPr>
        <p:blipFill>
          <a:blip r:embed="rId2"/>
          <a:stretch>
            <a:fillRect/>
          </a:stretch>
        </p:blipFill>
        <p:spPr>
          <a:xfrm>
            <a:off x="1444482" y="4604480"/>
            <a:ext cx="8766465" cy="2010145"/>
          </a:xfrm>
          <a:prstGeom prst="rect">
            <a:avLst/>
          </a:prstGeom>
          <a:ln w="38100" cap="sq">
            <a:solidFill>
              <a:schemeClr val="tx1">
                <a:lumMod val="95000"/>
                <a:lumOff val="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5701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241024" cy="4661243"/>
          </a:xfrm>
        </p:spPr>
        <p:txBody>
          <a:bodyPr>
            <a:normAutofit/>
          </a:bodyPr>
          <a:lstStyle/>
          <a:p>
            <a:r>
              <a:rPr lang="en-US" sz="2400" b="1" i="1" u="sng" dirty="0">
                <a:solidFill>
                  <a:schemeClr val="accent2">
                    <a:lumMod val="75000"/>
                  </a:schemeClr>
                </a:solidFill>
              </a:rPr>
              <a:t>The SELECT Operation</a:t>
            </a:r>
            <a:endParaRPr lang="en-US" sz="2400" dirty="0"/>
          </a:p>
          <a:p>
            <a:r>
              <a:rPr lang="en-US" sz="2400" dirty="0"/>
              <a:t>The </a:t>
            </a:r>
            <a:r>
              <a:rPr lang="en-US" sz="2400" b="1" dirty="0">
                <a:solidFill>
                  <a:srgbClr val="C00000"/>
                </a:solidFill>
              </a:rPr>
              <a:t>SELECT operator is unary</a:t>
            </a:r>
            <a:r>
              <a:rPr lang="en-US" sz="2400" dirty="0"/>
              <a:t>; that is, it is applied to a single relation. </a:t>
            </a:r>
          </a:p>
          <a:p>
            <a:r>
              <a:rPr lang="en-US" sz="2400" dirty="0"/>
              <a:t>The </a:t>
            </a:r>
            <a:r>
              <a:rPr lang="en-US" sz="2400" b="1" dirty="0">
                <a:solidFill>
                  <a:srgbClr val="C00000"/>
                </a:solidFill>
              </a:rPr>
              <a:t>degree of the relation </a:t>
            </a:r>
            <a:r>
              <a:rPr lang="en-US" sz="2400" dirty="0"/>
              <a:t>resulting from a SELECT operation—its number of attributes—is the same as the degree of R. </a:t>
            </a:r>
          </a:p>
          <a:p>
            <a:endParaRPr lang="en-US" sz="1400" dirty="0"/>
          </a:p>
        </p:txBody>
      </p:sp>
    </p:spTree>
    <p:extLst>
      <p:ext uri="{BB962C8B-B14F-4D97-AF65-F5344CB8AC3E}">
        <p14:creationId xmlns:p14="http://schemas.microsoft.com/office/powerpoint/2010/main" val="3300313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348116" cy="4661243"/>
          </a:xfrm>
        </p:spPr>
        <p:txBody>
          <a:bodyPr>
            <a:normAutofit/>
          </a:bodyPr>
          <a:lstStyle/>
          <a:p>
            <a:r>
              <a:rPr lang="en-US" sz="2400" b="1" i="1" u="sng" dirty="0">
                <a:solidFill>
                  <a:schemeClr val="accent2">
                    <a:lumMod val="75000"/>
                  </a:schemeClr>
                </a:solidFill>
              </a:rPr>
              <a:t>The SELECT Operation</a:t>
            </a:r>
            <a:endParaRPr lang="en-US" sz="2400" dirty="0"/>
          </a:p>
          <a:p>
            <a:r>
              <a:rPr lang="en-US" sz="2400" dirty="0"/>
              <a:t>Notice that the SELECT operation is commutative; that is,</a:t>
            </a:r>
          </a:p>
          <a:p>
            <a:r>
              <a:rPr lang="en-US" sz="2400" b="1" dirty="0">
                <a:solidFill>
                  <a:srgbClr val="C00000"/>
                </a:solidFill>
              </a:rPr>
              <a:t>σ&lt;cond1&gt;(σ&lt;cond2&gt;(R)) = σ&lt;cond2&gt;(σ&lt;cond1&gt;(R))</a:t>
            </a:r>
          </a:p>
          <a:p>
            <a:r>
              <a:rPr lang="en-US" sz="2400" dirty="0"/>
              <a:t>Hence, a sequence of SELECTs can be applied in any order. </a:t>
            </a:r>
          </a:p>
          <a:p>
            <a:r>
              <a:rPr lang="en-US" sz="2400" dirty="0"/>
              <a:t>In addition, we can always combine a sequence of SELECT operations into a single SELECT operation with a conjunctive (AND) condition; that is,</a:t>
            </a:r>
          </a:p>
          <a:p>
            <a:r>
              <a:rPr lang="en-US" sz="2400" b="1" dirty="0">
                <a:solidFill>
                  <a:srgbClr val="C00000"/>
                </a:solidFill>
              </a:rPr>
              <a:t>σ&lt;cond1&gt;(σ&lt;cond2&gt;(... (σ&lt;</a:t>
            </a:r>
            <a:r>
              <a:rPr lang="en-US" sz="2400" b="1" dirty="0" err="1">
                <a:solidFill>
                  <a:srgbClr val="C00000"/>
                </a:solidFill>
              </a:rPr>
              <a:t>condn</a:t>
            </a:r>
            <a:r>
              <a:rPr lang="en-US" sz="2400" b="1" dirty="0">
                <a:solidFill>
                  <a:srgbClr val="C00000"/>
                </a:solidFill>
              </a:rPr>
              <a:t>&gt;(R)) ...)) = σ&lt;cond1&gt; AND&lt;cond2&gt; AND...AND &lt;</a:t>
            </a:r>
            <a:r>
              <a:rPr lang="en-US" sz="2400" b="1" dirty="0" err="1">
                <a:solidFill>
                  <a:srgbClr val="C00000"/>
                </a:solidFill>
              </a:rPr>
              <a:t>condn</a:t>
            </a:r>
            <a:r>
              <a:rPr lang="en-US" sz="2400" b="1" dirty="0">
                <a:solidFill>
                  <a:srgbClr val="C00000"/>
                </a:solidFill>
              </a:rPr>
              <a:t>&gt;(R</a:t>
            </a:r>
            <a:r>
              <a:rPr lang="en-US" sz="1600" b="1" dirty="0">
                <a:solidFill>
                  <a:srgbClr val="C00000"/>
                </a:solidFill>
              </a:rPr>
              <a:t>)</a:t>
            </a:r>
          </a:p>
        </p:txBody>
      </p:sp>
    </p:spTree>
    <p:extLst>
      <p:ext uri="{BB962C8B-B14F-4D97-AF65-F5344CB8AC3E}">
        <p14:creationId xmlns:p14="http://schemas.microsoft.com/office/powerpoint/2010/main" val="86965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348116" cy="4661243"/>
          </a:xfrm>
        </p:spPr>
        <p:txBody>
          <a:bodyPr>
            <a:normAutofit/>
          </a:bodyPr>
          <a:lstStyle/>
          <a:p>
            <a:r>
              <a:rPr lang="en-US" sz="2000" b="1" i="1" u="sng" dirty="0">
                <a:solidFill>
                  <a:schemeClr val="accent2">
                    <a:lumMod val="75000"/>
                  </a:schemeClr>
                </a:solidFill>
              </a:rPr>
              <a:t>The SELECT Operation</a:t>
            </a:r>
            <a:endParaRPr lang="en-US" sz="2000" dirty="0"/>
          </a:p>
          <a:p>
            <a:r>
              <a:rPr lang="en-US" sz="2400" dirty="0"/>
              <a:t>In SQL, the SELECT condition is typically specified in the WHERE clause of a query.</a:t>
            </a:r>
          </a:p>
          <a:p>
            <a:r>
              <a:rPr lang="en-US" sz="2400" dirty="0"/>
              <a:t>For example, the following operation:</a:t>
            </a:r>
          </a:p>
          <a:p>
            <a:r>
              <a:rPr lang="en-US" sz="2400" dirty="0"/>
              <a:t>σ </a:t>
            </a:r>
            <a:r>
              <a:rPr lang="en-US" sz="2400" dirty="0" err="1"/>
              <a:t>Dno</a:t>
            </a:r>
            <a:r>
              <a:rPr lang="en-US" sz="2400" dirty="0"/>
              <a:t>=4 AND Salary&gt;25000 (EMPLOYEE) would correspond to the following SQL query:</a:t>
            </a:r>
          </a:p>
          <a:p>
            <a:pPr marL="400050" lvl="1" indent="0">
              <a:buNone/>
            </a:pPr>
            <a:r>
              <a:rPr lang="en-US" sz="2000" dirty="0">
                <a:solidFill>
                  <a:srgbClr val="C00000"/>
                </a:solidFill>
              </a:rPr>
              <a:t>SELECT *</a:t>
            </a:r>
          </a:p>
          <a:p>
            <a:pPr marL="400050" lvl="1" indent="0">
              <a:buNone/>
            </a:pPr>
            <a:r>
              <a:rPr lang="en-US" sz="2000" dirty="0">
                <a:solidFill>
                  <a:srgbClr val="C00000"/>
                </a:solidFill>
              </a:rPr>
              <a:t>FROM EMPLOYEE</a:t>
            </a:r>
          </a:p>
          <a:p>
            <a:pPr marL="400050" lvl="1" indent="0">
              <a:buNone/>
            </a:pPr>
            <a:r>
              <a:rPr lang="en-US" sz="2000" dirty="0">
                <a:solidFill>
                  <a:srgbClr val="C00000"/>
                </a:solidFill>
              </a:rPr>
              <a:t>WHERE </a:t>
            </a:r>
            <a:r>
              <a:rPr lang="en-US" sz="2000" dirty="0" err="1">
                <a:solidFill>
                  <a:srgbClr val="C00000"/>
                </a:solidFill>
              </a:rPr>
              <a:t>Dno</a:t>
            </a:r>
            <a:r>
              <a:rPr lang="en-US" sz="2000" dirty="0">
                <a:solidFill>
                  <a:srgbClr val="C00000"/>
                </a:solidFill>
              </a:rPr>
              <a:t>=4 AND Salary&gt;25000;</a:t>
            </a:r>
            <a:endParaRPr lang="en-US" sz="1800" dirty="0">
              <a:solidFill>
                <a:srgbClr val="C00000"/>
              </a:solidFill>
            </a:endParaRPr>
          </a:p>
        </p:txBody>
      </p:sp>
    </p:spTree>
    <p:extLst>
      <p:ext uri="{BB962C8B-B14F-4D97-AF65-F5344CB8AC3E}">
        <p14:creationId xmlns:p14="http://schemas.microsoft.com/office/powerpoint/2010/main" val="20960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348116" cy="4661243"/>
          </a:xfrm>
        </p:spPr>
        <p:txBody>
          <a:bodyPr>
            <a:normAutofit/>
          </a:bodyPr>
          <a:lstStyle/>
          <a:p>
            <a:r>
              <a:rPr lang="en-US" sz="1600" b="1" i="1" u="sng" dirty="0">
                <a:solidFill>
                  <a:schemeClr val="accent2">
                    <a:lumMod val="75000"/>
                  </a:schemeClr>
                </a:solidFill>
              </a:rPr>
              <a:t>The PROJECT Operation</a:t>
            </a:r>
            <a:endParaRPr lang="en-US" sz="1600" dirty="0"/>
          </a:p>
          <a:p>
            <a:r>
              <a:rPr lang="en-US" sz="1600" b="1" dirty="0">
                <a:solidFill>
                  <a:srgbClr val="C00000"/>
                </a:solidFill>
              </a:rPr>
              <a:t>SELECT operation</a:t>
            </a:r>
            <a:r>
              <a:rPr lang="en-US" sz="1600" dirty="0"/>
              <a:t>: chooses some of the rows from the table while discarding other rows. </a:t>
            </a:r>
          </a:p>
          <a:p>
            <a:r>
              <a:rPr lang="en-US" sz="1600" b="1" dirty="0">
                <a:solidFill>
                  <a:srgbClr val="C00000"/>
                </a:solidFill>
              </a:rPr>
              <a:t>PROJECT operation</a:t>
            </a:r>
            <a:r>
              <a:rPr lang="en-US" sz="1600" dirty="0"/>
              <a:t>: selects certain columns from the table and discards the other columns.</a:t>
            </a:r>
          </a:p>
          <a:p>
            <a:r>
              <a:rPr lang="en-US" sz="1600" dirty="0">
                <a:solidFill>
                  <a:schemeClr val="tx1">
                    <a:lumMod val="95000"/>
                    <a:lumOff val="5000"/>
                  </a:schemeClr>
                </a:solidFill>
              </a:rPr>
              <a:t>If we are </a:t>
            </a:r>
            <a:r>
              <a:rPr lang="en-US" sz="1600" b="1" dirty="0">
                <a:solidFill>
                  <a:srgbClr val="C00000"/>
                </a:solidFill>
              </a:rPr>
              <a:t>interested in only certain attributes of a relation, we use the PROJECT </a:t>
            </a:r>
            <a:r>
              <a:rPr lang="en-US" sz="1600" dirty="0">
                <a:solidFill>
                  <a:schemeClr val="tx1">
                    <a:lumMod val="95000"/>
                    <a:lumOff val="5000"/>
                  </a:schemeClr>
                </a:solidFill>
              </a:rPr>
              <a:t>operation to project the relation over these attributes only. </a:t>
            </a:r>
          </a:p>
          <a:p>
            <a:r>
              <a:rPr lang="en-US" sz="1600" dirty="0">
                <a:solidFill>
                  <a:schemeClr val="tx1">
                    <a:lumMod val="95000"/>
                    <a:lumOff val="5000"/>
                  </a:schemeClr>
                </a:solidFill>
              </a:rPr>
              <a:t>List each employee’s first and last name and salary, we can use the PROJECT operation as follows</a:t>
            </a:r>
          </a:p>
          <a:p>
            <a:endParaRPr lang="en-US" sz="1600" b="1" dirty="0">
              <a:solidFill>
                <a:srgbClr val="C00000"/>
              </a:solidFill>
            </a:endParaRPr>
          </a:p>
          <a:p>
            <a:pPr marL="0" indent="0">
              <a:buNone/>
            </a:pPr>
            <a:endParaRPr lang="en-US" sz="1600" b="1" dirty="0">
              <a:solidFill>
                <a:srgbClr val="C00000"/>
              </a:solidFill>
            </a:endParaRPr>
          </a:p>
          <a:p>
            <a:pPr marL="0" indent="0">
              <a:buNone/>
            </a:pPr>
            <a:endParaRPr lang="en-US" sz="1600" b="1" dirty="0">
              <a:solidFill>
                <a:srgbClr val="C00000"/>
              </a:solidFill>
            </a:endParaRPr>
          </a:p>
        </p:txBody>
      </p:sp>
      <p:pic>
        <p:nvPicPr>
          <p:cNvPr id="7" name="Picture 6">
            <a:extLst>
              <a:ext uri="{FF2B5EF4-FFF2-40B4-BE49-F238E27FC236}">
                <a16:creationId xmlns:a16="http://schemas.microsoft.com/office/drawing/2014/main" id="{EBDF7188-7360-499E-8684-0190FA6C7A27}"/>
              </a:ext>
            </a:extLst>
          </p:cNvPr>
          <p:cNvPicPr>
            <a:picLocks noChangeAspect="1"/>
          </p:cNvPicPr>
          <p:nvPr/>
        </p:nvPicPr>
        <p:blipFill rotWithShape="1">
          <a:blip r:embed="rId2"/>
          <a:srcRect t="51200" r="67136"/>
          <a:stretch/>
        </p:blipFill>
        <p:spPr>
          <a:xfrm>
            <a:off x="5465952" y="3987600"/>
            <a:ext cx="3288755" cy="2739669"/>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5" name="Picture 4"/>
          <p:cNvPicPr>
            <a:picLocks noChangeAspect="1"/>
          </p:cNvPicPr>
          <p:nvPr/>
        </p:nvPicPr>
        <p:blipFill>
          <a:blip r:embed="rId3"/>
          <a:stretch>
            <a:fillRect/>
          </a:stretch>
        </p:blipFill>
        <p:spPr>
          <a:xfrm>
            <a:off x="489379" y="4438778"/>
            <a:ext cx="4788924" cy="701633"/>
          </a:xfrm>
          <a:prstGeom prst="rect">
            <a:avLst/>
          </a:prstGeom>
        </p:spPr>
      </p:pic>
    </p:spTree>
    <p:extLst>
      <p:ext uri="{BB962C8B-B14F-4D97-AF65-F5344CB8AC3E}">
        <p14:creationId xmlns:p14="http://schemas.microsoft.com/office/powerpoint/2010/main" val="715834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348116" cy="4661243"/>
          </a:xfrm>
        </p:spPr>
        <p:txBody>
          <a:bodyPr>
            <a:normAutofit/>
          </a:bodyPr>
          <a:lstStyle/>
          <a:p>
            <a:r>
              <a:rPr lang="en-US" sz="2000" b="1" i="1" u="sng" dirty="0">
                <a:solidFill>
                  <a:schemeClr val="accent2">
                    <a:lumMod val="75000"/>
                  </a:schemeClr>
                </a:solidFill>
              </a:rPr>
              <a:t>The PROJECT Operation</a:t>
            </a:r>
            <a:endParaRPr lang="en-US" sz="2000" b="1" dirty="0">
              <a:solidFill>
                <a:srgbClr val="C00000"/>
              </a:solidFill>
            </a:endParaRPr>
          </a:p>
          <a:p>
            <a:r>
              <a:rPr lang="en-US" sz="2000" dirty="0">
                <a:solidFill>
                  <a:schemeClr val="tx1">
                    <a:lumMod val="95000"/>
                    <a:lumOff val="5000"/>
                  </a:schemeClr>
                </a:solidFill>
              </a:rPr>
              <a:t>The general form of the PROJECT operation is: </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pPr marL="0" indent="0">
              <a:buNone/>
            </a:pPr>
            <a:endParaRPr lang="en-US" sz="2000" dirty="0">
              <a:solidFill>
                <a:schemeClr val="tx1">
                  <a:lumMod val="95000"/>
                  <a:lumOff val="5000"/>
                </a:schemeClr>
              </a:solidFill>
            </a:endParaRPr>
          </a:p>
          <a:p>
            <a:r>
              <a:rPr lang="en-US" sz="2000" dirty="0">
                <a:solidFill>
                  <a:schemeClr val="tx1">
                    <a:lumMod val="95000"/>
                    <a:lumOff val="5000"/>
                  </a:schemeClr>
                </a:solidFill>
              </a:rPr>
              <a:t>where π (pi) is the symbol used to represent the PROJECT operation, and &lt;attribute list&gt; is the desired list of attributes from the attributes of relation R. </a:t>
            </a:r>
          </a:p>
          <a:p>
            <a:r>
              <a:rPr lang="en-US" sz="2000" dirty="0">
                <a:solidFill>
                  <a:schemeClr val="tx1">
                    <a:lumMod val="95000"/>
                    <a:lumOff val="5000"/>
                  </a:schemeClr>
                </a:solidFill>
              </a:rPr>
              <a:t>The </a:t>
            </a:r>
            <a:r>
              <a:rPr lang="en-US" sz="2000" b="1" dirty="0">
                <a:solidFill>
                  <a:srgbClr val="C00000"/>
                </a:solidFill>
              </a:rPr>
              <a:t>result of the PROJECT </a:t>
            </a:r>
            <a:r>
              <a:rPr lang="en-US" sz="2000" dirty="0">
                <a:solidFill>
                  <a:schemeClr val="tx1">
                    <a:lumMod val="95000"/>
                    <a:lumOff val="5000"/>
                  </a:schemeClr>
                </a:solidFill>
              </a:rPr>
              <a:t>operation has only the attributes specified in &lt;attribute list&gt; in the same order as they appear in the list. </a:t>
            </a:r>
          </a:p>
          <a:p>
            <a:r>
              <a:rPr lang="en-US" sz="2000" dirty="0">
                <a:solidFill>
                  <a:schemeClr val="tx1">
                    <a:lumMod val="95000"/>
                    <a:lumOff val="5000"/>
                  </a:schemeClr>
                </a:solidFill>
              </a:rPr>
              <a:t>Hence, its degree is equal to the number of attributes in &lt;attribute list&gt;.</a:t>
            </a:r>
          </a:p>
        </p:txBody>
      </p:sp>
      <p:pic>
        <p:nvPicPr>
          <p:cNvPr id="4" name="Picture 3"/>
          <p:cNvPicPr>
            <a:picLocks noChangeAspect="1"/>
          </p:cNvPicPr>
          <p:nvPr/>
        </p:nvPicPr>
        <p:blipFill>
          <a:blip r:embed="rId2"/>
          <a:stretch>
            <a:fillRect/>
          </a:stretch>
        </p:blipFill>
        <p:spPr>
          <a:xfrm>
            <a:off x="2894571" y="2787736"/>
            <a:ext cx="4686102" cy="1100524"/>
          </a:xfrm>
          <a:prstGeom prst="rect">
            <a:avLst/>
          </a:prstGeom>
        </p:spPr>
      </p:pic>
    </p:spTree>
    <p:extLst>
      <p:ext uri="{BB962C8B-B14F-4D97-AF65-F5344CB8AC3E}">
        <p14:creationId xmlns:p14="http://schemas.microsoft.com/office/powerpoint/2010/main" val="4291478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8426553" cy="4661243"/>
          </a:xfrm>
        </p:spPr>
        <p:txBody>
          <a:bodyPr>
            <a:normAutofit lnSpcReduction="10000"/>
          </a:bodyPr>
          <a:lstStyle/>
          <a:p>
            <a:r>
              <a:rPr lang="en-US" sz="2400" b="1" i="1" u="sng" dirty="0">
                <a:solidFill>
                  <a:schemeClr val="accent2">
                    <a:lumMod val="75000"/>
                  </a:schemeClr>
                </a:solidFill>
              </a:rPr>
              <a:t>The PROJECT Operation</a:t>
            </a:r>
            <a:endParaRPr lang="en-US" sz="2400" b="1" dirty="0">
              <a:solidFill>
                <a:srgbClr val="C00000"/>
              </a:solidFill>
            </a:endParaRPr>
          </a:p>
          <a:p>
            <a:r>
              <a:rPr lang="en-US" sz="2400" dirty="0">
                <a:solidFill>
                  <a:schemeClr val="tx1">
                    <a:lumMod val="95000"/>
                    <a:lumOff val="5000"/>
                  </a:schemeClr>
                </a:solidFill>
              </a:rPr>
              <a:t>The PROJECT operation </a:t>
            </a:r>
            <a:r>
              <a:rPr lang="en-US" sz="2400" b="1" dirty="0">
                <a:solidFill>
                  <a:srgbClr val="C00000"/>
                </a:solidFill>
              </a:rPr>
              <a:t>removes any duplicate tuples</a:t>
            </a:r>
            <a:r>
              <a:rPr lang="en-US" sz="2400" dirty="0">
                <a:solidFill>
                  <a:schemeClr val="tx1">
                    <a:lumMod val="95000"/>
                    <a:lumOff val="5000"/>
                  </a:schemeClr>
                </a:solidFill>
              </a:rPr>
              <a:t>, so the result of the PROJECT operation is a set of distinct tuples, and hence a valid relation. This is known as </a:t>
            </a:r>
            <a:r>
              <a:rPr lang="en-US" sz="2400" b="1" dirty="0">
                <a:solidFill>
                  <a:srgbClr val="C00000"/>
                </a:solidFill>
              </a:rPr>
              <a:t>duplicate elimination</a:t>
            </a:r>
            <a:r>
              <a:rPr lang="en-US" sz="2400" dirty="0">
                <a:solidFill>
                  <a:schemeClr val="tx1">
                    <a:lumMod val="95000"/>
                    <a:lumOff val="5000"/>
                  </a:schemeClr>
                </a:solidFill>
              </a:rPr>
              <a:t>.</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r>
              <a:rPr lang="en-US" sz="2400" dirty="0">
                <a:solidFill>
                  <a:schemeClr val="tx1">
                    <a:lumMod val="95000"/>
                    <a:lumOff val="5000"/>
                  </a:schemeClr>
                </a:solidFill>
              </a:rPr>
              <a:t>Notice that the tuple </a:t>
            </a:r>
            <a:r>
              <a:rPr lang="en-US" sz="2400" b="1" dirty="0">
                <a:solidFill>
                  <a:srgbClr val="C00000"/>
                </a:solidFill>
              </a:rPr>
              <a:t>&lt;‘F’, 25000&gt; </a:t>
            </a:r>
            <a:r>
              <a:rPr lang="en-US" sz="2400" dirty="0">
                <a:solidFill>
                  <a:schemeClr val="tx1">
                    <a:lumMod val="95000"/>
                    <a:lumOff val="5000"/>
                  </a:schemeClr>
                </a:solidFill>
              </a:rPr>
              <a:t>appears only once), even though this combination of values appears twice in the EMPLOYEE relation. </a:t>
            </a:r>
          </a:p>
        </p:txBody>
      </p:sp>
      <p:pic>
        <p:nvPicPr>
          <p:cNvPr id="6" name="Picture 5"/>
          <p:cNvPicPr>
            <a:picLocks noChangeAspect="1"/>
          </p:cNvPicPr>
          <p:nvPr/>
        </p:nvPicPr>
        <p:blipFill>
          <a:blip r:embed="rId2"/>
          <a:stretch>
            <a:fillRect/>
          </a:stretch>
        </p:blipFill>
        <p:spPr>
          <a:xfrm>
            <a:off x="9274002" y="2452060"/>
            <a:ext cx="2018270" cy="3491607"/>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5" name="Picture 4"/>
          <p:cNvPicPr>
            <a:picLocks noChangeAspect="1"/>
          </p:cNvPicPr>
          <p:nvPr/>
        </p:nvPicPr>
        <p:blipFill>
          <a:blip r:embed="rId3"/>
          <a:stretch>
            <a:fillRect/>
          </a:stretch>
        </p:blipFill>
        <p:spPr>
          <a:xfrm>
            <a:off x="1617765" y="3695185"/>
            <a:ext cx="6715805" cy="1247518"/>
          </a:xfrm>
          <a:prstGeom prst="rect">
            <a:avLst/>
          </a:prstGeom>
        </p:spPr>
      </p:pic>
    </p:spTree>
    <p:extLst>
      <p:ext uri="{BB962C8B-B14F-4D97-AF65-F5344CB8AC3E}">
        <p14:creationId xmlns:p14="http://schemas.microsoft.com/office/powerpoint/2010/main" val="2103241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348116" cy="4661243"/>
          </a:xfrm>
        </p:spPr>
        <p:txBody>
          <a:bodyPr>
            <a:normAutofit/>
          </a:bodyPr>
          <a:lstStyle/>
          <a:p>
            <a:r>
              <a:rPr lang="en-US" sz="2000" b="1" i="1" u="sng" dirty="0">
                <a:solidFill>
                  <a:schemeClr val="accent2">
                    <a:lumMod val="75000"/>
                  </a:schemeClr>
                </a:solidFill>
              </a:rPr>
              <a:t>The PROJECT Operation</a:t>
            </a:r>
            <a:endParaRPr lang="en-US" sz="2000" b="1" dirty="0">
              <a:solidFill>
                <a:srgbClr val="C00000"/>
              </a:solidFill>
            </a:endParaRPr>
          </a:p>
          <a:p>
            <a:r>
              <a:rPr lang="en-US" sz="2000" dirty="0">
                <a:solidFill>
                  <a:schemeClr val="tx1">
                    <a:lumMod val="95000"/>
                    <a:lumOff val="5000"/>
                  </a:schemeClr>
                </a:solidFill>
              </a:rPr>
              <a:t>The number of tuples in a relation resulting from a PROJECT operation is always less than or equal to the number of tuples in R.</a:t>
            </a:r>
          </a:p>
          <a:p>
            <a:r>
              <a:rPr lang="en-US" sz="2000" dirty="0">
                <a:solidFill>
                  <a:schemeClr val="tx1">
                    <a:lumMod val="95000"/>
                    <a:lumOff val="5000"/>
                  </a:schemeClr>
                </a:solidFill>
              </a:rPr>
              <a:t>In SQL, the PROJECT attribute list is specified in the SELECT clause of a query. For example, the following operation:</a:t>
            </a: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1881587" y="3885041"/>
            <a:ext cx="7515248" cy="2837035"/>
          </a:xfrm>
          <a:prstGeom prst="rect">
            <a:avLst/>
          </a:prstGeom>
        </p:spPr>
      </p:pic>
    </p:spTree>
    <p:extLst>
      <p:ext uri="{BB962C8B-B14F-4D97-AF65-F5344CB8AC3E}">
        <p14:creationId xmlns:p14="http://schemas.microsoft.com/office/powerpoint/2010/main" val="3185213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348116" cy="4661243"/>
          </a:xfrm>
        </p:spPr>
        <p:txBody>
          <a:bodyPr>
            <a:normAutofit/>
          </a:bodyPr>
          <a:lstStyle/>
          <a:p>
            <a:r>
              <a:rPr lang="en-US" b="1" i="1" u="sng" dirty="0">
                <a:solidFill>
                  <a:schemeClr val="accent2">
                    <a:lumMod val="75000"/>
                  </a:schemeClr>
                </a:solidFill>
              </a:rPr>
              <a:t>Sequences of Operations and the RENAME Operation</a:t>
            </a:r>
          </a:p>
          <a:p>
            <a:r>
              <a:rPr lang="en-US" dirty="0">
                <a:solidFill>
                  <a:schemeClr val="tx1">
                    <a:lumMod val="95000"/>
                    <a:lumOff val="5000"/>
                  </a:schemeClr>
                </a:solidFill>
              </a:rPr>
              <a:t>Either we can write the operations as a </a:t>
            </a:r>
            <a:r>
              <a:rPr lang="en-US" b="1" dirty="0">
                <a:solidFill>
                  <a:srgbClr val="C00000"/>
                </a:solidFill>
              </a:rPr>
              <a:t>single relational algebra expression</a:t>
            </a:r>
            <a:r>
              <a:rPr lang="en-US" dirty="0">
                <a:solidFill>
                  <a:schemeClr val="tx1">
                    <a:lumMod val="95000"/>
                    <a:lumOff val="5000"/>
                  </a:schemeClr>
                </a:solidFill>
              </a:rPr>
              <a:t> by nesting the operations, or we can </a:t>
            </a:r>
            <a:r>
              <a:rPr lang="en-US" b="1" dirty="0">
                <a:solidFill>
                  <a:srgbClr val="C00000"/>
                </a:solidFill>
              </a:rPr>
              <a:t>apply one operation at a time</a:t>
            </a:r>
            <a:r>
              <a:rPr lang="en-US" dirty="0">
                <a:solidFill>
                  <a:schemeClr val="tx1">
                    <a:lumMod val="95000"/>
                    <a:lumOff val="5000"/>
                  </a:schemeClr>
                </a:solidFill>
              </a:rPr>
              <a:t> and create </a:t>
            </a:r>
            <a:r>
              <a:rPr lang="en-US" b="1" dirty="0">
                <a:solidFill>
                  <a:srgbClr val="C00000"/>
                </a:solidFill>
              </a:rPr>
              <a:t>intermediate result relations</a:t>
            </a:r>
            <a:r>
              <a:rPr lang="en-US" dirty="0">
                <a:solidFill>
                  <a:schemeClr val="tx1">
                    <a:lumMod val="95000"/>
                    <a:lumOff val="5000"/>
                  </a:schemeClr>
                </a:solidFill>
              </a:rPr>
              <a:t>. </a:t>
            </a:r>
          </a:p>
          <a:p>
            <a:r>
              <a:rPr lang="en-US" dirty="0">
                <a:solidFill>
                  <a:schemeClr val="tx1">
                    <a:lumMod val="95000"/>
                    <a:lumOff val="5000"/>
                  </a:schemeClr>
                </a:solidFill>
              </a:rPr>
              <a:t>In the latter case, we must give names to the relations that hold the intermediate results.</a:t>
            </a:r>
          </a:p>
          <a:p>
            <a:r>
              <a:rPr lang="en-US" dirty="0">
                <a:solidFill>
                  <a:schemeClr val="tx1">
                    <a:lumMod val="95000"/>
                    <a:lumOff val="5000"/>
                  </a:schemeClr>
                </a:solidFill>
              </a:rPr>
              <a:t>For example, to retrieve the first name, last name, and salary of all employees who work in department number 5, we must apply a SELECT and a PROJECT operation. </a:t>
            </a:r>
          </a:p>
          <a:p>
            <a:r>
              <a:rPr lang="en-US" dirty="0">
                <a:solidFill>
                  <a:schemeClr val="tx1">
                    <a:lumMod val="95000"/>
                    <a:lumOff val="5000"/>
                  </a:schemeClr>
                </a:solidFill>
              </a:rPr>
              <a:t>We can write a single relational algebra expression, also known as an in-line expression, as follows:</a:t>
            </a:r>
          </a:p>
        </p:txBody>
      </p:sp>
      <p:pic>
        <p:nvPicPr>
          <p:cNvPr id="5" name="Picture 4"/>
          <p:cNvPicPr>
            <a:picLocks noChangeAspect="1"/>
          </p:cNvPicPr>
          <p:nvPr/>
        </p:nvPicPr>
        <p:blipFill>
          <a:blip r:embed="rId2"/>
          <a:stretch>
            <a:fillRect/>
          </a:stretch>
        </p:blipFill>
        <p:spPr>
          <a:xfrm>
            <a:off x="886725" y="5242226"/>
            <a:ext cx="8968980" cy="1183288"/>
          </a:xfrm>
          <a:prstGeom prst="rect">
            <a:avLst/>
          </a:prstGeom>
        </p:spPr>
      </p:pic>
    </p:spTree>
    <p:extLst>
      <p:ext uri="{BB962C8B-B14F-4D97-AF65-F5344CB8AC3E}">
        <p14:creationId xmlns:p14="http://schemas.microsoft.com/office/powerpoint/2010/main" val="1847082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8" y="1804088"/>
            <a:ext cx="8805777" cy="4124410"/>
          </a:xfrm>
        </p:spPr>
        <p:txBody>
          <a:bodyPr>
            <a:normAutofit fontScale="90000"/>
          </a:bodyPr>
          <a:lstStyle/>
          <a:p>
            <a:r>
              <a:rPr lang="en-US" sz="3100" cap="none" dirty="0">
                <a:solidFill>
                  <a:schemeClr val="tx1"/>
                </a:solidFill>
              </a:rPr>
              <a:t>- </a:t>
            </a:r>
            <a:r>
              <a:rPr lang="en-US" sz="3100" dirty="0">
                <a:solidFill>
                  <a:schemeClr val="tx1"/>
                </a:solidFill>
              </a:rPr>
              <a:t>Introduction</a:t>
            </a:r>
            <a:br>
              <a:rPr lang="en-US" sz="3100" dirty="0">
                <a:solidFill>
                  <a:schemeClr val="tx1"/>
                </a:solidFill>
              </a:rPr>
            </a:br>
            <a:r>
              <a:rPr lang="en-US" sz="3100" dirty="0">
                <a:solidFill>
                  <a:schemeClr val="tx1"/>
                </a:solidFill>
              </a:rPr>
              <a:t> </a:t>
            </a:r>
            <a:br>
              <a:rPr lang="en-US" sz="3100" cap="none" dirty="0">
                <a:solidFill>
                  <a:schemeClr val="tx1"/>
                </a:solidFill>
              </a:rPr>
            </a:br>
            <a:r>
              <a:rPr lang="en-US" sz="3100" dirty="0">
                <a:solidFill>
                  <a:schemeClr val="tx1"/>
                </a:solidFill>
              </a:rPr>
              <a:t>- Unary Relational Operations SELECT and PROJECT</a:t>
            </a:r>
            <a:br>
              <a:rPr lang="en-US" sz="3100" dirty="0">
                <a:solidFill>
                  <a:schemeClr val="tx1"/>
                </a:solidFill>
              </a:rPr>
            </a:br>
            <a:br>
              <a:rPr lang="en-US" sz="3100" dirty="0">
                <a:solidFill>
                  <a:schemeClr val="tx1"/>
                </a:solidFill>
              </a:rPr>
            </a:br>
            <a:r>
              <a:rPr lang="en-US" sz="3100" dirty="0">
                <a:solidFill>
                  <a:schemeClr val="tx1"/>
                </a:solidFill>
              </a:rPr>
              <a:t>- Relational Algebra Operations from Set Theory</a:t>
            </a:r>
            <a:br>
              <a:rPr lang="en-US" sz="3100" dirty="0">
                <a:solidFill>
                  <a:schemeClr val="tx1"/>
                </a:solidFill>
              </a:rPr>
            </a:br>
            <a:br>
              <a:rPr lang="en-US" sz="3100" dirty="0">
                <a:solidFill>
                  <a:schemeClr val="tx1"/>
                </a:solidFill>
              </a:rPr>
            </a:br>
            <a:r>
              <a:rPr lang="en-US" sz="3100" dirty="0">
                <a:solidFill>
                  <a:schemeClr val="tx1"/>
                </a:solidFill>
              </a:rPr>
              <a:t>- Binary Relational Operations: JOIN and DIVISION</a:t>
            </a:r>
            <a:br>
              <a:rPr lang="en-US" sz="3100" dirty="0">
                <a:solidFill>
                  <a:schemeClr val="tx1"/>
                </a:solidFill>
              </a:rPr>
            </a:br>
            <a:br>
              <a:rPr lang="en-US" sz="3100" dirty="0">
                <a:solidFill>
                  <a:schemeClr val="tx1"/>
                </a:solidFill>
              </a:rPr>
            </a:br>
            <a:r>
              <a:rPr lang="en-US" sz="3100" dirty="0">
                <a:solidFill>
                  <a:schemeClr val="tx1"/>
                </a:solidFill>
              </a:rPr>
              <a:t> </a:t>
            </a:r>
            <a:br>
              <a:rPr lang="en-US" sz="3100" dirty="0">
                <a:solidFill>
                  <a:schemeClr val="tx1"/>
                </a:solidFill>
              </a:rPr>
            </a:br>
            <a:br>
              <a:rPr lang="en-US" sz="3100" dirty="0">
                <a:solidFill>
                  <a:schemeClr val="tx1"/>
                </a:solidFill>
              </a:rPr>
            </a:br>
            <a:r>
              <a:rPr lang="en-US" sz="3100" dirty="0">
                <a:solidFill>
                  <a:schemeClr val="tx1"/>
                </a:solidFill>
              </a:rPr>
              <a:t> </a:t>
            </a:r>
            <a:br>
              <a:rPr lang="en-US" sz="3100" dirty="0">
                <a:solidFill>
                  <a:schemeClr val="tx1"/>
                </a:solidFill>
              </a:rPr>
            </a:br>
            <a:br>
              <a:rPr lang="en-US" sz="3100" dirty="0">
                <a:solidFill>
                  <a:schemeClr val="tx1"/>
                </a:solidFill>
              </a:rPr>
            </a:br>
            <a:br>
              <a:rPr lang="en-US" sz="3100" cap="none" dirty="0">
                <a:solidFill>
                  <a:schemeClr val="tx1"/>
                </a:solidFill>
              </a:rPr>
            </a:br>
            <a:br>
              <a:rPr lang="en-US" sz="3100" cap="none"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955588" y="792893"/>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348116" cy="4661243"/>
          </a:xfrm>
        </p:spPr>
        <p:txBody>
          <a:bodyPr>
            <a:normAutofit/>
          </a:bodyPr>
          <a:lstStyle/>
          <a:p>
            <a:r>
              <a:rPr lang="en-US" sz="2000" b="1" i="1" u="sng" dirty="0">
                <a:solidFill>
                  <a:schemeClr val="accent2">
                    <a:lumMod val="75000"/>
                  </a:schemeClr>
                </a:solidFill>
              </a:rPr>
              <a:t>Sequences of Operations and the RENAME Operation</a:t>
            </a:r>
          </a:p>
          <a:p>
            <a:r>
              <a:rPr lang="en-US" sz="2000" dirty="0">
                <a:solidFill>
                  <a:schemeClr val="tx1">
                    <a:lumMod val="95000"/>
                    <a:lumOff val="5000"/>
                  </a:schemeClr>
                </a:solidFill>
              </a:rPr>
              <a:t>We can show the sequence of operations, giving a name to each intermediate relation, and using the assignment operation, denoted by ← (left arrow), as follows:</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We can also use this technique to </a:t>
            </a:r>
            <a:r>
              <a:rPr lang="en-US" sz="2000" b="1" dirty="0">
                <a:solidFill>
                  <a:srgbClr val="C00000"/>
                </a:solidFill>
              </a:rPr>
              <a:t>rename the attributes </a:t>
            </a:r>
            <a:r>
              <a:rPr lang="en-US" sz="2000" dirty="0">
                <a:solidFill>
                  <a:schemeClr val="tx1">
                    <a:lumMod val="95000"/>
                    <a:lumOff val="5000"/>
                  </a:schemeClr>
                </a:solidFill>
              </a:rPr>
              <a:t>in the intermediate and result relations. </a:t>
            </a:r>
          </a:p>
        </p:txBody>
      </p:sp>
      <p:pic>
        <p:nvPicPr>
          <p:cNvPr id="4" name="Picture 3"/>
          <p:cNvPicPr>
            <a:picLocks noChangeAspect="1"/>
          </p:cNvPicPr>
          <p:nvPr/>
        </p:nvPicPr>
        <p:blipFill>
          <a:blip r:embed="rId2"/>
          <a:stretch>
            <a:fillRect/>
          </a:stretch>
        </p:blipFill>
        <p:spPr>
          <a:xfrm>
            <a:off x="1604575" y="3330919"/>
            <a:ext cx="7102565" cy="1430552"/>
          </a:xfrm>
          <a:prstGeom prst="rect">
            <a:avLst/>
          </a:prstGeom>
        </p:spPr>
      </p:pic>
    </p:spTree>
    <p:extLst>
      <p:ext uri="{BB962C8B-B14F-4D97-AF65-F5344CB8AC3E}">
        <p14:creationId xmlns:p14="http://schemas.microsoft.com/office/powerpoint/2010/main" val="3341554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348116" cy="4661243"/>
          </a:xfrm>
        </p:spPr>
        <p:txBody>
          <a:bodyPr>
            <a:normAutofit/>
          </a:bodyPr>
          <a:lstStyle/>
          <a:p>
            <a:r>
              <a:rPr lang="en-US" sz="2000" b="1" i="1" u="sng" dirty="0">
                <a:solidFill>
                  <a:schemeClr val="accent2">
                    <a:lumMod val="75000"/>
                  </a:schemeClr>
                </a:solidFill>
              </a:rPr>
              <a:t>Sequences of Operations and the RENAME Operation</a:t>
            </a:r>
            <a:endParaRPr lang="en-US" sz="2000" dirty="0">
              <a:solidFill>
                <a:schemeClr val="tx1">
                  <a:lumMod val="95000"/>
                  <a:lumOff val="5000"/>
                </a:schemeClr>
              </a:solidFill>
            </a:endParaRPr>
          </a:p>
          <a:p>
            <a:r>
              <a:rPr lang="en-US" sz="2000" dirty="0">
                <a:solidFill>
                  <a:schemeClr val="tx1">
                    <a:lumMod val="95000"/>
                    <a:lumOff val="5000"/>
                  </a:schemeClr>
                </a:solidFill>
              </a:rPr>
              <a:t>To rename the attributes in a relation, we simply list the new attribute names in parentheses, as in the following example:</a:t>
            </a:r>
          </a:p>
        </p:txBody>
      </p:sp>
      <p:pic>
        <p:nvPicPr>
          <p:cNvPr id="4" name="Picture 3"/>
          <p:cNvPicPr>
            <a:picLocks noChangeAspect="1"/>
          </p:cNvPicPr>
          <p:nvPr/>
        </p:nvPicPr>
        <p:blipFill>
          <a:blip r:embed="rId2"/>
          <a:stretch>
            <a:fillRect/>
          </a:stretch>
        </p:blipFill>
        <p:spPr>
          <a:xfrm>
            <a:off x="1843517" y="4290111"/>
            <a:ext cx="6115050" cy="2238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1561213" y="3156465"/>
            <a:ext cx="7448550" cy="1009650"/>
          </a:xfrm>
          <a:prstGeom prst="rect">
            <a:avLst/>
          </a:prstGeom>
        </p:spPr>
      </p:pic>
    </p:spTree>
    <p:extLst>
      <p:ext uri="{BB962C8B-B14F-4D97-AF65-F5344CB8AC3E}">
        <p14:creationId xmlns:p14="http://schemas.microsoft.com/office/powerpoint/2010/main" val="1581322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348116" cy="4661243"/>
          </a:xfrm>
        </p:spPr>
        <p:txBody>
          <a:bodyPr>
            <a:normAutofit/>
          </a:bodyPr>
          <a:lstStyle/>
          <a:p>
            <a:r>
              <a:rPr lang="en-US" sz="2000" b="1" i="1" u="sng" dirty="0">
                <a:solidFill>
                  <a:schemeClr val="accent2">
                    <a:lumMod val="75000"/>
                  </a:schemeClr>
                </a:solidFill>
              </a:rPr>
              <a:t>Sequences of Operations and the RENAME Operation</a:t>
            </a:r>
            <a:endParaRPr lang="en-US" sz="2000" dirty="0">
              <a:solidFill>
                <a:schemeClr val="tx1">
                  <a:lumMod val="95000"/>
                  <a:lumOff val="5000"/>
                </a:schemeClr>
              </a:solidFill>
            </a:endParaRPr>
          </a:p>
          <a:p>
            <a:r>
              <a:rPr lang="en-US" sz="2000" dirty="0">
                <a:solidFill>
                  <a:schemeClr val="tx1">
                    <a:lumMod val="95000"/>
                    <a:lumOff val="5000"/>
                  </a:schemeClr>
                </a:solidFill>
              </a:rPr>
              <a:t>If no renaming is applied, the names of the attributes in the resulting relation of a SELECT operation are the same as those in the original relation and in the same order. </a:t>
            </a:r>
          </a:p>
          <a:p>
            <a:r>
              <a:rPr lang="en-US" sz="2000" dirty="0">
                <a:solidFill>
                  <a:schemeClr val="tx1">
                    <a:lumMod val="95000"/>
                    <a:lumOff val="5000"/>
                  </a:schemeClr>
                </a:solidFill>
              </a:rPr>
              <a:t>For a PROJECT operation with no renaming, the resulting relation has the same attribute names as those in the projection list and in the same order in which they appear in the list.</a:t>
            </a:r>
          </a:p>
        </p:txBody>
      </p:sp>
    </p:spTree>
    <p:extLst>
      <p:ext uri="{BB962C8B-B14F-4D97-AF65-F5344CB8AC3E}">
        <p14:creationId xmlns:p14="http://schemas.microsoft.com/office/powerpoint/2010/main" val="162119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348116" cy="4661243"/>
          </a:xfrm>
        </p:spPr>
        <p:txBody>
          <a:bodyPr>
            <a:normAutofit lnSpcReduction="10000"/>
          </a:bodyPr>
          <a:lstStyle/>
          <a:p>
            <a:r>
              <a:rPr lang="en-US" b="1" i="1" u="sng" dirty="0">
                <a:solidFill>
                  <a:schemeClr val="accent2">
                    <a:lumMod val="75000"/>
                  </a:schemeClr>
                </a:solidFill>
              </a:rPr>
              <a:t>Sequences of Operations and the RENAME Operation</a:t>
            </a:r>
            <a:endParaRPr lang="en-US" dirty="0">
              <a:solidFill>
                <a:schemeClr val="tx1">
                  <a:lumMod val="95000"/>
                  <a:lumOff val="5000"/>
                </a:schemeClr>
              </a:solidFill>
            </a:endParaRPr>
          </a:p>
          <a:p>
            <a:r>
              <a:rPr lang="en-US" dirty="0">
                <a:solidFill>
                  <a:schemeClr val="tx1">
                    <a:lumMod val="95000"/>
                    <a:lumOff val="5000"/>
                  </a:schemeClr>
                </a:solidFill>
              </a:rPr>
              <a:t>We can also define a formal RENAME operation—which can rename either the relation name or the attribute names, or both—as a unary operator.</a:t>
            </a:r>
          </a:p>
          <a:p>
            <a:r>
              <a:rPr lang="en-US" dirty="0">
                <a:solidFill>
                  <a:schemeClr val="tx1">
                    <a:lumMod val="95000"/>
                    <a:lumOff val="5000"/>
                  </a:schemeClr>
                </a:solidFill>
              </a:rPr>
              <a:t>The general RENAME operation when applied to a relation R of degree n is denoted by any of the following three forms:</a:t>
            </a: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where the symbol ρ (rho) is used to denote the RENAME operator, S is the new relation name, and B1, B2, … , Bn are the new attribute names. </a:t>
            </a:r>
          </a:p>
          <a:p>
            <a:pPr lvl="1"/>
            <a:r>
              <a:rPr lang="en-US" dirty="0">
                <a:solidFill>
                  <a:schemeClr val="tx1">
                    <a:lumMod val="95000"/>
                    <a:lumOff val="5000"/>
                  </a:schemeClr>
                </a:solidFill>
              </a:rPr>
              <a:t>The first expression renames both the relation and its attributes, </a:t>
            </a:r>
          </a:p>
          <a:p>
            <a:pPr lvl="1"/>
            <a:r>
              <a:rPr lang="en-US" dirty="0">
                <a:solidFill>
                  <a:schemeClr val="tx1">
                    <a:lumMod val="95000"/>
                    <a:lumOff val="5000"/>
                  </a:schemeClr>
                </a:solidFill>
              </a:rPr>
              <a:t>the second renames the relation only,</a:t>
            </a:r>
          </a:p>
          <a:p>
            <a:pPr lvl="1"/>
            <a:r>
              <a:rPr lang="en-US" dirty="0">
                <a:solidFill>
                  <a:schemeClr val="tx1">
                    <a:lumMod val="95000"/>
                    <a:lumOff val="5000"/>
                  </a:schemeClr>
                </a:solidFill>
              </a:rPr>
              <a:t>and the third renames the attributes only. </a:t>
            </a:r>
            <a:endParaRPr lang="en-US" sz="14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856218" y="3467785"/>
            <a:ext cx="10063359" cy="988885"/>
          </a:xfrm>
          <a:prstGeom prst="rect">
            <a:avLst/>
          </a:prstGeom>
        </p:spPr>
      </p:pic>
    </p:spTree>
    <p:extLst>
      <p:ext uri="{BB962C8B-B14F-4D97-AF65-F5344CB8AC3E}">
        <p14:creationId xmlns:p14="http://schemas.microsoft.com/office/powerpoint/2010/main" val="205023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Operations from Set Theory</a:t>
            </a:r>
          </a:p>
        </p:txBody>
      </p:sp>
      <p:sp>
        <p:nvSpPr>
          <p:cNvPr id="3" name="Content Placeholder 2"/>
          <p:cNvSpPr>
            <a:spLocks noGrp="1"/>
          </p:cNvSpPr>
          <p:nvPr>
            <p:ph idx="1"/>
          </p:nvPr>
        </p:nvSpPr>
        <p:spPr>
          <a:xfrm>
            <a:off x="914401" y="1930400"/>
            <a:ext cx="9218140" cy="4661243"/>
          </a:xfrm>
        </p:spPr>
        <p:txBody>
          <a:bodyPr>
            <a:normAutofit fontScale="92500"/>
          </a:bodyPr>
          <a:lstStyle/>
          <a:p>
            <a:r>
              <a:rPr lang="en-US" sz="2400" b="1" i="1" u="sng" dirty="0">
                <a:solidFill>
                  <a:schemeClr val="accent2">
                    <a:lumMod val="75000"/>
                  </a:schemeClr>
                </a:solidFill>
              </a:rPr>
              <a:t>The UNION, INTERSECTION, and MINUS Operations</a:t>
            </a:r>
            <a:endParaRPr lang="en-US" sz="2400" dirty="0">
              <a:solidFill>
                <a:schemeClr val="tx1">
                  <a:lumMod val="95000"/>
                  <a:lumOff val="5000"/>
                </a:schemeClr>
              </a:solidFill>
            </a:endParaRPr>
          </a:p>
          <a:p>
            <a:r>
              <a:rPr lang="en-US" sz="2400" dirty="0">
                <a:solidFill>
                  <a:schemeClr val="tx1">
                    <a:lumMod val="95000"/>
                    <a:lumOff val="5000"/>
                  </a:schemeClr>
                </a:solidFill>
              </a:rPr>
              <a:t>Several set theoretic operations are used to merge the elements of two sets in various ways, including UNION, INTERSECTION, and SET DIFFERENCE (also called MINUS or EXCEPT). </a:t>
            </a:r>
          </a:p>
          <a:p>
            <a:r>
              <a:rPr lang="en-US" sz="2400" dirty="0">
                <a:solidFill>
                  <a:schemeClr val="tx1">
                    <a:lumMod val="95000"/>
                    <a:lumOff val="5000"/>
                  </a:schemeClr>
                </a:solidFill>
              </a:rPr>
              <a:t>These are </a:t>
            </a:r>
            <a:r>
              <a:rPr lang="en-US" sz="2400" b="1" dirty="0">
                <a:solidFill>
                  <a:srgbClr val="C00000"/>
                </a:solidFill>
              </a:rPr>
              <a:t>binary operations; that is, each is applied to two sets (of tuples). </a:t>
            </a:r>
          </a:p>
          <a:p>
            <a:r>
              <a:rPr lang="en-US" sz="2400" dirty="0">
                <a:solidFill>
                  <a:schemeClr val="tx1">
                    <a:lumMod val="95000"/>
                    <a:lumOff val="5000"/>
                  </a:schemeClr>
                </a:solidFill>
              </a:rPr>
              <a:t>Two relations R(A1, A2, … , An) and S(B1, B2, … , Bn) are said to be union compatible (or type compatible) if they have the same degree n and if </a:t>
            </a:r>
            <a:r>
              <a:rPr lang="en-US" sz="2400" dirty="0" err="1">
                <a:solidFill>
                  <a:schemeClr val="tx1">
                    <a:lumMod val="95000"/>
                    <a:lumOff val="5000"/>
                  </a:schemeClr>
                </a:solidFill>
              </a:rPr>
              <a:t>dom</a:t>
            </a:r>
            <a:r>
              <a:rPr lang="en-US" sz="2400" dirty="0">
                <a:solidFill>
                  <a:schemeClr val="tx1">
                    <a:lumMod val="95000"/>
                    <a:lumOff val="5000"/>
                  </a:schemeClr>
                </a:solidFill>
              </a:rPr>
              <a:t>(Ai) = </a:t>
            </a:r>
            <a:r>
              <a:rPr lang="en-US" sz="2400" dirty="0" err="1">
                <a:solidFill>
                  <a:schemeClr val="tx1">
                    <a:lumMod val="95000"/>
                    <a:lumOff val="5000"/>
                  </a:schemeClr>
                </a:solidFill>
              </a:rPr>
              <a:t>dom</a:t>
            </a:r>
            <a:r>
              <a:rPr lang="en-US" sz="2400" dirty="0">
                <a:solidFill>
                  <a:schemeClr val="tx1">
                    <a:lumMod val="95000"/>
                    <a:lumOff val="5000"/>
                  </a:schemeClr>
                </a:solidFill>
              </a:rPr>
              <a:t>(Bi) for 1 ≤ </a:t>
            </a:r>
            <a:r>
              <a:rPr lang="en-US" sz="2400" dirty="0" err="1">
                <a:solidFill>
                  <a:schemeClr val="tx1">
                    <a:lumMod val="95000"/>
                    <a:lumOff val="5000"/>
                  </a:schemeClr>
                </a:solidFill>
              </a:rPr>
              <a:t>i</a:t>
            </a:r>
            <a:r>
              <a:rPr lang="en-US" sz="2400" dirty="0">
                <a:solidFill>
                  <a:schemeClr val="tx1">
                    <a:lumMod val="95000"/>
                    <a:lumOff val="5000"/>
                  </a:schemeClr>
                </a:solidFill>
              </a:rPr>
              <a:t> ≤ n.</a:t>
            </a:r>
          </a:p>
          <a:p>
            <a:r>
              <a:rPr lang="en-US" sz="2400" b="1" dirty="0">
                <a:solidFill>
                  <a:srgbClr val="C00000"/>
                </a:solidFill>
              </a:rPr>
              <a:t>This means that the two relations have the same number of attributes and each corresponding pair of attributes has the same domain.</a:t>
            </a: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p:txBody>
      </p:sp>
    </p:spTree>
    <p:extLst>
      <p:ext uri="{BB962C8B-B14F-4D97-AF65-F5344CB8AC3E}">
        <p14:creationId xmlns:p14="http://schemas.microsoft.com/office/powerpoint/2010/main" val="3851965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7"/>
          <p:cNvSpPr>
            <a:spLocks noGrp="1" noChangeArrowheads="1"/>
          </p:cNvSpPr>
          <p:nvPr>
            <p:ph type="title"/>
          </p:nvPr>
        </p:nvSpPr>
        <p:spPr>
          <a:noFill/>
        </p:spPr>
        <p:txBody>
          <a:bodyPr/>
          <a:lstStyle/>
          <a:p>
            <a:pPr eaLnBrk="1" hangingPunct="1"/>
            <a:r>
              <a:rPr lang="en-US" altLang="en-US" sz="3200"/>
              <a:t>Relational Algebra Operations from Set Theory: INTERSECTION</a:t>
            </a:r>
          </a:p>
        </p:txBody>
      </p:sp>
      <p:sp>
        <p:nvSpPr>
          <p:cNvPr id="62468" name="Rectangle 8"/>
          <p:cNvSpPr>
            <a:spLocks noGrp="1" noChangeArrowheads="1"/>
          </p:cNvSpPr>
          <p:nvPr>
            <p:ph type="body" idx="1"/>
          </p:nvPr>
        </p:nvSpPr>
        <p:spPr>
          <a:xfrm>
            <a:off x="910703" y="1822622"/>
            <a:ext cx="8294687" cy="4648200"/>
          </a:xfrm>
        </p:spPr>
        <p:txBody>
          <a:bodyPr/>
          <a:lstStyle/>
          <a:p>
            <a:pPr eaLnBrk="1" hangingPunct="1"/>
            <a:r>
              <a:rPr lang="en-US" altLang="en-US" sz="3200" dirty="0"/>
              <a:t>INTERSECTION is denoted by </a:t>
            </a:r>
            <a:r>
              <a:rPr lang="en-US" altLang="en-US" sz="3200" dirty="0">
                <a:latin typeface="Symbol" panose="05050102010706020507" pitchFamily="18" charset="2"/>
              </a:rPr>
              <a:t></a:t>
            </a:r>
            <a:endParaRPr lang="en-US" altLang="en-US" sz="3200" dirty="0"/>
          </a:p>
          <a:p>
            <a:pPr eaLnBrk="1" hangingPunct="1"/>
            <a:r>
              <a:rPr lang="en-US" altLang="en-US" sz="3200" dirty="0"/>
              <a:t>The result of the operation R </a:t>
            </a:r>
            <a:r>
              <a:rPr lang="en-US" altLang="en-US" sz="3200" dirty="0">
                <a:latin typeface="Symbol" panose="05050102010706020507" pitchFamily="18" charset="2"/>
              </a:rPr>
              <a:t></a:t>
            </a:r>
            <a:r>
              <a:rPr lang="en-US" altLang="en-US" sz="3200" dirty="0"/>
              <a:t> S, is a relation that includes all tuples that are in both R and S</a:t>
            </a:r>
          </a:p>
          <a:p>
            <a:pPr lvl="1" eaLnBrk="1" hangingPunct="1"/>
            <a:r>
              <a:rPr lang="en-US" altLang="en-US" sz="3000" dirty="0"/>
              <a:t>The attribute names in the result will be the same as the attribute names in R</a:t>
            </a:r>
          </a:p>
          <a:p>
            <a:pPr eaLnBrk="1" hangingPunct="1"/>
            <a:r>
              <a:rPr lang="en-US" altLang="en-US" sz="3200" dirty="0"/>
              <a:t>The two operand relations R and S must be “type compatible”</a:t>
            </a:r>
          </a:p>
          <a:p>
            <a:pPr eaLnBrk="1" hangingPunct="1"/>
            <a:endParaRPr lang="en-US" altLang="en-US" sz="3200" dirty="0"/>
          </a:p>
        </p:txBody>
      </p:sp>
    </p:spTree>
    <p:extLst>
      <p:ext uri="{BB962C8B-B14F-4D97-AF65-F5344CB8AC3E}">
        <p14:creationId xmlns:p14="http://schemas.microsoft.com/office/powerpoint/2010/main" val="3708962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11"/>
          <p:cNvSpPr>
            <a:spLocks noGrp="1" noChangeArrowheads="1"/>
          </p:cNvSpPr>
          <p:nvPr>
            <p:ph type="title"/>
          </p:nvPr>
        </p:nvSpPr>
        <p:spPr/>
        <p:txBody>
          <a:bodyPr/>
          <a:lstStyle/>
          <a:p>
            <a:pPr eaLnBrk="1" hangingPunct="1"/>
            <a:r>
              <a:rPr lang="en-US" altLang="en-US" sz="3200" dirty="0"/>
              <a:t>Relational Algebra Operations from Set Theory: SET DIFFERENCE</a:t>
            </a:r>
          </a:p>
        </p:txBody>
      </p:sp>
      <p:sp>
        <p:nvSpPr>
          <p:cNvPr id="64516" name="Rectangle 12"/>
          <p:cNvSpPr>
            <a:spLocks noGrp="1" noChangeArrowheads="1"/>
          </p:cNvSpPr>
          <p:nvPr>
            <p:ph type="body" idx="1"/>
          </p:nvPr>
        </p:nvSpPr>
        <p:spPr>
          <a:xfrm>
            <a:off x="828324" y="1930400"/>
            <a:ext cx="8294687" cy="4495800"/>
          </a:xfrm>
        </p:spPr>
        <p:txBody>
          <a:bodyPr/>
          <a:lstStyle/>
          <a:p>
            <a:pPr eaLnBrk="1" hangingPunct="1"/>
            <a:r>
              <a:rPr lang="en-US" altLang="en-US" dirty="0"/>
              <a:t>SET DIFFERENCE (also called MINUS or EXCEPT) is denoted by – </a:t>
            </a:r>
          </a:p>
          <a:p>
            <a:pPr eaLnBrk="1" hangingPunct="1"/>
            <a:r>
              <a:rPr lang="en-US" altLang="en-US" dirty="0"/>
              <a:t>The result of R – S, is a relation that includes all tuples that are in R but not in S</a:t>
            </a:r>
          </a:p>
          <a:p>
            <a:pPr lvl="1" eaLnBrk="1" hangingPunct="1"/>
            <a:r>
              <a:rPr lang="en-US" altLang="en-US" sz="3000" dirty="0"/>
              <a:t>The attribute names in the result will be the same as the attribute names in R</a:t>
            </a:r>
          </a:p>
          <a:p>
            <a:pPr eaLnBrk="1" hangingPunct="1"/>
            <a:r>
              <a:rPr lang="en-US" altLang="en-US" sz="3200" dirty="0"/>
              <a:t>The two operand relations R and S must be “type compatible”</a:t>
            </a:r>
            <a:endParaRPr lang="en-US" altLang="ja-JP" dirty="0"/>
          </a:p>
          <a:p>
            <a:pPr eaLnBrk="1" hangingPunct="1"/>
            <a:endParaRPr lang="en-US" altLang="en-US" dirty="0"/>
          </a:p>
        </p:txBody>
      </p:sp>
    </p:spTree>
    <p:extLst>
      <p:ext uri="{BB962C8B-B14F-4D97-AF65-F5344CB8AC3E}">
        <p14:creationId xmlns:p14="http://schemas.microsoft.com/office/powerpoint/2010/main" val="4114416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Operations from Set Theory</a:t>
            </a:r>
          </a:p>
        </p:txBody>
      </p:sp>
      <p:sp>
        <p:nvSpPr>
          <p:cNvPr id="3" name="Content Placeholder 2"/>
          <p:cNvSpPr>
            <a:spLocks noGrp="1"/>
          </p:cNvSpPr>
          <p:nvPr>
            <p:ph idx="1"/>
          </p:nvPr>
        </p:nvSpPr>
        <p:spPr>
          <a:xfrm>
            <a:off x="914401" y="1930400"/>
            <a:ext cx="9218140" cy="4661243"/>
          </a:xfrm>
        </p:spPr>
        <p:txBody>
          <a:bodyPr>
            <a:normAutofit/>
          </a:bodyPr>
          <a:lstStyle/>
          <a:p>
            <a:r>
              <a:rPr lang="en-US" sz="2000" b="1" i="1" u="sng" dirty="0">
                <a:solidFill>
                  <a:schemeClr val="accent2">
                    <a:lumMod val="75000"/>
                  </a:schemeClr>
                </a:solidFill>
              </a:rPr>
              <a:t>The UNION, INTERSECTION, and MINUS Operations</a:t>
            </a:r>
            <a:endParaRPr lang="en-US" sz="2000" dirty="0">
              <a:solidFill>
                <a:schemeClr val="tx1">
                  <a:lumMod val="95000"/>
                  <a:lumOff val="5000"/>
                </a:schemeClr>
              </a:solidFill>
            </a:endParaRPr>
          </a:p>
          <a:p>
            <a:r>
              <a:rPr lang="en-US" sz="2400" dirty="0">
                <a:solidFill>
                  <a:schemeClr val="tx1">
                    <a:lumMod val="95000"/>
                    <a:lumOff val="5000"/>
                  </a:schemeClr>
                </a:solidFill>
              </a:rPr>
              <a:t>■ UNION: The result of this operation, denoted by R ∪ S, is a relation that includes all tuples that are either in R or in S or in both R and S.  Duplicate tuples are eliminated.</a:t>
            </a:r>
          </a:p>
          <a:p>
            <a:r>
              <a:rPr lang="en-US" sz="2400" dirty="0">
                <a:solidFill>
                  <a:schemeClr val="tx1">
                    <a:lumMod val="95000"/>
                    <a:lumOff val="5000"/>
                  </a:schemeClr>
                </a:solidFill>
              </a:rPr>
              <a:t>■ INTERSECTION: The result of this operation, denoted by R ∩ S, is a relation that includes all tuples that are in both R and S.</a:t>
            </a:r>
          </a:p>
          <a:p>
            <a:r>
              <a:rPr lang="en-US" sz="2400" dirty="0">
                <a:solidFill>
                  <a:schemeClr val="tx1">
                    <a:lumMod val="95000"/>
                    <a:lumOff val="5000"/>
                  </a:schemeClr>
                </a:solidFill>
              </a:rPr>
              <a:t>■ SET DIFFERENCE (or MINUS): The result of this operation, denoted by R – S, is a relation that includes all tuples that are in R but not in S.</a:t>
            </a:r>
          </a:p>
          <a:p>
            <a:pPr marL="0" indent="0">
              <a:buNone/>
            </a:pPr>
            <a:endParaRPr lang="en-US" sz="1600" dirty="0">
              <a:solidFill>
                <a:schemeClr val="tx1">
                  <a:lumMod val="95000"/>
                  <a:lumOff val="5000"/>
                </a:schemeClr>
              </a:solidFill>
            </a:endParaRPr>
          </a:p>
        </p:txBody>
      </p:sp>
    </p:spTree>
    <p:extLst>
      <p:ext uri="{BB962C8B-B14F-4D97-AF65-F5344CB8AC3E}">
        <p14:creationId xmlns:p14="http://schemas.microsoft.com/office/powerpoint/2010/main" val="2194241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Operations from Set Theory</a:t>
            </a:r>
          </a:p>
        </p:txBody>
      </p:sp>
      <p:sp>
        <p:nvSpPr>
          <p:cNvPr id="3" name="Content Placeholder 2"/>
          <p:cNvSpPr>
            <a:spLocks noGrp="1"/>
          </p:cNvSpPr>
          <p:nvPr>
            <p:ph idx="1"/>
          </p:nvPr>
        </p:nvSpPr>
        <p:spPr>
          <a:xfrm>
            <a:off x="611430" y="1867243"/>
            <a:ext cx="8186581" cy="4661243"/>
          </a:xfrm>
        </p:spPr>
        <p:txBody>
          <a:bodyPr>
            <a:normAutofit/>
          </a:bodyPr>
          <a:lstStyle/>
          <a:p>
            <a:r>
              <a:rPr lang="en-US" sz="1600" b="1" i="1" u="sng" dirty="0">
                <a:solidFill>
                  <a:schemeClr val="accent2">
                    <a:lumMod val="75000"/>
                  </a:schemeClr>
                </a:solidFill>
              </a:rPr>
              <a:t>The UNION, INTERSECTION, and MINUS Operations</a:t>
            </a:r>
            <a:endParaRPr lang="en-US" sz="1600" dirty="0">
              <a:solidFill>
                <a:schemeClr val="tx1">
                  <a:lumMod val="95000"/>
                  <a:lumOff val="5000"/>
                </a:schemeClr>
              </a:solidFill>
            </a:endParaRPr>
          </a:p>
          <a:p>
            <a:r>
              <a:rPr lang="en-US" sz="1600" dirty="0">
                <a:solidFill>
                  <a:schemeClr val="tx1">
                    <a:lumMod val="95000"/>
                    <a:lumOff val="5000"/>
                  </a:schemeClr>
                </a:solidFill>
              </a:rPr>
              <a:t>For example, to retrieve the Social Security numbers of all employees who either work in department 5 or directly supervise an employee who works in department 5, we can use the UNION operation as follows:</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p:txBody>
      </p:sp>
      <p:pic>
        <p:nvPicPr>
          <p:cNvPr id="6" name="Picture 5"/>
          <p:cNvPicPr>
            <a:picLocks noChangeAspect="1"/>
          </p:cNvPicPr>
          <p:nvPr/>
        </p:nvPicPr>
        <p:blipFill rotWithShape="1">
          <a:blip r:embed="rId2"/>
          <a:srcRect l="1190" r="36486" b="3014"/>
          <a:stretch/>
        </p:blipFill>
        <p:spPr>
          <a:xfrm>
            <a:off x="5918177" y="3278660"/>
            <a:ext cx="6235660" cy="27321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276932" y="3643054"/>
            <a:ext cx="5419725" cy="1647825"/>
          </a:xfrm>
          <a:prstGeom prst="rect">
            <a:avLst/>
          </a:prstGeom>
        </p:spPr>
      </p:pic>
    </p:spTree>
    <p:extLst>
      <p:ext uri="{BB962C8B-B14F-4D97-AF65-F5344CB8AC3E}">
        <p14:creationId xmlns:p14="http://schemas.microsoft.com/office/powerpoint/2010/main" val="117523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Operations from Set Theory</a:t>
            </a:r>
          </a:p>
        </p:txBody>
      </p:sp>
      <p:sp>
        <p:nvSpPr>
          <p:cNvPr id="3" name="Content Placeholder 2"/>
          <p:cNvSpPr>
            <a:spLocks noGrp="1"/>
          </p:cNvSpPr>
          <p:nvPr>
            <p:ph idx="1"/>
          </p:nvPr>
        </p:nvSpPr>
        <p:spPr>
          <a:xfrm>
            <a:off x="611430" y="1867243"/>
            <a:ext cx="9049405" cy="4661243"/>
          </a:xfrm>
        </p:spPr>
        <p:txBody>
          <a:bodyPr>
            <a:normAutofit/>
          </a:bodyPr>
          <a:lstStyle/>
          <a:p>
            <a:r>
              <a:rPr lang="en-US" sz="2000" b="1" i="1" u="sng" dirty="0">
                <a:solidFill>
                  <a:schemeClr val="accent2">
                    <a:lumMod val="75000"/>
                  </a:schemeClr>
                </a:solidFill>
              </a:rPr>
              <a:t>The UNION, INTERSECTION, and MINUS Operations</a:t>
            </a:r>
            <a:endParaRPr lang="en-US" sz="3200" dirty="0">
              <a:solidFill>
                <a:schemeClr val="tx1">
                  <a:lumMod val="95000"/>
                  <a:lumOff val="5000"/>
                </a:schemeClr>
              </a:solidFill>
            </a:endParaRPr>
          </a:p>
          <a:p>
            <a:r>
              <a:rPr lang="en-US" sz="2400" dirty="0">
                <a:solidFill>
                  <a:schemeClr val="tx1">
                    <a:lumMod val="95000"/>
                    <a:lumOff val="5000"/>
                  </a:schemeClr>
                </a:solidFill>
              </a:rPr>
              <a:t>The relation RESULT1 has the </a:t>
            </a:r>
            <a:r>
              <a:rPr lang="en-US" sz="2400" dirty="0" err="1">
                <a:solidFill>
                  <a:schemeClr val="tx1">
                    <a:lumMod val="95000"/>
                    <a:lumOff val="5000"/>
                  </a:schemeClr>
                </a:solidFill>
              </a:rPr>
              <a:t>Ssn</a:t>
            </a:r>
            <a:r>
              <a:rPr lang="en-US" sz="2400" dirty="0">
                <a:solidFill>
                  <a:schemeClr val="tx1">
                    <a:lumMod val="95000"/>
                    <a:lumOff val="5000"/>
                  </a:schemeClr>
                </a:solidFill>
              </a:rPr>
              <a:t> of all employees who work in department 5, whereas RESULT2 has the </a:t>
            </a:r>
            <a:r>
              <a:rPr lang="en-US" sz="2400" dirty="0" err="1">
                <a:solidFill>
                  <a:schemeClr val="tx1">
                    <a:lumMod val="95000"/>
                    <a:lumOff val="5000"/>
                  </a:schemeClr>
                </a:solidFill>
              </a:rPr>
              <a:t>Ssn</a:t>
            </a:r>
            <a:r>
              <a:rPr lang="en-US" sz="2400" dirty="0">
                <a:solidFill>
                  <a:schemeClr val="tx1">
                    <a:lumMod val="95000"/>
                    <a:lumOff val="5000"/>
                  </a:schemeClr>
                </a:solidFill>
              </a:rPr>
              <a:t> of all employees who directly supervise an employee who works in department 5. </a:t>
            </a:r>
          </a:p>
          <a:p>
            <a:r>
              <a:rPr lang="en-US" sz="2400" dirty="0">
                <a:solidFill>
                  <a:schemeClr val="tx1">
                    <a:lumMod val="95000"/>
                    <a:lumOff val="5000"/>
                  </a:schemeClr>
                </a:solidFill>
              </a:rPr>
              <a:t>The UNION operation produces the tuples that are in either RESULT1 or RESULT2 or both while eliminating any duplicates.</a:t>
            </a:r>
          </a:p>
          <a:p>
            <a:r>
              <a:rPr lang="en-US" sz="2400" dirty="0">
                <a:solidFill>
                  <a:schemeClr val="tx1">
                    <a:lumMod val="95000"/>
                    <a:lumOff val="5000"/>
                  </a:schemeClr>
                </a:solidFill>
              </a:rPr>
              <a:t>Thus, the </a:t>
            </a:r>
            <a:r>
              <a:rPr lang="en-US" sz="2400" dirty="0" err="1">
                <a:solidFill>
                  <a:schemeClr val="tx1">
                    <a:lumMod val="95000"/>
                    <a:lumOff val="5000"/>
                  </a:schemeClr>
                </a:solidFill>
              </a:rPr>
              <a:t>Ssn</a:t>
            </a:r>
            <a:r>
              <a:rPr lang="en-US" sz="2400" dirty="0">
                <a:solidFill>
                  <a:schemeClr val="tx1">
                    <a:lumMod val="95000"/>
                    <a:lumOff val="5000"/>
                  </a:schemeClr>
                </a:solidFill>
              </a:rPr>
              <a:t> value ‘333445555’ appears only once in the result.</a:t>
            </a:r>
          </a:p>
        </p:txBody>
      </p:sp>
    </p:spTree>
    <p:extLst>
      <p:ext uri="{BB962C8B-B14F-4D97-AF65-F5344CB8AC3E}">
        <p14:creationId xmlns:p14="http://schemas.microsoft.com/office/powerpoint/2010/main" val="1303281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45528" y="1451232"/>
            <a:ext cx="9158644" cy="4661243"/>
          </a:xfrm>
        </p:spPr>
        <p:txBody>
          <a:bodyPr>
            <a:normAutofit lnSpcReduction="10000"/>
          </a:bodyPr>
          <a:lstStyle/>
          <a:p>
            <a:r>
              <a:rPr lang="en-US" sz="2800" dirty="0"/>
              <a:t>The basic set of operations for the formal relational model is the </a:t>
            </a:r>
            <a:r>
              <a:rPr lang="en-US" sz="2800" b="1" dirty="0">
                <a:solidFill>
                  <a:srgbClr val="C00000"/>
                </a:solidFill>
              </a:rPr>
              <a:t>relational algebra</a:t>
            </a:r>
            <a:r>
              <a:rPr lang="en-US" sz="2800" dirty="0"/>
              <a:t>. </a:t>
            </a:r>
          </a:p>
          <a:p>
            <a:r>
              <a:rPr lang="en-US" sz="2800" dirty="0"/>
              <a:t>These operations enable a user to specify basic retrieval requests as </a:t>
            </a:r>
            <a:r>
              <a:rPr lang="en-US" sz="2800" b="1" dirty="0">
                <a:solidFill>
                  <a:srgbClr val="C00000"/>
                </a:solidFill>
              </a:rPr>
              <a:t>relational algebra expressions</a:t>
            </a:r>
            <a:r>
              <a:rPr lang="en-US" sz="2800" dirty="0"/>
              <a:t>. </a:t>
            </a:r>
          </a:p>
          <a:p>
            <a:r>
              <a:rPr lang="en-US" sz="2800" dirty="0"/>
              <a:t>A sequence of relational algebra operations forms a relational algebra expression, whose result will also be a relation that represents the result of a database query.</a:t>
            </a:r>
          </a:p>
          <a:p>
            <a:r>
              <a:rPr lang="en-US" sz="2800" dirty="0"/>
              <a:t>It provides a formal foundation for relational model operations. </a:t>
            </a:r>
          </a:p>
        </p:txBody>
      </p:sp>
    </p:spTree>
    <p:extLst>
      <p:ext uri="{BB962C8B-B14F-4D97-AF65-F5344CB8AC3E}">
        <p14:creationId xmlns:p14="http://schemas.microsoft.com/office/powerpoint/2010/main" val="365288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Operations from Set Theory</a:t>
            </a:r>
          </a:p>
        </p:txBody>
      </p:sp>
      <p:sp>
        <p:nvSpPr>
          <p:cNvPr id="3" name="Content Placeholder 2"/>
          <p:cNvSpPr>
            <a:spLocks noGrp="1"/>
          </p:cNvSpPr>
          <p:nvPr>
            <p:ph idx="1"/>
          </p:nvPr>
        </p:nvSpPr>
        <p:spPr>
          <a:xfrm>
            <a:off x="848497" y="1930400"/>
            <a:ext cx="4876800" cy="4661243"/>
          </a:xfrm>
        </p:spPr>
        <p:txBody>
          <a:bodyPr>
            <a:normAutofit/>
          </a:bodyPr>
          <a:lstStyle/>
          <a:p>
            <a:r>
              <a:rPr lang="en-US" b="1" i="1" u="sng" dirty="0">
                <a:solidFill>
                  <a:schemeClr val="accent2">
                    <a:lumMod val="75000"/>
                  </a:schemeClr>
                </a:solidFill>
              </a:rPr>
              <a:t>The UNION, INTERSECTION, and MINUS Operations</a:t>
            </a:r>
            <a:endParaRPr lang="en-US" dirty="0">
              <a:solidFill>
                <a:schemeClr val="tx1">
                  <a:lumMod val="95000"/>
                  <a:lumOff val="5000"/>
                </a:schemeClr>
              </a:solidFill>
            </a:endParaRPr>
          </a:p>
          <a:p>
            <a:r>
              <a:rPr lang="en-US" dirty="0">
                <a:solidFill>
                  <a:schemeClr val="tx1">
                    <a:lumMod val="95000"/>
                    <a:lumOff val="5000"/>
                  </a:schemeClr>
                </a:solidFill>
              </a:rPr>
              <a:t>Notice that both UNION and INTERSECTION are commutative operations; that is,</a:t>
            </a:r>
          </a:p>
          <a:p>
            <a:r>
              <a:rPr lang="en-US" dirty="0">
                <a:solidFill>
                  <a:schemeClr val="tx1">
                    <a:lumMod val="95000"/>
                    <a:lumOff val="5000"/>
                  </a:schemeClr>
                </a:solidFill>
              </a:rPr>
              <a:t>R ∪ S = S ∪ R and R ∩ S = S ∩ R</a:t>
            </a:r>
          </a:p>
          <a:p>
            <a:r>
              <a:rPr lang="en-US" dirty="0">
                <a:solidFill>
                  <a:schemeClr val="tx1">
                    <a:lumMod val="95000"/>
                    <a:lumOff val="5000"/>
                  </a:schemeClr>
                </a:solidFill>
              </a:rPr>
              <a:t>Both UNION and INTERSECTION can be treated as n-</a:t>
            </a:r>
            <a:r>
              <a:rPr lang="en-US" dirty="0" err="1">
                <a:solidFill>
                  <a:schemeClr val="tx1">
                    <a:lumMod val="95000"/>
                    <a:lumOff val="5000"/>
                  </a:schemeClr>
                </a:solidFill>
              </a:rPr>
              <a:t>ary</a:t>
            </a:r>
            <a:r>
              <a:rPr lang="en-US" dirty="0">
                <a:solidFill>
                  <a:schemeClr val="tx1">
                    <a:lumMod val="95000"/>
                    <a:lumOff val="5000"/>
                  </a:schemeClr>
                </a:solidFill>
              </a:rPr>
              <a:t> operations applicable to any number of relations because both are also associative operations; that is,</a:t>
            </a:r>
          </a:p>
          <a:p>
            <a:r>
              <a:rPr lang="en-US" dirty="0">
                <a:solidFill>
                  <a:schemeClr val="tx1">
                    <a:lumMod val="95000"/>
                    <a:lumOff val="5000"/>
                  </a:schemeClr>
                </a:solidFill>
              </a:rPr>
              <a:t>R ∪ (S ∪ T ) = (R ∪ S) ∪ T and (R ∩ S) ∩ T = R ∩ (S ∩ T)</a:t>
            </a:r>
          </a:p>
        </p:txBody>
      </p:sp>
      <p:pic>
        <p:nvPicPr>
          <p:cNvPr id="4" name="Picture 3"/>
          <p:cNvPicPr>
            <a:picLocks noChangeAspect="1"/>
          </p:cNvPicPr>
          <p:nvPr/>
        </p:nvPicPr>
        <p:blipFill>
          <a:blip r:embed="rId2"/>
          <a:stretch>
            <a:fillRect/>
          </a:stretch>
        </p:blipFill>
        <p:spPr>
          <a:xfrm>
            <a:off x="5970600" y="1879772"/>
            <a:ext cx="6089594" cy="476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27947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Operations from Set Theory</a:t>
            </a:r>
          </a:p>
        </p:txBody>
      </p:sp>
      <p:sp>
        <p:nvSpPr>
          <p:cNvPr id="3" name="Content Placeholder 2"/>
          <p:cNvSpPr>
            <a:spLocks noGrp="1"/>
          </p:cNvSpPr>
          <p:nvPr>
            <p:ph idx="1"/>
          </p:nvPr>
        </p:nvSpPr>
        <p:spPr>
          <a:xfrm>
            <a:off x="848497" y="1930400"/>
            <a:ext cx="4876800" cy="4661243"/>
          </a:xfrm>
        </p:spPr>
        <p:txBody>
          <a:bodyPr>
            <a:normAutofit lnSpcReduction="10000"/>
          </a:bodyPr>
          <a:lstStyle/>
          <a:p>
            <a:r>
              <a:rPr lang="en-US" b="1" i="1" u="sng" dirty="0">
                <a:solidFill>
                  <a:schemeClr val="accent2">
                    <a:lumMod val="75000"/>
                  </a:schemeClr>
                </a:solidFill>
              </a:rPr>
              <a:t>The UNION, INTERSECTION, and MINUS Operations</a:t>
            </a:r>
            <a:endParaRPr lang="en-US" dirty="0">
              <a:solidFill>
                <a:schemeClr val="tx1">
                  <a:lumMod val="95000"/>
                  <a:lumOff val="5000"/>
                </a:schemeClr>
              </a:solidFill>
            </a:endParaRPr>
          </a:p>
          <a:p>
            <a:r>
              <a:rPr lang="en-US" dirty="0">
                <a:solidFill>
                  <a:schemeClr val="tx1">
                    <a:lumMod val="95000"/>
                    <a:lumOff val="5000"/>
                  </a:schemeClr>
                </a:solidFill>
              </a:rPr>
              <a:t>The MINUS operation is not commutative; that is, in general,</a:t>
            </a:r>
          </a:p>
          <a:p>
            <a:r>
              <a:rPr lang="en-US" dirty="0">
                <a:solidFill>
                  <a:schemeClr val="tx1">
                    <a:lumMod val="95000"/>
                    <a:lumOff val="5000"/>
                  </a:schemeClr>
                </a:solidFill>
              </a:rPr>
              <a:t>R − S ≠ S − R</a:t>
            </a:r>
          </a:p>
          <a:p>
            <a:r>
              <a:rPr lang="en-US" dirty="0">
                <a:solidFill>
                  <a:schemeClr val="tx1">
                    <a:lumMod val="95000"/>
                    <a:lumOff val="5000"/>
                  </a:schemeClr>
                </a:solidFill>
              </a:rPr>
              <a:t>Note that INTERSECTION can be expressed in terms of union and set difference as follows:</a:t>
            </a:r>
          </a:p>
          <a:p>
            <a:r>
              <a:rPr lang="en-US" dirty="0">
                <a:solidFill>
                  <a:schemeClr val="tx1">
                    <a:lumMod val="95000"/>
                    <a:lumOff val="5000"/>
                  </a:schemeClr>
                </a:solidFill>
              </a:rPr>
              <a:t>R ∩ S = ((R ∪ S) − (R − S)) − (S − R))</a:t>
            </a:r>
          </a:p>
          <a:p>
            <a:r>
              <a:rPr lang="en-US" dirty="0">
                <a:solidFill>
                  <a:schemeClr val="tx1">
                    <a:lumMod val="95000"/>
                    <a:lumOff val="5000"/>
                  </a:schemeClr>
                </a:solidFill>
              </a:rPr>
              <a:t>In SQL, there are three operations—UNION, INTERSECT, and EXCEPT. </a:t>
            </a:r>
          </a:p>
          <a:p>
            <a:r>
              <a:rPr lang="en-US" dirty="0">
                <a:solidFill>
                  <a:schemeClr val="tx1">
                    <a:lumMod val="95000"/>
                    <a:lumOff val="5000"/>
                  </a:schemeClr>
                </a:solidFill>
              </a:rPr>
              <a:t>In addition, there are </a:t>
            </a:r>
            <a:r>
              <a:rPr lang="en-US" dirty="0" err="1">
                <a:solidFill>
                  <a:schemeClr val="tx1">
                    <a:lumMod val="95000"/>
                    <a:lumOff val="5000"/>
                  </a:schemeClr>
                </a:solidFill>
              </a:rPr>
              <a:t>multiset</a:t>
            </a:r>
            <a:r>
              <a:rPr lang="en-US" dirty="0">
                <a:solidFill>
                  <a:schemeClr val="tx1">
                    <a:lumMod val="95000"/>
                    <a:lumOff val="5000"/>
                  </a:schemeClr>
                </a:solidFill>
              </a:rPr>
              <a:t> operations (UNION ALL, INTERSECT ALL, and EXCEPT ALL) that do not eliminate duplicates.</a:t>
            </a:r>
          </a:p>
        </p:txBody>
      </p:sp>
      <p:pic>
        <p:nvPicPr>
          <p:cNvPr id="4" name="Picture 3"/>
          <p:cNvPicPr>
            <a:picLocks noChangeAspect="1"/>
          </p:cNvPicPr>
          <p:nvPr/>
        </p:nvPicPr>
        <p:blipFill>
          <a:blip r:embed="rId2"/>
          <a:stretch>
            <a:fillRect/>
          </a:stretch>
        </p:blipFill>
        <p:spPr>
          <a:xfrm>
            <a:off x="5970600" y="1879772"/>
            <a:ext cx="6089594" cy="4762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36750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fontScale="92500" lnSpcReduction="10000"/>
          </a:bodyPr>
          <a:lstStyle/>
          <a:p>
            <a:r>
              <a:rPr lang="en-US" sz="2000" b="1" i="1" u="sng" dirty="0">
                <a:solidFill>
                  <a:schemeClr val="accent2">
                    <a:lumMod val="75000"/>
                  </a:schemeClr>
                </a:solidFill>
              </a:rPr>
              <a:t>The JOIN Operation</a:t>
            </a:r>
          </a:p>
          <a:p>
            <a:r>
              <a:rPr lang="en-US" sz="2000" dirty="0">
                <a:solidFill>
                  <a:schemeClr val="tx1">
                    <a:lumMod val="95000"/>
                    <a:lumOff val="5000"/>
                  </a:schemeClr>
                </a:solidFill>
              </a:rPr>
              <a:t>The </a:t>
            </a:r>
            <a:r>
              <a:rPr lang="en-US" sz="2000" b="1" dirty="0">
                <a:solidFill>
                  <a:srgbClr val="C00000"/>
                </a:solidFill>
              </a:rPr>
              <a:t>JOIN operation</a:t>
            </a:r>
            <a:r>
              <a:rPr lang="en-US" sz="2000" dirty="0">
                <a:solidFill>
                  <a:schemeClr val="tx1">
                    <a:lumMod val="95000"/>
                    <a:lumOff val="5000"/>
                  </a:schemeClr>
                </a:solidFill>
              </a:rPr>
              <a:t>, denoted by: </a:t>
            </a:r>
          </a:p>
          <a:p>
            <a:r>
              <a:rPr lang="en-US" sz="2000" dirty="0">
                <a:solidFill>
                  <a:schemeClr val="tx1">
                    <a:lumMod val="95000"/>
                    <a:lumOff val="5000"/>
                  </a:schemeClr>
                </a:solidFill>
              </a:rPr>
              <a:t>is used to combine related tuples from two relations into single “longer” tuples. </a:t>
            </a:r>
          </a:p>
          <a:p>
            <a:r>
              <a:rPr lang="en-US" sz="2000" dirty="0">
                <a:solidFill>
                  <a:schemeClr val="tx1">
                    <a:lumMod val="95000"/>
                    <a:lumOff val="5000"/>
                  </a:schemeClr>
                </a:solidFill>
              </a:rPr>
              <a:t>Suppose that we want to retrieve the name of the manager of each department. </a:t>
            </a:r>
          </a:p>
          <a:p>
            <a:r>
              <a:rPr lang="en-US" sz="2000" dirty="0">
                <a:solidFill>
                  <a:schemeClr val="tx1">
                    <a:lumMod val="95000"/>
                    <a:lumOff val="5000"/>
                  </a:schemeClr>
                </a:solidFill>
              </a:rPr>
              <a:t>To get the manager’s name, we need to combine each department tuple with the employee tuple whose </a:t>
            </a:r>
            <a:r>
              <a:rPr lang="en-US" sz="2000" dirty="0" err="1">
                <a:solidFill>
                  <a:schemeClr val="tx1">
                    <a:lumMod val="95000"/>
                    <a:lumOff val="5000"/>
                  </a:schemeClr>
                </a:solidFill>
              </a:rPr>
              <a:t>Ssn</a:t>
            </a:r>
            <a:r>
              <a:rPr lang="en-US" sz="2000" dirty="0">
                <a:solidFill>
                  <a:schemeClr val="tx1">
                    <a:lumMod val="95000"/>
                    <a:lumOff val="5000"/>
                  </a:schemeClr>
                </a:solidFill>
              </a:rPr>
              <a:t> value matches the </a:t>
            </a:r>
            <a:r>
              <a:rPr lang="en-US" sz="2000" dirty="0" err="1">
                <a:solidFill>
                  <a:schemeClr val="tx1">
                    <a:lumMod val="95000"/>
                    <a:lumOff val="5000"/>
                  </a:schemeClr>
                </a:solidFill>
              </a:rPr>
              <a:t>Mgr_ssn</a:t>
            </a:r>
            <a:r>
              <a:rPr lang="en-US" sz="2000" dirty="0">
                <a:solidFill>
                  <a:schemeClr val="tx1">
                    <a:lumMod val="95000"/>
                    <a:lumOff val="5000"/>
                  </a:schemeClr>
                </a:solidFill>
              </a:rPr>
              <a:t> value in the department tuple. </a:t>
            </a:r>
          </a:p>
          <a:p>
            <a:r>
              <a:rPr lang="en-US" sz="2000" dirty="0">
                <a:solidFill>
                  <a:schemeClr val="tx1">
                    <a:lumMod val="95000"/>
                    <a:lumOff val="5000"/>
                  </a:schemeClr>
                </a:solidFill>
              </a:rPr>
              <a:t>JOIN operation and then project the result over the necessary attributes</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err="1">
                <a:solidFill>
                  <a:schemeClr val="tx1">
                    <a:lumMod val="95000"/>
                    <a:lumOff val="5000"/>
                  </a:schemeClr>
                </a:solidFill>
              </a:rPr>
              <a:t>Mgr_ssn</a:t>
            </a:r>
            <a:r>
              <a:rPr lang="en-US" sz="2000" dirty="0">
                <a:solidFill>
                  <a:schemeClr val="tx1">
                    <a:lumMod val="95000"/>
                    <a:lumOff val="5000"/>
                  </a:schemeClr>
                </a:solidFill>
              </a:rPr>
              <a:t> is a foreign key of the DEPARTMENT relation that references </a:t>
            </a:r>
            <a:r>
              <a:rPr lang="en-US" sz="2000" dirty="0" err="1">
                <a:solidFill>
                  <a:schemeClr val="tx1">
                    <a:lumMod val="95000"/>
                    <a:lumOff val="5000"/>
                  </a:schemeClr>
                </a:solidFill>
              </a:rPr>
              <a:t>Ssn</a:t>
            </a:r>
            <a:r>
              <a:rPr lang="en-US" sz="2000" dirty="0">
                <a:solidFill>
                  <a:schemeClr val="tx1">
                    <a:lumMod val="95000"/>
                    <a:lumOff val="5000"/>
                  </a:schemeClr>
                </a:solidFill>
              </a:rPr>
              <a:t>, the primary key of the EMPLOYEE relation. </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1026" name="Picture 2" descr="Unicode Character &amp;#39;JOIN&amp;#39; (U+2A1D)"/>
          <p:cNvPicPr>
            <a:picLocks noChangeAspect="1" noChangeArrowheads="1"/>
          </p:cNvPicPr>
          <p:nvPr/>
        </p:nvPicPr>
        <p:blipFill rotWithShape="1">
          <a:blip r:embed="rId2">
            <a:extLst>
              <a:ext uri="{28A0092B-C50C-407E-A947-70E740481C1C}">
                <a14:useLocalDpi xmlns:a14="http://schemas.microsoft.com/office/drawing/2010/main" val="0"/>
              </a:ext>
            </a:extLst>
          </a:blip>
          <a:srcRect b="34592"/>
          <a:stretch/>
        </p:blipFill>
        <p:spPr bwMode="auto">
          <a:xfrm>
            <a:off x="4406094" y="1704633"/>
            <a:ext cx="758826" cy="65019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256104" y="4503169"/>
            <a:ext cx="5668404" cy="848564"/>
          </a:xfrm>
          <a:prstGeom prst="rect">
            <a:avLst/>
          </a:prstGeom>
          <a:ln w="28575">
            <a:solidFill>
              <a:schemeClr val="tx1"/>
            </a:solidFill>
          </a:ln>
        </p:spPr>
      </p:pic>
    </p:spTree>
    <p:extLst>
      <p:ext uri="{BB962C8B-B14F-4D97-AF65-F5344CB8AC3E}">
        <p14:creationId xmlns:p14="http://schemas.microsoft.com/office/powerpoint/2010/main" val="3201621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a:bodyPr>
          <a:lstStyle/>
          <a:p>
            <a:r>
              <a:rPr lang="en-US" sz="2000" b="1" i="1" u="sng" dirty="0">
                <a:solidFill>
                  <a:schemeClr val="accent2">
                    <a:lumMod val="75000"/>
                  </a:schemeClr>
                </a:solidFill>
              </a:rPr>
              <a:t>The JOIN Operation</a:t>
            </a:r>
          </a:p>
          <a:p>
            <a:r>
              <a:rPr lang="en-US" sz="2000" dirty="0">
                <a:solidFill>
                  <a:schemeClr val="tx1"/>
                </a:solidFill>
              </a:rPr>
              <a:t>The general form of a JOIN operation on two relations5 R(A1, A2, … , An) and S(B1, B2, … , Bm) is</a:t>
            </a:r>
          </a:p>
          <a:p>
            <a:endParaRPr lang="en-US" sz="2000" dirty="0">
              <a:solidFill>
                <a:schemeClr val="tx1"/>
              </a:solidFill>
            </a:endParaRPr>
          </a:p>
          <a:p>
            <a:r>
              <a:rPr lang="en-US" sz="2000" b="1" dirty="0">
                <a:solidFill>
                  <a:srgbClr val="C00000"/>
                </a:solidFill>
              </a:rPr>
              <a:t>In JOIN, only combinations of tuples satisfying the join condition appear in the result, whereas in the CARTESIAN PRODUCT all combinations of tuples are included in the result. </a:t>
            </a:r>
          </a:p>
          <a:p>
            <a:r>
              <a:rPr lang="en-US" sz="2000" dirty="0">
                <a:solidFill>
                  <a:schemeClr val="tx1">
                    <a:lumMod val="95000"/>
                    <a:lumOff val="5000"/>
                  </a:schemeClr>
                </a:solidFill>
              </a:rPr>
              <a:t>The join condition is specified on attributes from the two relations R and S and is evaluated for each combination of tuples. </a:t>
            </a:r>
          </a:p>
          <a:p>
            <a:r>
              <a:rPr lang="en-US" sz="2000" dirty="0">
                <a:solidFill>
                  <a:schemeClr val="tx1">
                    <a:lumMod val="95000"/>
                    <a:lumOff val="5000"/>
                  </a:schemeClr>
                </a:solidFill>
              </a:rPr>
              <a:t>Each tuple combination for which the join condition evaluates to TRUE is included in the resulting relation Q as a single combined tuple.</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6" name="Picture 5"/>
          <p:cNvPicPr>
            <a:picLocks noChangeAspect="1"/>
          </p:cNvPicPr>
          <p:nvPr/>
        </p:nvPicPr>
        <p:blipFill>
          <a:blip r:embed="rId2"/>
          <a:stretch>
            <a:fillRect/>
          </a:stretch>
        </p:blipFill>
        <p:spPr>
          <a:xfrm>
            <a:off x="3304917" y="2299086"/>
            <a:ext cx="4045621" cy="831292"/>
          </a:xfrm>
          <a:prstGeom prst="rect">
            <a:avLst/>
          </a:prstGeom>
        </p:spPr>
      </p:pic>
    </p:spTree>
    <p:extLst>
      <p:ext uri="{BB962C8B-B14F-4D97-AF65-F5344CB8AC3E}">
        <p14:creationId xmlns:p14="http://schemas.microsoft.com/office/powerpoint/2010/main" val="3614010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a:bodyPr>
          <a:lstStyle/>
          <a:p>
            <a:r>
              <a:rPr lang="en-US" sz="2400" b="1" i="1" u="sng" dirty="0">
                <a:solidFill>
                  <a:schemeClr val="accent2">
                    <a:lumMod val="75000"/>
                  </a:schemeClr>
                </a:solidFill>
              </a:rPr>
              <a:t>The JOIN Operation</a:t>
            </a:r>
          </a:p>
          <a:p>
            <a:endParaRPr lang="en-US" sz="2400" b="1" i="1" u="sng" dirty="0">
              <a:solidFill>
                <a:schemeClr val="accent2">
                  <a:lumMod val="75000"/>
                </a:schemeClr>
              </a:solidFill>
            </a:endParaRPr>
          </a:p>
          <a:p>
            <a:endParaRPr lang="en-US" sz="2400" b="1" i="1" u="sng" dirty="0">
              <a:solidFill>
                <a:schemeClr val="accent2">
                  <a:lumMod val="75000"/>
                </a:schemeClr>
              </a:solidFill>
            </a:endParaRPr>
          </a:p>
          <a:p>
            <a:r>
              <a:rPr lang="en-US" sz="2400" dirty="0">
                <a:solidFill>
                  <a:schemeClr val="tx1"/>
                </a:solidFill>
              </a:rPr>
              <a:t>where each &lt;condition&gt; is of the form Ai θ </a:t>
            </a:r>
            <a:r>
              <a:rPr lang="en-US" sz="2400" dirty="0" err="1">
                <a:solidFill>
                  <a:schemeClr val="tx1"/>
                </a:solidFill>
              </a:rPr>
              <a:t>Bj</a:t>
            </a:r>
            <a:r>
              <a:rPr lang="en-US" sz="2400" dirty="0">
                <a:solidFill>
                  <a:schemeClr val="tx1"/>
                </a:solidFill>
              </a:rPr>
              <a:t>, Ai is an attribute of R, </a:t>
            </a:r>
            <a:r>
              <a:rPr lang="en-US" sz="2400" dirty="0" err="1">
                <a:solidFill>
                  <a:schemeClr val="tx1"/>
                </a:solidFill>
              </a:rPr>
              <a:t>Bj</a:t>
            </a:r>
            <a:r>
              <a:rPr lang="en-US" sz="2400" dirty="0">
                <a:solidFill>
                  <a:schemeClr val="tx1"/>
                </a:solidFill>
              </a:rPr>
              <a:t> is an attribute of S, Ai and </a:t>
            </a:r>
            <a:r>
              <a:rPr lang="en-US" sz="2400" dirty="0" err="1">
                <a:solidFill>
                  <a:schemeClr val="tx1"/>
                </a:solidFill>
              </a:rPr>
              <a:t>Bj</a:t>
            </a:r>
            <a:r>
              <a:rPr lang="en-US" sz="2400" dirty="0">
                <a:solidFill>
                  <a:schemeClr val="tx1"/>
                </a:solidFill>
              </a:rPr>
              <a:t> have the same domain, and θ (theta) is one of the comparison operators {=, &lt;, ≤, &gt;, ≥, ≠}. </a:t>
            </a:r>
          </a:p>
          <a:p>
            <a:r>
              <a:rPr lang="en-US" sz="2400" b="1" dirty="0">
                <a:solidFill>
                  <a:srgbClr val="C00000"/>
                </a:solidFill>
              </a:rPr>
              <a:t>A JOIN operation with such a general join condition is called a THETA JOIN.</a:t>
            </a:r>
          </a:p>
          <a:p>
            <a:r>
              <a:rPr lang="en-US" sz="2400" dirty="0">
                <a:solidFill>
                  <a:schemeClr val="tx1">
                    <a:lumMod val="95000"/>
                    <a:lumOff val="5000"/>
                  </a:schemeClr>
                </a:solidFill>
              </a:rPr>
              <a:t>Tuples whose join attributes are NULL or for which the join condition is FALSE do not appear in the result. </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6" name="Picture 5"/>
          <p:cNvPicPr>
            <a:picLocks noChangeAspect="1"/>
          </p:cNvPicPr>
          <p:nvPr/>
        </p:nvPicPr>
        <p:blipFill>
          <a:blip r:embed="rId2"/>
          <a:stretch>
            <a:fillRect/>
          </a:stretch>
        </p:blipFill>
        <p:spPr>
          <a:xfrm>
            <a:off x="875012" y="2222371"/>
            <a:ext cx="8706360" cy="693823"/>
          </a:xfrm>
          <a:prstGeom prst="rect">
            <a:avLst/>
          </a:prstGeom>
        </p:spPr>
      </p:pic>
    </p:spTree>
    <p:extLst>
      <p:ext uri="{BB962C8B-B14F-4D97-AF65-F5344CB8AC3E}">
        <p14:creationId xmlns:p14="http://schemas.microsoft.com/office/powerpoint/2010/main" val="306246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lnSpcReduction="10000"/>
          </a:bodyPr>
          <a:lstStyle/>
          <a:p>
            <a:r>
              <a:rPr lang="en-US" sz="2000" b="1" i="1" u="sng" dirty="0">
                <a:solidFill>
                  <a:schemeClr val="accent2">
                    <a:lumMod val="75000"/>
                  </a:schemeClr>
                </a:solidFill>
              </a:rPr>
              <a:t>Variations of JOIN: The EQUIJOIN and NATURAL JOIN</a:t>
            </a:r>
          </a:p>
          <a:p>
            <a:r>
              <a:rPr lang="en-US" sz="2000" dirty="0">
                <a:solidFill>
                  <a:schemeClr val="tx1">
                    <a:lumMod val="95000"/>
                    <a:lumOff val="5000"/>
                  </a:schemeClr>
                </a:solidFill>
              </a:rPr>
              <a:t>The most common use of JOIN involves join conditions with equality comparisons only. </a:t>
            </a:r>
          </a:p>
          <a:p>
            <a:r>
              <a:rPr lang="en-US" sz="2000" dirty="0">
                <a:solidFill>
                  <a:schemeClr val="tx1">
                    <a:lumMod val="95000"/>
                    <a:lumOff val="5000"/>
                  </a:schemeClr>
                </a:solidFill>
              </a:rPr>
              <a:t>Such a JOIN, where the only comparison operator used is =, is called an </a:t>
            </a:r>
            <a:r>
              <a:rPr lang="en-US" sz="2000" b="1" dirty="0">
                <a:solidFill>
                  <a:srgbClr val="C00000"/>
                </a:solidFill>
              </a:rPr>
              <a:t>EQUIJOIN</a:t>
            </a:r>
            <a:r>
              <a:rPr lang="en-US" sz="2000" dirty="0">
                <a:solidFill>
                  <a:schemeClr val="tx1">
                    <a:lumMod val="95000"/>
                    <a:lumOff val="5000"/>
                  </a:schemeClr>
                </a:solidFill>
              </a:rPr>
              <a:t>. </a:t>
            </a:r>
          </a:p>
          <a:p>
            <a:r>
              <a:rPr lang="en-US" sz="2000" dirty="0">
                <a:solidFill>
                  <a:schemeClr val="tx1">
                    <a:lumMod val="95000"/>
                    <a:lumOff val="5000"/>
                  </a:schemeClr>
                </a:solidFill>
              </a:rPr>
              <a:t>In the result of an EQUIJOIN we always have one or more pairs of attributes that have identical values in every tuple.</a:t>
            </a:r>
          </a:p>
          <a:p>
            <a:r>
              <a:rPr lang="en-US" sz="2000" dirty="0">
                <a:solidFill>
                  <a:schemeClr val="tx1">
                    <a:lumMod val="95000"/>
                    <a:lumOff val="5000"/>
                  </a:schemeClr>
                </a:solidFill>
              </a:rPr>
              <a:t>The values of the attributes </a:t>
            </a:r>
            <a:r>
              <a:rPr lang="en-US" sz="2000" dirty="0" err="1">
                <a:solidFill>
                  <a:schemeClr val="tx1">
                    <a:lumMod val="95000"/>
                    <a:lumOff val="5000"/>
                  </a:schemeClr>
                </a:solidFill>
              </a:rPr>
              <a:t>Mgr_ssn</a:t>
            </a:r>
            <a:r>
              <a:rPr lang="en-US" sz="2000" dirty="0">
                <a:solidFill>
                  <a:schemeClr val="tx1">
                    <a:lumMod val="95000"/>
                    <a:lumOff val="5000"/>
                  </a:schemeClr>
                </a:solidFill>
              </a:rPr>
              <a:t> and </a:t>
            </a:r>
            <a:r>
              <a:rPr lang="en-US" sz="2000" dirty="0" err="1">
                <a:solidFill>
                  <a:schemeClr val="tx1">
                    <a:lumMod val="95000"/>
                    <a:lumOff val="5000"/>
                  </a:schemeClr>
                </a:solidFill>
              </a:rPr>
              <a:t>Ssn</a:t>
            </a:r>
            <a:r>
              <a:rPr lang="en-US" sz="2000" dirty="0">
                <a:solidFill>
                  <a:schemeClr val="tx1">
                    <a:lumMod val="95000"/>
                    <a:lumOff val="5000"/>
                  </a:schemeClr>
                </a:solidFill>
              </a:rPr>
              <a:t> are identical in every tuple of DEPT_MGR (the EQUIJOIN result) because the equality join condition specified on these two attributes requires the values to be identical in every tuple in the result. </a:t>
            </a:r>
          </a:p>
          <a:p>
            <a:r>
              <a:rPr lang="en-US" sz="2000" dirty="0">
                <a:solidFill>
                  <a:schemeClr val="tx1">
                    <a:lumMod val="95000"/>
                    <a:lumOff val="5000"/>
                  </a:schemeClr>
                </a:solidFill>
              </a:rPr>
              <a:t>NATURAL JOIN denoted by *— requires that the two join attributes (or each pair of join attributes) have the same name in both relations. If this is not the case, a renaming operation is applied first.</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225872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fontScale="92500"/>
          </a:bodyPr>
          <a:lstStyle/>
          <a:p>
            <a:r>
              <a:rPr lang="en-US" sz="2000" b="1" i="1" u="sng" dirty="0">
                <a:solidFill>
                  <a:schemeClr val="accent2">
                    <a:lumMod val="75000"/>
                  </a:schemeClr>
                </a:solidFill>
              </a:rPr>
              <a:t>Variations of JOIN: The EQUIJOIN and NATURAL JOIN</a:t>
            </a:r>
          </a:p>
          <a:p>
            <a:r>
              <a:rPr lang="en-US" sz="2000" dirty="0">
                <a:solidFill>
                  <a:schemeClr val="tx1">
                    <a:lumMod val="95000"/>
                    <a:lumOff val="5000"/>
                  </a:schemeClr>
                </a:solidFill>
              </a:rPr>
              <a:t>Combine each PROJECT tuple with the DEPARTMENT tuple that controls the project. </a:t>
            </a:r>
          </a:p>
          <a:p>
            <a:r>
              <a:rPr lang="en-US" sz="2000" dirty="0">
                <a:solidFill>
                  <a:schemeClr val="tx1">
                    <a:lumMod val="95000"/>
                    <a:lumOff val="5000"/>
                  </a:schemeClr>
                </a:solidFill>
              </a:rPr>
              <a:t>Rename the </a:t>
            </a:r>
            <a:r>
              <a:rPr lang="en-US" sz="2000" dirty="0" err="1">
                <a:solidFill>
                  <a:schemeClr val="tx1">
                    <a:lumMod val="95000"/>
                    <a:lumOff val="5000"/>
                  </a:schemeClr>
                </a:solidFill>
              </a:rPr>
              <a:t>Dnumber</a:t>
            </a:r>
            <a:r>
              <a:rPr lang="en-US" sz="2000" dirty="0">
                <a:solidFill>
                  <a:schemeClr val="tx1">
                    <a:lumMod val="95000"/>
                    <a:lumOff val="5000"/>
                  </a:schemeClr>
                </a:solidFill>
              </a:rPr>
              <a:t> attribute of DEPARTMENT to </a:t>
            </a:r>
            <a:r>
              <a:rPr lang="en-US" sz="2000" dirty="0" err="1">
                <a:solidFill>
                  <a:schemeClr val="tx1">
                    <a:lumMod val="95000"/>
                    <a:lumOff val="5000"/>
                  </a:schemeClr>
                </a:solidFill>
              </a:rPr>
              <a:t>Dnum</a:t>
            </a:r>
            <a:r>
              <a:rPr lang="en-US" sz="2000" dirty="0">
                <a:solidFill>
                  <a:schemeClr val="tx1">
                    <a:lumMod val="95000"/>
                    <a:lumOff val="5000"/>
                  </a:schemeClr>
                </a:solidFill>
              </a:rPr>
              <a:t>—so that it has the same name as the </a:t>
            </a:r>
            <a:r>
              <a:rPr lang="en-US" sz="2000" dirty="0" err="1">
                <a:solidFill>
                  <a:schemeClr val="tx1">
                    <a:lumMod val="95000"/>
                    <a:lumOff val="5000"/>
                  </a:schemeClr>
                </a:solidFill>
              </a:rPr>
              <a:t>Dnum</a:t>
            </a:r>
            <a:r>
              <a:rPr lang="en-US" sz="2000" dirty="0">
                <a:solidFill>
                  <a:schemeClr val="tx1">
                    <a:lumMod val="95000"/>
                    <a:lumOff val="5000"/>
                  </a:schemeClr>
                </a:solidFill>
              </a:rPr>
              <a:t> attribute in PROJECT—and then we apply NATURAL JOIN:</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The same query can be done in two steps by creating an intermediate table DEPT as follows:</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The attribute </a:t>
            </a:r>
            <a:r>
              <a:rPr lang="en-US" sz="2000" dirty="0" err="1">
                <a:solidFill>
                  <a:schemeClr val="tx1">
                    <a:lumMod val="95000"/>
                    <a:lumOff val="5000"/>
                  </a:schemeClr>
                </a:solidFill>
              </a:rPr>
              <a:t>Dnum</a:t>
            </a:r>
            <a:r>
              <a:rPr lang="en-US" sz="2000" dirty="0">
                <a:solidFill>
                  <a:schemeClr val="tx1">
                    <a:lumMod val="95000"/>
                    <a:lumOff val="5000"/>
                  </a:schemeClr>
                </a:solidFill>
              </a:rPr>
              <a:t> is called the join attribute for the NATURAL JOIN operation, because it is the only attribute with the same name in both relations. </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6" name="Picture 5"/>
          <p:cNvPicPr>
            <a:picLocks noChangeAspect="1"/>
          </p:cNvPicPr>
          <p:nvPr/>
        </p:nvPicPr>
        <p:blipFill>
          <a:blip r:embed="rId2"/>
          <a:stretch>
            <a:fillRect/>
          </a:stretch>
        </p:blipFill>
        <p:spPr>
          <a:xfrm>
            <a:off x="1453591" y="4789798"/>
            <a:ext cx="7077075" cy="819150"/>
          </a:xfrm>
          <a:prstGeom prst="rect">
            <a:avLst/>
          </a:prstGeom>
        </p:spPr>
      </p:pic>
      <p:pic>
        <p:nvPicPr>
          <p:cNvPr id="7" name="Picture 6"/>
          <p:cNvPicPr>
            <a:picLocks noChangeAspect="1"/>
          </p:cNvPicPr>
          <p:nvPr/>
        </p:nvPicPr>
        <p:blipFill>
          <a:blip r:embed="rId3"/>
          <a:stretch>
            <a:fillRect/>
          </a:stretch>
        </p:blipFill>
        <p:spPr>
          <a:xfrm>
            <a:off x="790833" y="3500748"/>
            <a:ext cx="9144000" cy="628650"/>
          </a:xfrm>
          <a:prstGeom prst="rect">
            <a:avLst/>
          </a:prstGeom>
        </p:spPr>
      </p:pic>
    </p:spTree>
    <p:extLst>
      <p:ext uri="{BB962C8B-B14F-4D97-AF65-F5344CB8AC3E}">
        <p14:creationId xmlns:p14="http://schemas.microsoft.com/office/powerpoint/2010/main" val="3975212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a:bodyPr>
          <a:lstStyle/>
          <a:p>
            <a:r>
              <a:rPr lang="en-US" b="1" i="1" u="sng" dirty="0">
                <a:solidFill>
                  <a:schemeClr val="accent2">
                    <a:lumMod val="75000"/>
                  </a:schemeClr>
                </a:solidFill>
              </a:rPr>
              <a:t>Variations of JOIN: The EQUIJOIN and NATURAL JOIN</a:t>
            </a:r>
            <a:endParaRPr lang="en-US" dirty="0">
              <a:solidFill>
                <a:schemeClr val="tx1">
                  <a:lumMod val="95000"/>
                  <a:lumOff val="5000"/>
                </a:schemeClr>
              </a:solidFill>
            </a:endParaRPr>
          </a:p>
          <a:p>
            <a:r>
              <a:rPr lang="en-US" dirty="0">
                <a:solidFill>
                  <a:schemeClr val="tx1">
                    <a:lumMod val="95000"/>
                    <a:lumOff val="5000"/>
                  </a:schemeClr>
                </a:solidFill>
              </a:rPr>
              <a:t>In the PROJ_DEPT relation, each tuple combines a PROJECT tuple with the DEPARTMENT tuple for the department that controls the project, but only one join attribute value is kept.</a:t>
            </a: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pPr marL="0" indent="0">
              <a:buNone/>
            </a:pPr>
            <a:endParaRPr lang="en-US" dirty="0">
              <a:solidFill>
                <a:schemeClr val="tx1">
                  <a:lumMod val="95000"/>
                  <a:lumOff val="5000"/>
                </a:schemeClr>
              </a:solidFill>
            </a:endParaRPr>
          </a:p>
          <a:p>
            <a:pPr marL="0" indent="0">
              <a:buNone/>
            </a:pPr>
            <a:endParaRPr lang="en-US" dirty="0">
              <a:solidFill>
                <a:schemeClr val="tx1">
                  <a:lumMod val="95000"/>
                  <a:lumOff val="5000"/>
                </a:schemeClr>
              </a:solidFill>
            </a:endParaRPr>
          </a:p>
          <a:p>
            <a:r>
              <a:rPr lang="en-US" dirty="0">
                <a:solidFill>
                  <a:schemeClr val="tx1">
                    <a:lumMod val="95000"/>
                    <a:lumOff val="5000"/>
                  </a:schemeClr>
                </a:solidFill>
              </a:rPr>
              <a:t>If the attributes on which the natural join is specified already have the same names in both relations, </a:t>
            </a:r>
            <a:r>
              <a:rPr lang="en-US" b="1" dirty="0">
                <a:solidFill>
                  <a:srgbClr val="C00000"/>
                </a:solidFill>
              </a:rPr>
              <a:t>renaming is unnecessary</a:t>
            </a:r>
            <a:r>
              <a:rPr lang="en-US" dirty="0">
                <a:solidFill>
                  <a:schemeClr val="tx1">
                    <a:lumMod val="95000"/>
                    <a:lumOff val="5000"/>
                  </a:schemeClr>
                </a:solidFill>
              </a:rPr>
              <a:t>. For example, to apply a natural join on the </a:t>
            </a:r>
            <a:r>
              <a:rPr lang="en-US" dirty="0" err="1">
                <a:solidFill>
                  <a:schemeClr val="tx1">
                    <a:lumMod val="95000"/>
                    <a:lumOff val="5000"/>
                  </a:schemeClr>
                </a:solidFill>
              </a:rPr>
              <a:t>Dnumber</a:t>
            </a:r>
            <a:r>
              <a:rPr lang="en-US" dirty="0">
                <a:solidFill>
                  <a:schemeClr val="tx1">
                    <a:lumMod val="95000"/>
                    <a:lumOff val="5000"/>
                  </a:schemeClr>
                </a:solidFill>
              </a:rPr>
              <a:t> attributes of DEPARTMENT and DEPT_LOCATIONS, it is sufficient to write:</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6" name="Picture 5"/>
          <p:cNvPicPr>
            <a:picLocks noChangeAspect="1"/>
          </p:cNvPicPr>
          <p:nvPr/>
        </p:nvPicPr>
        <p:blipFill>
          <a:blip r:embed="rId2"/>
          <a:stretch>
            <a:fillRect/>
          </a:stretch>
        </p:blipFill>
        <p:spPr>
          <a:xfrm>
            <a:off x="1593192" y="2837635"/>
            <a:ext cx="7031626" cy="1999408"/>
          </a:xfrm>
          <a:prstGeom prst="rect">
            <a:avLst/>
          </a:prstGeom>
          <a:ln w="28575">
            <a:solidFill>
              <a:schemeClr val="tx1">
                <a:lumMod val="95000"/>
                <a:lumOff val="5000"/>
              </a:schemeClr>
            </a:solidFill>
          </a:ln>
        </p:spPr>
      </p:pic>
      <p:pic>
        <p:nvPicPr>
          <p:cNvPr id="4" name="Picture 3"/>
          <p:cNvPicPr>
            <a:picLocks noChangeAspect="1"/>
          </p:cNvPicPr>
          <p:nvPr/>
        </p:nvPicPr>
        <p:blipFill>
          <a:blip r:embed="rId3"/>
          <a:stretch>
            <a:fillRect/>
          </a:stretch>
        </p:blipFill>
        <p:spPr>
          <a:xfrm>
            <a:off x="1684767" y="5874436"/>
            <a:ext cx="6848475" cy="552450"/>
          </a:xfrm>
          <a:prstGeom prst="rect">
            <a:avLst/>
          </a:prstGeom>
        </p:spPr>
      </p:pic>
    </p:spTree>
    <p:extLst>
      <p:ext uri="{BB962C8B-B14F-4D97-AF65-F5344CB8AC3E}">
        <p14:creationId xmlns:p14="http://schemas.microsoft.com/office/powerpoint/2010/main" val="599852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a:bodyPr>
          <a:lstStyle/>
          <a:p>
            <a:r>
              <a:rPr lang="en-US" sz="2000" b="1" i="1" u="sng" dirty="0">
                <a:solidFill>
                  <a:schemeClr val="accent2">
                    <a:lumMod val="75000"/>
                  </a:schemeClr>
                </a:solidFill>
              </a:rPr>
              <a:t>Variations of JOIN: The EQUIJOIN and NATURAL JOIN</a:t>
            </a:r>
            <a:endParaRPr lang="en-US" sz="2000" dirty="0">
              <a:solidFill>
                <a:schemeClr val="tx1">
                  <a:lumMod val="95000"/>
                  <a:lumOff val="5000"/>
                </a:schemeClr>
              </a:solidFill>
            </a:endParaRPr>
          </a:p>
          <a:p>
            <a:r>
              <a:rPr lang="en-US" sz="2000" dirty="0">
                <a:solidFill>
                  <a:schemeClr val="tx1">
                    <a:lumMod val="95000"/>
                    <a:lumOff val="5000"/>
                  </a:schemeClr>
                </a:solidFill>
              </a:rPr>
              <a:t>The resulting relation combines each department with its locations and has one tuple for each location. </a:t>
            </a:r>
          </a:p>
          <a:p>
            <a:r>
              <a:rPr lang="en-US" sz="2000" dirty="0">
                <a:solidFill>
                  <a:schemeClr val="tx1">
                    <a:lumMod val="95000"/>
                    <a:lumOff val="5000"/>
                  </a:schemeClr>
                </a:solidFill>
              </a:rPr>
              <a:t>In general, the join condition for NATURAL JOIN is constructed by equating each pair of join attributes that have the same name in the two relations and combining these conditions with AND.</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1781164" y="3971860"/>
            <a:ext cx="7611416" cy="26901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8475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a:bodyPr>
          <a:lstStyle/>
          <a:p>
            <a:r>
              <a:rPr lang="en-US" sz="2400" b="1" i="1" u="sng" dirty="0">
                <a:solidFill>
                  <a:schemeClr val="accent2">
                    <a:lumMod val="75000"/>
                  </a:schemeClr>
                </a:solidFill>
              </a:rPr>
              <a:t>Variations of JOIN: The EQUIJOIN and NATURAL JOIN</a:t>
            </a:r>
            <a:endParaRPr lang="en-US" sz="2400" dirty="0">
              <a:solidFill>
                <a:schemeClr val="tx1">
                  <a:lumMod val="95000"/>
                  <a:lumOff val="5000"/>
                </a:schemeClr>
              </a:solidFill>
            </a:endParaRPr>
          </a:p>
          <a:p>
            <a:r>
              <a:rPr lang="en-US" sz="2400" dirty="0">
                <a:solidFill>
                  <a:schemeClr val="tx1">
                    <a:lumMod val="95000"/>
                    <a:lumOff val="5000"/>
                  </a:schemeClr>
                </a:solidFill>
              </a:rPr>
              <a:t>Notice that if no combination of tuples satisfies the join condition, the result of a JOIN is an </a:t>
            </a:r>
            <a:r>
              <a:rPr lang="en-US" sz="2400" b="1" dirty="0">
                <a:solidFill>
                  <a:srgbClr val="C00000"/>
                </a:solidFill>
              </a:rPr>
              <a:t>empty relation with zero tuples</a:t>
            </a:r>
            <a:r>
              <a:rPr lang="en-US" sz="2400" dirty="0">
                <a:solidFill>
                  <a:schemeClr val="tx1">
                    <a:lumMod val="95000"/>
                    <a:lumOff val="5000"/>
                  </a:schemeClr>
                </a:solidFill>
              </a:rPr>
              <a:t>. </a:t>
            </a:r>
          </a:p>
          <a:p>
            <a:r>
              <a:rPr lang="en-US" sz="2400" dirty="0">
                <a:solidFill>
                  <a:schemeClr val="tx1">
                    <a:lumMod val="95000"/>
                    <a:lumOff val="5000"/>
                  </a:schemeClr>
                </a:solidFill>
              </a:rPr>
              <a:t>If there is no join condition, all combinations of tuples qualify and the JOIN degenerates into a </a:t>
            </a:r>
            <a:r>
              <a:rPr lang="en-US" sz="2400" b="1" dirty="0">
                <a:solidFill>
                  <a:srgbClr val="C00000"/>
                </a:solidFill>
              </a:rPr>
              <a:t>CARTESIAN PRODUCT, also called CROSS PRODUCT or CROSS JOIN</a:t>
            </a:r>
            <a:r>
              <a:rPr lang="en-US" sz="2400" dirty="0">
                <a:solidFill>
                  <a:schemeClr val="tx1">
                    <a:lumMod val="95000"/>
                    <a:lumOff val="5000"/>
                  </a:schemeClr>
                </a:solidFill>
              </a:rPr>
              <a:t>.</a:t>
            </a:r>
          </a:p>
          <a:p>
            <a:r>
              <a:rPr lang="en-US" sz="2400" dirty="0">
                <a:solidFill>
                  <a:schemeClr val="tx1">
                    <a:lumMod val="95000"/>
                    <a:lumOff val="5000"/>
                  </a:schemeClr>
                </a:solidFill>
              </a:rPr>
              <a:t>Informally, an inner join is a type of match-and combine operation defined formally as a combination of </a:t>
            </a:r>
            <a:r>
              <a:rPr lang="en-US" sz="2400" b="1" dirty="0">
                <a:solidFill>
                  <a:srgbClr val="C00000"/>
                </a:solidFill>
              </a:rPr>
              <a:t>CARTESIAN PRODUCT and SELECTION</a:t>
            </a:r>
            <a:r>
              <a:rPr lang="en-US" sz="2400" dirty="0">
                <a:solidFill>
                  <a:schemeClr val="tx1">
                    <a:lumMod val="95000"/>
                    <a:lumOff val="5000"/>
                  </a:schemeClr>
                </a:solidFill>
              </a:rPr>
              <a:t>.</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42670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45528" y="1451232"/>
            <a:ext cx="9158644" cy="4661243"/>
          </a:xfrm>
        </p:spPr>
        <p:txBody>
          <a:bodyPr>
            <a:normAutofit/>
          </a:bodyPr>
          <a:lstStyle/>
          <a:p>
            <a:r>
              <a:rPr lang="en-US" sz="2400" dirty="0"/>
              <a:t>Operations can be divided into two groups. </a:t>
            </a:r>
          </a:p>
          <a:p>
            <a:r>
              <a:rPr lang="en-US" sz="2400" dirty="0"/>
              <a:t>One group includes set operations: Set operations include </a:t>
            </a:r>
            <a:r>
              <a:rPr lang="en-US" sz="2400" b="1" dirty="0">
                <a:solidFill>
                  <a:srgbClr val="C00000"/>
                </a:solidFill>
              </a:rPr>
              <a:t>UNION, INTERSECTION, SET DIFFERENCE, and CARTESIAN PRODUCT (also known as CROSS PRODUCT). </a:t>
            </a:r>
          </a:p>
          <a:p>
            <a:r>
              <a:rPr lang="en-US" sz="2400" dirty="0"/>
              <a:t>The other group consists of operations developed specifically for relational database include </a:t>
            </a:r>
            <a:r>
              <a:rPr lang="en-US" sz="2400" b="1" dirty="0">
                <a:solidFill>
                  <a:srgbClr val="C00000"/>
                </a:solidFill>
              </a:rPr>
              <a:t>SELECT, PROJECT, and JOIN</a:t>
            </a:r>
            <a:r>
              <a:rPr lang="en-US" sz="2400" dirty="0"/>
              <a:t>. </a:t>
            </a:r>
          </a:p>
          <a:p>
            <a:r>
              <a:rPr lang="en-US" sz="2400" dirty="0"/>
              <a:t>SELECT and PROJECT are </a:t>
            </a:r>
            <a:r>
              <a:rPr lang="en-US" sz="2400" b="1" dirty="0">
                <a:solidFill>
                  <a:srgbClr val="C00000"/>
                </a:solidFill>
              </a:rPr>
              <a:t>unary operations </a:t>
            </a:r>
            <a:r>
              <a:rPr lang="en-US" sz="2400" dirty="0"/>
              <a:t>that operate on single relations. </a:t>
            </a:r>
          </a:p>
          <a:p>
            <a:r>
              <a:rPr lang="en-US" sz="2400" dirty="0"/>
              <a:t>JOIN operates on </a:t>
            </a:r>
            <a:r>
              <a:rPr lang="en-US" sz="2400" b="1" dirty="0">
                <a:solidFill>
                  <a:srgbClr val="C00000"/>
                </a:solidFill>
              </a:rPr>
              <a:t>two tables </a:t>
            </a:r>
            <a:r>
              <a:rPr lang="en-US" sz="2400" dirty="0"/>
              <a:t>by combining related tuples (records) based on join conditions. </a:t>
            </a:r>
            <a:endParaRPr lang="en-US" sz="1800" dirty="0"/>
          </a:p>
        </p:txBody>
      </p:sp>
    </p:spTree>
    <p:extLst>
      <p:ext uri="{BB962C8B-B14F-4D97-AF65-F5344CB8AC3E}">
        <p14:creationId xmlns:p14="http://schemas.microsoft.com/office/powerpoint/2010/main" val="26998438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a:bodyPr>
          <a:lstStyle/>
          <a:p>
            <a:r>
              <a:rPr lang="en-US" sz="2000" b="1" i="1" u="sng" dirty="0">
                <a:solidFill>
                  <a:schemeClr val="accent2">
                    <a:lumMod val="75000"/>
                  </a:schemeClr>
                </a:solidFill>
              </a:rPr>
              <a:t>Variations of JOIN: The EQUIJOIN and NATURAL JOIN</a:t>
            </a:r>
            <a:endParaRPr lang="en-US" sz="2000" dirty="0">
              <a:solidFill>
                <a:schemeClr val="tx1">
                  <a:lumMod val="95000"/>
                  <a:lumOff val="5000"/>
                </a:schemeClr>
              </a:solidFill>
            </a:endParaRPr>
          </a:p>
          <a:p>
            <a:r>
              <a:rPr lang="en-US" sz="2000">
                <a:solidFill>
                  <a:schemeClr val="tx1">
                    <a:lumMod val="95000"/>
                    <a:lumOff val="5000"/>
                  </a:schemeClr>
                </a:solidFill>
              </a:rPr>
              <a:t>EQUIJOIN </a:t>
            </a:r>
            <a:r>
              <a:rPr lang="en-US" sz="2000" dirty="0">
                <a:solidFill>
                  <a:schemeClr val="tx1">
                    <a:lumMod val="95000"/>
                    <a:lumOff val="5000"/>
                  </a:schemeClr>
                </a:solidFill>
              </a:rPr>
              <a:t>operation can also be specified among multiple tables, leading to an n-way join. </a:t>
            </a:r>
          </a:p>
          <a:p>
            <a:r>
              <a:rPr lang="en-US" sz="2000" dirty="0">
                <a:solidFill>
                  <a:schemeClr val="tx1">
                    <a:lumMod val="95000"/>
                    <a:lumOff val="5000"/>
                  </a:schemeClr>
                </a:solidFill>
              </a:rPr>
              <a:t>For example, consider the following three-way join: </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This combines each project tuple with its controlling department tuple into a single tuple, and then combines that tuple with an employee tuple that is the department manager. </a:t>
            </a:r>
          </a:p>
          <a:p>
            <a:endParaRPr lang="en-US" sz="16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1131544" y="3441228"/>
            <a:ext cx="8429625" cy="733425"/>
          </a:xfrm>
          <a:prstGeom prst="rect">
            <a:avLst/>
          </a:prstGeom>
        </p:spPr>
      </p:pic>
    </p:spTree>
    <p:extLst>
      <p:ext uri="{BB962C8B-B14F-4D97-AF65-F5344CB8AC3E}">
        <p14:creationId xmlns:p14="http://schemas.microsoft.com/office/powerpoint/2010/main" val="1476131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Algebra Operations from Set Theory</a:t>
            </a:r>
          </a:p>
        </p:txBody>
      </p:sp>
      <p:sp>
        <p:nvSpPr>
          <p:cNvPr id="3" name="Content Placeholder 2"/>
          <p:cNvSpPr>
            <a:spLocks noGrp="1"/>
          </p:cNvSpPr>
          <p:nvPr>
            <p:ph idx="1"/>
          </p:nvPr>
        </p:nvSpPr>
        <p:spPr>
          <a:xfrm>
            <a:off x="848497" y="1930400"/>
            <a:ext cx="8666206" cy="4661243"/>
          </a:xfrm>
        </p:spPr>
        <p:txBody>
          <a:bodyPr>
            <a:normAutofit/>
          </a:bodyPr>
          <a:lstStyle/>
          <a:p>
            <a:r>
              <a:rPr lang="en-US" sz="2400" b="1" i="1" u="sng" dirty="0">
                <a:solidFill>
                  <a:schemeClr val="accent2">
                    <a:lumMod val="75000"/>
                  </a:schemeClr>
                </a:solidFill>
              </a:rPr>
              <a:t>The CARTESIAN PRODUCT (CROSS PRODUCT) Operation</a:t>
            </a:r>
          </a:p>
          <a:p>
            <a:r>
              <a:rPr lang="en-US" sz="2400" b="1" dirty="0">
                <a:solidFill>
                  <a:srgbClr val="C00000"/>
                </a:solidFill>
              </a:rPr>
              <a:t>CARTESIAN PRODUCT </a:t>
            </a:r>
            <a:r>
              <a:rPr lang="en-US" sz="2400" dirty="0">
                <a:solidFill>
                  <a:schemeClr val="tx1">
                    <a:lumMod val="95000"/>
                    <a:lumOff val="5000"/>
                  </a:schemeClr>
                </a:solidFill>
              </a:rPr>
              <a:t>operation—also known as CROSS PRODUCT or CROSS JOIN which is denoted by ×. </a:t>
            </a:r>
          </a:p>
          <a:p>
            <a:r>
              <a:rPr lang="en-US" sz="2400" dirty="0">
                <a:solidFill>
                  <a:schemeClr val="tx1">
                    <a:lumMod val="95000"/>
                    <a:lumOff val="5000"/>
                  </a:schemeClr>
                </a:solidFill>
              </a:rPr>
              <a:t>This is also a </a:t>
            </a:r>
            <a:r>
              <a:rPr lang="en-US" sz="2400" b="1" dirty="0">
                <a:solidFill>
                  <a:srgbClr val="C00000"/>
                </a:solidFill>
              </a:rPr>
              <a:t>binary set operation</a:t>
            </a:r>
            <a:r>
              <a:rPr lang="en-US" sz="2400" dirty="0">
                <a:solidFill>
                  <a:schemeClr val="tx1">
                    <a:lumMod val="95000"/>
                    <a:lumOff val="5000"/>
                  </a:schemeClr>
                </a:solidFill>
              </a:rPr>
              <a:t>, but the relations on which it is applied do not have to be union compatible. </a:t>
            </a:r>
          </a:p>
          <a:p>
            <a:r>
              <a:rPr lang="en-US" sz="2400" dirty="0">
                <a:solidFill>
                  <a:schemeClr val="tx1">
                    <a:lumMod val="95000"/>
                    <a:lumOff val="5000"/>
                  </a:schemeClr>
                </a:solidFill>
              </a:rPr>
              <a:t>In its binary form, this set operation produces a new element by combining every member (tuple) from one relation (set) with every member (tuple) from the other relation (set). </a:t>
            </a:r>
          </a:p>
        </p:txBody>
      </p:sp>
    </p:spTree>
    <p:extLst>
      <p:ext uri="{BB962C8B-B14F-4D97-AF65-F5344CB8AC3E}">
        <p14:creationId xmlns:p14="http://schemas.microsoft.com/office/powerpoint/2010/main" val="3588565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5674039" cy="1320800"/>
          </a:xfrm>
        </p:spPr>
        <p:txBody>
          <a:bodyPr>
            <a:normAutofit fontScale="90000"/>
          </a:bodyPr>
          <a:lstStyle/>
          <a:p>
            <a:r>
              <a:rPr lang="en-US" dirty="0"/>
              <a:t>Relational Algebra Operations from Set Theory</a:t>
            </a:r>
          </a:p>
        </p:txBody>
      </p:sp>
      <p:sp>
        <p:nvSpPr>
          <p:cNvPr id="3" name="Content Placeholder 2"/>
          <p:cNvSpPr>
            <a:spLocks noGrp="1"/>
          </p:cNvSpPr>
          <p:nvPr>
            <p:ph idx="1"/>
          </p:nvPr>
        </p:nvSpPr>
        <p:spPr>
          <a:xfrm>
            <a:off x="352874" y="1516835"/>
            <a:ext cx="5103200" cy="4910051"/>
          </a:xfrm>
        </p:spPr>
        <p:txBody>
          <a:bodyPr>
            <a:normAutofit/>
          </a:bodyPr>
          <a:lstStyle/>
          <a:p>
            <a:r>
              <a:rPr lang="en-US" b="1" i="1" u="sng" dirty="0">
                <a:solidFill>
                  <a:schemeClr val="accent2">
                    <a:lumMod val="75000"/>
                  </a:schemeClr>
                </a:solidFill>
              </a:rPr>
              <a:t>The CARTESIAN PRODUCT (CROSS PRODUCT) Operation</a:t>
            </a:r>
          </a:p>
          <a:p>
            <a:r>
              <a:rPr lang="en-US" dirty="0">
                <a:solidFill>
                  <a:schemeClr val="tx1">
                    <a:lumMod val="95000"/>
                    <a:lumOff val="5000"/>
                  </a:schemeClr>
                </a:solidFill>
              </a:rPr>
              <a:t>For example, suppose that we want to retrieve a list of names of each female employee’s dependents.</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6796799" y="105419"/>
            <a:ext cx="5149791" cy="6661965"/>
          </a:xfrm>
          <a:prstGeom prst="rect">
            <a:avLst/>
          </a:prstGeom>
          <a:solidFill>
            <a:schemeClr val="tx1">
              <a:lumMod val="95000"/>
              <a:lumOff val="5000"/>
            </a:schemeClr>
          </a:solidFill>
          <a:ln w="28575">
            <a:solidFill>
              <a:schemeClr val="tx1">
                <a:lumMod val="95000"/>
                <a:lumOff val="5000"/>
              </a:schemeClr>
            </a:solidFill>
          </a:ln>
        </p:spPr>
      </p:pic>
      <p:pic>
        <p:nvPicPr>
          <p:cNvPr id="6" name="Picture 5"/>
          <p:cNvPicPr>
            <a:picLocks noChangeAspect="1"/>
          </p:cNvPicPr>
          <p:nvPr/>
        </p:nvPicPr>
        <p:blipFill>
          <a:blip r:embed="rId3"/>
          <a:stretch>
            <a:fillRect/>
          </a:stretch>
        </p:blipFill>
        <p:spPr>
          <a:xfrm>
            <a:off x="352874" y="3346236"/>
            <a:ext cx="6255652" cy="1492656"/>
          </a:xfrm>
          <a:prstGeom prst="rect">
            <a:avLst/>
          </a:prstGeom>
        </p:spPr>
      </p:pic>
    </p:spTree>
    <p:extLst>
      <p:ext uri="{BB962C8B-B14F-4D97-AF65-F5344CB8AC3E}">
        <p14:creationId xmlns:p14="http://schemas.microsoft.com/office/powerpoint/2010/main" val="3225014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a:bodyPr>
          <a:lstStyle/>
          <a:p>
            <a:r>
              <a:rPr lang="en-US" sz="2000" b="1" i="1" u="sng" dirty="0">
                <a:solidFill>
                  <a:schemeClr val="accent2">
                    <a:lumMod val="75000"/>
                  </a:schemeClr>
                </a:solidFill>
              </a:rPr>
              <a:t>The JOIN Operation</a:t>
            </a:r>
          </a:p>
          <a:p>
            <a:endParaRPr lang="en-US" sz="2000" b="1" i="1" u="sng" dirty="0">
              <a:solidFill>
                <a:schemeClr val="accent2">
                  <a:lumMod val="7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These two operations can be replaced with a single JOIN operation as follows:</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7" name="Picture 6"/>
          <p:cNvPicPr>
            <a:picLocks noChangeAspect="1"/>
          </p:cNvPicPr>
          <p:nvPr/>
        </p:nvPicPr>
        <p:blipFill>
          <a:blip r:embed="rId2"/>
          <a:stretch>
            <a:fillRect/>
          </a:stretch>
        </p:blipFill>
        <p:spPr>
          <a:xfrm>
            <a:off x="420902" y="2556368"/>
            <a:ext cx="11172184" cy="1348367"/>
          </a:xfrm>
          <a:prstGeom prst="rect">
            <a:avLst/>
          </a:prstGeom>
        </p:spPr>
      </p:pic>
      <p:pic>
        <p:nvPicPr>
          <p:cNvPr id="8" name="Picture 7"/>
          <p:cNvPicPr>
            <a:picLocks noChangeAspect="1"/>
          </p:cNvPicPr>
          <p:nvPr/>
        </p:nvPicPr>
        <p:blipFill>
          <a:blip r:embed="rId3"/>
          <a:stretch>
            <a:fillRect/>
          </a:stretch>
        </p:blipFill>
        <p:spPr>
          <a:xfrm>
            <a:off x="954395" y="4810897"/>
            <a:ext cx="10000093" cy="829276"/>
          </a:xfrm>
          <a:prstGeom prst="rect">
            <a:avLst/>
          </a:prstGeom>
        </p:spPr>
      </p:pic>
    </p:spTree>
    <p:extLst>
      <p:ext uri="{BB962C8B-B14F-4D97-AF65-F5344CB8AC3E}">
        <p14:creationId xmlns:p14="http://schemas.microsoft.com/office/powerpoint/2010/main" val="877668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a:bodyPr>
          <a:lstStyle/>
          <a:p>
            <a:r>
              <a:rPr lang="en-US" sz="2000" b="1" i="1" u="sng" dirty="0">
                <a:solidFill>
                  <a:schemeClr val="accent2">
                    <a:lumMod val="75000"/>
                  </a:schemeClr>
                </a:solidFill>
              </a:rPr>
              <a:t>A Complete Set of Relational Algebra Operations</a:t>
            </a:r>
          </a:p>
          <a:p>
            <a:r>
              <a:rPr lang="en-US" sz="2000" dirty="0">
                <a:solidFill>
                  <a:schemeClr val="tx1">
                    <a:lumMod val="95000"/>
                    <a:lumOff val="5000"/>
                  </a:schemeClr>
                </a:solidFill>
              </a:rPr>
              <a:t>It has been shown that the set of relational algebra operations {σ, π, ∪, ρ, –, ×} is a complete set; that is, any of the other original relational algebra operations can be expressed as a sequence of operations from this set. </a:t>
            </a:r>
          </a:p>
          <a:p>
            <a:r>
              <a:rPr lang="en-US" sz="2000" dirty="0">
                <a:solidFill>
                  <a:schemeClr val="tx1">
                    <a:lumMod val="95000"/>
                    <a:lumOff val="5000"/>
                  </a:schemeClr>
                </a:solidFill>
              </a:rPr>
              <a:t>For example, the INTERSECTION operation can be expressed by using UNION and MINUS as follows:</a:t>
            </a:r>
          </a:p>
          <a:p>
            <a:endParaRPr lang="en-US" sz="2000" dirty="0">
              <a:solidFill>
                <a:schemeClr val="tx1">
                  <a:lumMod val="95000"/>
                  <a:lumOff val="5000"/>
                </a:schemeClr>
              </a:solidFill>
            </a:endParaRPr>
          </a:p>
          <a:p>
            <a:pPr marL="0" indent="0">
              <a:buNone/>
            </a:pPr>
            <a:endParaRPr lang="en-US" sz="2000" dirty="0">
              <a:solidFill>
                <a:schemeClr val="tx1">
                  <a:lumMod val="95000"/>
                  <a:lumOff val="5000"/>
                </a:schemeClr>
              </a:solidFill>
            </a:endParaRPr>
          </a:p>
          <a:p>
            <a:r>
              <a:rPr lang="en-US" sz="2000" dirty="0">
                <a:solidFill>
                  <a:schemeClr val="tx1">
                    <a:lumMod val="95000"/>
                    <a:lumOff val="5000"/>
                  </a:schemeClr>
                </a:solidFill>
              </a:rPr>
              <a:t>JOIN operation can be specified as a CARTESIAN PRODUCT followed by a SELECT operation.</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1514782" y="3606436"/>
            <a:ext cx="7151047" cy="1072657"/>
          </a:xfrm>
          <a:prstGeom prst="rect">
            <a:avLst/>
          </a:prstGeom>
        </p:spPr>
      </p:pic>
      <p:pic>
        <p:nvPicPr>
          <p:cNvPr id="7" name="Picture 6"/>
          <p:cNvPicPr>
            <a:picLocks noChangeAspect="1"/>
          </p:cNvPicPr>
          <p:nvPr/>
        </p:nvPicPr>
        <p:blipFill>
          <a:blip r:embed="rId3"/>
          <a:stretch>
            <a:fillRect/>
          </a:stretch>
        </p:blipFill>
        <p:spPr>
          <a:xfrm>
            <a:off x="1765929" y="5504807"/>
            <a:ext cx="7452212" cy="922079"/>
          </a:xfrm>
          <a:prstGeom prst="rect">
            <a:avLst/>
          </a:prstGeom>
        </p:spPr>
      </p:pic>
    </p:spTree>
    <p:extLst>
      <p:ext uri="{BB962C8B-B14F-4D97-AF65-F5344CB8AC3E}">
        <p14:creationId xmlns:p14="http://schemas.microsoft.com/office/powerpoint/2010/main" val="4264696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3" y="1516835"/>
            <a:ext cx="9474867" cy="4910051"/>
          </a:xfrm>
        </p:spPr>
        <p:txBody>
          <a:bodyPr>
            <a:normAutofit/>
          </a:bodyPr>
          <a:lstStyle/>
          <a:p>
            <a:r>
              <a:rPr lang="en-US" sz="1600" b="1" i="1" u="sng" dirty="0">
                <a:solidFill>
                  <a:schemeClr val="accent2">
                    <a:lumMod val="75000"/>
                  </a:schemeClr>
                </a:solidFill>
              </a:rPr>
              <a:t>The DIVISION Operation</a:t>
            </a:r>
          </a:p>
          <a:p>
            <a:r>
              <a:rPr lang="en-US" sz="1600" dirty="0">
                <a:solidFill>
                  <a:schemeClr val="tx1">
                    <a:lumMod val="95000"/>
                    <a:lumOff val="5000"/>
                  </a:schemeClr>
                </a:solidFill>
              </a:rPr>
              <a:t>The </a:t>
            </a:r>
            <a:r>
              <a:rPr lang="en-US" sz="1600" b="1" dirty="0">
                <a:solidFill>
                  <a:srgbClr val="C00000"/>
                </a:solidFill>
              </a:rPr>
              <a:t>DIVISION</a:t>
            </a:r>
            <a:r>
              <a:rPr lang="en-US" sz="1600" dirty="0">
                <a:solidFill>
                  <a:schemeClr val="tx1">
                    <a:lumMod val="95000"/>
                    <a:lumOff val="5000"/>
                  </a:schemeClr>
                </a:solidFill>
              </a:rPr>
              <a:t> operation, denoted by ÷, is useful for a special kind of query that sometimes occurs in database applications. </a:t>
            </a:r>
          </a:p>
          <a:p>
            <a:r>
              <a:rPr lang="en-US" sz="1600" dirty="0">
                <a:solidFill>
                  <a:schemeClr val="tx1">
                    <a:lumMod val="95000"/>
                    <a:lumOff val="5000"/>
                  </a:schemeClr>
                </a:solidFill>
              </a:rPr>
              <a:t>An example is Retrieve the names of employees who work on all the projects that ‘John Smith’ works on. </a:t>
            </a:r>
          </a:p>
          <a:p>
            <a:r>
              <a:rPr lang="en-US" sz="1600" dirty="0">
                <a:solidFill>
                  <a:schemeClr val="tx1">
                    <a:lumMod val="95000"/>
                    <a:lumOff val="5000"/>
                  </a:schemeClr>
                </a:solidFill>
              </a:rPr>
              <a:t>To express this query using the DIVISION operation, proceed as follows.</a:t>
            </a:r>
          </a:p>
          <a:p>
            <a:r>
              <a:rPr lang="en-US" sz="1600" b="1" u="sng" dirty="0">
                <a:solidFill>
                  <a:schemeClr val="tx1">
                    <a:lumMod val="95000"/>
                    <a:lumOff val="5000"/>
                  </a:schemeClr>
                </a:solidFill>
              </a:rPr>
              <a:t>STEPS:</a:t>
            </a:r>
          </a:p>
          <a:p>
            <a:r>
              <a:rPr lang="en-US" sz="1600" dirty="0">
                <a:solidFill>
                  <a:schemeClr val="tx1">
                    <a:lumMod val="95000"/>
                    <a:lumOff val="5000"/>
                  </a:schemeClr>
                </a:solidFill>
              </a:rPr>
              <a:t>Retrieve the list of project numbers that ‘John Smith’ works on in the intermediate relation SMITH_PNOS:</a:t>
            </a:r>
          </a:p>
          <a:p>
            <a:endParaRPr lang="en-US" sz="16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769594" y="4668795"/>
            <a:ext cx="10239053" cy="1394254"/>
          </a:xfrm>
          <a:prstGeom prst="rect">
            <a:avLst/>
          </a:prstGeom>
        </p:spPr>
      </p:pic>
    </p:spTree>
    <p:extLst>
      <p:ext uri="{BB962C8B-B14F-4D97-AF65-F5344CB8AC3E}">
        <p14:creationId xmlns:p14="http://schemas.microsoft.com/office/powerpoint/2010/main" val="3038381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4" y="1516835"/>
            <a:ext cx="5298284" cy="4910051"/>
          </a:xfrm>
        </p:spPr>
        <p:txBody>
          <a:bodyPr>
            <a:normAutofit/>
          </a:bodyPr>
          <a:lstStyle/>
          <a:p>
            <a:r>
              <a:rPr lang="en-US" sz="1600" b="1" i="1" u="sng" dirty="0">
                <a:solidFill>
                  <a:schemeClr val="accent2">
                    <a:lumMod val="75000"/>
                  </a:schemeClr>
                </a:solidFill>
              </a:rPr>
              <a:t>The DIVISION Operation</a:t>
            </a:r>
          </a:p>
          <a:p>
            <a:r>
              <a:rPr lang="en-US" sz="1600" dirty="0">
                <a:solidFill>
                  <a:schemeClr val="tx1">
                    <a:lumMod val="95000"/>
                    <a:lumOff val="5000"/>
                  </a:schemeClr>
                </a:solidFill>
              </a:rPr>
              <a:t>Next, create a relation that includes a tuple &lt;</a:t>
            </a:r>
            <a:r>
              <a:rPr lang="en-US" sz="1600" dirty="0" err="1">
                <a:solidFill>
                  <a:schemeClr val="tx1">
                    <a:lumMod val="95000"/>
                    <a:lumOff val="5000"/>
                  </a:schemeClr>
                </a:solidFill>
              </a:rPr>
              <a:t>Pno</a:t>
            </a:r>
            <a:r>
              <a:rPr lang="en-US" sz="1600" dirty="0">
                <a:solidFill>
                  <a:schemeClr val="tx1">
                    <a:lumMod val="95000"/>
                    <a:lumOff val="5000"/>
                  </a:schemeClr>
                </a:solidFill>
              </a:rPr>
              <a:t>, </a:t>
            </a:r>
            <a:r>
              <a:rPr lang="en-US" sz="1600" dirty="0" err="1">
                <a:solidFill>
                  <a:schemeClr val="tx1">
                    <a:lumMod val="95000"/>
                    <a:lumOff val="5000"/>
                  </a:schemeClr>
                </a:solidFill>
              </a:rPr>
              <a:t>Essn</a:t>
            </a:r>
            <a:r>
              <a:rPr lang="en-US" sz="1600" dirty="0">
                <a:solidFill>
                  <a:schemeClr val="tx1">
                    <a:lumMod val="95000"/>
                    <a:lumOff val="5000"/>
                  </a:schemeClr>
                </a:solidFill>
              </a:rPr>
              <a:t>&gt; whenever the employee whose </a:t>
            </a:r>
            <a:r>
              <a:rPr lang="en-US" sz="1600" dirty="0" err="1">
                <a:solidFill>
                  <a:schemeClr val="tx1">
                    <a:lumMod val="95000"/>
                    <a:lumOff val="5000"/>
                  </a:schemeClr>
                </a:solidFill>
              </a:rPr>
              <a:t>Ssn</a:t>
            </a:r>
            <a:r>
              <a:rPr lang="en-US" sz="1600" dirty="0">
                <a:solidFill>
                  <a:schemeClr val="tx1">
                    <a:lumMod val="95000"/>
                    <a:lumOff val="5000"/>
                  </a:schemeClr>
                </a:solidFill>
              </a:rPr>
              <a:t> is </a:t>
            </a:r>
            <a:r>
              <a:rPr lang="en-US" sz="1600" dirty="0" err="1">
                <a:solidFill>
                  <a:schemeClr val="tx1">
                    <a:lumMod val="95000"/>
                    <a:lumOff val="5000"/>
                  </a:schemeClr>
                </a:solidFill>
              </a:rPr>
              <a:t>Essn</a:t>
            </a:r>
            <a:r>
              <a:rPr lang="en-US" sz="1600" dirty="0">
                <a:solidFill>
                  <a:schemeClr val="tx1">
                    <a:lumMod val="95000"/>
                    <a:lumOff val="5000"/>
                  </a:schemeClr>
                </a:solidFill>
              </a:rPr>
              <a:t> works on the project whose number is </a:t>
            </a:r>
            <a:r>
              <a:rPr lang="en-US" sz="1600" dirty="0" err="1">
                <a:solidFill>
                  <a:schemeClr val="tx1">
                    <a:lumMod val="95000"/>
                    <a:lumOff val="5000"/>
                  </a:schemeClr>
                </a:solidFill>
              </a:rPr>
              <a:t>Pno</a:t>
            </a:r>
            <a:r>
              <a:rPr lang="en-US" sz="1600" dirty="0">
                <a:solidFill>
                  <a:schemeClr val="tx1">
                    <a:lumMod val="95000"/>
                    <a:lumOff val="5000"/>
                  </a:schemeClr>
                </a:solidFill>
              </a:rPr>
              <a:t> in the intermediate relation SSN_PNOS:</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r>
              <a:rPr lang="en-US" sz="1600" dirty="0">
                <a:solidFill>
                  <a:schemeClr val="tx1">
                    <a:lumMod val="95000"/>
                    <a:lumOff val="5000"/>
                  </a:schemeClr>
                </a:solidFill>
              </a:rPr>
              <a:t>Finally, apply the DIVISION operation to the two relations, which gives the desired employees’ Social Security numbers:</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1136105" y="3038495"/>
            <a:ext cx="3501479" cy="517096"/>
          </a:xfrm>
          <a:prstGeom prst="rect">
            <a:avLst/>
          </a:prstGeom>
          <a:ln w="28575">
            <a:solidFill>
              <a:schemeClr val="tx1">
                <a:lumMod val="95000"/>
                <a:lumOff val="5000"/>
              </a:schemeClr>
            </a:solidFill>
          </a:ln>
        </p:spPr>
      </p:pic>
      <p:pic>
        <p:nvPicPr>
          <p:cNvPr id="6" name="Picture 5"/>
          <p:cNvPicPr>
            <a:picLocks noChangeAspect="1"/>
          </p:cNvPicPr>
          <p:nvPr/>
        </p:nvPicPr>
        <p:blipFill>
          <a:blip r:embed="rId3"/>
          <a:stretch>
            <a:fillRect/>
          </a:stretch>
        </p:blipFill>
        <p:spPr>
          <a:xfrm>
            <a:off x="641294" y="4690460"/>
            <a:ext cx="5009864" cy="773582"/>
          </a:xfrm>
          <a:prstGeom prst="rect">
            <a:avLst/>
          </a:prstGeom>
          <a:ln w="28575">
            <a:solidFill>
              <a:schemeClr val="tx1">
                <a:lumMod val="95000"/>
                <a:lumOff val="5000"/>
              </a:schemeClr>
            </a:solidFill>
          </a:ln>
        </p:spPr>
      </p:pic>
      <p:pic>
        <p:nvPicPr>
          <p:cNvPr id="7" name="Picture 6"/>
          <p:cNvPicPr>
            <a:picLocks noChangeAspect="1"/>
          </p:cNvPicPr>
          <p:nvPr/>
        </p:nvPicPr>
        <p:blipFill>
          <a:blip r:embed="rId4"/>
          <a:stretch>
            <a:fillRect/>
          </a:stretch>
        </p:blipFill>
        <p:spPr>
          <a:xfrm>
            <a:off x="5897893" y="1983002"/>
            <a:ext cx="5667375" cy="4210050"/>
          </a:xfrm>
          <a:prstGeom prst="rect">
            <a:avLst/>
          </a:prstGeom>
        </p:spPr>
      </p:pic>
    </p:spTree>
    <p:extLst>
      <p:ext uri="{BB962C8B-B14F-4D97-AF65-F5344CB8AC3E}">
        <p14:creationId xmlns:p14="http://schemas.microsoft.com/office/powerpoint/2010/main" val="2903407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Binary Relational Operations: JOIN and DIVISION</a:t>
            </a:r>
          </a:p>
        </p:txBody>
      </p:sp>
      <p:sp>
        <p:nvSpPr>
          <p:cNvPr id="3" name="Content Placeholder 2"/>
          <p:cNvSpPr>
            <a:spLocks noGrp="1"/>
          </p:cNvSpPr>
          <p:nvPr>
            <p:ph idx="1"/>
          </p:nvPr>
        </p:nvSpPr>
        <p:spPr>
          <a:xfrm>
            <a:off x="352874" y="1516835"/>
            <a:ext cx="9820856" cy="4910051"/>
          </a:xfrm>
        </p:spPr>
        <p:txBody>
          <a:bodyPr>
            <a:normAutofit/>
          </a:bodyPr>
          <a:lstStyle/>
          <a:p>
            <a:r>
              <a:rPr lang="en-US" b="1" i="1" u="sng" dirty="0">
                <a:solidFill>
                  <a:schemeClr val="accent2">
                    <a:lumMod val="75000"/>
                  </a:schemeClr>
                </a:solidFill>
              </a:rPr>
              <a:t>The DIVISION Operation</a:t>
            </a:r>
          </a:p>
          <a:p>
            <a:r>
              <a:rPr lang="en-US" dirty="0">
                <a:solidFill>
                  <a:schemeClr val="tx1">
                    <a:lumMod val="95000"/>
                    <a:lumOff val="5000"/>
                  </a:schemeClr>
                </a:solidFill>
              </a:rPr>
              <a:t>The result of DIVISION is a relation T(Y) that includes a tuple t if tuples </a:t>
            </a:r>
            <a:r>
              <a:rPr lang="en-US" dirty="0" err="1">
                <a:solidFill>
                  <a:schemeClr val="tx1">
                    <a:lumMod val="95000"/>
                    <a:lumOff val="5000"/>
                  </a:schemeClr>
                </a:solidFill>
              </a:rPr>
              <a:t>tR</a:t>
            </a:r>
            <a:r>
              <a:rPr lang="en-US" dirty="0">
                <a:solidFill>
                  <a:schemeClr val="tx1">
                    <a:lumMod val="95000"/>
                    <a:lumOff val="5000"/>
                  </a:schemeClr>
                </a:solidFill>
              </a:rPr>
              <a:t> appear in R with </a:t>
            </a:r>
            <a:r>
              <a:rPr lang="en-US" dirty="0" err="1">
                <a:solidFill>
                  <a:schemeClr val="tx1">
                    <a:lumMod val="95000"/>
                    <a:lumOff val="5000"/>
                  </a:schemeClr>
                </a:solidFill>
              </a:rPr>
              <a:t>tR</a:t>
            </a:r>
            <a:r>
              <a:rPr lang="en-US" dirty="0">
                <a:solidFill>
                  <a:schemeClr val="tx1">
                    <a:lumMod val="95000"/>
                    <a:lumOff val="5000"/>
                  </a:schemeClr>
                </a:solidFill>
              </a:rPr>
              <a:t> [Y] = t, and with </a:t>
            </a:r>
            <a:r>
              <a:rPr lang="en-US" dirty="0" err="1">
                <a:solidFill>
                  <a:schemeClr val="tx1">
                    <a:lumMod val="95000"/>
                    <a:lumOff val="5000"/>
                  </a:schemeClr>
                </a:solidFill>
              </a:rPr>
              <a:t>tR</a:t>
            </a:r>
            <a:r>
              <a:rPr lang="en-US" dirty="0">
                <a:solidFill>
                  <a:schemeClr val="tx1">
                    <a:lumMod val="95000"/>
                    <a:lumOff val="5000"/>
                  </a:schemeClr>
                </a:solidFill>
              </a:rPr>
              <a:t> [X] = </a:t>
            </a:r>
            <a:r>
              <a:rPr lang="en-US" dirty="0" err="1">
                <a:solidFill>
                  <a:schemeClr val="tx1">
                    <a:lumMod val="95000"/>
                    <a:lumOff val="5000"/>
                  </a:schemeClr>
                </a:solidFill>
              </a:rPr>
              <a:t>tS</a:t>
            </a:r>
            <a:r>
              <a:rPr lang="en-US" dirty="0">
                <a:solidFill>
                  <a:schemeClr val="tx1">
                    <a:lumMod val="95000"/>
                    <a:lumOff val="5000"/>
                  </a:schemeClr>
                </a:solidFill>
              </a:rPr>
              <a:t> for every tuple </a:t>
            </a:r>
            <a:r>
              <a:rPr lang="en-US" dirty="0" err="1">
                <a:solidFill>
                  <a:schemeClr val="tx1">
                    <a:lumMod val="95000"/>
                    <a:lumOff val="5000"/>
                  </a:schemeClr>
                </a:solidFill>
              </a:rPr>
              <a:t>tS</a:t>
            </a:r>
            <a:r>
              <a:rPr lang="en-US" dirty="0">
                <a:solidFill>
                  <a:schemeClr val="tx1">
                    <a:lumMod val="95000"/>
                    <a:lumOff val="5000"/>
                  </a:schemeClr>
                </a:solidFill>
              </a:rPr>
              <a:t> in S. </a:t>
            </a:r>
          </a:p>
          <a:p>
            <a:r>
              <a:rPr lang="en-US" dirty="0">
                <a:solidFill>
                  <a:schemeClr val="tx1">
                    <a:lumMod val="95000"/>
                    <a:lumOff val="5000"/>
                  </a:schemeClr>
                </a:solidFill>
              </a:rPr>
              <a:t>This means that, for a tuple t to appear in the result T of the DIVISION, the values in t must appear in R in combination with every tuple in S. </a:t>
            </a:r>
          </a:p>
          <a:p>
            <a:r>
              <a:rPr lang="en-US" dirty="0">
                <a:solidFill>
                  <a:schemeClr val="tx1">
                    <a:lumMod val="95000"/>
                    <a:lumOff val="5000"/>
                  </a:schemeClr>
                </a:solidFill>
              </a:rPr>
              <a:t>Notice that the tuples (values) b1 and b4 appear in R in combination with all three tuples in S; that is why they appear in the resulting relation T. </a:t>
            </a:r>
          </a:p>
          <a:p>
            <a:r>
              <a:rPr lang="en-US" dirty="0">
                <a:solidFill>
                  <a:schemeClr val="tx1">
                    <a:lumMod val="95000"/>
                    <a:lumOff val="5000"/>
                  </a:schemeClr>
                </a:solidFill>
              </a:rPr>
              <a:t>All other values of B in R do not appear with all the tuples in S and are not selected: b2 does not appear with a2, and b3 does not appear with a1.</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3543959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5"/>
          <p:cNvSpPr>
            <a:spLocks noGrp="1" noChangeArrowheads="1"/>
          </p:cNvSpPr>
          <p:nvPr>
            <p:ph type="title"/>
          </p:nvPr>
        </p:nvSpPr>
        <p:spPr/>
        <p:txBody>
          <a:bodyPr/>
          <a:lstStyle/>
          <a:p>
            <a:r>
              <a:rPr lang="en-US" altLang="en-US" sz="3200" b="1">
                <a:latin typeface="Verdana" panose="020B0604030504040204" pitchFamily="34" charset="0"/>
              </a:rPr>
              <a:t>Table 8.1</a:t>
            </a:r>
            <a:r>
              <a:rPr lang="en-US" altLang="en-US" sz="3200">
                <a:latin typeface="Verdana" panose="020B0604030504040204" pitchFamily="34" charset="0"/>
              </a:rPr>
              <a:t>   Operations of Relational Algebra</a:t>
            </a:r>
          </a:p>
        </p:txBody>
      </p:sp>
      <p:pic>
        <p:nvPicPr>
          <p:cNvPr id="97283" name="Picture 2" descr="tab08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7578" y="2070657"/>
            <a:ext cx="9736272" cy="4099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98420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5"/>
          <p:cNvSpPr>
            <a:spLocks noGrp="1" noChangeArrowheads="1"/>
          </p:cNvSpPr>
          <p:nvPr>
            <p:ph type="title"/>
          </p:nvPr>
        </p:nvSpPr>
        <p:spPr/>
        <p:txBody>
          <a:bodyPr/>
          <a:lstStyle/>
          <a:p>
            <a:r>
              <a:rPr lang="en-US" altLang="en-US" sz="3200" b="1">
                <a:latin typeface="Verdana" panose="020B0604030504040204" pitchFamily="34" charset="0"/>
              </a:rPr>
              <a:t>Table 8.1 </a:t>
            </a:r>
            <a:r>
              <a:rPr lang="en-US" altLang="en-US" sz="3200">
                <a:latin typeface="Verdana" panose="020B0604030504040204" pitchFamily="34" charset="0"/>
              </a:rPr>
              <a:t>  Operations of Relational Algebra (continued)</a:t>
            </a:r>
          </a:p>
        </p:txBody>
      </p:sp>
      <p:pic>
        <p:nvPicPr>
          <p:cNvPr id="98307" name="Picture 2" descr="tab08_01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4275" y="1930400"/>
            <a:ext cx="8686800" cy="437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53008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8- </a:t>
            </a:r>
            <a:fld id="{DF215543-DB3B-4C53-A4A7-D43BE0DB0135}" type="slidenum">
              <a:rPr lang="en-US" altLang="en-US" sz="1400">
                <a:solidFill>
                  <a:srgbClr val="990033"/>
                </a:solidFill>
              </a:rPr>
              <a:pPr>
                <a:spcBef>
                  <a:spcPct val="0"/>
                </a:spcBef>
                <a:buClrTx/>
                <a:buSzTx/>
                <a:buFontTx/>
                <a:buNone/>
              </a:pPr>
              <a:t>5</a:t>
            </a:fld>
            <a:endParaRPr lang="en-CA" altLang="en-US" sz="1400">
              <a:solidFill>
                <a:srgbClr val="990033"/>
              </a:solidFill>
            </a:endParaRPr>
          </a:p>
        </p:txBody>
      </p:sp>
      <p:sp>
        <p:nvSpPr>
          <p:cNvPr id="25603" name="Rectangle 2"/>
          <p:cNvSpPr>
            <a:spLocks noGrp="1" noChangeArrowheads="1"/>
          </p:cNvSpPr>
          <p:nvPr>
            <p:ph type="title"/>
          </p:nvPr>
        </p:nvSpPr>
        <p:spPr>
          <a:noFill/>
        </p:spPr>
        <p:txBody>
          <a:bodyPr/>
          <a:lstStyle/>
          <a:p>
            <a:pPr eaLnBrk="1" hangingPunct="1"/>
            <a:r>
              <a:rPr lang="en-US" altLang="en-US" sz="3200"/>
              <a:t>Database State for COMPANY</a:t>
            </a:r>
          </a:p>
        </p:txBody>
      </p:sp>
      <p:sp>
        <p:nvSpPr>
          <p:cNvPr id="25604" name="Rectangle 3"/>
          <p:cNvSpPr>
            <a:spLocks noGrp="1" noChangeArrowheads="1"/>
          </p:cNvSpPr>
          <p:nvPr>
            <p:ph type="body" idx="1"/>
          </p:nvPr>
        </p:nvSpPr>
        <p:spPr>
          <a:xfrm>
            <a:off x="677334" y="1452135"/>
            <a:ext cx="8596668" cy="3880773"/>
          </a:xfrm>
        </p:spPr>
        <p:txBody>
          <a:bodyPr/>
          <a:lstStyle/>
          <a:p>
            <a:pPr eaLnBrk="1" hangingPunct="1"/>
            <a:r>
              <a:rPr lang="en-US" altLang="en-US" sz="2000" dirty="0"/>
              <a:t>All examples discussed below refer to the COMPANY database shown here.</a:t>
            </a:r>
          </a:p>
          <a:p>
            <a:pPr eaLnBrk="1" hangingPunct="1"/>
            <a:endParaRPr lang="en-US" altLang="en-US" sz="2000" dirty="0"/>
          </a:p>
        </p:txBody>
      </p:sp>
      <p:pic>
        <p:nvPicPr>
          <p:cNvPr id="25605" name="Picture 6" descr="fig05_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6036" y="1987488"/>
            <a:ext cx="5995987"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8323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302052"/>
            <a:ext cx="9321213" cy="1320800"/>
          </a:xfrm>
        </p:spPr>
        <p:txBody>
          <a:bodyPr>
            <a:normAutofit/>
          </a:bodyPr>
          <a:lstStyle/>
          <a:p>
            <a:r>
              <a:rPr lang="en-US" dirty="0"/>
              <a:t>Aggregate Functions and Grouping</a:t>
            </a:r>
          </a:p>
        </p:txBody>
      </p:sp>
      <p:sp>
        <p:nvSpPr>
          <p:cNvPr id="3" name="Content Placeholder 2"/>
          <p:cNvSpPr>
            <a:spLocks noGrp="1"/>
          </p:cNvSpPr>
          <p:nvPr>
            <p:ph idx="1"/>
          </p:nvPr>
        </p:nvSpPr>
        <p:spPr>
          <a:xfrm>
            <a:off x="352874" y="1139687"/>
            <a:ext cx="9506743" cy="5287199"/>
          </a:xfrm>
        </p:spPr>
        <p:txBody>
          <a:bodyPr>
            <a:normAutofit fontScale="92500" lnSpcReduction="10000"/>
          </a:bodyPr>
          <a:lstStyle/>
          <a:p>
            <a:r>
              <a:rPr lang="en-US" sz="2400" dirty="0">
                <a:solidFill>
                  <a:schemeClr val="tx1">
                    <a:lumMod val="95000"/>
                    <a:lumOff val="5000"/>
                  </a:schemeClr>
                </a:solidFill>
              </a:rPr>
              <a:t>Another type of request that cannot be expressed in the basic relational algebra is to specify mathematical aggregate functions. </a:t>
            </a:r>
          </a:p>
          <a:p>
            <a:r>
              <a:rPr lang="en-US" sz="2400" dirty="0">
                <a:solidFill>
                  <a:schemeClr val="tx1">
                    <a:lumMod val="95000"/>
                    <a:lumOff val="5000"/>
                  </a:schemeClr>
                </a:solidFill>
              </a:rPr>
              <a:t>Common functions include SUM, AVERAGE, MAXIMUM, and MINIMUM. The COUNT function is used for counting tuples or values.</a:t>
            </a:r>
          </a:p>
          <a:p>
            <a:r>
              <a:rPr lang="en-US" sz="2400" dirty="0">
                <a:solidFill>
                  <a:schemeClr val="tx1">
                    <a:lumMod val="95000"/>
                    <a:lumOff val="5000"/>
                  </a:schemeClr>
                </a:solidFill>
              </a:rPr>
              <a:t>AGGREGATE FUNCTION operation, using the symbol I, to specify these types of requests as follows:</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r>
              <a:rPr lang="en-US" sz="2400" dirty="0">
                <a:solidFill>
                  <a:schemeClr val="tx1">
                    <a:lumMod val="95000"/>
                    <a:lumOff val="5000"/>
                  </a:schemeClr>
                </a:solidFill>
              </a:rPr>
              <a:t>where &lt;grouping attributes&gt; is a list of attributes of the relation specified in R, and</a:t>
            </a:r>
          </a:p>
          <a:p>
            <a:r>
              <a:rPr lang="en-US" sz="2400" dirty="0">
                <a:solidFill>
                  <a:schemeClr val="tx1">
                    <a:lumMod val="95000"/>
                    <a:lumOff val="5000"/>
                  </a:schemeClr>
                </a:solidFill>
              </a:rPr>
              <a:t>&lt;function list&gt; is a list of (&lt;function&gt; &lt;attribute&gt;) pairs. </a:t>
            </a:r>
          </a:p>
          <a:p>
            <a:r>
              <a:rPr lang="en-US" sz="2400" dirty="0">
                <a:solidFill>
                  <a:schemeClr val="tx1">
                    <a:lumMod val="95000"/>
                    <a:lumOff val="5000"/>
                  </a:schemeClr>
                </a:solidFill>
              </a:rPr>
              <a:t>In each such pair, &lt;function is one of the allowed functions—such as SUM, AVERAGE, MAXIMUM, MINIMUM, COUNT—and &lt;attribute&gt; is an attribute of the relation specified by R.</a:t>
            </a:r>
          </a:p>
          <a:p>
            <a:endParaRPr lang="en-US" sz="20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2809818" y="3392743"/>
            <a:ext cx="5052640" cy="709700"/>
          </a:xfrm>
          <a:prstGeom prst="rect">
            <a:avLst/>
          </a:prstGeom>
        </p:spPr>
      </p:pic>
    </p:spTree>
    <p:extLst>
      <p:ext uri="{BB962C8B-B14F-4D97-AF65-F5344CB8AC3E}">
        <p14:creationId xmlns:p14="http://schemas.microsoft.com/office/powerpoint/2010/main" val="1210099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4"/>
          <p:cNvSpPr>
            <a:spLocks noGrp="1" noChangeArrowheads="1"/>
          </p:cNvSpPr>
          <p:nvPr>
            <p:ph type="title"/>
          </p:nvPr>
        </p:nvSpPr>
        <p:spPr/>
        <p:txBody>
          <a:bodyPr/>
          <a:lstStyle/>
          <a:p>
            <a:pPr eaLnBrk="1" hangingPunct="1"/>
            <a:r>
              <a:rPr lang="en-US" altLang="en-US"/>
              <a:t>Aggregate Function Operation</a:t>
            </a:r>
          </a:p>
        </p:txBody>
      </p:sp>
      <p:sp>
        <p:nvSpPr>
          <p:cNvPr id="99332" name="Rectangle 5"/>
          <p:cNvSpPr>
            <a:spLocks noGrp="1" noChangeArrowheads="1"/>
          </p:cNvSpPr>
          <p:nvPr>
            <p:ph type="body" idx="1"/>
          </p:nvPr>
        </p:nvSpPr>
        <p:spPr>
          <a:xfrm>
            <a:off x="504338" y="1682794"/>
            <a:ext cx="9537585" cy="4479109"/>
          </a:xfrm>
        </p:spPr>
        <p:txBody>
          <a:bodyPr>
            <a:normAutofit/>
          </a:bodyPr>
          <a:lstStyle/>
          <a:p>
            <a:pPr eaLnBrk="1" hangingPunct="1"/>
            <a:r>
              <a:rPr lang="en-US" altLang="en-US" sz="2400" dirty="0"/>
              <a:t>Use of the Aggregate Functional operation ℱ</a:t>
            </a:r>
          </a:p>
          <a:p>
            <a:pPr lvl="1" eaLnBrk="1" hangingPunct="1"/>
            <a:r>
              <a:rPr lang="en-US" altLang="en-US" sz="2200" dirty="0"/>
              <a:t>ℱ</a:t>
            </a:r>
            <a:r>
              <a:rPr lang="en-US" altLang="en-US" sz="2200" baseline="-25000" dirty="0"/>
              <a:t>MAX Salary</a:t>
            </a:r>
            <a:r>
              <a:rPr lang="en-US" altLang="en-US" sz="2200" dirty="0"/>
              <a:t> (EMPLOYEE) retrieves the maximum salary value from the EMPLOYEE relation</a:t>
            </a:r>
          </a:p>
          <a:p>
            <a:pPr lvl="1" eaLnBrk="1" hangingPunct="1"/>
            <a:r>
              <a:rPr lang="en-US" altLang="en-US" sz="2200" dirty="0"/>
              <a:t>ℱ</a:t>
            </a:r>
            <a:r>
              <a:rPr lang="en-US" altLang="en-US" sz="2200" baseline="-25000" dirty="0"/>
              <a:t>MIN Salary</a:t>
            </a:r>
            <a:r>
              <a:rPr lang="en-US" altLang="en-US" sz="2200" dirty="0"/>
              <a:t> (EMPLOYEE) retrieves the minimum Salary value from the EMPLOYEE relation</a:t>
            </a:r>
          </a:p>
          <a:p>
            <a:pPr lvl="1" eaLnBrk="1" hangingPunct="1"/>
            <a:r>
              <a:rPr lang="en-US" altLang="en-US" sz="2200" dirty="0"/>
              <a:t>ℱ</a:t>
            </a:r>
            <a:r>
              <a:rPr lang="en-US" altLang="en-US" sz="2200" baseline="-25000" dirty="0"/>
              <a:t>SUM Salary</a:t>
            </a:r>
            <a:r>
              <a:rPr lang="en-US" altLang="en-US" sz="2200" dirty="0"/>
              <a:t> (EMPLOYEE) retrieves the sum of the Salary from the EMPLOYEE relation</a:t>
            </a:r>
          </a:p>
          <a:p>
            <a:pPr lvl="1" eaLnBrk="1" hangingPunct="1"/>
            <a:r>
              <a:rPr lang="en-US" altLang="en-US" sz="2200" dirty="0"/>
              <a:t> ℱ</a:t>
            </a:r>
            <a:r>
              <a:rPr lang="en-US" altLang="en-US" sz="2200" baseline="-25000" dirty="0"/>
              <a:t>COUNT SSN, AVERAGE Salary</a:t>
            </a:r>
            <a:r>
              <a:rPr lang="en-US" altLang="en-US" sz="2200" dirty="0"/>
              <a:t> (EMPLOYEE) computes the count (number) of employees and their average salary</a:t>
            </a:r>
          </a:p>
          <a:p>
            <a:pPr lvl="2" eaLnBrk="1" hangingPunct="1"/>
            <a:r>
              <a:rPr lang="en-US" altLang="en-US" sz="2000" dirty="0"/>
              <a:t>Note: count just counts the number of rows, without removing duplicates</a:t>
            </a:r>
          </a:p>
        </p:txBody>
      </p:sp>
    </p:spTree>
    <p:extLst>
      <p:ext uri="{BB962C8B-B14F-4D97-AF65-F5344CB8AC3E}">
        <p14:creationId xmlns:p14="http://schemas.microsoft.com/office/powerpoint/2010/main" val="4257220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302052"/>
            <a:ext cx="9321213" cy="1320800"/>
          </a:xfrm>
        </p:spPr>
        <p:txBody>
          <a:bodyPr>
            <a:normAutofit/>
          </a:bodyPr>
          <a:lstStyle/>
          <a:p>
            <a:r>
              <a:rPr lang="en-US" dirty="0"/>
              <a:t>Aggregate Functions and Grouping</a:t>
            </a:r>
          </a:p>
        </p:txBody>
      </p:sp>
      <p:sp>
        <p:nvSpPr>
          <p:cNvPr id="3" name="Content Placeholder 2"/>
          <p:cNvSpPr>
            <a:spLocks noGrp="1"/>
          </p:cNvSpPr>
          <p:nvPr>
            <p:ph idx="1"/>
          </p:nvPr>
        </p:nvSpPr>
        <p:spPr>
          <a:xfrm>
            <a:off x="352874" y="1139687"/>
            <a:ext cx="9506743" cy="5287199"/>
          </a:xfrm>
        </p:spPr>
        <p:txBody>
          <a:bodyPr>
            <a:normAutofit/>
          </a:bodyPr>
          <a:lstStyle/>
          <a:p>
            <a:r>
              <a:rPr lang="en-US" sz="2400" dirty="0">
                <a:solidFill>
                  <a:schemeClr val="tx1">
                    <a:lumMod val="95000"/>
                    <a:lumOff val="5000"/>
                  </a:schemeClr>
                </a:solidFill>
              </a:rPr>
              <a:t>Retrieve each department number, the number of employees in the department, and their average salary, while renaming the resulting attributes as indicated:</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0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7" name="Picture 6">
            <a:extLst>
              <a:ext uri="{FF2B5EF4-FFF2-40B4-BE49-F238E27FC236}">
                <a16:creationId xmlns:a16="http://schemas.microsoft.com/office/drawing/2014/main" id="{6B31F243-A4D7-4F40-B849-081507C8A085}"/>
              </a:ext>
            </a:extLst>
          </p:cNvPr>
          <p:cNvPicPr>
            <a:picLocks noChangeAspect="1"/>
          </p:cNvPicPr>
          <p:nvPr/>
        </p:nvPicPr>
        <p:blipFill>
          <a:blip r:embed="rId2"/>
          <a:stretch>
            <a:fillRect/>
          </a:stretch>
        </p:blipFill>
        <p:spPr>
          <a:xfrm>
            <a:off x="1628982" y="3293197"/>
            <a:ext cx="7789157" cy="2998926"/>
          </a:xfrm>
          <a:prstGeom prst="rect">
            <a:avLst/>
          </a:prstGeom>
        </p:spPr>
      </p:pic>
      <p:pic>
        <p:nvPicPr>
          <p:cNvPr id="4" name="Picture 3"/>
          <p:cNvPicPr>
            <a:picLocks noChangeAspect="1"/>
          </p:cNvPicPr>
          <p:nvPr/>
        </p:nvPicPr>
        <p:blipFill>
          <a:blip r:embed="rId3"/>
          <a:stretch>
            <a:fillRect/>
          </a:stretch>
        </p:blipFill>
        <p:spPr>
          <a:xfrm>
            <a:off x="437506" y="2536720"/>
            <a:ext cx="11084020" cy="735106"/>
          </a:xfrm>
          <a:prstGeom prst="rect">
            <a:avLst/>
          </a:prstGeom>
        </p:spPr>
      </p:pic>
    </p:spTree>
    <p:extLst>
      <p:ext uri="{BB962C8B-B14F-4D97-AF65-F5344CB8AC3E}">
        <p14:creationId xmlns:p14="http://schemas.microsoft.com/office/powerpoint/2010/main" val="2179782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302052"/>
            <a:ext cx="9321213" cy="1320800"/>
          </a:xfrm>
        </p:spPr>
        <p:txBody>
          <a:bodyPr>
            <a:normAutofit/>
          </a:bodyPr>
          <a:lstStyle/>
          <a:p>
            <a:r>
              <a:rPr lang="en-US" dirty="0"/>
              <a:t>Aggregate Functions and Grouping</a:t>
            </a:r>
          </a:p>
        </p:txBody>
      </p:sp>
      <p:sp>
        <p:nvSpPr>
          <p:cNvPr id="3" name="Content Placeholder 2"/>
          <p:cNvSpPr>
            <a:spLocks noGrp="1"/>
          </p:cNvSpPr>
          <p:nvPr>
            <p:ph idx="1"/>
          </p:nvPr>
        </p:nvSpPr>
        <p:spPr>
          <a:xfrm>
            <a:off x="352874" y="1139687"/>
            <a:ext cx="9506743" cy="5287199"/>
          </a:xfrm>
        </p:spPr>
        <p:txBody>
          <a:bodyPr>
            <a:normAutofit/>
          </a:bodyPr>
          <a:lstStyle/>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0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9" name="Picture 8">
            <a:extLst>
              <a:ext uri="{FF2B5EF4-FFF2-40B4-BE49-F238E27FC236}">
                <a16:creationId xmlns:a16="http://schemas.microsoft.com/office/drawing/2014/main" id="{99BB3AF2-8421-4BC5-AFA2-5D2C4323A046}"/>
              </a:ext>
            </a:extLst>
          </p:cNvPr>
          <p:cNvPicPr>
            <a:picLocks noChangeAspect="1"/>
          </p:cNvPicPr>
          <p:nvPr/>
        </p:nvPicPr>
        <p:blipFill>
          <a:blip r:embed="rId2"/>
          <a:stretch>
            <a:fillRect/>
          </a:stretch>
        </p:blipFill>
        <p:spPr>
          <a:xfrm>
            <a:off x="1488570" y="4238567"/>
            <a:ext cx="5724994" cy="1969398"/>
          </a:xfrm>
          <a:prstGeom prst="rect">
            <a:avLst/>
          </a:prstGeom>
        </p:spPr>
      </p:pic>
      <p:sp>
        <p:nvSpPr>
          <p:cNvPr id="11" name="TextBox 10">
            <a:extLst>
              <a:ext uri="{FF2B5EF4-FFF2-40B4-BE49-F238E27FC236}">
                <a16:creationId xmlns:a16="http://schemas.microsoft.com/office/drawing/2014/main" id="{057C24EA-C88B-434B-A63F-5177A8103D3C}"/>
              </a:ext>
            </a:extLst>
          </p:cNvPr>
          <p:cNvSpPr txBox="1"/>
          <p:nvPr/>
        </p:nvSpPr>
        <p:spPr>
          <a:xfrm>
            <a:off x="533768" y="1260158"/>
            <a:ext cx="9325849" cy="1569660"/>
          </a:xfrm>
          <a:prstGeom prst="rect">
            <a:avLst/>
          </a:prstGeom>
          <a:noFill/>
        </p:spPr>
        <p:txBody>
          <a:bodyPr wrap="square">
            <a:spAutoFit/>
          </a:bodyPr>
          <a:lstStyle/>
          <a:p>
            <a:r>
              <a:rPr lang="en-US" sz="2400" dirty="0"/>
              <a:t>If no renaming is applied, then the attributes of the resulting relation that correspond to the function list will each be the concatenation of the function name with the attribute name in the form &lt;function&gt;_&lt;attribute&gt;.</a:t>
            </a:r>
          </a:p>
        </p:txBody>
      </p:sp>
      <p:pic>
        <p:nvPicPr>
          <p:cNvPr id="4" name="Picture 3"/>
          <p:cNvPicPr>
            <a:picLocks noChangeAspect="1"/>
          </p:cNvPicPr>
          <p:nvPr/>
        </p:nvPicPr>
        <p:blipFill>
          <a:blip r:embed="rId3"/>
          <a:stretch>
            <a:fillRect/>
          </a:stretch>
        </p:blipFill>
        <p:spPr>
          <a:xfrm>
            <a:off x="1271845" y="3065359"/>
            <a:ext cx="8151653" cy="937667"/>
          </a:xfrm>
          <a:prstGeom prst="rect">
            <a:avLst/>
          </a:prstGeom>
        </p:spPr>
      </p:pic>
    </p:spTree>
    <p:extLst>
      <p:ext uri="{BB962C8B-B14F-4D97-AF65-F5344CB8AC3E}">
        <p14:creationId xmlns:p14="http://schemas.microsoft.com/office/powerpoint/2010/main" val="3618892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302052"/>
            <a:ext cx="9321213" cy="1320800"/>
          </a:xfrm>
        </p:spPr>
        <p:txBody>
          <a:bodyPr>
            <a:normAutofit/>
          </a:bodyPr>
          <a:lstStyle/>
          <a:p>
            <a:r>
              <a:rPr lang="en-US" dirty="0"/>
              <a:t>Aggregate Functions and Grouping</a:t>
            </a:r>
          </a:p>
        </p:txBody>
      </p:sp>
      <p:sp>
        <p:nvSpPr>
          <p:cNvPr id="3" name="Content Placeholder 2"/>
          <p:cNvSpPr>
            <a:spLocks noGrp="1"/>
          </p:cNvSpPr>
          <p:nvPr>
            <p:ph idx="1"/>
          </p:nvPr>
        </p:nvSpPr>
        <p:spPr>
          <a:xfrm>
            <a:off x="352874" y="1139687"/>
            <a:ext cx="9506743" cy="5287199"/>
          </a:xfrm>
        </p:spPr>
        <p:txBody>
          <a:bodyPr>
            <a:normAutofit/>
          </a:bodyPr>
          <a:lstStyle/>
          <a:p>
            <a:r>
              <a:rPr lang="en-US" sz="2400" dirty="0">
                <a:solidFill>
                  <a:schemeClr val="tx1">
                    <a:lumMod val="95000"/>
                    <a:lumOff val="5000"/>
                  </a:schemeClr>
                </a:solidFill>
              </a:rPr>
              <a:t>If no grouping attributes are specified, the functions are applied to all the tuples in the relation, so the resulting relation has a single tuple only. </a:t>
            </a:r>
          </a:p>
          <a:p>
            <a:endParaRPr lang="en-US" sz="20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9" name="Picture 8">
            <a:extLst>
              <a:ext uri="{FF2B5EF4-FFF2-40B4-BE49-F238E27FC236}">
                <a16:creationId xmlns:a16="http://schemas.microsoft.com/office/drawing/2014/main" id="{406CC72E-962F-4DB3-8335-9C9883306B3D}"/>
              </a:ext>
            </a:extLst>
          </p:cNvPr>
          <p:cNvPicPr>
            <a:picLocks noChangeAspect="1"/>
          </p:cNvPicPr>
          <p:nvPr/>
        </p:nvPicPr>
        <p:blipFill>
          <a:blip r:embed="rId2"/>
          <a:stretch>
            <a:fillRect/>
          </a:stretch>
        </p:blipFill>
        <p:spPr>
          <a:xfrm>
            <a:off x="2332383" y="4111521"/>
            <a:ext cx="7008677" cy="1617387"/>
          </a:xfrm>
          <a:prstGeom prst="rect">
            <a:avLst/>
          </a:prstGeom>
        </p:spPr>
      </p:pic>
      <p:pic>
        <p:nvPicPr>
          <p:cNvPr id="4" name="Picture 3"/>
          <p:cNvPicPr>
            <a:picLocks noChangeAspect="1"/>
          </p:cNvPicPr>
          <p:nvPr/>
        </p:nvPicPr>
        <p:blipFill>
          <a:blip r:embed="rId3"/>
          <a:stretch>
            <a:fillRect/>
          </a:stretch>
        </p:blipFill>
        <p:spPr>
          <a:xfrm>
            <a:off x="1202338" y="2663781"/>
            <a:ext cx="9148240" cy="1216240"/>
          </a:xfrm>
          <a:prstGeom prst="rect">
            <a:avLst/>
          </a:prstGeom>
        </p:spPr>
      </p:pic>
    </p:spTree>
    <p:extLst>
      <p:ext uri="{BB962C8B-B14F-4D97-AF65-F5344CB8AC3E}">
        <p14:creationId xmlns:p14="http://schemas.microsoft.com/office/powerpoint/2010/main" val="2499830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6" name="TextBox 5">
            <a:extLst>
              <a:ext uri="{FF2B5EF4-FFF2-40B4-BE49-F238E27FC236}">
                <a16:creationId xmlns:a16="http://schemas.microsoft.com/office/drawing/2014/main" id="{D040CF91-01E5-4E44-89B2-B695CE813175}"/>
              </a:ext>
            </a:extLst>
          </p:cNvPr>
          <p:cNvSpPr txBox="1"/>
          <p:nvPr/>
        </p:nvSpPr>
        <p:spPr>
          <a:xfrm>
            <a:off x="541798" y="1118232"/>
            <a:ext cx="8865267" cy="830997"/>
          </a:xfrm>
          <a:prstGeom prst="rect">
            <a:avLst/>
          </a:prstGeom>
          <a:noFill/>
        </p:spPr>
        <p:txBody>
          <a:bodyPr wrap="square">
            <a:spAutoFit/>
          </a:bodyPr>
          <a:lstStyle/>
          <a:p>
            <a:r>
              <a:rPr lang="en-US" sz="2400" b="1" dirty="0"/>
              <a:t>QUERY: </a:t>
            </a:r>
            <a:r>
              <a:rPr lang="en-US" sz="2400" dirty="0"/>
              <a:t>Retrieve the name and address of all employees who work for the ‘Research’ department.</a:t>
            </a:r>
          </a:p>
        </p:txBody>
      </p:sp>
      <p:pic>
        <p:nvPicPr>
          <p:cNvPr id="7" name="Picture 6" descr="fig05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058" y="2056320"/>
            <a:ext cx="6300786" cy="467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7511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3" name="Rectangle 2"/>
          <p:cNvSpPr/>
          <p:nvPr/>
        </p:nvSpPr>
        <p:spPr>
          <a:xfrm>
            <a:off x="770416" y="4599668"/>
            <a:ext cx="8837410" cy="1938992"/>
          </a:xfrm>
          <a:prstGeom prst="rect">
            <a:avLst/>
          </a:prstGeom>
        </p:spPr>
        <p:txBody>
          <a:bodyPr wrap="square">
            <a:spAutoFit/>
          </a:bodyPr>
          <a:lstStyle/>
          <a:p>
            <a:r>
              <a:rPr lang="en-US" sz="2400" dirty="0"/>
              <a:t>This query could be specified in other ways; for example, the order of the JOIN and SELECT operations could be reversed, or the JOIN could be replaced by a NATURAL JOIN after renaming one of the join attributes to match the other join attribute name.</a:t>
            </a:r>
          </a:p>
        </p:txBody>
      </p:sp>
      <p:sp>
        <p:nvSpPr>
          <p:cNvPr id="6" name="TextBox 5">
            <a:extLst>
              <a:ext uri="{FF2B5EF4-FFF2-40B4-BE49-F238E27FC236}">
                <a16:creationId xmlns:a16="http://schemas.microsoft.com/office/drawing/2014/main" id="{D040CF91-01E5-4E44-89B2-B695CE813175}"/>
              </a:ext>
            </a:extLst>
          </p:cNvPr>
          <p:cNvSpPr txBox="1"/>
          <p:nvPr/>
        </p:nvSpPr>
        <p:spPr>
          <a:xfrm>
            <a:off x="541798" y="1118232"/>
            <a:ext cx="8865267" cy="830997"/>
          </a:xfrm>
          <a:prstGeom prst="rect">
            <a:avLst/>
          </a:prstGeom>
          <a:noFill/>
        </p:spPr>
        <p:txBody>
          <a:bodyPr wrap="square">
            <a:spAutoFit/>
          </a:bodyPr>
          <a:lstStyle/>
          <a:p>
            <a:r>
              <a:rPr lang="en-US" sz="2400" b="1" dirty="0"/>
              <a:t>QUERY: </a:t>
            </a:r>
            <a:r>
              <a:rPr lang="en-US" sz="2400" dirty="0"/>
              <a:t>Retrieve the name and address of all employees who work for the ‘Research’ department.</a:t>
            </a:r>
          </a:p>
        </p:txBody>
      </p:sp>
      <p:pic>
        <p:nvPicPr>
          <p:cNvPr id="5" name="Picture 4"/>
          <p:cNvPicPr>
            <a:picLocks noChangeAspect="1"/>
          </p:cNvPicPr>
          <p:nvPr/>
        </p:nvPicPr>
        <p:blipFill>
          <a:blip r:embed="rId2"/>
          <a:stretch>
            <a:fillRect/>
          </a:stretch>
        </p:blipFill>
        <p:spPr>
          <a:xfrm>
            <a:off x="672284" y="2183836"/>
            <a:ext cx="9496425" cy="2181225"/>
          </a:xfrm>
          <a:prstGeom prst="rect">
            <a:avLst/>
          </a:prstGeom>
        </p:spPr>
      </p:pic>
    </p:spTree>
    <p:extLst>
      <p:ext uri="{BB962C8B-B14F-4D97-AF65-F5344CB8AC3E}">
        <p14:creationId xmlns:p14="http://schemas.microsoft.com/office/powerpoint/2010/main" val="26317151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8" name="TextBox 7">
            <a:extLst>
              <a:ext uri="{FF2B5EF4-FFF2-40B4-BE49-F238E27FC236}">
                <a16:creationId xmlns:a16="http://schemas.microsoft.com/office/drawing/2014/main" id="{24FAB506-DE75-4AF5-8F5D-F1A056E0FFCF}"/>
              </a:ext>
            </a:extLst>
          </p:cNvPr>
          <p:cNvSpPr txBox="1"/>
          <p:nvPr/>
        </p:nvSpPr>
        <p:spPr>
          <a:xfrm>
            <a:off x="413772" y="856435"/>
            <a:ext cx="8610600" cy="1200329"/>
          </a:xfrm>
          <a:prstGeom prst="rect">
            <a:avLst/>
          </a:prstGeom>
          <a:noFill/>
        </p:spPr>
        <p:txBody>
          <a:bodyPr wrap="square">
            <a:spAutoFit/>
          </a:bodyPr>
          <a:lstStyle/>
          <a:p>
            <a:r>
              <a:rPr lang="en-US" sz="2400" b="1" dirty="0"/>
              <a:t>QUERY: </a:t>
            </a:r>
            <a:r>
              <a:rPr lang="en-US" sz="2400" dirty="0"/>
              <a:t>For every project located in ‘Stafford’, list the project number, the controlling department number, and the department manager’s last name, address, and birth date.</a:t>
            </a:r>
          </a:p>
        </p:txBody>
      </p:sp>
      <p:pic>
        <p:nvPicPr>
          <p:cNvPr id="7" name="Picture 6" descr="fig05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941" y="2177235"/>
            <a:ext cx="6300786" cy="467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590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6" name="Rectangle 5"/>
          <p:cNvSpPr/>
          <p:nvPr/>
        </p:nvSpPr>
        <p:spPr>
          <a:xfrm>
            <a:off x="851453" y="4856716"/>
            <a:ext cx="8610600" cy="1200329"/>
          </a:xfrm>
          <a:prstGeom prst="rect">
            <a:avLst/>
          </a:prstGeom>
        </p:spPr>
        <p:txBody>
          <a:bodyPr wrap="square">
            <a:spAutoFit/>
          </a:bodyPr>
          <a:lstStyle/>
          <a:p>
            <a:r>
              <a:rPr lang="en-US" sz="2400" dirty="0"/>
              <a:t>First select the projects located in Stafford, then join them with their controlling departments, and then join the result with the department managers.</a:t>
            </a:r>
          </a:p>
        </p:txBody>
      </p:sp>
      <p:sp>
        <p:nvSpPr>
          <p:cNvPr id="8" name="TextBox 7">
            <a:extLst>
              <a:ext uri="{FF2B5EF4-FFF2-40B4-BE49-F238E27FC236}">
                <a16:creationId xmlns:a16="http://schemas.microsoft.com/office/drawing/2014/main" id="{24FAB506-DE75-4AF5-8F5D-F1A056E0FFCF}"/>
              </a:ext>
            </a:extLst>
          </p:cNvPr>
          <p:cNvSpPr txBox="1"/>
          <p:nvPr/>
        </p:nvSpPr>
        <p:spPr>
          <a:xfrm>
            <a:off x="957469" y="1372378"/>
            <a:ext cx="8610600" cy="1200329"/>
          </a:xfrm>
          <a:prstGeom prst="rect">
            <a:avLst/>
          </a:prstGeom>
          <a:noFill/>
        </p:spPr>
        <p:txBody>
          <a:bodyPr wrap="square">
            <a:spAutoFit/>
          </a:bodyPr>
          <a:lstStyle/>
          <a:p>
            <a:r>
              <a:rPr lang="en-US" sz="2400" b="1" dirty="0"/>
              <a:t>QUERY: </a:t>
            </a:r>
            <a:r>
              <a:rPr lang="en-US" sz="2400" dirty="0"/>
              <a:t>For every project located in ‘Stafford’, list the project number, the controlling department number, and the department manager’s last name, address, and birth date.</a:t>
            </a:r>
          </a:p>
        </p:txBody>
      </p:sp>
      <p:pic>
        <p:nvPicPr>
          <p:cNvPr id="3" name="Picture 2"/>
          <p:cNvPicPr>
            <a:picLocks noChangeAspect="1"/>
          </p:cNvPicPr>
          <p:nvPr/>
        </p:nvPicPr>
        <p:blipFill>
          <a:blip r:embed="rId2"/>
          <a:stretch>
            <a:fillRect/>
          </a:stretch>
        </p:blipFill>
        <p:spPr>
          <a:xfrm>
            <a:off x="1074909" y="2952711"/>
            <a:ext cx="8658225" cy="1524000"/>
          </a:xfrm>
          <a:prstGeom prst="rect">
            <a:avLst/>
          </a:prstGeom>
        </p:spPr>
      </p:pic>
    </p:spTree>
    <p:extLst>
      <p:ext uri="{BB962C8B-B14F-4D97-AF65-F5344CB8AC3E}">
        <p14:creationId xmlns:p14="http://schemas.microsoft.com/office/powerpoint/2010/main" val="5727674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8" name="TextBox 7">
            <a:extLst>
              <a:ext uri="{FF2B5EF4-FFF2-40B4-BE49-F238E27FC236}">
                <a16:creationId xmlns:a16="http://schemas.microsoft.com/office/drawing/2014/main" id="{24FAB506-DE75-4AF5-8F5D-F1A056E0FFCF}"/>
              </a:ext>
            </a:extLst>
          </p:cNvPr>
          <p:cNvSpPr txBox="1"/>
          <p:nvPr/>
        </p:nvSpPr>
        <p:spPr>
          <a:xfrm>
            <a:off x="607541" y="1101336"/>
            <a:ext cx="8610600" cy="830997"/>
          </a:xfrm>
          <a:prstGeom prst="rect">
            <a:avLst/>
          </a:prstGeom>
          <a:noFill/>
        </p:spPr>
        <p:txBody>
          <a:bodyPr wrap="square">
            <a:spAutoFit/>
          </a:bodyPr>
          <a:lstStyle/>
          <a:p>
            <a:r>
              <a:rPr lang="en-US" sz="2400" b="1" dirty="0"/>
              <a:t>QUERY: </a:t>
            </a:r>
            <a:r>
              <a:rPr lang="en-US" sz="2400" dirty="0"/>
              <a:t>Retrieve the names of employees who have no dependents.</a:t>
            </a:r>
          </a:p>
        </p:txBody>
      </p:sp>
      <p:pic>
        <p:nvPicPr>
          <p:cNvPr id="7" name="Picture 6" descr="fig05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355" y="1855959"/>
            <a:ext cx="6300786" cy="467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24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241024" cy="4661243"/>
          </a:xfrm>
        </p:spPr>
        <p:txBody>
          <a:bodyPr>
            <a:normAutofit/>
          </a:bodyPr>
          <a:lstStyle/>
          <a:p>
            <a:r>
              <a:rPr lang="en-US" sz="2000" b="1" i="1" u="sng" dirty="0">
                <a:solidFill>
                  <a:schemeClr val="accent2">
                    <a:lumMod val="75000"/>
                  </a:schemeClr>
                </a:solidFill>
              </a:rPr>
              <a:t>The SELECT Operation</a:t>
            </a:r>
          </a:p>
          <a:p>
            <a:r>
              <a:rPr lang="en-US" sz="2000" dirty="0"/>
              <a:t>The SELECT operation is used to choose a </a:t>
            </a:r>
            <a:r>
              <a:rPr lang="en-US" sz="2000" b="1" dirty="0">
                <a:solidFill>
                  <a:srgbClr val="C00000"/>
                </a:solidFill>
              </a:rPr>
              <a:t>subset of the tuples from a relation that satisfies a selection condition</a:t>
            </a:r>
            <a:r>
              <a:rPr lang="en-US" sz="2000" dirty="0"/>
              <a:t>. </a:t>
            </a:r>
          </a:p>
          <a:p>
            <a:r>
              <a:rPr lang="en-US" sz="2000" dirty="0"/>
              <a:t>Alternatively, we can consider the SELECT operation to restrict the tuples in a relation to only those tuples that satisfy the condition. </a:t>
            </a:r>
          </a:p>
          <a:p>
            <a:r>
              <a:rPr lang="en-US" sz="2000" dirty="0"/>
              <a:t>For example: to select the EMPLOYEE tuples whose department is 4, </a:t>
            </a:r>
          </a:p>
          <a:p>
            <a:r>
              <a:rPr lang="en-US" sz="2000" dirty="0"/>
              <a:t>or those whose salary is greater than $30,000, we can individually specify each of these two conditions with a SELECT operation as follows:</a:t>
            </a:r>
          </a:p>
          <a:p>
            <a:endParaRPr lang="en-US" sz="1600" dirty="0"/>
          </a:p>
          <a:p>
            <a:endParaRPr lang="en-US" sz="1600" dirty="0"/>
          </a:p>
          <a:p>
            <a:endParaRPr lang="en-US" sz="1600" dirty="0"/>
          </a:p>
          <a:p>
            <a:endParaRPr lang="en-US" sz="1400" dirty="0"/>
          </a:p>
        </p:txBody>
      </p:sp>
      <p:pic>
        <p:nvPicPr>
          <p:cNvPr id="5" name="Picture 4"/>
          <p:cNvPicPr>
            <a:picLocks noChangeAspect="1"/>
          </p:cNvPicPr>
          <p:nvPr/>
        </p:nvPicPr>
        <p:blipFill>
          <a:blip r:embed="rId2"/>
          <a:stretch>
            <a:fillRect/>
          </a:stretch>
        </p:blipFill>
        <p:spPr>
          <a:xfrm>
            <a:off x="2461826" y="5050569"/>
            <a:ext cx="5084033" cy="14779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573762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6" name="Rectangle 5"/>
          <p:cNvSpPr/>
          <p:nvPr/>
        </p:nvSpPr>
        <p:spPr>
          <a:xfrm>
            <a:off x="740063" y="4787168"/>
            <a:ext cx="9066546" cy="1938992"/>
          </a:xfrm>
          <a:prstGeom prst="rect">
            <a:avLst/>
          </a:prstGeom>
        </p:spPr>
        <p:txBody>
          <a:bodyPr wrap="square">
            <a:spAutoFit/>
          </a:bodyPr>
          <a:lstStyle/>
          <a:p>
            <a:r>
              <a:rPr lang="en-US" sz="2000" dirty="0"/>
              <a:t>Retrieve a relation with all employee </a:t>
            </a:r>
            <a:r>
              <a:rPr lang="en-US" sz="2000" dirty="0" err="1"/>
              <a:t>Ssns</a:t>
            </a:r>
            <a:r>
              <a:rPr lang="en-US" sz="2000" dirty="0"/>
              <a:t> in ALL_EMPS. </a:t>
            </a:r>
          </a:p>
          <a:p>
            <a:r>
              <a:rPr lang="en-US" sz="2000" dirty="0"/>
              <a:t>Create a table with the </a:t>
            </a:r>
            <a:r>
              <a:rPr lang="en-US" sz="2000" dirty="0" err="1"/>
              <a:t>Ssns</a:t>
            </a:r>
            <a:r>
              <a:rPr lang="en-US" sz="2000" dirty="0"/>
              <a:t> of employees who have at least one dependent in EMPS_WITH_DEPS. </a:t>
            </a:r>
          </a:p>
          <a:p>
            <a:r>
              <a:rPr lang="en-US" sz="2000" dirty="0"/>
              <a:t>Apply the SET DIFFERENCE operation to retrieve</a:t>
            </a:r>
          </a:p>
          <a:p>
            <a:r>
              <a:rPr lang="en-US" sz="2000" dirty="0"/>
              <a:t>employees </a:t>
            </a:r>
            <a:r>
              <a:rPr lang="en-US" sz="2000" dirty="0" err="1"/>
              <a:t>Ssns</a:t>
            </a:r>
            <a:r>
              <a:rPr lang="en-US" sz="2000" dirty="0"/>
              <a:t> with no dependents in EMPS_WITHOUT_DEPS, and finally join this with EMPLOYEE to retrieve the desired attributes.</a:t>
            </a:r>
          </a:p>
        </p:txBody>
      </p:sp>
      <p:sp>
        <p:nvSpPr>
          <p:cNvPr id="8" name="TextBox 7">
            <a:extLst>
              <a:ext uri="{FF2B5EF4-FFF2-40B4-BE49-F238E27FC236}">
                <a16:creationId xmlns:a16="http://schemas.microsoft.com/office/drawing/2014/main" id="{24FAB506-DE75-4AF5-8F5D-F1A056E0FFCF}"/>
              </a:ext>
            </a:extLst>
          </p:cNvPr>
          <p:cNvSpPr txBox="1"/>
          <p:nvPr/>
        </p:nvSpPr>
        <p:spPr>
          <a:xfrm>
            <a:off x="607541" y="1101336"/>
            <a:ext cx="8610600" cy="830997"/>
          </a:xfrm>
          <a:prstGeom prst="rect">
            <a:avLst/>
          </a:prstGeom>
          <a:noFill/>
        </p:spPr>
        <p:txBody>
          <a:bodyPr wrap="square">
            <a:spAutoFit/>
          </a:bodyPr>
          <a:lstStyle/>
          <a:p>
            <a:r>
              <a:rPr lang="en-US" sz="2400" b="1" dirty="0"/>
              <a:t>QUERY: </a:t>
            </a:r>
            <a:r>
              <a:rPr lang="en-US" sz="2400" dirty="0"/>
              <a:t>Retrieve the names of employees who have no dependents.</a:t>
            </a:r>
          </a:p>
        </p:txBody>
      </p:sp>
      <p:pic>
        <p:nvPicPr>
          <p:cNvPr id="5" name="Picture 4">
            <a:extLst>
              <a:ext uri="{FF2B5EF4-FFF2-40B4-BE49-F238E27FC236}">
                <a16:creationId xmlns:a16="http://schemas.microsoft.com/office/drawing/2014/main" id="{07DA4E0D-45E9-4D89-8A15-4DE0E01FFA69}"/>
              </a:ext>
            </a:extLst>
          </p:cNvPr>
          <p:cNvPicPr>
            <a:picLocks noChangeAspect="1"/>
          </p:cNvPicPr>
          <p:nvPr/>
        </p:nvPicPr>
        <p:blipFill>
          <a:blip r:embed="rId2"/>
          <a:stretch>
            <a:fillRect/>
          </a:stretch>
        </p:blipFill>
        <p:spPr>
          <a:xfrm>
            <a:off x="1805136" y="2013699"/>
            <a:ext cx="7413005" cy="1456641"/>
          </a:xfrm>
          <a:prstGeom prst="rect">
            <a:avLst/>
          </a:prstGeom>
        </p:spPr>
      </p:pic>
      <p:pic>
        <p:nvPicPr>
          <p:cNvPr id="9" name="Picture 8">
            <a:extLst>
              <a:ext uri="{FF2B5EF4-FFF2-40B4-BE49-F238E27FC236}">
                <a16:creationId xmlns:a16="http://schemas.microsoft.com/office/drawing/2014/main" id="{B6691E95-2534-41FB-8A64-8D6834B2EAE5}"/>
              </a:ext>
            </a:extLst>
          </p:cNvPr>
          <p:cNvPicPr>
            <a:picLocks noChangeAspect="1"/>
          </p:cNvPicPr>
          <p:nvPr/>
        </p:nvPicPr>
        <p:blipFill>
          <a:blip r:embed="rId3"/>
          <a:stretch>
            <a:fillRect/>
          </a:stretch>
        </p:blipFill>
        <p:spPr>
          <a:xfrm>
            <a:off x="352874" y="3776981"/>
            <a:ext cx="10620698" cy="620575"/>
          </a:xfrm>
          <a:prstGeom prst="rect">
            <a:avLst/>
          </a:prstGeom>
        </p:spPr>
      </p:pic>
    </p:spTree>
    <p:extLst>
      <p:ext uri="{BB962C8B-B14F-4D97-AF65-F5344CB8AC3E}">
        <p14:creationId xmlns:p14="http://schemas.microsoft.com/office/powerpoint/2010/main" val="25884667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8" name="TextBox 7">
            <a:extLst>
              <a:ext uri="{FF2B5EF4-FFF2-40B4-BE49-F238E27FC236}">
                <a16:creationId xmlns:a16="http://schemas.microsoft.com/office/drawing/2014/main" id="{24FAB506-DE75-4AF5-8F5D-F1A056E0FFCF}"/>
              </a:ext>
            </a:extLst>
          </p:cNvPr>
          <p:cNvSpPr txBox="1"/>
          <p:nvPr/>
        </p:nvSpPr>
        <p:spPr>
          <a:xfrm>
            <a:off x="607541" y="1101336"/>
            <a:ext cx="8610600" cy="830997"/>
          </a:xfrm>
          <a:prstGeom prst="rect">
            <a:avLst/>
          </a:prstGeom>
          <a:noFill/>
        </p:spPr>
        <p:txBody>
          <a:bodyPr wrap="square">
            <a:spAutoFit/>
          </a:bodyPr>
          <a:lstStyle/>
          <a:p>
            <a:r>
              <a:rPr lang="en-US" sz="2400" b="1" dirty="0"/>
              <a:t>QUERY: </a:t>
            </a:r>
            <a:r>
              <a:rPr lang="en-US" sz="2400" dirty="0"/>
              <a:t>List the names of managers who have at least one dependent.</a:t>
            </a:r>
          </a:p>
        </p:txBody>
      </p:sp>
      <p:pic>
        <p:nvPicPr>
          <p:cNvPr id="7" name="Picture 6" descr="fig05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933" y="1691202"/>
            <a:ext cx="6300786" cy="467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7825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6" name="Rectangle 5"/>
          <p:cNvSpPr/>
          <p:nvPr/>
        </p:nvSpPr>
        <p:spPr>
          <a:xfrm>
            <a:off x="700307" y="4433225"/>
            <a:ext cx="9066546" cy="1323439"/>
          </a:xfrm>
          <a:prstGeom prst="rect">
            <a:avLst/>
          </a:prstGeom>
        </p:spPr>
        <p:txBody>
          <a:bodyPr wrap="square">
            <a:spAutoFit/>
          </a:bodyPr>
          <a:lstStyle/>
          <a:p>
            <a:r>
              <a:rPr lang="en-US" sz="2000" dirty="0"/>
              <a:t>Retrieve the </a:t>
            </a:r>
            <a:r>
              <a:rPr lang="en-US" sz="2000" dirty="0" err="1"/>
              <a:t>Ssns</a:t>
            </a:r>
            <a:r>
              <a:rPr lang="en-US" sz="2000" dirty="0"/>
              <a:t> of managers in MGRS, and the </a:t>
            </a:r>
            <a:r>
              <a:rPr lang="en-US" sz="2000" dirty="0" err="1"/>
              <a:t>Ssns</a:t>
            </a:r>
            <a:r>
              <a:rPr lang="en-US" sz="2000" dirty="0"/>
              <a:t> of employees</a:t>
            </a:r>
          </a:p>
          <a:p>
            <a:r>
              <a:rPr lang="en-US" sz="2000" dirty="0"/>
              <a:t>with at least one dependent in EMPS_WITH_DEPS, then we apply the SET</a:t>
            </a:r>
          </a:p>
          <a:p>
            <a:r>
              <a:rPr lang="en-US" sz="2000" dirty="0"/>
              <a:t>INTERSECTION operation to get the </a:t>
            </a:r>
            <a:r>
              <a:rPr lang="en-US" sz="2000" dirty="0" err="1"/>
              <a:t>Ssns</a:t>
            </a:r>
            <a:r>
              <a:rPr lang="en-US" sz="2000" dirty="0"/>
              <a:t> of managers who have at least one</a:t>
            </a:r>
          </a:p>
          <a:p>
            <a:r>
              <a:rPr lang="en-US" sz="2000" dirty="0"/>
              <a:t>dependent.</a:t>
            </a:r>
          </a:p>
        </p:txBody>
      </p:sp>
      <p:sp>
        <p:nvSpPr>
          <p:cNvPr id="8" name="TextBox 7">
            <a:extLst>
              <a:ext uri="{FF2B5EF4-FFF2-40B4-BE49-F238E27FC236}">
                <a16:creationId xmlns:a16="http://schemas.microsoft.com/office/drawing/2014/main" id="{24FAB506-DE75-4AF5-8F5D-F1A056E0FFCF}"/>
              </a:ext>
            </a:extLst>
          </p:cNvPr>
          <p:cNvSpPr txBox="1"/>
          <p:nvPr/>
        </p:nvSpPr>
        <p:spPr>
          <a:xfrm>
            <a:off x="607541" y="1101336"/>
            <a:ext cx="8610600" cy="830997"/>
          </a:xfrm>
          <a:prstGeom prst="rect">
            <a:avLst/>
          </a:prstGeom>
          <a:noFill/>
        </p:spPr>
        <p:txBody>
          <a:bodyPr wrap="square">
            <a:spAutoFit/>
          </a:bodyPr>
          <a:lstStyle/>
          <a:p>
            <a:r>
              <a:rPr lang="en-US" sz="2400" b="1" dirty="0"/>
              <a:t>QUERY: </a:t>
            </a:r>
            <a:r>
              <a:rPr lang="en-US" sz="2400" dirty="0"/>
              <a:t>List the names of managers who have at least one dependent.</a:t>
            </a:r>
          </a:p>
        </p:txBody>
      </p:sp>
      <p:pic>
        <p:nvPicPr>
          <p:cNvPr id="3" name="Picture 2"/>
          <p:cNvPicPr>
            <a:picLocks noChangeAspect="1"/>
          </p:cNvPicPr>
          <p:nvPr/>
        </p:nvPicPr>
        <p:blipFill>
          <a:blip r:embed="rId2"/>
          <a:stretch>
            <a:fillRect/>
          </a:stretch>
        </p:blipFill>
        <p:spPr>
          <a:xfrm>
            <a:off x="700306" y="2085159"/>
            <a:ext cx="9988593" cy="2033760"/>
          </a:xfrm>
          <a:prstGeom prst="rect">
            <a:avLst/>
          </a:prstGeom>
        </p:spPr>
      </p:pic>
    </p:spTree>
    <p:extLst>
      <p:ext uri="{BB962C8B-B14F-4D97-AF65-F5344CB8AC3E}">
        <p14:creationId xmlns:p14="http://schemas.microsoft.com/office/powerpoint/2010/main" val="32970347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8" name="TextBox 7">
            <a:extLst>
              <a:ext uri="{FF2B5EF4-FFF2-40B4-BE49-F238E27FC236}">
                <a16:creationId xmlns:a16="http://schemas.microsoft.com/office/drawing/2014/main" id="{24FAB506-DE75-4AF5-8F5D-F1A056E0FFCF}"/>
              </a:ext>
            </a:extLst>
          </p:cNvPr>
          <p:cNvSpPr txBox="1"/>
          <p:nvPr/>
        </p:nvSpPr>
        <p:spPr>
          <a:xfrm>
            <a:off x="607541" y="1101336"/>
            <a:ext cx="8610600" cy="830997"/>
          </a:xfrm>
          <a:prstGeom prst="rect">
            <a:avLst/>
          </a:prstGeom>
          <a:noFill/>
        </p:spPr>
        <p:txBody>
          <a:bodyPr wrap="square">
            <a:spAutoFit/>
          </a:bodyPr>
          <a:lstStyle/>
          <a:p>
            <a:r>
              <a:rPr lang="en-US" sz="2400" b="1" dirty="0"/>
              <a:t>QUERY: </a:t>
            </a:r>
            <a:r>
              <a:rPr lang="en-US" sz="2400" dirty="0"/>
              <a:t>List the names of all employees with two or more dependents.</a:t>
            </a:r>
          </a:p>
        </p:txBody>
      </p:sp>
      <p:pic>
        <p:nvPicPr>
          <p:cNvPr id="5" name="Picture 4" descr="fig05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933" y="1691202"/>
            <a:ext cx="6300786" cy="467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3965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8" name="TextBox 7">
            <a:extLst>
              <a:ext uri="{FF2B5EF4-FFF2-40B4-BE49-F238E27FC236}">
                <a16:creationId xmlns:a16="http://schemas.microsoft.com/office/drawing/2014/main" id="{24FAB506-DE75-4AF5-8F5D-F1A056E0FFCF}"/>
              </a:ext>
            </a:extLst>
          </p:cNvPr>
          <p:cNvSpPr txBox="1"/>
          <p:nvPr/>
        </p:nvSpPr>
        <p:spPr>
          <a:xfrm>
            <a:off x="607541" y="1101336"/>
            <a:ext cx="8610600" cy="830997"/>
          </a:xfrm>
          <a:prstGeom prst="rect">
            <a:avLst/>
          </a:prstGeom>
          <a:noFill/>
        </p:spPr>
        <p:txBody>
          <a:bodyPr wrap="square">
            <a:spAutoFit/>
          </a:bodyPr>
          <a:lstStyle/>
          <a:p>
            <a:r>
              <a:rPr lang="en-US" sz="2400" b="1" dirty="0"/>
              <a:t>QUERY: </a:t>
            </a:r>
            <a:r>
              <a:rPr lang="en-US" sz="2400" dirty="0"/>
              <a:t>List the names of all employees with two or more dependents.</a:t>
            </a:r>
          </a:p>
        </p:txBody>
      </p:sp>
      <p:pic>
        <p:nvPicPr>
          <p:cNvPr id="3" name="Picture 2"/>
          <p:cNvPicPr>
            <a:picLocks noChangeAspect="1"/>
          </p:cNvPicPr>
          <p:nvPr/>
        </p:nvPicPr>
        <p:blipFill>
          <a:blip r:embed="rId2"/>
          <a:stretch>
            <a:fillRect/>
          </a:stretch>
        </p:blipFill>
        <p:spPr>
          <a:xfrm>
            <a:off x="352874" y="2321654"/>
            <a:ext cx="11277064" cy="1591319"/>
          </a:xfrm>
          <a:prstGeom prst="rect">
            <a:avLst/>
          </a:prstGeom>
        </p:spPr>
      </p:pic>
    </p:spTree>
    <p:extLst>
      <p:ext uri="{BB962C8B-B14F-4D97-AF65-F5344CB8AC3E}">
        <p14:creationId xmlns:p14="http://schemas.microsoft.com/office/powerpoint/2010/main" val="32269750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8" name="TextBox 7">
            <a:extLst>
              <a:ext uri="{FF2B5EF4-FFF2-40B4-BE49-F238E27FC236}">
                <a16:creationId xmlns:a16="http://schemas.microsoft.com/office/drawing/2014/main" id="{24FAB506-DE75-4AF5-8F5D-F1A056E0FFCF}"/>
              </a:ext>
            </a:extLst>
          </p:cNvPr>
          <p:cNvSpPr txBox="1"/>
          <p:nvPr/>
        </p:nvSpPr>
        <p:spPr>
          <a:xfrm>
            <a:off x="607541" y="1101336"/>
            <a:ext cx="8610600" cy="830997"/>
          </a:xfrm>
          <a:prstGeom prst="rect">
            <a:avLst/>
          </a:prstGeom>
          <a:noFill/>
        </p:spPr>
        <p:txBody>
          <a:bodyPr wrap="square">
            <a:spAutoFit/>
          </a:bodyPr>
          <a:lstStyle/>
          <a:p>
            <a:r>
              <a:rPr lang="en-US" sz="2400" b="1" dirty="0"/>
              <a:t>QUERY: </a:t>
            </a:r>
            <a:r>
              <a:rPr lang="en-US" sz="2400" dirty="0"/>
              <a:t>Find the names of employees who work on all the projects controlled by department number 5.</a:t>
            </a:r>
          </a:p>
        </p:txBody>
      </p:sp>
      <p:pic>
        <p:nvPicPr>
          <p:cNvPr id="7" name="Picture 6" descr="fig05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803" y="1872434"/>
            <a:ext cx="6300786" cy="4677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659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874" y="196035"/>
            <a:ext cx="8865267" cy="1320800"/>
          </a:xfrm>
        </p:spPr>
        <p:txBody>
          <a:bodyPr>
            <a:normAutofit/>
          </a:bodyPr>
          <a:lstStyle/>
          <a:p>
            <a:r>
              <a:rPr lang="en-US" dirty="0"/>
              <a:t>Examples of Queries in Relational Algebra</a:t>
            </a:r>
          </a:p>
        </p:txBody>
      </p:sp>
      <p:sp>
        <p:nvSpPr>
          <p:cNvPr id="6" name="Rectangle 5"/>
          <p:cNvSpPr/>
          <p:nvPr/>
        </p:nvSpPr>
        <p:spPr>
          <a:xfrm>
            <a:off x="607541" y="3984309"/>
            <a:ext cx="8610600" cy="2677656"/>
          </a:xfrm>
          <a:prstGeom prst="rect">
            <a:avLst/>
          </a:prstGeom>
        </p:spPr>
        <p:txBody>
          <a:bodyPr wrap="square">
            <a:spAutoFit/>
          </a:bodyPr>
          <a:lstStyle/>
          <a:p>
            <a:r>
              <a:rPr lang="en-US" sz="2400" dirty="0"/>
              <a:t>Create a table DEPT5_PROJS that contains the project</a:t>
            </a:r>
          </a:p>
          <a:p>
            <a:r>
              <a:rPr lang="en-US" sz="2400" dirty="0"/>
              <a:t>numbers of all projects controlled by department 5. </a:t>
            </a:r>
          </a:p>
          <a:p>
            <a:r>
              <a:rPr lang="en-US" sz="2400" dirty="0"/>
              <a:t>EMP_PROJ that holds (</a:t>
            </a:r>
            <a:r>
              <a:rPr lang="en-US" sz="2400" dirty="0" err="1"/>
              <a:t>Ssn</a:t>
            </a:r>
            <a:r>
              <a:rPr lang="en-US" sz="2400" dirty="0"/>
              <a:t>, </a:t>
            </a:r>
            <a:r>
              <a:rPr lang="en-US" sz="2400" dirty="0" err="1"/>
              <a:t>Pno</a:t>
            </a:r>
            <a:r>
              <a:rPr lang="en-US" sz="2400" dirty="0"/>
              <a:t>) tuples, and apply the division operation. </a:t>
            </a:r>
          </a:p>
          <a:p>
            <a:r>
              <a:rPr lang="en-US" sz="2400" dirty="0"/>
              <a:t>Join the result of the division, which holds only </a:t>
            </a:r>
            <a:r>
              <a:rPr lang="en-US" sz="2400" dirty="0" err="1"/>
              <a:t>Ssn</a:t>
            </a:r>
            <a:r>
              <a:rPr lang="en-US" sz="2400" dirty="0"/>
              <a:t> values, with the EMPLOYEE table to retrieve the </a:t>
            </a:r>
            <a:r>
              <a:rPr lang="en-US" sz="2400" dirty="0" err="1"/>
              <a:t>Fname</a:t>
            </a:r>
            <a:r>
              <a:rPr lang="en-US" sz="2400" dirty="0"/>
              <a:t>, </a:t>
            </a:r>
            <a:r>
              <a:rPr lang="en-US" sz="2400" dirty="0" err="1"/>
              <a:t>Lname</a:t>
            </a:r>
            <a:r>
              <a:rPr lang="en-US" sz="2400" dirty="0"/>
              <a:t> attributes from EMPLOYEE.</a:t>
            </a:r>
          </a:p>
        </p:txBody>
      </p:sp>
      <p:sp>
        <p:nvSpPr>
          <p:cNvPr id="8" name="TextBox 7">
            <a:extLst>
              <a:ext uri="{FF2B5EF4-FFF2-40B4-BE49-F238E27FC236}">
                <a16:creationId xmlns:a16="http://schemas.microsoft.com/office/drawing/2014/main" id="{24FAB506-DE75-4AF5-8F5D-F1A056E0FFCF}"/>
              </a:ext>
            </a:extLst>
          </p:cNvPr>
          <p:cNvSpPr txBox="1"/>
          <p:nvPr/>
        </p:nvSpPr>
        <p:spPr>
          <a:xfrm>
            <a:off x="607541" y="1101336"/>
            <a:ext cx="8610600" cy="830997"/>
          </a:xfrm>
          <a:prstGeom prst="rect">
            <a:avLst/>
          </a:prstGeom>
          <a:noFill/>
        </p:spPr>
        <p:txBody>
          <a:bodyPr wrap="square">
            <a:spAutoFit/>
          </a:bodyPr>
          <a:lstStyle/>
          <a:p>
            <a:r>
              <a:rPr lang="en-US" sz="2400" b="1" dirty="0"/>
              <a:t>QUERY: </a:t>
            </a:r>
            <a:r>
              <a:rPr lang="en-US" sz="2400" dirty="0"/>
              <a:t>Find the names of employees who work on all the projects controlled by department number 5.</a:t>
            </a:r>
          </a:p>
        </p:txBody>
      </p:sp>
      <p:pic>
        <p:nvPicPr>
          <p:cNvPr id="3" name="Picture 2"/>
          <p:cNvPicPr>
            <a:picLocks noChangeAspect="1"/>
          </p:cNvPicPr>
          <p:nvPr/>
        </p:nvPicPr>
        <p:blipFill rotWithShape="1">
          <a:blip r:embed="rId2"/>
          <a:srcRect t="8927"/>
          <a:stretch/>
        </p:blipFill>
        <p:spPr>
          <a:xfrm>
            <a:off x="923119" y="2086512"/>
            <a:ext cx="7724775" cy="1743617"/>
          </a:xfrm>
          <a:prstGeom prst="rect">
            <a:avLst/>
          </a:prstGeom>
        </p:spPr>
      </p:pic>
    </p:spTree>
    <p:extLst>
      <p:ext uri="{BB962C8B-B14F-4D97-AF65-F5344CB8AC3E}">
        <p14:creationId xmlns:p14="http://schemas.microsoft.com/office/powerpoint/2010/main" val="269027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241024" cy="4661243"/>
          </a:xfrm>
        </p:spPr>
        <p:txBody>
          <a:bodyPr>
            <a:normAutofit/>
          </a:bodyPr>
          <a:lstStyle/>
          <a:p>
            <a:r>
              <a:rPr lang="en-US" sz="2400" b="1" i="1" u="sng" dirty="0">
                <a:solidFill>
                  <a:schemeClr val="accent2">
                    <a:lumMod val="75000"/>
                  </a:schemeClr>
                </a:solidFill>
              </a:rPr>
              <a:t>The SELECT Operation</a:t>
            </a:r>
          </a:p>
          <a:p>
            <a:r>
              <a:rPr lang="en-US" sz="2400" dirty="0"/>
              <a:t>The SELECT operation is denoted by:</a:t>
            </a:r>
          </a:p>
          <a:p>
            <a:endParaRPr lang="en-US" sz="2400" dirty="0"/>
          </a:p>
          <a:p>
            <a:endParaRPr lang="en-US" sz="2400" dirty="0"/>
          </a:p>
          <a:p>
            <a:pPr marL="0" indent="0">
              <a:buNone/>
            </a:pPr>
            <a:endParaRPr lang="en-US" sz="2400" dirty="0"/>
          </a:p>
          <a:p>
            <a:r>
              <a:rPr lang="en-US" sz="2400" dirty="0"/>
              <a:t>where the symbol σ (sigma) is used to denote the SELECT operator and the Selection condition is a Boolean expression (condition) specified on the attributes of relation R. </a:t>
            </a:r>
          </a:p>
          <a:p>
            <a:r>
              <a:rPr lang="en-US" sz="2400" dirty="0"/>
              <a:t>The relation resulting from the SELECT operation has the same attributes as R.</a:t>
            </a:r>
          </a:p>
          <a:p>
            <a:endParaRPr lang="en-US" sz="1400" dirty="0"/>
          </a:p>
        </p:txBody>
      </p:sp>
      <p:pic>
        <p:nvPicPr>
          <p:cNvPr id="4" name="Picture 3"/>
          <p:cNvPicPr>
            <a:picLocks noChangeAspect="1"/>
          </p:cNvPicPr>
          <p:nvPr/>
        </p:nvPicPr>
        <p:blipFill>
          <a:blip r:embed="rId2"/>
          <a:stretch>
            <a:fillRect/>
          </a:stretch>
        </p:blipFill>
        <p:spPr>
          <a:xfrm>
            <a:off x="2241850" y="3003635"/>
            <a:ext cx="6612490" cy="1194229"/>
          </a:xfrm>
          <a:prstGeom prst="rect">
            <a:avLst/>
          </a:prstGeom>
        </p:spPr>
      </p:pic>
    </p:spTree>
    <p:extLst>
      <p:ext uri="{BB962C8B-B14F-4D97-AF65-F5344CB8AC3E}">
        <p14:creationId xmlns:p14="http://schemas.microsoft.com/office/powerpoint/2010/main" val="1478383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241024" cy="4661243"/>
          </a:xfrm>
        </p:spPr>
        <p:txBody>
          <a:bodyPr>
            <a:normAutofit/>
          </a:bodyPr>
          <a:lstStyle/>
          <a:p>
            <a:r>
              <a:rPr lang="en-US" sz="2000" b="1" i="1" u="sng" dirty="0">
                <a:solidFill>
                  <a:schemeClr val="accent2">
                    <a:lumMod val="75000"/>
                  </a:schemeClr>
                </a:solidFill>
              </a:rPr>
              <a:t>The SELECT Operation</a:t>
            </a:r>
          </a:p>
          <a:p>
            <a:r>
              <a:rPr lang="en-US" sz="2000" dirty="0"/>
              <a:t>The Boolean expression specified in &lt;selection condition&gt; is made up of a number of clauses of the form</a:t>
            </a:r>
          </a:p>
          <a:p>
            <a:pPr lvl="1"/>
            <a:r>
              <a:rPr lang="en-US" sz="1800" dirty="0"/>
              <a:t>&lt;attribute name&gt; &lt;comparison op&gt; &lt;constant value&gt;</a:t>
            </a:r>
          </a:p>
          <a:p>
            <a:r>
              <a:rPr lang="en-US" sz="2000" dirty="0"/>
              <a:t>or</a:t>
            </a:r>
          </a:p>
          <a:p>
            <a:pPr lvl="1"/>
            <a:r>
              <a:rPr lang="en-US" sz="1800" dirty="0"/>
              <a:t>&lt;attribute name&gt; &lt;comparison op&gt; &lt;attribute name&gt;</a:t>
            </a:r>
          </a:p>
          <a:p>
            <a:r>
              <a:rPr lang="en-US" sz="2000" dirty="0"/>
              <a:t>where &lt;attribute name&gt; is the name of an attribute of R, </a:t>
            </a:r>
          </a:p>
          <a:p>
            <a:r>
              <a:rPr lang="en-US" sz="2000" dirty="0"/>
              <a:t>&lt;comparison op&gt; is normally one of the operators {=, &lt;, ≤, &gt;, ≥, ≠},</a:t>
            </a:r>
          </a:p>
          <a:p>
            <a:r>
              <a:rPr lang="en-US" sz="2000" dirty="0"/>
              <a:t> and &lt;constant value&gt; is a constant value from the attribute domain. </a:t>
            </a:r>
          </a:p>
          <a:p>
            <a:r>
              <a:rPr lang="en-US" sz="2000" dirty="0"/>
              <a:t>Clauses can be connected by the standard Boolean operators and, or, and not to form a general selection condition.</a:t>
            </a:r>
          </a:p>
          <a:p>
            <a:endParaRPr lang="en-US" sz="1400" dirty="0"/>
          </a:p>
        </p:txBody>
      </p:sp>
    </p:spTree>
    <p:extLst>
      <p:ext uri="{BB962C8B-B14F-4D97-AF65-F5344CB8AC3E}">
        <p14:creationId xmlns:p14="http://schemas.microsoft.com/office/powerpoint/2010/main" val="139377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Relational Operations: SELECT and PROJECT</a:t>
            </a:r>
          </a:p>
        </p:txBody>
      </p:sp>
      <p:sp>
        <p:nvSpPr>
          <p:cNvPr id="3" name="Content Placeholder 2"/>
          <p:cNvSpPr>
            <a:spLocks noGrp="1"/>
          </p:cNvSpPr>
          <p:nvPr>
            <p:ph idx="1"/>
          </p:nvPr>
        </p:nvSpPr>
        <p:spPr>
          <a:xfrm>
            <a:off x="611430" y="1867243"/>
            <a:ext cx="9238424" cy="4661243"/>
          </a:xfrm>
        </p:spPr>
        <p:txBody>
          <a:bodyPr>
            <a:normAutofit/>
          </a:bodyPr>
          <a:lstStyle/>
          <a:p>
            <a:r>
              <a:rPr lang="en-US" sz="2000" b="1" i="1" u="sng" dirty="0">
                <a:solidFill>
                  <a:schemeClr val="accent2">
                    <a:lumMod val="75000"/>
                  </a:schemeClr>
                </a:solidFill>
              </a:rPr>
              <a:t>The SELECT Operation</a:t>
            </a:r>
            <a:endParaRPr lang="en-US" sz="2000" dirty="0"/>
          </a:p>
          <a:p>
            <a:r>
              <a:rPr lang="en-US" sz="2000" dirty="0"/>
              <a:t>For example, to select the tuples for all employees who either work in department 4 and make over $25,000 per year, or work in department 5 and make over $30,000, we can specify the following SELECT operation:</a:t>
            </a:r>
          </a:p>
          <a:p>
            <a:endParaRPr lang="en-US" sz="1600" dirty="0"/>
          </a:p>
          <a:p>
            <a:endParaRPr lang="en-US" sz="1600" dirty="0"/>
          </a:p>
          <a:p>
            <a:endParaRPr lang="en-US" sz="1600" dirty="0"/>
          </a:p>
          <a:p>
            <a:endParaRPr lang="en-US" sz="1400" dirty="0"/>
          </a:p>
        </p:txBody>
      </p:sp>
      <p:pic>
        <p:nvPicPr>
          <p:cNvPr id="7" name="Picture 6">
            <a:extLst>
              <a:ext uri="{FF2B5EF4-FFF2-40B4-BE49-F238E27FC236}">
                <a16:creationId xmlns:a16="http://schemas.microsoft.com/office/drawing/2014/main" id="{BD608033-5A7F-4CE2-A42F-EB923A1D2F97}"/>
              </a:ext>
            </a:extLst>
          </p:cNvPr>
          <p:cNvPicPr>
            <a:picLocks noChangeAspect="1"/>
          </p:cNvPicPr>
          <p:nvPr/>
        </p:nvPicPr>
        <p:blipFill rotWithShape="1">
          <a:blip r:embed="rId2"/>
          <a:srcRect b="55202"/>
          <a:stretch/>
        </p:blipFill>
        <p:spPr>
          <a:xfrm>
            <a:off x="1158735" y="4300682"/>
            <a:ext cx="9404132" cy="2363448"/>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5" name="Picture 4"/>
          <p:cNvPicPr>
            <a:picLocks noChangeAspect="1"/>
          </p:cNvPicPr>
          <p:nvPr/>
        </p:nvPicPr>
        <p:blipFill>
          <a:blip r:embed="rId3"/>
          <a:stretch>
            <a:fillRect/>
          </a:stretch>
        </p:blipFill>
        <p:spPr>
          <a:xfrm>
            <a:off x="1158735" y="3321908"/>
            <a:ext cx="9251911" cy="7689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43945471"/>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2576</TotalTime>
  <Words>4844</Words>
  <Application>Microsoft Office PowerPoint</Application>
  <PresentationFormat>Widescreen</PresentationFormat>
  <Paragraphs>387</Paragraphs>
  <Slides>66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Symbol</vt:lpstr>
      <vt:lpstr>Tahoma</vt:lpstr>
      <vt:lpstr>Trebuchet MS</vt:lpstr>
      <vt:lpstr>Verdana</vt:lpstr>
      <vt:lpstr>Wingdings 3</vt:lpstr>
      <vt:lpstr>Facet</vt:lpstr>
      <vt:lpstr>Chapter 8  The Relational Algebra</vt:lpstr>
      <vt:lpstr>- Introduction   - Unary Relational Operations SELECT and PROJECT  - Relational Algebra Operations from Set Theory  - Binary Relational Operations: JOIN and DIVISION              </vt:lpstr>
      <vt:lpstr>Introduction</vt:lpstr>
      <vt:lpstr>Introduction</vt:lpstr>
      <vt:lpstr>Database State for COMPANY</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Unary Relational Operations: SELECT and PROJECT</vt:lpstr>
      <vt:lpstr>Relational Algebra Operations from Set Theory</vt:lpstr>
      <vt:lpstr>Relational Algebra Operations from Set Theory: INTERSECTION</vt:lpstr>
      <vt:lpstr>Relational Algebra Operations from Set Theory: SET DIFFERENCE</vt:lpstr>
      <vt:lpstr>Relational Algebra Operations from Set Theory</vt:lpstr>
      <vt:lpstr>Relational Algebra Operations from Set Theory</vt:lpstr>
      <vt:lpstr>Relational Algebra Operations from Set Theory</vt:lpstr>
      <vt:lpstr>Relational Algebra Operations from Set Theory</vt:lpstr>
      <vt:lpstr>Relational Algebra Operations from Set Theory</vt:lpstr>
      <vt:lpstr>Binary Relational Operations: JOIN and DIVISION</vt:lpstr>
      <vt:lpstr>Binary Relational Operations: JOIN and DIVISION</vt:lpstr>
      <vt:lpstr>Binary Relational Operations: JOIN and DIVISION</vt:lpstr>
      <vt:lpstr>Binary Relational Operations: JOIN and DIVISION</vt:lpstr>
      <vt:lpstr>Binary Relational Operations: JOIN and DIVISION</vt:lpstr>
      <vt:lpstr>Binary Relational Operations: JOIN and DIVISION</vt:lpstr>
      <vt:lpstr>Binary Relational Operations: JOIN and DIVISION</vt:lpstr>
      <vt:lpstr>Binary Relational Operations: JOIN and DIVISION</vt:lpstr>
      <vt:lpstr>Binary Relational Operations: JOIN and DIVISION</vt:lpstr>
      <vt:lpstr>Relational Algebra Operations from Set Theory</vt:lpstr>
      <vt:lpstr>Relational Algebra Operations from Set Theory</vt:lpstr>
      <vt:lpstr>Binary Relational Operations: JOIN and DIVISION</vt:lpstr>
      <vt:lpstr>Binary Relational Operations: JOIN and DIVISION</vt:lpstr>
      <vt:lpstr>Binary Relational Operations: JOIN and DIVISION</vt:lpstr>
      <vt:lpstr>Binary Relational Operations: JOIN and DIVISION</vt:lpstr>
      <vt:lpstr>Binary Relational Operations: JOIN and DIVISION</vt:lpstr>
      <vt:lpstr>Table 8.1   Operations of Relational Algebra</vt:lpstr>
      <vt:lpstr>Table 8.1   Operations of Relational Algebra (continued)</vt:lpstr>
      <vt:lpstr>Aggregate Functions and Grouping</vt:lpstr>
      <vt:lpstr>Aggregate Function Operation</vt:lpstr>
      <vt:lpstr>Aggregate Functions and Grouping</vt:lpstr>
      <vt:lpstr>Aggregate Functions and Grouping</vt:lpstr>
      <vt:lpstr>Aggregate Functions and Grouping</vt:lpstr>
      <vt:lpstr>Examples of Queries in Relational Algebra</vt:lpstr>
      <vt:lpstr>Examples of Queries in Relational Algebra</vt:lpstr>
      <vt:lpstr>Examples of Queries in Relational Algebra</vt:lpstr>
      <vt:lpstr>Examples of Queries in Relational Algebra</vt:lpstr>
      <vt:lpstr>Examples of Queries in Relational Algebra</vt:lpstr>
      <vt:lpstr>Examples of Queries in Relational Algebra</vt:lpstr>
      <vt:lpstr>Examples of Queries in Relational Algebra</vt:lpstr>
      <vt:lpstr>Examples of Queries in Relational Algebra</vt:lpstr>
      <vt:lpstr>Examples of Queries in Relational Algebra</vt:lpstr>
      <vt:lpstr>Examples of Queries in Relational Algebra</vt:lpstr>
      <vt:lpstr>Examples of Queries in Relational Algebra</vt:lpstr>
      <vt:lpstr>Examples of Queries in Relational Algebra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995</cp:revision>
  <dcterms:created xsi:type="dcterms:W3CDTF">2021-08-16T04:03:32Z</dcterms:created>
  <dcterms:modified xsi:type="dcterms:W3CDTF">2022-11-07T02:56:34Z</dcterms:modified>
</cp:coreProperties>
</file>