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449" r:id="rId5"/>
    <p:sldId id="450" r:id="rId6"/>
    <p:sldId id="590" r:id="rId7"/>
    <p:sldId id="544" r:id="rId8"/>
    <p:sldId id="545" r:id="rId9"/>
    <p:sldId id="546" r:id="rId10"/>
    <p:sldId id="547" r:id="rId11"/>
    <p:sldId id="548" r:id="rId12"/>
    <p:sldId id="549" r:id="rId13"/>
    <p:sldId id="591" r:id="rId14"/>
    <p:sldId id="550" r:id="rId15"/>
    <p:sldId id="551" r:id="rId16"/>
    <p:sldId id="592" r:id="rId17"/>
    <p:sldId id="552" r:id="rId18"/>
    <p:sldId id="553" r:id="rId19"/>
    <p:sldId id="554" r:id="rId20"/>
    <p:sldId id="594" r:id="rId21"/>
    <p:sldId id="593" r:id="rId22"/>
    <p:sldId id="555" r:id="rId23"/>
    <p:sldId id="556" r:id="rId24"/>
    <p:sldId id="5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AC389-B019-4704-8FAA-54917EA5A9E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BDC3B-1193-4AFC-9B4A-7706082F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read on X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condition is the 2</a:t>
            </a:r>
            <a:r>
              <a:rPr lang="en-US" baseline="30000" dirty="0"/>
              <a:t>nd</a:t>
            </a:r>
            <a:r>
              <a:rPr lang="en-US" dirty="0"/>
              <a:t> or other read i.e. other item may be performing read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condition is some one else is doing write on X so exclusive lock was placed on it wait till then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C384A-91C2-413F-AF7A-733852D3DF0B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82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lock just release locks</a:t>
            </a:r>
          </a:p>
          <a:p>
            <a:r>
              <a:rPr lang="en-US" dirty="0"/>
              <a:t>But read locks may have multiple items reading simultaneously so it’ll decrease reading count and if it’s the last reading item then release the lock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C384A-91C2-413F-AF7A-733852D3DF0B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54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3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77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1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12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1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5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3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5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0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5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1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1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3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7" y="231483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21 </a:t>
            </a:r>
            <a:br>
              <a:rPr lang="en-US" dirty="0"/>
            </a:br>
            <a:r>
              <a:rPr lang="en-US" dirty="0"/>
              <a:t>Concurrency Control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79229" cy="534635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Locks. </a:t>
            </a:r>
            <a:endParaRPr lang="en-US" sz="2400" dirty="0"/>
          </a:p>
          <a:p>
            <a:pPr algn="just"/>
            <a:r>
              <a:rPr lang="en-US" sz="2400" dirty="0"/>
              <a:t>It is </a:t>
            </a:r>
            <a:r>
              <a:rPr lang="en-US" sz="2400" b="1" u="sng" dirty="0"/>
              <a:t>simple to implement a binary lock</a:t>
            </a:r>
            <a:r>
              <a:rPr lang="en-US" sz="2400" dirty="0"/>
              <a:t>; all that is needed is a binary-valued variable, LOCK, associated with each data item X in the database. 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lock manager subsystem in DBMS</a:t>
            </a:r>
            <a:r>
              <a:rPr lang="en-US" sz="2400" dirty="0"/>
              <a:t> keep track of and control access to locks.</a:t>
            </a:r>
          </a:p>
          <a:p>
            <a:pPr algn="just"/>
            <a:r>
              <a:rPr lang="en-US" sz="2400" dirty="0"/>
              <a:t>Lock table contain the locks</a:t>
            </a:r>
          </a:p>
          <a:p>
            <a:pPr lvl="1" algn="just"/>
            <a:r>
              <a:rPr lang="en-US" sz="2200" dirty="0"/>
              <a:t>Each lock can be a record with three fields: </a:t>
            </a:r>
            <a:r>
              <a:rPr lang="en-US" sz="2200" b="1" dirty="0">
                <a:solidFill>
                  <a:srgbClr val="C00000"/>
                </a:solidFill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</a:rPr>
              <a:t>Data_item_name</a:t>
            </a:r>
            <a:r>
              <a:rPr lang="en-US" sz="2200" b="1" dirty="0">
                <a:solidFill>
                  <a:srgbClr val="C00000"/>
                </a:solidFill>
              </a:rPr>
              <a:t>, LOCK, </a:t>
            </a:r>
            <a:r>
              <a:rPr lang="en-US" sz="2200" b="1" dirty="0" err="1">
                <a:solidFill>
                  <a:srgbClr val="C00000"/>
                </a:solidFill>
              </a:rPr>
              <a:t>Locking_transaction</a:t>
            </a:r>
            <a:r>
              <a:rPr lang="en-US" sz="2200" b="1" dirty="0">
                <a:solidFill>
                  <a:srgbClr val="C00000"/>
                </a:solidFill>
              </a:rPr>
              <a:t>&gt; </a:t>
            </a:r>
            <a:r>
              <a:rPr lang="en-US" sz="2200" dirty="0"/>
              <a:t>And a </a:t>
            </a:r>
            <a:r>
              <a:rPr lang="en-US" sz="2200" b="1" dirty="0">
                <a:solidFill>
                  <a:srgbClr val="C00000"/>
                </a:solidFill>
              </a:rPr>
              <a:t>queue for transactions </a:t>
            </a:r>
            <a:r>
              <a:rPr lang="en-US" sz="2200" dirty="0"/>
              <a:t>that are waiting to access the item. </a:t>
            </a:r>
          </a:p>
          <a:p>
            <a:pPr lvl="1" algn="just"/>
            <a:r>
              <a:rPr lang="en-US" sz="2200" dirty="0"/>
              <a:t>The system needs to maintain only these records for the items that are currently </a:t>
            </a:r>
            <a:r>
              <a:rPr lang="en-US" sz="2200" b="1" dirty="0">
                <a:solidFill>
                  <a:srgbClr val="C00000"/>
                </a:solidFill>
              </a:rPr>
              <a:t>locked in a lock table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Items not in the lock table are unlocked. </a:t>
            </a:r>
          </a:p>
        </p:txBody>
      </p:sp>
    </p:spTree>
    <p:extLst>
      <p:ext uri="{BB962C8B-B14F-4D97-AF65-F5344CB8AC3E}">
        <p14:creationId xmlns:p14="http://schemas.microsoft.com/office/powerpoint/2010/main" val="24477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2467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Locks. </a:t>
            </a:r>
            <a:endParaRPr lang="en-US" sz="2400" dirty="0"/>
          </a:p>
          <a:p>
            <a:pPr algn="just"/>
            <a:r>
              <a:rPr lang="en-US" sz="2400" dirty="0"/>
              <a:t>For binary locking, </a:t>
            </a:r>
            <a:r>
              <a:rPr lang="en-US" sz="2400" b="1" dirty="0"/>
              <a:t>every transaction must obey the following rules</a:t>
            </a:r>
            <a:r>
              <a:rPr lang="en-US" sz="2400" dirty="0"/>
              <a:t>:</a:t>
            </a:r>
          </a:p>
          <a:p>
            <a:pPr lvl="1" algn="just"/>
            <a:r>
              <a:rPr lang="en-US" sz="2200" dirty="0"/>
              <a:t>A transaction T must </a:t>
            </a:r>
            <a:r>
              <a:rPr lang="en-US" sz="2200" b="1" dirty="0"/>
              <a:t>issue the operation </a:t>
            </a:r>
            <a:r>
              <a:rPr lang="en-US" sz="2200" b="1" dirty="0" err="1"/>
              <a:t>lock_item</a:t>
            </a:r>
            <a:r>
              <a:rPr lang="en-US" sz="2200" b="1" dirty="0"/>
              <a:t>(X) before any </a:t>
            </a:r>
            <a:r>
              <a:rPr lang="en-US" sz="2200" b="1" dirty="0" err="1"/>
              <a:t>read_item</a:t>
            </a:r>
            <a:r>
              <a:rPr lang="en-US" sz="2200" b="1" dirty="0"/>
              <a:t>(X) or </a:t>
            </a:r>
            <a:r>
              <a:rPr lang="en-US" sz="2200" b="1" dirty="0" err="1"/>
              <a:t>write_item</a:t>
            </a:r>
            <a:r>
              <a:rPr lang="en-US" sz="2200" b="1" dirty="0"/>
              <a:t>(X) </a:t>
            </a:r>
            <a:r>
              <a:rPr lang="en-US" sz="2200" dirty="0"/>
              <a:t>operations are performed in T.</a:t>
            </a:r>
          </a:p>
          <a:p>
            <a:pPr lvl="1" algn="just"/>
            <a:r>
              <a:rPr lang="en-US" sz="2200" dirty="0"/>
              <a:t>A transaction T must </a:t>
            </a:r>
            <a:r>
              <a:rPr lang="en-US" sz="2200" b="1" dirty="0"/>
              <a:t>issue the operation </a:t>
            </a:r>
            <a:r>
              <a:rPr lang="en-US" sz="2200" b="1" dirty="0" err="1"/>
              <a:t>unlock_item</a:t>
            </a:r>
            <a:r>
              <a:rPr lang="en-US" sz="2200" b="1" dirty="0"/>
              <a:t>(X) after all </a:t>
            </a:r>
            <a:r>
              <a:rPr lang="en-US" sz="2200" b="1" dirty="0" err="1"/>
              <a:t>read_item</a:t>
            </a:r>
            <a:r>
              <a:rPr lang="en-US" sz="2200" b="1" dirty="0"/>
              <a:t>(X) and </a:t>
            </a:r>
            <a:r>
              <a:rPr lang="en-US" sz="2200" b="1" dirty="0" err="1"/>
              <a:t>write_item</a:t>
            </a:r>
            <a:r>
              <a:rPr lang="en-US" sz="2200" b="1" dirty="0"/>
              <a:t>(X) operations are completed </a:t>
            </a:r>
            <a:r>
              <a:rPr lang="en-US" sz="2200" dirty="0"/>
              <a:t>in T.</a:t>
            </a:r>
          </a:p>
          <a:p>
            <a:pPr lvl="1" algn="just"/>
            <a:r>
              <a:rPr lang="en-US" sz="2200" dirty="0"/>
              <a:t>A transaction </a:t>
            </a:r>
            <a:r>
              <a:rPr lang="en-US" sz="2200" b="1" dirty="0"/>
              <a:t>T will not issue a </a:t>
            </a:r>
            <a:r>
              <a:rPr lang="en-US" sz="2200" b="1" dirty="0" err="1"/>
              <a:t>lock_item</a:t>
            </a:r>
            <a:r>
              <a:rPr lang="en-US" sz="2200" b="1" dirty="0"/>
              <a:t>(X) operation if it already holds the lock on item X.</a:t>
            </a:r>
          </a:p>
          <a:p>
            <a:pPr lvl="1" algn="just"/>
            <a:r>
              <a:rPr lang="en-US" sz="2200" dirty="0"/>
              <a:t>A transaction </a:t>
            </a:r>
            <a:r>
              <a:rPr lang="en-US" sz="2200" b="1" dirty="0"/>
              <a:t>T will not issue an </a:t>
            </a:r>
            <a:r>
              <a:rPr lang="en-US" sz="2200" b="1" dirty="0" err="1"/>
              <a:t>unlock_item</a:t>
            </a:r>
            <a:r>
              <a:rPr lang="en-US" sz="2200" b="1" dirty="0"/>
              <a:t>(X) operation unless it already holds the lock on item X</a:t>
            </a:r>
            <a:r>
              <a:rPr lang="en-US" sz="2200" dirty="0"/>
              <a:t>.</a:t>
            </a:r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64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7066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Between the </a:t>
            </a:r>
            <a:r>
              <a:rPr lang="en-US" sz="2400" dirty="0" err="1"/>
              <a:t>lock_item</a:t>
            </a:r>
            <a:r>
              <a:rPr lang="en-US" sz="2400" dirty="0"/>
              <a:t>(X) and </a:t>
            </a:r>
            <a:r>
              <a:rPr lang="en-US" sz="2400" dirty="0" err="1"/>
              <a:t>unlock_item</a:t>
            </a:r>
            <a:r>
              <a:rPr lang="en-US" sz="2400" dirty="0"/>
              <a:t>(X) operations in transaction T, </a:t>
            </a:r>
            <a:r>
              <a:rPr lang="en-US" sz="2400" b="1" dirty="0">
                <a:solidFill>
                  <a:srgbClr val="C00000"/>
                </a:solidFill>
              </a:rPr>
              <a:t>T is said to hold the lock on item X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At most one transaction can hold the lock on a particular item.</a:t>
            </a:r>
          </a:p>
          <a:p>
            <a:pPr algn="just"/>
            <a:r>
              <a:rPr lang="en-US" sz="2400" dirty="0"/>
              <a:t>Thus, </a:t>
            </a:r>
            <a:r>
              <a:rPr lang="en-US" sz="2400" b="1" dirty="0">
                <a:solidFill>
                  <a:srgbClr val="C00000"/>
                </a:solidFill>
              </a:rPr>
              <a:t>no two transactions can access the same item concurrently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73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7066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Problem:</a:t>
            </a:r>
          </a:p>
          <a:p>
            <a:r>
              <a:rPr lang="en-US" sz="2400" dirty="0"/>
              <a:t>Binary locking scheme is too restrictive for database items because at most one transaction can hold a lock on a given item.</a:t>
            </a:r>
          </a:p>
          <a:p>
            <a:pPr lvl="1"/>
            <a:r>
              <a:rPr lang="en-US" sz="2200" dirty="0"/>
              <a:t>Neither read nor write operation is allowed by any two transactions at the same time </a:t>
            </a:r>
          </a:p>
        </p:txBody>
      </p:sp>
    </p:spTree>
    <p:extLst>
      <p:ext uri="{BB962C8B-B14F-4D97-AF65-F5344CB8AC3E}">
        <p14:creationId xmlns:p14="http://schemas.microsoft.com/office/powerpoint/2010/main" val="20520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1" y="1408672"/>
            <a:ext cx="1009058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Allow </a:t>
            </a:r>
            <a:r>
              <a:rPr lang="en-US" sz="2400" b="1" dirty="0"/>
              <a:t>several transactions</a:t>
            </a:r>
            <a:r>
              <a:rPr lang="en-US" sz="2400" dirty="0"/>
              <a:t> to </a:t>
            </a:r>
            <a:r>
              <a:rPr lang="en-US" sz="2400" b="1" dirty="0"/>
              <a:t>access the same item</a:t>
            </a:r>
            <a:r>
              <a:rPr lang="en-US" sz="2400" dirty="0"/>
              <a:t> X if they all access X</a:t>
            </a:r>
            <a:r>
              <a:rPr lang="en-US" sz="2400" b="1" dirty="0"/>
              <a:t> for reading purposes only.</a:t>
            </a:r>
            <a:r>
              <a:rPr lang="en-US" sz="2400" dirty="0"/>
              <a:t>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As two Read operations at same item are not conflicting</a:t>
            </a:r>
            <a:endParaRPr lang="en-US" sz="2200" dirty="0"/>
          </a:p>
          <a:p>
            <a:pPr algn="just"/>
            <a:r>
              <a:rPr lang="en-US" sz="2400" dirty="0"/>
              <a:t>But for write operation, </a:t>
            </a:r>
            <a:r>
              <a:rPr lang="en-US" sz="2400" b="1" dirty="0">
                <a:solidFill>
                  <a:srgbClr val="C00000"/>
                </a:solidFill>
              </a:rPr>
              <a:t>it must have exclusive access for the data item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705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92261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multiple-mode lock</a:t>
            </a:r>
            <a:r>
              <a:rPr lang="en-US" sz="2400" dirty="0"/>
              <a:t> is used in this scheme. </a:t>
            </a:r>
          </a:p>
          <a:p>
            <a:pPr algn="just"/>
            <a:r>
              <a:rPr lang="en-US" sz="2400" dirty="0"/>
              <a:t>There are three locking operations: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read_lock</a:t>
            </a:r>
            <a:r>
              <a:rPr lang="en-US" sz="2200" b="1" dirty="0">
                <a:solidFill>
                  <a:srgbClr val="C00000"/>
                </a:solidFill>
              </a:rPr>
              <a:t>(X), </a:t>
            </a:r>
            <a:r>
              <a:rPr lang="en-US" sz="2200" b="1" dirty="0" err="1">
                <a:solidFill>
                  <a:srgbClr val="C00000"/>
                </a:solidFill>
              </a:rPr>
              <a:t>write_lock</a:t>
            </a:r>
            <a:r>
              <a:rPr lang="en-US" sz="2200" b="1" dirty="0">
                <a:solidFill>
                  <a:srgbClr val="C00000"/>
                </a:solidFill>
              </a:rPr>
              <a:t>(X), and unlock(X). </a:t>
            </a:r>
          </a:p>
          <a:p>
            <a:pPr algn="just"/>
            <a:r>
              <a:rPr lang="en-US" sz="2400" dirty="0"/>
              <a:t>LOCK(X) has 3 possible states: </a:t>
            </a:r>
          </a:p>
          <a:p>
            <a:pPr lvl="1" algn="just"/>
            <a:r>
              <a:rPr lang="en-US" sz="2200" b="1" dirty="0">
                <a:solidFill>
                  <a:srgbClr val="C00000"/>
                </a:solidFill>
              </a:rPr>
              <a:t>read-locked, write-locked, or unlocked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309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92261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A read-locked item:</a:t>
            </a:r>
          </a:p>
          <a:p>
            <a:pPr lvl="1" algn="just"/>
            <a:r>
              <a:rPr lang="en-US" sz="2200" dirty="0"/>
              <a:t>also called </a:t>
            </a:r>
            <a:r>
              <a:rPr lang="en-US" sz="2200" b="1" dirty="0">
                <a:solidFill>
                  <a:srgbClr val="C00000"/>
                </a:solidFill>
              </a:rPr>
              <a:t>share-locked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because other transactions are allowed to read the item,</a:t>
            </a:r>
          </a:p>
          <a:p>
            <a:pPr algn="just"/>
            <a:r>
              <a:rPr lang="en-US" sz="2400" dirty="0"/>
              <a:t>A write-locked item:</a:t>
            </a:r>
          </a:p>
          <a:p>
            <a:pPr lvl="1" algn="just"/>
            <a:r>
              <a:rPr lang="en-US" sz="2200" dirty="0"/>
              <a:t>also called </a:t>
            </a:r>
            <a:r>
              <a:rPr lang="en-US" sz="2200" b="1" dirty="0">
                <a:solidFill>
                  <a:srgbClr val="C00000"/>
                </a:solidFill>
              </a:rPr>
              <a:t>exclusive-locked </a:t>
            </a:r>
          </a:p>
          <a:p>
            <a:pPr lvl="1" algn="just"/>
            <a:r>
              <a:rPr lang="en-US" sz="2200" dirty="0"/>
              <a:t>because a single transaction exclusively holds the lock on the item.</a:t>
            </a:r>
          </a:p>
        </p:txBody>
      </p:sp>
    </p:spTree>
    <p:extLst>
      <p:ext uri="{BB962C8B-B14F-4D97-AF65-F5344CB8AC3E}">
        <p14:creationId xmlns:p14="http://schemas.microsoft.com/office/powerpoint/2010/main" val="281944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49577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</a:t>
            </a:r>
          </a:p>
          <a:p>
            <a:pPr algn="just"/>
            <a:r>
              <a:rPr lang="en-US" sz="2400" dirty="0"/>
              <a:t>One method for implementing the operations on a read/write lock is:</a:t>
            </a:r>
          </a:p>
          <a:p>
            <a:pPr lvl="1" algn="just"/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keep track of the number of transactions that hold a shared (read) lock </a:t>
            </a:r>
            <a:r>
              <a:rPr lang="en-US" sz="2200" dirty="0"/>
              <a:t>on an item in the lock table </a:t>
            </a:r>
          </a:p>
          <a:p>
            <a:pPr lvl="1" algn="just"/>
            <a:r>
              <a:rPr lang="en-US" sz="2200" dirty="0"/>
              <a:t>along with the list of transaction ids that hold a shared lock.</a:t>
            </a:r>
          </a:p>
          <a:p>
            <a:pPr algn="just"/>
            <a:r>
              <a:rPr lang="en-US" sz="2400" dirty="0"/>
              <a:t>Each record in the lock table will have four fields: </a:t>
            </a:r>
            <a:r>
              <a:rPr lang="en-US" sz="2400" b="1" dirty="0">
                <a:solidFill>
                  <a:srgbClr val="C00000"/>
                </a:solidFill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</a:rPr>
              <a:t>Data_item_name</a:t>
            </a:r>
            <a:r>
              <a:rPr lang="en-US" sz="2400" b="1" dirty="0">
                <a:solidFill>
                  <a:srgbClr val="C00000"/>
                </a:solidFill>
              </a:rPr>
              <a:t>, LOCK, </a:t>
            </a:r>
            <a:r>
              <a:rPr lang="en-US" sz="2400" b="1" dirty="0" err="1">
                <a:solidFill>
                  <a:srgbClr val="C00000"/>
                </a:solidFill>
              </a:rPr>
              <a:t>No_of_reads</a:t>
            </a:r>
            <a:r>
              <a:rPr lang="en-US" sz="2400" b="1" dirty="0">
                <a:solidFill>
                  <a:srgbClr val="C00000"/>
                </a:solidFill>
              </a:rPr>
              <a:t>, </a:t>
            </a:r>
            <a:r>
              <a:rPr lang="en-US" sz="2400" b="1" dirty="0" err="1">
                <a:solidFill>
                  <a:srgbClr val="C00000"/>
                </a:solidFill>
              </a:rPr>
              <a:t>Locking_transaction</a:t>
            </a:r>
            <a:r>
              <a:rPr lang="en-US" sz="2400" b="1" dirty="0">
                <a:solidFill>
                  <a:srgbClr val="C00000"/>
                </a:solidFill>
              </a:rPr>
              <a:t>(s)&gt;. </a:t>
            </a:r>
          </a:p>
        </p:txBody>
      </p:sp>
    </p:spTree>
    <p:extLst>
      <p:ext uri="{BB962C8B-B14F-4D97-AF65-F5344CB8AC3E}">
        <p14:creationId xmlns:p14="http://schemas.microsoft.com/office/powerpoint/2010/main" val="361263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64443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Shared/Exclusive (or Read/Write) Locks: </a:t>
            </a:r>
          </a:p>
          <a:p>
            <a:pPr algn="just"/>
            <a:r>
              <a:rPr lang="en-US" sz="2400" dirty="0"/>
              <a:t>The state of LOCK is either </a:t>
            </a:r>
            <a:r>
              <a:rPr lang="en-US" sz="2400" b="1" dirty="0">
                <a:solidFill>
                  <a:srgbClr val="C00000"/>
                </a:solidFill>
              </a:rPr>
              <a:t>read-locked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write-locked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LOCK(X) = write-locked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value of locking transaction(s) is </a:t>
            </a:r>
            <a:r>
              <a:rPr lang="en-US" sz="2200" b="1" dirty="0"/>
              <a:t>a single transaction that holds the exclusive (write) lock on X.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LOCK(X) = read-locked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value of locking transaction(s) is a </a:t>
            </a:r>
            <a:r>
              <a:rPr lang="en-US" sz="2200" b="1" dirty="0"/>
              <a:t>list of one or more transactions that hold the shared (read) lock on X.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7465371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2962"/>
          <a:stretch/>
        </p:blipFill>
        <p:spPr>
          <a:xfrm>
            <a:off x="1229032" y="2355454"/>
            <a:ext cx="10402529" cy="41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8" y="1804088"/>
            <a:ext cx="9981268" cy="4124410"/>
          </a:xfrm>
        </p:spPr>
        <p:txBody>
          <a:bodyPr>
            <a:normAutofit fontScale="90000"/>
          </a:bodyPr>
          <a:lstStyle/>
          <a:p>
            <a:r>
              <a:rPr lang="en-US" sz="3100" cap="none" dirty="0">
                <a:solidFill>
                  <a:schemeClr val="tx1"/>
                </a:solidFill>
              </a:rPr>
              <a:t>- </a:t>
            </a:r>
            <a:r>
              <a:rPr lang="en-US" sz="3100" dirty="0">
                <a:solidFill>
                  <a:schemeClr val="tx1"/>
                </a:solidFill>
              </a:rPr>
              <a:t>Introduction 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cap="none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Two-Phase Locking Technique for Concurrency Control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- Time stamping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sz="3100" cap="none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588" y="792893"/>
            <a:ext cx="8534400" cy="1175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3669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241" y="1307070"/>
            <a:ext cx="7760339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998" b="39650"/>
          <a:stretch/>
        </p:blipFill>
        <p:spPr>
          <a:xfrm>
            <a:off x="1298173" y="2323070"/>
            <a:ext cx="8750395" cy="35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8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8" y="204574"/>
            <a:ext cx="6728482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7907823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202"/>
          <a:stretch/>
        </p:blipFill>
        <p:spPr>
          <a:xfrm>
            <a:off x="1386348" y="2418736"/>
            <a:ext cx="9627585" cy="39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18404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we use the shared/exclusive locking scheme, the system must enforce the following rules: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</a:t>
            </a:r>
            <a:r>
              <a:rPr lang="en-US" sz="2200" dirty="0" err="1">
                <a:solidFill>
                  <a:schemeClr val="tx1"/>
                </a:solidFill>
              </a:rPr>
              <a:t>read_lock</a:t>
            </a:r>
            <a:r>
              <a:rPr lang="en-US" sz="2200" dirty="0">
                <a:solidFill>
                  <a:schemeClr val="tx1"/>
                </a:solidFill>
              </a:rPr>
              <a:t>(X) before any </a:t>
            </a:r>
            <a:r>
              <a:rPr lang="en-US" sz="2200" dirty="0" err="1">
                <a:solidFill>
                  <a:schemeClr val="tx1"/>
                </a:solidFill>
              </a:rPr>
              <a:t>read_item</a:t>
            </a:r>
            <a:r>
              <a:rPr lang="en-US" sz="2200" dirty="0">
                <a:solidFill>
                  <a:schemeClr val="tx1"/>
                </a:solidFill>
              </a:rPr>
              <a:t>(X) operation is performed in T.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i.e., Acquire lock first and then perform operation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before any </a:t>
            </a:r>
            <a:r>
              <a:rPr lang="en-US" sz="2200" dirty="0" err="1">
                <a:solidFill>
                  <a:schemeClr val="tx1"/>
                </a:solidFill>
              </a:rPr>
              <a:t>write_item</a:t>
            </a:r>
            <a:r>
              <a:rPr lang="en-US" sz="2200" dirty="0">
                <a:solidFill>
                  <a:schemeClr val="tx1"/>
                </a:solidFill>
              </a:rPr>
              <a:t>(X) operation is performed in T.</a:t>
            </a:r>
          </a:p>
          <a:p>
            <a:pPr lvl="2" algn="just"/>
            <a:r>
              <a:rPr lang="en-US" sz="2200" dirty="0">
                <a:solidFill>
                  <a:schemeClr val="tx1"/>
                </a:solidFill>
              </a:rPr>
              <a:t>i.e., Acquire lock first and then perform operation</a:t>
            </a:r>
            <a:endParaRPr lang="en-US" sz="20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must issue the operation unlock(X) after all </a:t>
            </a:r>
            <a:r>
              <a:rPr lang="en-US" sz="2200" dirty="0" err="1">
                <a:solidFill>
                  <a:schemeClr val="tx1"/>
                </a:solidFill>
              </a:rPr>
              <a:t>read_item</a:t>
            </a:r>
            <a:r>
              <a:rPr lang="en-US" sz="2200" dirty="0">
                <a:solidFill>
                  <a:schemeClr val="tx1"/>
                </a:solidFill>
              </a:rPr>
              <a:t>(X) or the </a:t>
            </a:r>
            <a:r>
              <a:rPr lang="en-US" sz="2200" dirty="0" err="1">
                <a:solidFill>
                  <a:schemeClr val="tx1"/>
                </a:solidFill>
              </a:rPr>
              <a:t>write_item</a:t>
            </a:r>
            <a:r>
              <a:rPr lang="en-US" sz="2200" dirty="0">
                <a:solidFill>
                  <a:schemeClr val="tx1"/>
                </a:solidFill>
              </a:rPr>
              <a:t>(X) operations are completed in T.</a:t>
            </a:r>
          </a:p>
        </p:txBody>
      </p:sp>
    </p:spTree>
    <p:extLst>
      <p:ext uri="{BB962C8B-B14F-4D97-AF65-F5344CB8AC3E}">
        <p14:creationId xmlns:p14="http://schemas.microsoft.com/office/powerpoint/2010/main" val="279772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1024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Shared/Exclusive (or Read/Write) Locks.</a:t>
            </a:r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we use the shared/exclusive locking scheme, the system must enforce the following rules: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 </a:t>
            </a:r>
            <a:r>
              <a:rPr lang="en-US" sz="2200" dirty="0" err="1">
                <a:solidFill>
                  <a:schemeClr val="tx1"/>
                </a:solidFill>
              </a:rPr>
              <a:t>read_lock</a:t>
            </a:r>
            <a:r>
              <a:rPr lang="en-US" sz="2200" dirty="0">
                <a:solidFill>
                  <a:schemeClr val="tx1"/>
                </a:solidFill>
              </a:rPr>
              <a:t>(X) operation if it already holds a read (shared) lock or a write (exclusive) lock on item X. </a:t>
            </a:r>
          </a:p>
          <a:p>
            <a:pPr lvl="2" algn="just"/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, No two locks allowed at the same time on a data item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operation if it already holds a read (shared) lock or write (exclusive) lock on item X.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 transaction T will not issue an unlock(X) operation unless it already holds a read (shared) lock or a write (exclusive) lock on item X.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i.e., T cannot unlock unless it has a acquired a lock</a:t>
            </a:r>
          </a:p>
        </p:txBody>
      </p:sp>
    </p:spTree>
    <p:extLst>
      <p:ext uri="{BB962C8B-B14F-4D97-AF65-F5344CB8AC3E}">
        <p14:creationId xmlns:p14="http://schemas.microsoft.com/office/powerpoint/2010/main" val="283320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277398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u="sng" dirty="0">
                <a:solidFill>
                  <a:srgbClr val="C00000"/>
                </a:solidFill>
              </a:rPr>
              <a:t>Conversion (Upgrading, Downgrading) of Locks.</a:t>
            </a:r>
          </a:p>
          <a:p>
            <a:pPr algn="just"/>
            <a:r>
              <a:rPr lang="en-US" sz="2400" b="1" dirty="0">
                <a:solidFill>
                  <a:srgbClr val="00B050"/>
                </a:solidFill>
              </a:rPr>
              <a:t>A transaction that already holds a lock on item X is allowed to convert the lock from one locked state to another.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Possible for a transaction T to issue a </a:t>
            </a:r>
            <a:r>
              <a:rPr lang="en-US" sz="2400" b="1" dirty="0" err="1">
                <a:solidFill>
                  <a:srgbClr val="C00000"/>
                </a:solidFill>
              </a:rPr>
              <a:t>read_lock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 and then later to upgrade the lock by issuing a </a:t>
            </a:r>
            <a:r>
              <a:rPr lang="en-US" sz="2400" b="1" dirty="0" err="1">
                <a:solidFill>
                  <a:srgbClr val="C00000"/>
                </a:solidFill>
              </a:rPr>
              <a:t>write_lock</a:t>
            </a:r>
            <a:r>
              <a:rPr lang="en-US" sz="2400" b="1" dirty="0">
                <a:solidFill>
                  <a:srgbClr val="C00000"/>
                </a:solidFill>
              </a:rPr>
              <a:t>(X).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T is the only transaction holding a read lock on X at the time it issues the </a:t>
            </a:r>
            <a:r>
              <a:rPr lang="en-US" sz="2200" dirty="0" err="1">
                <a:solidFill>
                  <a:schemeClr val="tx1"/>
                </a:solidFill>
              </a:rPr>
              <a:t>write_lock</a:t>
            </a:r>
            <a:r>
              <a:rPr lang="en-US" sz="2200" dirty="0">
                <a:solidFill>
                  <a:schemeClr val="tx1"/>
                </a:solidFill>
              </a:rPr>
              <a:t>(X) operation, the lock can be upgraded;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otherwise, the transaction must wait.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Possible for a transaction T to issue a </a:t>
            </a:r>
            <a:r>
              <a:rPr lang="en-US" sz="2400" b="1" dirty="0" err="1">
                <a:solidFill>
                  <a:srgbClr val="C00000"/>
                </a:solidFill>
              </a:rPr>
              <a:t>write_lock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  <a:r>
              <a:rPr lang="en-US" sz="2400" dirty="0">
                <a:solidFill>
                  <a:schemeClr val="tx1"/>
                </a:solidFill>
              </a:rPr>
              <a:t> and then later to downgrade the lock by issuing a </a:t>
            </a:r>
            <a:r>
              <a:rPr lang="en-US" sz="2400" b="1" dirty="0" err="1">
                <a:solidFill>
                  <a:srgbClr val="C00000"/>
                </a:solidFill>
              </a:rPr>
              <a:t>read_lock</a:t>
            </a:r>
            <a:r>
              <a:rPr lang="en-US" sz="2400" b="1" dirty="0">
                <a:solidFill>
                  <a:srgbClr val="C00000"/>
                </a:solidFill>
              </a:rPr>
              <a:t>(X). </a:t>
            </a: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0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285104"/>
            <a:ext cx="10143067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Different protocols can be used to ensure serializability in schedules</a:t>
            </a:r>
          </a:p>
          <a:p>
            <a:pPr algn="just"/>
            <a:r>
              <a:rPr lang="en-US" sz="2800" dirty="0"/>
              <a:t>DBMS uses some set of protocols to ensure concurrent execution of transactions</a:t>
            </a:r>
          </a:p>
          <a:p>
            <a:pPr algn="just"/>
            <a:r>
              <a:rPr lang="en-US" sz="2800" dirty="0"/>
              <a:t>One important set of protocols </a:t>
            </a:r>
            <a:r>
              <a:rPr lang="en-US" sz="2800" b="1" dirty="0">
                <a:solidFill>
                  <a:srgbClr val="C00000"/>
                </a:solidFill>
              </a:rPr>
              <a:t>two-phase locking protocols</a:t>
            </a:r>
          </a:p>
          <a:p>
            <a:pPr lvl="1" algn="just"/>
            <a:r>
              <a:rPr lang="en-US" sz="2600" dirty="0"/>
              <a:t>employs the technique of locking data items to prevent multiple transactions from accessing the items concurrently.</a:t>
            </a:r>
          </a:p>
          <a:p>
            <a:pPr algn="just"/>
            <a:r>
              <a:rPr lang="en-US" sz="2800" dirty="0"/>
              <a:t>Another set of concurrency control protocols uses </a:t>
            </a:r>
            <a:r>
              <a:rPr lang="en-US" sz="2800" b="1" dirty="0">
                <a:solidFill>
                  <a:srgbClr val="C00000"/>
                </a:solidFill>
              </a:rPr>
              <a:t>timestamps</a:t>
            </a:r>
            <a:r>
              <a:rPr lang="en-US" sz="2800" dirty="0"/>
              <a:t>.</a:t>
            </a:r>
          </a:p>
          <a:p>
            <a:pPr lvl="1" algn="just"/>
            <a:r>
              <a:rPr lang="en-US" sz="2600" dirty="0"/>
              <a:t> A timestamp is a unique identifier for each transaction, generated by the system. </a:t>
            </a:r>
          </a:p>
          <a:p>
            <a:pPr lvl="1" algn="just"/>
            <a:r>
              <a:rPr lang="en-US" sz="2600" dirty="0"/>
              <a:t>Timestamp are generated in order with the execution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22" y="278715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722" y="1599515"/>
            <a:ext cx="10508278" cy="46184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Lock:</a:t>
            </a:r>
          </a:p>
          <a:p>
            <a:pPr lvl="1" algn="just"/>
            <a:r>
              <a:rPr lang="en-US" sz="2200" dirty="0"/>
              <a:t>a variable associated with a data item that describes the status of the item with respect to possible operations that can be applied to it. </a:t>
            </a:r>
          </a:p>
          <a:p>
            <a:pPr lvl="1" algn="just"/>
            <a:r>
              <a:rPr lang="en-US" sz="2200" dirty="0"/>
              <a:t>Generally, one data time has one lock in the database.</a:t>
            </a:r>
          </a:p>
          <a:p>
            <a:pPr lvl="1" algn="just"/>
            <a:r>
              <a:rPr lang="en-US" sz="2200" dirty="0"/>
              <a:t>Used for </a:t>
            </a:r>
            <a:r>
              <a:rPr lang="en-US" sz="2200" b="1" dirty="0">
                <a:solidFill>
                  <a:srgbClr val="C00000"/>
                </a:solidFill>
              </a:rPr>
              <a:t>synchronizing the access </a:t>
            </a:r>
            <a:r>
              <a:rPr lang="en-US" sz="2200" dirty="0"/>
              <a:t>by concurrent transactions to the database items.</a:t>
            </a:r>
          </a:p>
          <a:p>
            <a:pPr algn="just"/>
            <a:r>
              <a:rPr lang="en-US" sz="2400" dirty="0"/>
              <a:t>Now we will discuss:</a:t>
            </a:r>
          </a:p>
          <a:p>
            <a:pPr lvl="1" algn="just"/>
            <a:r>
              <a:rPr lang="en-US" sz="2200" dirty="0"/>
              <a:t>Type of locks</a:t>
            </a:r>
          </a:p>
          <a:p>
            <a:pPr lvl="1" algn="just"/>
            <a:r>
              <a:rPr lang="en-US" sz="2200" dirty="0"/>
              <a:t>How to ensure serializability with locking protocols</a:t>
            </a:r>
          </a:p>
          <a:p>
            <a:pPr lvl="1" algn="just"/>
            <a:r>
              <a:rPr lang="en-US" sz="2200" dirty="0"/>
              <a:t>Problems with locks</a:t>
            </a:r>
          </a:p>
          <a:p>
            <a:pPr lvl="2" algn="just"/>
            <a:r>
              <a:rPr lang="en-US" sz="2000" dirty="0"/>
              <a:t>Deadlock</a:t>
            </a:r>
          </a:p>
          <a:p>
            <a:pPr lvl="2" algn="just"/>
            <a:r>
              <a:rPr lang="en-US" sz="2000" dirty="0"/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val="24539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89098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dirty="0"/>
              <a:t>There are 3 types of locks:</a:t>
            </a:r>
          </a:p>
          <a:p>
            <a:pPr lvl="1" algn="just"/>
            <a:r>
              <a:rPr lang="en-US" sz="2200" dirty="0"/>
              <a:t>Binary locks</a:t>
            </a:r>
          </a:p>
          <a:p>
            <a:pPr lvl="1" algn="just"/>
            <a:r>
              <a:rPr lang="en-US" sz="2200" dirty="0"/>
              <a:t>Shared/exclusive locks</a:t>
            </a:r>
          </a:p>
          <a:p>
            <a:pPr lvl="1" algn="just"/>
            <a:r>
              <a:rPr lang="en-US" sz="2200" dirty="0"/>
              <a:t>Certify lock</a:t>
            </a:r>
          </a:p>
        </p:txBody>
      </p:sp>
    </p:spTree>
    <p:extLst>
      <p:ext uri="{BB962C8B-B14F-4D97-AF65-F5344CB8AC3E}">
        <p14:creationId xmlns:p14="http://schemas.microsoft.com/office/powerpoint/2010/main" val="199518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10730424" cy="1320800"/>
          </a:xfrm>
        </p:spPr>
        <p:txBody>
          <a:bodyPr/>
          <a:lstStyle/>
          <a:p>
            <a:r>
              <a:rPr lang="en-US" dirty="0"/>
              <a:t>Two-Phase Locking Techniques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1221950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</a:p>
          <a:p>
            <a:pPr lvl="1" algn="just"/>
            <a:r>
              <a:rPr lang="en-US" sz="2200" dirty="0"/>
              <a:t>Most simple type of locks</a:t>
            </a:r>
          </a:p>
          <a:p>
            <a:pPr lvl="1" algn="just"/>
            <a:r>
              <a:rPr lang="en-US" sz="2200" dirty="0"/>
              <a:t>Not frequently used as they are too restrictive for database concurrency control.</a:t>
            </a:r>
          </a:p>
          <a:p>
            <a:pPr lvl="1" algn="just"/>
            <a:r>
              <a:rPr lang="en-US" sz="2200" dirty="0"/>
              <a:t>A unique lock is associated with each database item X.</a:t>
            </a:r>
          </a:p>
          <a:p>
            <a:pPr lvl="1" algn="just"/>
            <a:r>
              <a:rPr lang="en-US" sz="2200" dirty="0"/>
              <a:t>A binary lock can have two states or values:</a:t>
            </a:r>
          </a:p>
          <a:p>
            <a:pPr lvl="2" algn="just"/>
            <a:r>
              <a:rPr lang="en-US" sz="2200" dirty="0"/>
              <a:t>locked (value= 1)</a:t>
            </a:r>
          </a:p>
          <a:p>
            <a:pPr lvl="2" algn="just"/>
            <a:r>
              <a:rPr lang="en-US" sz="2200" dirty="0"/>
              <a:t>unlocked (value= 0) </a:t>
            </a:r>
          </a:p>
          <a:p>
            <a:pPr lvl="1" algn="just"/>
            <a:r>
              <a:rPr lang="en-US" sz="2200" dirty="0"/>
              <a:t>Two operations can be performed on binary locks,</a:t>
            </a:r>
          </a:p>
          <a:p>
            <a:pPr lvl="2" algn="just"/>
            <a:r>
              <a:rPr lang="en-US" sz="2200" dirty="0" err="1"/>
              <a:t>lock_item</a:t>
            </a:r>
            <a:r>
              <a:rPr lang="en-US" sz="2200" dirty="0"/>
              <a:t> </a:t>
            </a:r>
          </a:p>
          <a:p>
            <a:pPr lvl="2" algn="just"/>
            <a:r>
              <a:rPr lang="en-US" sz="2200" dirty="0" err="1"/>
              <a:t>unlock_item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41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409149" cy="53463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  <a:p>
            <a:pPr algn="just"/>
            <a:r>
              <a:rPr lang="en-US" sz="2400" dirty="0"/>
              <a:t>If the </a:t>
            </a:r>
            <a:r>
              <a:rPr lang="en-US" sz="2400" b="1" dirty="0">
                <a:solidFill>
                  <a:srgbClr val="C00000"/>
                </a:solidFill>
              </a:rPr>
              <a:t>value of the lock on X is 1</a:t>
            </a:r>
            <a:r>
              <a:rPr lang="en-US" sz="2400" dirty="0"/>
              <a:t>,</a:t>
            </a:r>
          </a:p>
          <a:p>
            <a:pPr lvl="1" algn="just"/>
            <a:r>
              <a:rPr lang="en-US" sz="2200" dirty="0"/>
              <a:t> item </a:t>
            </a:r>
            <a:r>
              <a:rPr lang="en-US" sz="2200" b="1" u="sng" dirty="0"/>
              <a:t>X cannot be accessed</a:t>
            </a:r>
            <a:r>
              <a:rPr lang="en-US" sz="2200" dirty="0"/>
              <a:t> by a database operation that requests the item. </a:t>
            </a:r>
          </a:p>
          <a:p>
            <a:pPr algn="just"/>
            <a:r>
              <a:rPr lang="en-US" sz="2400" dirty="0"/>
              <a:t>If the </a:t>
            </a:r>
            <a:r>
              <a:rPr lang="en-US" sz="2400" b="1" dirty="0">
                <a:solidFill>
                  <a:srgbClr val="C00000"/>
                </a:solidFill>
              </a:rPr>
              <a:t>value of the lock on X is 0</a:t>
            </a:r>
            <a:r>
              <a:rPr lang="en-US" sz="2400" dirty="0"/>
              <a:t>, </a:t>
            </a:r>
          </a:p>
          <a:p>
            <a:pPr lvl="1" algn="just"/>
            <a:r>
              <a:rPr lang="en-US" sz="2200" dirty="0"/>
              <a:t>the item X </a:t>
            </a:r>
            <a:r>
              <a:rPr lang="en-US" sz="2200" b="1" u="sng" dirty="0"/>
              <a:t>can be accessed when requested</a:t>
            </a:r>
            <a:r>
              <a:rPr lang="en-US" sz="2200" dirty="0"/>
              <a:t>, and the lock value is changed to 1. </a:t>
            </a:r>
            <a:endParaRPr lang="en-US" sz="2400" dirty="0"/>
          </a:p>
          <a:p>
            <a:pPr algn="just"/>
            <a:r>
              <a:rPr lang="en-US" sz="2400" dirty="0"/>
              <a:t>A transaction requests access to an item X by first issuing a </a:t>
            </a:r>
            <a:r>
              <a:rPr lang="en-US" sz="2400" b="1" dirty="0" err="1">
                <a:solidFill>
                  <a:srgbClr val="C00000"/>
                </a:solidFill>
              </a:rPr>
              <a:t>lock_item</a:t>
            </a:r>
            <a:r>
              <a:rPr lang="en-US" sz="2400" b="1" dirty="0">
                <a:solidFill>
                  <a:srgbClr val="C00000"/>
                </a:solidFill>
              </a:rPr>
              <a:t>(X) operation</a:t>
            </a:r>
            <a:r>
              <a:rPr lang="en-US" sz="2400" dirty="0"/>
              <a:t>.</a:t>
            </a:r>
          </a:p>
          <a:p>
            <a:pPr lvl="1" algn="just"/>
            <a:r>
              <a:rPr lang="en-US" sz="2200" dirty="0"/>
              <a:t>If </a:t>
            </a:r>
            <a:r>
              <a:rPr lang="en-US" sz="2200" b="1" dirty="0">
                <a:solidFill>
                  <a:srgbClr val="C00000"/>
                </a:solidFill>
              </a:rPr>
              <a:t>LOCK(X) = 1</a:t>
            </a:r>
            <a:r>
              <a:rPr lang="en-US" sz="2200" dirty="0"/>
              <a:t>, the transaction is forced to wait. </a:t>
            </a:r>
          </a:p>
          <a:p>
            <a:pPr lvl="1" algn="just"/>
            <a:r>
              <a:rPr lang="en-US" sz="2200" dirty="0"/>
              <a:t>If </a:t>
            </a:r>
            <a:r>
              <a:rPr lang="en-US" sz="2200" b="1" dirty="0">
                <a:solidFill>
                  <a:srgbClr val="C00000"/>
                </a:solidFill>
              </a:rPr>
              <a:t>LOCK(X) = 0</a:t>
            </a:r>
            <a:r>
              <a:rPr lang="en-US" sz="2200" dirty="0"/>
              <a:t>, it is set to 1 (the transaction locks the item) and the transaction is allowed to access </a:t>
            </a:r>
            <a:r>
              <a:rPr lang="en-US" sz="2200" b="1" dirty="0">
                <a:solidFill>
                  <a:srgbClr val="C00000"/>
                </a:solidFill>
              </a:rPr>
              <a:t>item X</a:t>
            </a:r>
            <a:r>
              <a:rPr lang="en-US" sz="2200" dirty="0"/>
              <a:t>. </a:t>
            </a:r>
          </a:p>
          <a:p>
            <a:pPr algn="just"/>
            <a:r>
              <a:rPr lang="en-US" sz="2400" dirty="0"/>
              <a:t>When the transaction is done using the item, it issues an </a:t>
            </a:r>
            <a:r>
              <a:rPr lang="en-US" sz="2400" b="1" dirty="0" err="1">
                <a:solidFill>
                  <a:srgbClr val="C00000"/>
                </a:solidFill>
              </a:rPr>
              <a:t>unlock_item</a:t>
            </a:r>
            <a:r>
              <a:rPr lang="en-US" sz="2400" b="1" dirty="0">
                <a:solidFill>
                  <a:srgbClr val="C00000"/>
                </a:solidFill>
              </a:rPr>
              <a:t>(X) operation</a:t>
            </a:r>
            <a:r>
              <a:rPr lang="en-US" sz="2400" dirty="0"/>
              <a:t>, which sets </a:t>
            </a:r>
            <a:r>
              <a:rPr lang="en-US" sz="2400" b="1" dirty="0">
                <a:solidFill>
                  <a:srgbClr val="C00000"/>
                </a:solidFill>
              </a:rPr>
              <a:t>LOCK(X) back to 0 </a:t>
            </a:r>
            <a:r>
              <a:rPr lang="en-US" sz="2400" dirty="0"/>
              <a:t>so that X may be accessed by other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5100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1" y="1408672"/>
            <a:ext cx="8812656" cy="534635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Types of Locks and System Lock Tables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Binary Locks: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00" y="1958650"/>
            <a:ext cx="7845460" cy="46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4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Two-Phase Locking Techniques</a:t>
            </a:r>
            <a:br>
              <a:rPr lang="en-US" dirty="0"/>
            </a:br>
            <a:r>
              <a:rPr lang="en-US" dirty="0"/>
              <a:t>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799549" cy="5346356"/>
          </a:xfrm>
        </p:spPr>
        <p:txBody>
          <a:bodyPr>
            <a:normAutofit/>
          </a:bodyPr>
          <a:lstStyle/>
          <a:p>
            <a:pPr algn="just"/>
            <a:r>
              <a:rPr lang="en-US" sz="2400" b="1" u="sng" dirty="0"/>
              <a:t>Types of Locks and System Lock Tables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Binary Locks: </a:t>
            </a:r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wait command within the </a:t>
            </a:r>
            <a:r>
              <a:rPr lang="en-US" sz="2400" b="1" dirty="0" err="1">
                <a:solidFill>
                  <a:srgbClr val="C00000"/>
                </a:solidFill>
              </a:rPr>
              <a:t>lock_item</a:t>
            </a:r>
            <a:r>
              <a:rPr lang="en-US" sz="2400" b="1" dirty="0">
                <a:solidFill>
                  <a:srgbClr val="C00000"/>
                </a:solidFill>
              </a:rPr>
              <a:t>(X) </a:t>
            </a:r>
            <a:r>
              <a:rPr lang="en-US" sz="2400" dirty="0"/>
              <a:t>operation is usually implemented by putting the transaction in a waiting queue for item X until X is unlocked, and the transaction can be granted access to it. </a:t>
            </a:r>
          </a:p>
          <a:p>
            <a:pPr algn="just"/>
            <a:r>
              <a:rPr lang="en-US" sz="2400" dirty="0"/>
              <a:t>Other transactions that also want to access X are placed in the </a:t>
            </a:r>
            <a:r>
              <a:rPr lang="en-US" sz="2400" b="1" dirty="0">
                <a:solidFill>
                  <a:srgbClr val="C00000"/>
                </a:solidFill>
              </a:rPr>
              <a:t>same queue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270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2022</Words>
  <Application>Microsoft Office PowerPoint</Application>
  <PresentationFormat>Widescreen</PresentationFormat>
  <Paragraphs>168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Chapter 21  Concurrency Control Techniques</vt:lpstr>
      <vt:lpstr>- Introduction    - Two-Phase Locking Technique for Concurrency Control  - Time stamping               </vt:lpstr>
      <vt:lpstr>Introduction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  <vt:lpstr>Two-Phase Locking Techniques for Concurrency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  Concurrency Control Techniques</dc:title>
  <dc:creator>Hajra Ahmed</dc:creator>
  <cp:lastModifiedBy>FastPc</cp:lastModifiedBy>
  <cp:revision>2</cp:revision>
  <dcterms:created xsi:type="dcterms:W3CDTF">2022-11-28T04:26:02Z</dcterms:created>
  <dcterms:modified xsi:type="dcterms:W3CDTF">2022-11-30T03:50:31Z</dcterms:modified>
</cp:coreProperties>
</file>