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579" r:id="rId2"/>
    <p:sldId id="580" r:id="rId3"/>
    <p:sldId id="581" r:id="rId4"/>
    <p:sldId id="582" r:id="rId5"/>
    <p:sldId id="583" r:id="rId6"/>
    <p:sldId id="588" r:id="rId7"/>
    <p:sldId id="604" r:id="rId8"/>
    <p:sldId id="303" r:id="rId9"/>
    <p:sldId id="603" r:id="rId10"/>
    <p:sldId id="585" r:id="rId11"/>
    <p:sldId id="58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4211-0163-4E30-9459-C0B19112C6E0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C794F-0A98-4F44-B792-71CCEBFA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44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4C384A-91C2-413F-AF7A-733852D3DF0B}" type="slidenum">
              <a:rPr kumimoji="0" lang="en-PK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PK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4949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8" name="Google Shape;398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WHICH TRANSACTION WILL BE ROLLED BACK?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177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724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5218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585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9876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593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193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308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823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8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738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576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771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757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371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68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984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75136" cy="1320800"/>
          </a:xfrm>
        </p:spPr>
        <p:txBody>
          <a:bodyPr/>
          <a:lstStyle/>
          <a:p>
            <a:r>
              <a:rPr lang="en-US" dirty="0"/>
              <a:t>Concurrency Control Based on Timestamp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22656"/>
            <a:ext cx="11073614" cy="643534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u="sng" dirty="0">
                <a:solidFill>
                  <a:schemeClr val="tx1"/>
                </a:solidFill>
              </a:rPr>
              <a:t>Timestamps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Unique Id created by DBMS to identify a transaction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Values are assigned in the sequence in which the transactions are submitted to the system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So, a timestamp could be the </a:t>
            </a:r>
            <a:r>
              <a:rPr lang="en-US" sz="2200" b="1" dirty="0">
                <a:solidFill>
                  <a:srgbClr val="7030A0"/>
                </a:solidFill>
              </a:rPr>
              <a:t>transaction start time</a:t>
            </a:r>
            <a:r>
              <a:rPr lang="en-US" sz="2200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sz="2200" b="1" dirty="0">
                <a:solidFill>
                  <a:srgbClr val="C00000"/>
                </a:solidFill>
              </a:rPr>
              <a:t>Timestamp generation:</a:t>
            </a:r>
          </a:p>
          <a:p>
            <a:pPr lvl="2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Logical counter:</a:t>
            </a:r>
          </a:p>
          <a:p>
            <a:pPr lvl="3"/>
            <a:r>
              <a:rPr lang="en-US" sz="1800" dirty="0">
                <a:solidFill>
                  <a:schemeClr val="tx1"/>
                </a:solidFill>
              </a:rPr>
              <a:t>Use a counter &amp; increment every time whenever a transactions starts.</a:t>
            </a:r>
          </a:p>
          <a:p>
            <a:pPr lvl="3"/>
            <a:r>
              <a:rPr lang="en-US" sz="1800" dirty="0">
                <a:solidFill>
                  <a:schemeClr val="tx1"/>
                </a:solidFill>
              </a:rPr>
              <a:t>Reset the counter to 0 when system is not executing transactions for a period of time</a:t>
            </a:r>
          </a:p>
          <a:p>
            <a:pPr lvl="2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System clock value:</a:t>
            </a:r>
          </a:p>
          <a:p>
            <a:pPr lvl="3"/>
            <a:r>
              <a:rPr lang="en-US" sz="1800" dirty="0">
                <a:solidFill>
                  <a:schemeClr val="tx1"/>
                </a:solidFill>
              </a:rPr>
              <a:t>Use system Date/time to be assigned to transactions. Just make sure that two transactions cannot be submitted at the same clock tick.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Denoted as TS(T</a:t>
            </a:r>
            <a:r>
              <a:rPr lang="en-US" sz="2200" baseline="-25000" dirty="0">
                <a:solidFill>
                  <a:schemeClr val="tx1"/>
                </a:solidFill>
              </a:rPr>
              <a:t>1</a:t>
            </a:r>
            <a:r>
              <a:rPr lang="en-US" sz="2200" dirty="0">
                <a:solidFill>
                  <a:schemeClr val="tx1"/>
                </a:solidFill>
              </a:rPr>
              <a:t>) i.e., Timestamp of transaction T</a:t>
            </a:r>
            <a:r>
              <a:rPr lang="en-US" sz="2200" baseline="-25000" dirty="0">
                <a:solidFill>
                  <a:schemeClr val="tx1"/>
                </a:solidFill>
              </a:rPr>
              <a:t>1</a:t>
            </a:r>
          </a:p>
          <a:p>
            <a:pPr lvl="1"/>
            <a:r>
              <a:rPr lang="en-US" sz="2200" b="1" dirty="0">
                <a:solidFill>
                  <a:srgbClr val="C00000"/>
                </a:solidFill>
              </a:rPr>
              <a:t>Advantages: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No locking &amp; hence, no deadlocks</a:t>
            </a:r>
          </a:p>
        </p:txBody>
      </p:sp>
    </p:spTree>
    <p:extLst>
      <p:ext uri="{BB962C8B-B14F-4D97-AF65-F5344CB8AC3E}">
        <p14:creationId xmlns:p14="http://schemas.microsoft.com/office/powerpoint/2010/main" val="2401020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Concurrency Control Based</a:t>
            </a:r>
            <a:br>
              <a:rPr lang="en-US" dirty="0"/>
            </a:br>
            <a:r>
              <a:rPr lang="en-US" dirty="0"/>
              <a:t>on Timestamp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9409406" cy="5346356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sz="2400" b="1" u="sng" dirty="0">
                <a:solidFill>
                  <a:schemeClr val="tx1"/>
                </a:solidFill>
              </a:rPr>
              <a:t>The Timestamp Ordering Algorithm for Concurrency Control</a:t>
            </a:r>
          </a:p>
          <a:p>
            <a:pPr algn="just"/>
            <a:r>
              <a:rPr lang="en-US" sz="2100" b="1" u="sng" dirty="0">
                <a:solidFill>
                  <a:schemeClr val="accent6">
                    <a:lumMod val="50000"/>
                  </a:schemeClr>
                </a:solidFill>
              </a:rPr>
              <a:t>Thomas’s Write Rule.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A modification of the basic TO algorithm, known as Thomas’s write rule, does not enforce conflict </a:t>
            </a:r>
            <a:r>
              <a:rPr lang="en-US" sz="2400" dirty="0" err="1">
                <a:solidFill>
                  <a:schemeClr val="tx1"/>
                </a:solidFill>
              </a:rPr>
              <a:t>serializability</a:t>
            </a:r>
            <a:r>
              <a:rPr lang="en-US" sz="2400" dirty="0">
                <a:solidFill>
                  <a:schemeClr val="tx1"/>
                </a:solidFill>
              </a:rPr>
              <a:t>, but it rejects fewer write operations by modifying the checks for the </a:t>
            </a:r>
            <a:r>
              <a:rPr lang="en-US" sz="2400" dirty="0" err="1">
                <a:solidFill>
                  <a:schemeClr val="tx1"/>
                </a:solidFill>
              </a:rPr>
              <a:t>write_item</a:t>
            </a:r>
            <a:r>
              <a:rPr lang="en-US" sz="2400" dirty="0">
                <a:solidFill>
                  <a:schemeClr val="tx1"/>
                </a:solidFill>
              </a:rPr>
              <a:t>(X) operation as follows: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If </a:t>
            </a:r>
            <a:r>
              <a:rPr lang="en-US" sz="2400" dirty="0" err="1">
                <a:solidFill>
                  <a:schemeClr val="tx1"/>
                </a:solidFill>
              </a:rPr>
              <a:t>write_TS</a:t>
            </a:r>
            <a:r>
              <a:rPr lang="en-US" sz="2400" dirty="0">
                <a:solidFill>
                  <a:schemeClr val="tx1"/>
                </a:solidFill>
              </a:rPr>
              <a:t>(X) &gt; TS(T), then do not execute the write operation but continue processing. This is because some transaction with timestamp greater than TS(T)—and hence after T in the timestamp ordering—has already written the value of X. Thus, we must ignore the </a:t>
            </a:r>
            <a:r>
              <a:rPr lang="en-US" sz="2400" dirty="0" err="1">
                <a:solidFill>
                  <a:schemeClr val="tx1"/>
                </a:solidFill>
              </a:rPr>
              <a:t>write_item</a:t>
            </a:r>
            <a:r>
              <a:rPr lang="en-US" sz="2400" dirty="0">
                <a:solidFill>
                  <a:schemeClr val="tx1"/>
                </a:solidFill>
              </a:rPr>
              <a:t>(X) operation of T because it is already outdated and obsolete.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Execute the </a:t>
            </a:r>
            <a:r>
              <a:rPr lang="en-US" sz="2400" dirty="0" err="1">
                <a:solidFill>
                  <a:schemeClr val="tx1"/>
                </a:solidFill>
              </a:rPr>
              <a:t>write_item</a:t>
            </a:r>
            <a:r>
              <a:rPr lang="en-US" sz="2400" dirty="0">
                <a:solidFill>
                  <a:schemeClr val="tx1"/>
                </a:solidFill>
              </a:rPr>
              <a:t>(X) operation of T and set </a:t>
            </a:r>
            <a:r>
              <a:rPr lang="en-US" sz="2400" dirty="0" err="1">
                <a:solidFill>
                  <a:schemeClr val="tx1"/>
                </a:solidFill>
              </a:rPr>
              <a:t>write_TS</a:t>
            </a:r>
            <a:r>
              <a:rPr lang="en-US" sz="2400" dirty="0">
                <a:solidFill>
                  <a:schemeClr val="tx1"/>
                </a:solidFill>
              </a:rPr>
              <a:t>(X) to TS(T).</a:t>
            </a:r>
          </a:p>
        </p:txBody>
      </p:sp>
    </p:spTree>
    <p:extLst>
      <p:ext uri="{BB962C8B-B14F-4D97-AF65-F5344CB8AC3E}">
        <p14:creationId xmlns:p14="http://schemas.microsoft.com/office/powerpoint/2010/main" val="2243755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Concurrency Control Based</a:t>
            </a:r>
            <a:br>
              <a:rPr lang="en-US" dirty="0"/>
            </a:br>
            <a:r>
              <a:rPr lang="en-US" dirty="0"/>
              <a:t>on Timestamp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9948902" cy="534635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sz="2400" b="1" u="sng" dirty="0">
                <a:solidFill>
                  <a:schemeClr val="tx1"/>
                </a:solidFill>
              </a:rPr>
              <a:t>The Timestamp Ordering Algorithm for Concurrency Control</a:t>
            </a:r>
          </a:p>
          <a:p>
            <a:pPr algn="just"/>
            <a:r>
              <a:rPr lang="en-US" sz="1900" b="1" u="sng" dirty="0">
                <a:solidFill>
                  <a:schemeClr val="accent6">
                    <a:lumMod val="50000"/>
                  </a:schemeClr>
                </a:solidFill>
              </a:rPr>
              <a:t>Strict Timestamp Ordering (TO).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A variation of basic TO called strict TO ensures that the schedules are both strict (for easy recoverability) and (conflict) </a:t>
            </a:r>
            <a:r>
              <a:rPr lang="en-US" sz="2400" dirty="0" err="1">
                <a:solidFill>
                  <a:schemeClr val="tx1"/>
                </a:solidFill>
              </a:rPr>
              <a:t>serializable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In this variation, a transaction T issues a </a:t>
            </a:r>
            <a:r>
              <a:rPr lang="en-US" sz="2400" dirty="0" err="1">
                <a:solidFill>
                  <a:schemeClr val="tx1"/>
                </a:solidFill>
              </a:rPr>
              <a:t>read_item</a:t>
            </a:r>
            <a:r>
              <a:rPr lang="en-US" sz="2400" dirty="0">
                <a:solidFill>
                  <a:schemeClr val="tx1"/>
                </a:solidFill>
              </a:rPr>
              <a:t>(X) or </a:t>
            </a:r>
            <a:r>
              <a:rPr lang="en-US" sz="2400" dirty="0" err="1">
                <a:solidFill>
                  <a:schemeClr val="tx1"/>
                </a:solidFill>
              </a:rPr>
              <a:t>write_item</a:t>
            </a:r>
            <a:r>
              <a:rPr lang="en-US" sz="2400" dirty="0">
                <a:solidFill>
                  <a:schemeClr val="tx1"/>
                </a:solidFill>
              </a:rPr>
              <a:t>(X) such that TS(T) &gt; </a:t>
            </a:r>
            <a:r>
              <a:rPr lang="en-US" sz="2400" dirty="0" err="1">
                <a:solidFill>
                  <a:schemeClr val="tx1"/>
                </a:solidFill>
              </a:rPr>
              <a:t>write_TS</a:t>
            </a:r>
            <a:r>
              <a:rPr lang="en-US" sz="2400" dirty="0">
                <a:solidFill>
                  <a:schemeClr val="tx1"/>
                </a:solidFill>
              </a:rPr>
              <a:t>(X) has its read or write operation delayed until the transaction T′ that wrote the value of X (hence TS(T′) = </a:t>
            </a:r>
            <a:r>
              <a:rPr lang="en-US" sz="2400" dirty="0" err="1">
                <a:solidFill>
                  <a:schemeClr val="tx1"/>
                </a:solidFill>
              </a:rPr>
              <a:t>write_TS</a:t>
            </a:r>
            <a:r>
              <a:rPr lang="en-US" sz="2400" dirty="0">
                <a:solidFill>
                  <a:schemeClr val="tx1"/>
                </a:solidFill>
              </a:rPr>
              <a:t>(X)) has committed or aborted.</a:t>
            </a:r>
          </a:p>
        </p:txBody>
      </p:sp>
    </p:spTree>
    <p:extLst>
      <p:ext uri="{BB962C8B-B14F-4D97-AF65-F5344CB8AC3E}">
        <p14:creationId xmlns:p14="http://schemas.microsoft.com/office/powerpoint/2010/main" val="1674788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Concurrency Control Based</a:t>
            </a:r>
            <a:br>
              <a:rPr lang="en-US" dirty="0"/>
            </a:br>
            <a:r>
              <a:rPr lang="en-US" dirty="0"/>
              <a:t>on Timestamp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0" y="1408672"/>
            <a:ext cx="10113494" cy="534635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sz="2400" b="1" u="sng" dirty="0">
                <a:solidFill>
                  <a:schemeClr val="tx1"/>
                </a:solidFill>
              </a:rPr>
              <a:t>The Timestamp Ordering Algorithm for Concurrency Control</a:t>
            </a:r>
          </a:p>
          <a:p>
            <a:pPr algn="just"/>
            <a:r>
              <a:rPr lang="en-US" sz="2400" b="1" dirty="0">
                <a:solidFill>
                  <a:srgbClr val="C00000"/>
                </a:solidFill>
              </a:rPr>
              <a:t>Timestamp ordering (TO):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Done as per the transactions arrival time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Equivalent serial schedule permitted has the transactions in order of their </a:t>
            </a:r>
            <a:r>
              <a:rPr lang="en-US" sz="2200" b="1" dirty="0">
                <a:solidFill>
                  <a:srgbClr val="C00000"/>
                </a:solidFill>
              </a:rPr>
              <a:t>timestamp values</a:t>
            </a:r>
            <a:r>
              <a:rPr lang="en-US" sz="2200" dirty="0">
                <a:solidFill>
                  <a:schemeClr val="tx1"/>
                </a:solidFill>
              </a:rPr>
              <a:t>. </a:t>
            </a:r>
          </a:p>
          <a:p>
            <a:pPr lvl="1" algn="just"/>
            <a:endParaRPr lang="en-US" sz="2200" dirty="0">
              <a:solidFill>
                <a:schemeClr val="tx1"/>
              </a:solidFill>
            </a:endParaRP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For example,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</a:rPr>
              <a:t>If T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 starts at 1ns, T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 starts at 2ns and T</a:t>
            </a:r>
            <a:r>
              <a:rPr lang="en-US" sz="2000" baseline="-25000" dirty="0">
                <a:solidFill>
                  <a:schemeClr val="tx1"/>
                </a:solidFill>
              </a:rPr>
              <a:t>3</a:t>
            </a:r>
            <a:r>
              <a:rPr lang="en-US" sz="2000" dirty="0">
                <a:solidFill>
                  <a:schemeClr val="tx1"/>
                </a:solidFill>
              </a:rPr>
              <a:t> start at 3ns</a:t>
            </a:r>
            <a:endParaRPr lang="en-US" sz="2200" dirty="0">
              <a:solidFill>
                <a:schemeClr val="tx1"/>
              </a:solidFill>
            </a:endParaRPr>
          </a:p>
          <a:p>
            <a:pPr lvl="2" algn="just"/>
            <a:r>
              <a:rPr lang="en-US" sz="2000" dirty="0">
                <a:solidFill>
                  <a:schemeClr val="tx1"/>
                </a:solidFill>
              </a:rPr>
              <a:t>Equivalent serial schedule will be T</a:t>
            </a:r>
            <a:r>
              <a:rPr lang="en-US" sz="2000" baseline="-25000" dirty="0">
                <a:solidFill>
                  <a:schemeClr val="tx1"/>
                </a:solidFill>
              </a:rPr>
              <a:t>1       </a:t>
            </a:r>
            <a:r>
              <a:rPr lang="en-US" sz="2000" dirty="0">
                <a:solidFill>
                  <a:schemeClr val="tx1"/>
                </a:solidFill>
              </a:rPr>
              <a:t>T</a:t>
            </a:r>
            <a:r>
              <a:rPr lang="en-US" sz="2000" baseline="-25000" dirty="0">
                <a:solidFill>
                  <a:schemeClr val="tx1"/>
                </a:solidFill>
              </a:rPr>
              <a:t>2       </a:t>
            </a:r>
            <a:r>
              <a:rPr lang="en-US" sz="2000" dirty="0">
                <a:solidFill>
                  <a:schemeClr val="tx1"/>
                </a:solidFill>
              </a:rPr>
              <a:t>T</a:t>
            </a:r>
            <a:r>
              <a:rPr lang="en-US" sz="2000" baseline="-25000" dirty="0">
                <a:solidFill>
                  <a:schemeClr val="tx1"/>
                </a:solidFill>
              </a:rPr>
              <a:t>3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</a:rPr>
              <a:t>Serializability will be checked w.r.t this equivalent serial schedules.</a:t>
            </a:r>
          </a:p>
          <a:p>
            <a:pPr marL="914400" lvl="2" indent="0" algn="just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77F9F3E-5E37-871C-34D8-E4E1849CBBA8}"/>
              </a:ext>
            </a:extLst>
          </p:cNvPr>
          <p:cNvCxnSpPr/>
          <p:nvPr/>
        </p:nvCxnSpPr>
        <p:spPr>
          <a:xfrm>
            <a:off x="6096000" y="5715000"/>
            <a:ext cx="26822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E9D2981-FF61-A3BC-7A5C-A314D38482D4}"/>
              </a:ext>
            </a:extLst>
          </p:cNvPr>
          <p:cNvCxnSpPr/>
          <p:nvPr/>
        </p:nvCxnSpPr>
        <p:spPr>
          <a:xfrm>
            <a:off x="6714744" y="5715000"/>
            <a:ext cx="26822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659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680192" cy="1320800"/>
          </a:xfrm>
        </p:spPr>
        <p:txBody>
          <a:bodyPr/>
          <a:lstStyle/>
          <a:p>
            <a:r>
              <a:rPr lang="en-US" dirty="0"/>
              <a:t>Concurrency Control Based on Timestamp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76" y="243264"/>
            <a:ext cx="11485596" cy="636784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sz="2400" b="1" u="sng" dirty="0">
                <a:solidFill>
                  <a:schemeClr val="tx1"/>
                </a:solidFill>
              </a:rPr>
              <a:t>The Timestamp Ordering Algorithm for Concurrency Control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with each database item X, 2 timestamp (TS) values are associated:</a:t>
            </a:r>
          </a:p>
          <a:p>
            <a:pPr algn="just"/>
            <a:r>
              <a:rPr lang="en-US" sz="2400" b="1" dirty="0" err="1">
                <a:solidFill>
                  <a:srgbClr val="C00000"/>
                </a:solidFill>
              </a:rPr>
              <a:t>read_TS</a:t>
            </a:r>
            <a:r>
              <a:rPr lang="en-US" sz="2400" b="1" dirty="0">
                <a:solidFill>
                  <a:srgbClr val="C00000"/>
                </a:solidFill>
              </a:rPr>
              <a:t>(X)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The read timestamp of item X is the largest timestamp among all the timestamps of transactions that have successfully read item X—that is, </a:t>
            </a:r>
            <a:r>
              <a:rPr lang="en-US" sz="2200" dirty="0" err="1">
                <a:solidFill>
                  <a:schemeClr val="tx1"/>
                </a:solidFill>
              </a:rPr>
              <a:t>read_TS</a:t>
            </a:r>
            <a:r>
              <a:rPr lang="en-US" sz="2200" dirty="0">
                <a:solidFill>
                  <a:schemeClr val="tx1"/>
                </a:solidFill>
              </a:rPr>
              <a:t>(X) = TS(T), 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where T is the youngest transaction that has read X successfully.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Youngest/latest transactions have largest TS value</a:t>
            </a:r>
          </a:p>
          <a:p>
            <a:pPr algn="just"/>
            <a:r>
              <a:rPr lang="en-US" sz="2400" b="1" dirty="0" err="1">
                <a:solidFill>
                  <a:srgbClr val="C00000"/>
                </a:solidFill>
              </a:rPr>
              <a:t>write_TS</a:t>
            </a:r>
            <a:r>
              <a:rPr lang="en-US" sz="2400" b="1" dirty="0">
                <a:solidFill>
                  <a:srgbClr val="C00000"/>
                </a:solidFill>
              </a:rPr>
              <a:t>(X) 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The write timestamp of item X is the largest of all the timestamps of transactions that have successfully written item X—that is, </a:t>
            </a:r>
            <a:r>
              <a:rPr lang="en-US" sz="2200" dirty="0" err="1">
                <a:solidFill>
                  <a:schemeClr val="tx1"/>
                </a:solidFill>
              </a:rPr>
              <a:t>write_TS</a:t>
            </a:r>
            <a:r>
              <a:rPr lang="en-US" sz="2200" dirty="0">
                <a:solidFill>
                  <a:schemeClr val="tx1"/>
                </a:solidFill>
              </a:rPr>
              <a:t>(X) = TS(T)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where T is the youngest transaction that has write X successfully.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Youngest/latest transactions have largest TS value </a:t>
            </a:r>
          </a:p>
        </p:txBody>
      </p:sp>
    </p:spTree>
    <p:extLst>
      <p:ext uri="{BB962C8B-B14F-4D97-AF65-F5344CB8AC3E}">
        <p14:creationId xmlns:p14="http://schemas.microsoft.com/office/powerpoint/2010/main" val="4003327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Concurrency Control Based</a:t>
            </a:r>
            <a:br>
              <a:rPr lang="en-US" dirty="0"/>
            </a:br>
            <a:r>
              <a:rPr lang="en-US" dirty="0"/>
              <a:t>on Timestamp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296" y="1390384"/>
            <a:ext cx="10616414" cy="5346356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sz="2400" b="1" u="sng" dirty="0">
                <a:solidFill>
                  <a:schemeClr val="tx1"/>
                </a:solidFill>
              </a:rPr>
              <a:t>The Timestamp Ordering Algorithm for Concurrency Control</a:t>
            </a:r>
          </a:p>
          <a:p>
            <a:pPr algn="just"/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</a:rPr>
              <a:t>Basic Timestamp Ordering (TO) Protocol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Whenever some transaction T tries to issue a </a:t>
            </a:r>
            <a:r>
              <a:rPr lang="en-US" sz="2400" dirty="0" err="1">
                <a:solidFill>
                  <a:schemeClr val="tx1"/>
                </a:solidFill>
              </a:rPr>
              <a:t>read_item</a:t>
            </a:r>
            <a:r>
              <a:rPr lang="en-US" sz="2400" dirty="0">
                <a:solidFill>
                  <a:schemeClr val="tx1"/>
                </a:solidFill>
              </a:rPr>
              <a:t>(X) or a </a:t>
            </a:r>
            <a:r>
              <a:rPr lang="en-US" sz="2400" dirty="0" err="1">
                <a:solidFill>
                  <a:schemeClr val="tx1"/>
                </a:solidFill>
              </a:rPr>
              <a:t>write_item</a:t>
            </a:r>
            <a:r>
              <a:rPr lang="en-US" sz="2400" dirty="0">
                <a:solidFill>
                  <a:schemeClr val="tx1"/>
                </a:solidFill>
              </a:rPr>
              <a:t>(X) operation,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the basic TO algorithm compares the timestamp of T with </a:t>
            </a:r>
            <a:r>
              <a:rPr lang="en-US" sz="2400" dirty="0" err="1">
                <a:solidFill>
                  <a:schemeClr val="tx1"/>
                </a:solidFill>
              </a:rPr>
              <a:t>read_TS</a:t>
            </a:r>
            <a:r>
              <a:rPr lang="en-US" sz="2400" dirty="0">
                <a:solidFill>
                  <a:schemeClr val="tx1"/>
                </a:solidFill>
              </a:rPr>
              <a:t>(X) and </a:t>
            </a:r>
            <a:r>
              <a:rPr lang="en-US" sz="2400" dirty="0" err="1">
                <a:solidFill>
                  <a:schemeClr val="tx1"/>
                </a:solidFill>
              </a:rPr>
              <a:t>write_TS</a:t>
            </a:r>
            <a:r>
              <a:rPr lang="en-US" sz="2400" dirty="0">
                <a:solidFill>
                  <a:schemeClr val="tx1"/>
                </a:solidFill>
              </a:rPr>
              <a:t>(X)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to ensure that the timestamp order of transaction execution is not violated.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If this order is violated, 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then transaction T is aborted 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and resubmitted to the system as a new transaction with a new timestamp.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If T is aborted and rolled back, any transaction T1 that may have used a value written by T must also be rolled back. 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Similarly, any transaction T2 that may have used a value written by T1 must also be rolled back, and so on. </a:t>
            </a:r>
          </a:p>
          <a:p>
            <a:pPr algn="just"/>
            <a:r>
              <a:rPr lang="en-US" sz="2400" b="1" dirty="0">
                <a:solidFill>
                  <a:srgbClr val="C00000"/>
                </a:solidFill>
              </a:rPr>
              <a:t>Problem: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cascading rollback is one of the problems associated with basic TO. </a:t>
            </a:r>
          </a:p>
        </p:txBody>
      </p:sp>
    </p:spTree>
    <p:extLst>
      <p:ext uri="{BB962C8B-B14F-4D97-AF65-F5344CB8AC3E}">
        <p14:creationId xmlns:p14="http://schemas.microsoft.com/office/powerpoint/2010/main" val="1804615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96" y="286952"/>
            <a:ext cx="8596668" cy="1320800"/>
          </a:xfrm>
        </p:spPr>
        <p:txBody>
          <a:bodyPr/>
          <a:lstStyle/>
          <a:p>
            <a:r>
              <a:rPr lang="en-US" dirty="0"/>
              <a:t>Concurrency Control Based</a:t>
            </a:r>
            <a:br>
              <a:rPr lang="en-US" dirty="0"/>
            </a:br>
            <a:r>
              <a:rPr lang="en-US" dirty="0"/>
              <a:t>on Timestamp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296" y="1390384"/>
            <a:ext cx="10261032" cy="534635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r>
              <a:rPr lang="en-US" sz="2400" b="1" u="sng" dirty="0">
                <a:solidFill>
                  <a:schemeClr val="tx1"/>
                </a:solidFill>
              </a:rPr>
              <a:t>The Timestamp Ordering Algorithm for Concurrency Control</a:t>
            </a:r>
          </a:p>
          <a:p>
            <a:r>
              <a:rPr lang="en-US" sz="2400" dirty="0">
                <a:solidFill>
                  <a:schemeClr val="tx1"/>
                </a:solidFill>
              </a:rPr>
              <a:t>Basic Timestamp Ordering (TO). </a:t>
            </a:r>
          </a:p>
          <a:p>
            <a:r>
              <a:rPr lang="en-US" sz="2400" b="1" u="sng" dirty="0">
                <a:solidFill>
                  <a:srgbClr val="FF0000"/>
                </a:solidFill>
              </a:rPr>
              <a:t>RULE 1:</a:t>
            </a:r>
          </a:p>
          <a:p>
            <a:r>
              <a:rPr lang="en-US" sz="2400" dirty="0">
                <a:solidFill>
                  <a:schemeClr val="tx1"/>
                </a:solidFill>
              </a:rPr>
              <a:t>Whenever a transaction T issues a </a:t>
            </a:r>
            <a:r>
              <a:rPr lang="en-US" sz="2400" dirty="0" err="1">
                <a:solidFill>
                  <a:schemeClr val="tx1"/>
                </a:solidFill>
              </a:rPr>
              <a:t>write_item</a:t>
            </a:r>
            <a:r>
              <a:rPr lang="en-US" sz="2400" dirty="0">
                <a:solidFill>
                  <a:schemeClr val="tx1"/>
                </a:solidFill>
              </a:rPr>
              <a:t>(X) operation, the following check is performed: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If </a:t>
            </a:r>
            <a:r>
              <a:rPr lang="en-US" sz="2200" dirty="0" err="1">
                <a:solidFill>
                  <a:schemeClr val="tx1"/>
                </a:solidFill>
              </a:rPr>
              <a:t>read_TS</a:t>
            </a:r>
            <a:r>
              <a:rPr lang="en-US" sz="2200" dirty="0">
                <a:solidFill>
                  <a:schemeClr val="tx1"/>
                </a:solidFill>
              </a:rPr>
              <a:t>(X) &gt; TS(T) or if </a:t>
            </a:r>
            <a:r>
              <a:rPr lang="en-US" sz="2200" dirty="0" err="1">
                <a:solidFill>
                  <a:schemeClr val="tx1"/>
                </a:solidFill>
              </a:rPr>
              <a:t>write_TS</a:t>
            </a:r>
            <a:r>
              <a:rPr lang="en-US" sz="2200" dirty="0">
                <a:solidFill>
                  <a:schemeClr val="tx1"/>
                </a:solidFill>
              </a:rPr>
              <a:t>(X) &gt; TS(T), 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then abort and roll back T and reject the operation.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This should be done because some younger transaction with a timestamp greater than TS(T) has already read or written the value of item X before T had a chance to write X, thus violating the timestamp ordering.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Else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execute the </a:t>
            </a:r>
            <a:r>
              <a:rPr lang="en-US" sz="2000" dirty="0" err="1">
                <a:solidFill>
                  <a:schemeClr val="tx1"/>
                </a:solidFill>
              </a:rPr>
              <a:t>write_item</a:t>
            </a:r>
            <a:r>
              <a:rPr lang="en-US" sz="2000" dirty="0">
                <a:solidFill>
                  <a:schemeClr val="tx1"/>
                </a:solidFill>
              </a:rPr>
              <a:t>(X) operation of T 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and set </a:t>
            </a:r>
            <a:r>
              <a:rPr lang="en-US" sz="2000" dirty="0" err="1">
                <a:solidFill>
                  <a:schemeClr val="tx1"/>
                </a:solidFill>
              </a:rPr>
              <a:t>write_TS</a:t>
            </a:r>
            <a:r>
              <a:rPr lang="en-US" sz="2000" dirty="0">
                <a:solidFill>
                  <a:schemeClr val="tx1"/>
                </a:solidFill>
              </a:rPr>
              <a:t>(X) to TS(T).</a:t>
            </a:r>
          </a:p>
        </p:txBody>
      </p:sp>
    </p:spTree>
    <p:extLst>
      <p:ext uri="{BB962C8B-B14F-4D97-AF65-F5344CB8AC3E}">
        <p14:creationId xmlns:p14="http://schemas.microsoft.com/office/powerpoint/2010/main" val="4196966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/>
              <a:t>Concurrency Control Based</a:t>
            </a:r>
            <a:br>
              <a:rPr lang="en-US" dirty="0"/>
            </a:br>
            <a:r>
              <a:rPr lang="en-US" dirty="0"/>
              <a:t>on Timestamp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55822"/>
            <a:ext cx="11219688" cy="61021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r>
              <a:rPr lang="en-US" sz="2400" b="1" u="sng" dirty="0">
                <a:solidFill>
                  <a:schemeClr val="tx1"/>
                </a:solidFill>
              </a:rPr>
              <a:t>The Timestamp Ordering Algorithm for Concurrency Control</a:t>
            </a:r>
          </a:p>
          <a:p>
            <a:r>
              <a:rPr lang="en-US" sz="2400" dirty="0">
                <a:solidFill>
                  <a:schemeClr val="tx1"/>
                </a:solidFill>
              </a:rPr>
              <a:t>Basic Timestamp Ordering (TO). </a:t>
            </a:r>
          </a:p>
          <a:p>
            <a:r>
              <a:rPr lang="en-US" sz="2400" b="1" u="sng" dirty="0">
                <a:solidFill>
                  <a:srgbClr val="FF0000"/>
                </a:solidFill>
              </a:rPr>
              <a:t>RULE 2:</a:t>
            </a:r>
          </a:p>
          <a:p>
            <a:r>
              <a:rPr lang="en-US" sz="2400" dirty="0">
                <a:solidFill>
                  <a:schemeClr val="tx1"/>
                </a:solidFill>
              </a:rPr>
              <a:t>Whenever a transaction T issues a </a:t>
            </a:r>
            <a:r>
              <a:rPr lang="en-US" sz="2400" dirty="0" err="1">
                <a:solidFill>
                  <a:schemeClr val="tx1"/>
                </a:solidFill>
              </a:rPr>
              <a:t>read_item</a:t>
            </a:r>
            <a:r>
              <a:rPr lang="en-US" sz="2400" dirty="0">
                <a:solidFill>
                  <a:schemeClr val="tx1"/>
                </a:solidFill>
              </a:rPr>
              <a:t>(X) operation, the following check is performed: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If </a:t>
            </a:r>
            <a:r>
              <a:rPr lang="en-US" sz="2200" dirty="0" err="1">
                <a:solidFill>
                  <a:schemeClr val="tx1"/>
                </a:solidFill>
              </a:rPr>
              <a:t>write_TS</a:t>
            </a:r>
            <a:r>
              <a:rPr lang="en-US" sz="2200" dirty="0">
                <a:solidFill>
                  <a:schemeClr val="tx1"/>
                </a:solidFill>
              </a:rPr>
              <a:t>(X) &gt; TS(T), 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then abort and roll back T and reject the operation. This should be done because some younger transaction with timestamp greater than TS(T) has already written the value of item X before T had a chance to read X.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If </a:t>
            </a:r>
            <a:r>
              <a:rPr lang="en-US" sz="2200" dirty="0" err="1">
                <a:solidFill>
                  <a:schemeClr val="tx1"/>
                </a:solidFill>
              </a:rPr>
              <a:t>write_TS</a:t>
            </a:r>
            <a:r>
              <a:rPr lang="en-US" sz="2200" dirty="0">
                <a:solidFill>
                  <a:schemeClr val="tx1"/>
                </a:solidFill>
              </a:rPr>
              <a:t>(X) &lt; TS(T), 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then execute the </a:t>
            </a:r>
            <a:r>
              <a:rPr lang="en-US" sz="2000" dirty="0" err="1">
                <a:solidFill>
                  <a:schemeClr val="tx1"/>
                </a:solidFill>
              </a:rPr>
              <a:t>read_item</a:t>
            </a:r>
            <a:r>
              <a:rPr lang="en-US" sz="2000" dirty="0">
                <a:solidFill>
                  <a:schemeClr val="tx1"/>
                </a:solidFill>
              </a:rPr>
              <a:t>(X) operation of T 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and set </a:t>
            </a:r>
            <a:r>
              <a:rPr lang="en-US" sz="2000" dirty="0" err="1">
                <a:solidFill>
                  <a:schemeClr val="tx1"/>
                </a:solidFill>
              </a:rPr>
              <a:t>read_TS</a:t>
            </a:r>
            <a:r>
              <a:rPr lang="en-US" sz="2000" dirty="0">
                <a:solidFill>
                  <a:schemeClr val="tx1"/>
                </a:solidFill>
              </a:rPr>
              <a:t>(X) to the larger of TS(T) and the current </a:t>
            </a:r>
            <a:r>
              <a:rPr lang="en-US" sz="2000" dirty="0" err="1">
                <a:solidFill>
                  <a:schemeClr val="tx1"/>
                </a:solidFill>
              </a:rPr>
              <a:t>read_TS</a:t>
            </a:r>
            <a:r>
              <a:rPr lang="en-US" sz="2000" dirty="0">
                <a:solidFill>
                  <a:schemeClr val="tx1"/>
                </a:solidFill>
              </a:rPr>
              <a:t>(X).</a:t>
            </a:r>
          </a:p>
        </p:txBody>
      </p:sp>
    </p:spTree>
    <p:extLst>
      <p:ext uri="{BB962C8B-B14F-4D97-AF65-F5344CB8AC3E}">
        <p14:creationId xmlns:p14="http://schemas.microsoft.com/office/powerpoint/2010/main" val="3762371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658600" cy="1320800"/>
          </a:xfrm>
        </p:spPr>
        <p:txBody>
          <a:bodyPr/>
          <a:lstStyle/>
          <a:p>
            <a:r>
              <a:rPr lang="en-US" dirty="0"/>
              <a:t>Concurrency Control Based on Timestamp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1462"/>
            <a:ext cx="11219688" cy="66965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r>
              <a:rPr lang="en-US" sz="2400" b="1" u="sng" dirty="0">
                <a:solidFill>
                  <a:schemeClr val="tx1"/>
                </a:solidFill>
              </a:rPr>
              <a:t>The Timestamp Ordering Algorithm for Concurrency Control</a:t>
            </a:r>
          </a:p>
          <a:p>
            <a:r>
              <a:rPr lang="en-US" sz="2400" dirty="0">
                <a:solidFill>
                  <a:schemeClr val="tx1"/>
                </a:solidFill>
              </a:rPr>
              <a:t>Basic Timestamp Ordering (TO). </a:t>
            </a:r>
          </a:p>
          <a:p>
            <a:r>
              <a:rPr lang="en-US" sz="2400" b="1" u="sng" dirty="0">
                <a:solidFill>
                  <a:srgbClr val="FF0000"/>
                </a:solidFill>
              </a:rPr>
              <a:t>RULE 1 &amp; 2 :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Ti</a:t>
            </a:r>
            <a:r>
              <a:rPr lang="en-US" sz="2400" dirty="0">
                <a:solidFill>
                  <a:schemeClr val="tx1"/>
                </a:solidFill>
              </a:rPr>
              <a:t> issues a Read(X):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If </a:t>
            </a:r>
            <a:r>
              <a:rPr lang="en-US" sz="2200" dirty="0" err="1">
                <a:solidFill>
                  <a:schemeClr val="tx1"/>
                </a:solidFill>
              </a:rPr>
              <a:t>write_TS</a:t>
            </a:r>
            <a:r>
              <a:rPr lang="en-US" sz="2200" dirty="0">
                <a:solidFill>
                  <a:schemeClr val="tx1"/>
                </a:solidFill>
              </a:rPr>
              <a:t>(X) &gt; TS(</a:t>
            </a:r>
            <a:r>
              <a:rPr lang="en-US" sz="2200" dirty="0" err="1">
                <a:solidFill>
                  <a:schemeClr val="tx1"/>
                </a:solidFill>
              </a:rPr>
              <a:t>Ti</a:t>
            </a:r>
            <a:r>
              <a:rPr lang="en-US" sz="2200" dirty="0">
                <a:solidFill>
                  <a:schemeClr val="tx1"/>
                </a:solidFill>
              </a:rPr>
              <a:t>),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Abort &amp; rollback </a:t>
            </a:r>
            <a:r>
              <a:rPr lang="en-US" sz="2000" dirty="0" err="1">
                <a:solidFill>
                  <a:schemeClr val="tx1"/>
                </a:solidFill>
              </a:rPr>
              <a:t>Ti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Else,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Do R(X)</a:t>
            </a:r>
          </a:p>
          <a:p>
            <a:pPr lvl="2"/>
            <a:r>
              <a:rPr lang="en-US" sz="2000" dirty="0" err="1">
                <a:solidFill>
                  <a:schemeClr val="tx1"/>
                </a:solidFill>
              </a:rPr>
              <a:t>Read_TS</a:t>
            </a:r>
            <a:r>
              <a:rPr lang="en-US" sz="2000" dirty="0">
                <a:solidFill>
                  <a:schemeClr val="tx1"/>
                </a:solidFill>
              </a:rPr>
              <a:t>(X)=Max(</a:t>
            </a:r>
            <a:r>
              <a:rPr lang="en-US" sz="2000" dirty="0" err="1">
                <a:solidFill>
                  <a:schemeClr val="tx1"/>
                </a:solidFill>
              </a:rPr>
              <a:t>Read_TS</a:t>
            </a:r>
            <a:r>
              <a:rPr lang="en-US" sz="2000" dirty="0">
                <a:solidFill>
                  <a:schemeClr val="tx1"/>
                </a:solidFill>
              </a:rPr>
              <a:t>(X),TS(</a:t>
            </a:r>
            <a:r>
              <a:rPr lang="en-US" sz="2000" dirty="0" err="1">
                <a:solidFill>
                  <a:schemeClr val="tx1"/>
                </a:solidFill>
              </a:rPr>
              <a:t>Ti</a:t>
            </a:r>
            <a:r>
              <a:rPr lang="en-US" sz="2000" dirty="0">
                <a:solidFill>
                  <a:schemeClr val="tx1"/>
                </a:solidFill>
              </a:rPr>
              <a:t>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3F8ECE-DB03-0263-7C21-AECAD437CF94}"/>
              </a:ext>
            </a:extLst>
          </p:cNvPr>
          <p:cNvSpPr txBox="1"/>
          <p:nvPr/>
        </p:nvSpPr>
        <p:spPr>
          <a:xfrm>
            <a:off x="5879593" y="2074783"/>
            <a:ext cx="534924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Ti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issues a Write(X):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If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Read_TS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(X) &gt; TS(T),</a:t>
            </a:r>
          </a:p>
          <a:p>
            <a:pPr marL="1257300" marR="0" lvl="2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Abort &amp; Rollback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Ti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Else if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Write_TS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(X) &gt;TS(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Ti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),</a:t>
            </a:r>
          </a:p>
          <a:p>
            <a:pPr marL="1257300" marR="0" lvl="2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Abort &amp; Rollback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Ti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Else</a:t>
            </a:r>
          </a:p>
          <a:p>
            <a:pPr marL="1257300" marR="0" lvl="2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Do W(X)</a:t>
            </a:r>
          </a:p>
          <a:p>
            <a:pPr marL="1257300" marR="0" lvl="2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Write_TS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(x)=TS(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Ti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4ACB1F1-9F07-0BEE-2B40-DB4C98E58CED}"/>
              </a:ext>
            </a:extLst>
          </p:cNvPr>
          <p:cNvCxnSpPr/>
          <p:nvPr/>
        </p:nvCxnSpPr>
        <p:spPr>
          <a:xfrm>
            <a:off x="5614416" y="1801368"/>
            <a:ext cx="0" cy="373583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990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6"/>
          <p:cNvSpPr txBox="1">
            <a:spLocks noGrp="1"/>
          </p:cNvSpPr>
          <p:nvPr>
            <p:ph type="title"/>
          </p:nvPr>
        </p:nvSpPr>
        <p:spPr>
          <a:xfrm>
            <a:off x="2152651" y="365125"/>
            <a:ext cx="78867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en"/>
              <a:t>EXAMPLE</a:t>
            </a:r>
            <a:endParaRPr/>
          </a:p>
        </p:txBody>
      </p:sp>
      <p:graphicFrame>
        <p:nvGraphicFramePr>
          <p:cNvPr id="401" name="Google Shape;401;p36"/>
          <p:cNvGraphicFramePr/>
          <p:nvPr/>
        </p:nvGraphicFramePr>
        <p:xfrm>
          <a:off x="283464" y="1527047"/>
          <a:ext cx="5812536" cy="441673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37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7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7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67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T1(100)</a:t>
                      </a:r>
                      <a:endParaRPr sz="2400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T2(200)</a:t>
                      </a:r>
                      <a:endParaRPr sz="2400" dirty="0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T3(300)</a:t>
                      </a:r>
                      <a:endParaRPr sz="2400"/>
                    </a:p>
                  </a:txBody>
                  <a:tcPr marL="121933" marR="121933" marT="60967" marB="6096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7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none" strike="noStrike" cap="none"/>
                        <a:t>R(A)</a:t>
                      </a:r>
                      <a:endParaRPr sz="2400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/>
                    </a:p>
                  </a:txBody>
                  <a:tcPr marL="121933" marR="121933" marT="60967" marB="6096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52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400" b="1" u="none" strike="noStrike" cap="none"/>
                        <a:t>R(B)</a:t>
                      </a:r>
                      <a:endParaRPr sz="24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/>
                    </a:p>
                  </a:txBody>
                  <a:tcPr marL="121933" marR="121933" marT="60967" marB="6096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2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400" b="1" u="none" strike="noStrike" cap="none"/>
                        <a:t>W(C)</a:t>
                      </a:r>
                      <a:endParaRPr sz="24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/>
                    </a:p>
                  </a:txBody>
                  <a:tcPr marL="121933" marR="121933" marT="60967" marB="6096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7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400" b="1" u="none" strike="noStrike" cap="none"/>
                        <a:t>R(B)</a:t>
                      </a:r>
                      <a:endParaRPr sz="2400"/>
                    </a:p>
                  </a:txBody>
                  <a:tcPr marL="121933" marR="121933" marT="60967" marB="6096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52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400" b="1" u="none" strike="noStrike" cap="none"/>
                        <a:t>R(C)</a:t>
                      </a:r>
                      <a:endParaRPr sz="24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/>
                    </a:p>
                  </a:txBody>
                  <a:tcPr marL="121933" marR="121933" marT="60967" marB="6096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52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400" b="1" u="none" strike="noStrike" cap="none"/>
                        <a:t>W(B)</a:t>
                      </a:r>
                      <a:endParaRPr sz="24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/>
                    </a:p>
                  </a:txBody>
                  <a:tcPr marL="121933" marR="121933" marT="60967" marB="6096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52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400" b="1" u="none" strike="noStrike" cap="none" dirty="0"/>
                        <a:t>W(A)</a:t>
                      </a:r>
                      <a:endParaRPr sz="24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 dirty="0"/>
                    </a:p>
                  </a:txBody>
                  <a:tcPr marL="121933" marR="121933" marT="60967" marB="6096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02" name="Google Shape;402;p36"/>
          <p:cNvSpPr/>
          <p:nvPr/>
        </p:nvSpPr>
        <p:spPr>
          <a:xfrm>
            <a:off x="148082" y="5943784"/>
            <a:ext cx="6083300" cy="4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86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WHICH TRANSACTION WILL BE ROLLED BACK? T2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graphicFrame>
        <p:nvGraphicFramePr>
          <p:cNvPr id="403" name="Google Shape;403;p36"/>
          <p:cNvGraphicFramePr/>
          <p:nvPr/>
        </p:nvGraphicFramePr>
        <p:xfrm>
          <a:off x="6645910" y="1526174"/>
          <a:ext cx="4601208" cy="19402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0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03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291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A</a:t>
                      </a:r>
                      <a:endParaRPr sz="1400" u="none" strike="noStrike" cap="none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B</a:t>
                      </a:r>
                      <a:endParaRPr sz="1400" u="none" strike="noStrike" cap="none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C</a:t>
                      </a:r>
                      <a:endParaRPr sz="1400" u="none" strike="noStrike" cap="none"/>
                    </a:p>
                  </a:txBody>
                  <a:tcPr marL="121933" marR="121933" marT="60967" marB="6096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924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RTS(Ti)</a:t>
                      </a:r>
                      <a:endParaRPr sz="1400" u="none" strike="noStrike" cap="none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121933" marR="121933" marT="60967" marB="6096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812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WTS(Ti)</a:t>
                      </a:r>
                      <a:endParaRPr sz="1400" u="none" strike="noStrike" cap="none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0</a:t>
                      </a:r>
                      <a:endParaRPr sz="1400" u="none" strike="noStrike" cap="none" dirty="0"/>
                    </a:p>
                  </a:txBody>
                  <a:tcPr marL="121933" marR="121933" marT="60967" marB="6096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4" name="Google Shape;404;p36"/>
          <p:cNvGraphicFramePr/>
          <p:nvPr/>
        </p:nvGraphicFramePr>
        <p:xfrm>
          <a:off x="6645910" y="3806946"/>
          <a:ext cx="4774948" cy="213683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93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3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227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A</a:t>
                      </a:r>
                      <a:endParaRPr sz="1400" u="none" strike="noStrike" cap="none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B</a:t>
                      </a:r>
                      <a:endParaRPr sz="1400" u="none" strike="noStrike" cap="none" dirty="0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C</a:t>
                      </a:r>
                      <a:endParaRPr sz="1400" u="none" strike="noStrike" cap="none"/>
                    </a:p>
                  </a:txBody>
                  <a:tcPr marL="121933" marR="121933" marT="60967" marB="6096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27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RTS(Ti)</a:t>
                      </a:r>
                      <a:endParaRPr sz="1400" u="none" strike="noStrike" cap="none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sngStrike" cap="none" dirty="0"/>
                        <a:t>0 </a:t>
                      </a:r>
                      <a:r>
                        <a:rPr lang="en" sz="1400" u="none" strike="noStrike" cap="none" dirty="0"/>
                        <a:t>100</a:t>
                      </a:r>
                      <a:endParaRPr sz="1400" u="none" strike="noStrike" cap="none" dirty="0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sngStrike" cap="none" dirty="0"/>
                        <a:t>0</a:t>
                      </a:r>
                      <a:r>
                        <a:rPr lang="en" sz="1400" u="none" strike="noStrike" cap="none" dirty="0"/>
                        <a:t> </a:t>
                      </a:r>
                      <a:r>
                        <a:rPr lang="en" sz="1400" u="none" strike="sngStrike" cap="none" dirty="0"/>
                        <a:t>200</a:t>
                      </a:r>
                      <a:r>
                        <a:rPr lang="en" sz="1400" u="none" strike="noStrike" cap="none" dirty="0"/>
                        <a:t> 300</a:t>
                      </a:r>
                      <a:endParaRPr sz="1400" u="none" strike="noStrike" cap="none" dirty="0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sngStrike" cap="none" dirty="0"/>
                        <a:t>0</a:t>
                      </a:r>
                      <a:r>
                        <a:rPr lang="en" sz="1400" u="none" strike="noStrike" cap="none" dirty="0"/>
                        <a:t> 100</a:t>
                      </a:r>
                      <a:endParaRPr sz="1400" u="none" strike="noStrike" cap="none" dirty="0"/>
                    </a:p>
                  </a:txBody>
                  <a:tcPr marL="121933" marR="121933" marT="60967" marB="6096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227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WTS(Ti)</a:t>
                      </a:r>
                      <a:endParaRPr sz="1400" u="none" strike="noStrike" cap="none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sngStrike" cap="none" dirty="0"/>
                        <a:t>0</a:t>
                      </a:r>
                      <a:r>
                        <a:rPr lang="en" sz="1400" u="none" strike="noStrike" cap="none" dirty="0"/>
                        <a:t> </a:t>
                      </a:r>
                      <a:r>
                        <a:rPr lang="en" sz="1400" dirty="0"/>
                        <a:t>3</a:t>
                      </a:r>
                      <a:r>
                        <a:rPr lang="en" sz="1400" u="none" strike="noStrike" cap="none" dirty="0"/>
                        <a:t>00</a:t>
                      </a:r>
                      <a:endParaRPr sz="1400" u="none" strike="noStrike" cap="none" dirty="0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sngStrike" cap="none" dirty="0"/>
                        <a:t>0</a:t>
                      </a:r>
                      <a:r>
                        <a:rPr lang="en" sz="1400" u="none" strike="noStrike" cap="none" dirty="0"/>
                        <a:t> 100</a:t>
                      </a:r>
                      <a:endParaRPr sz="1400" u="none" strike="noStrike" cap="none" dirty="0"/>
                    </a:p>
                  </a:txBody>
                  <a:tcPr marL="121933" marR="121933" marT="60967" marB="6096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/>
              <a:t>Concurrency Control Based</a:t>
            </a:r>
            <a:br>
              <a:rPr lang="en-US" dirty="0"/>
            </a:br>
            <a:r>
              <a:rPr lang="en-US" dirty="0"/>
              <a:t>on Timestamp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55822"/>
            <a:ext cx="11219688" cy="610217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sz="2400" b="1" u="sng" dirty="0">
                <a:solidFill>
                  <a:schemeClr val="tx1"/>
                </a:solidFill>
              </a:rPr>
              <a:t>The Timestamp Ordering Algorithm for Concurrency Control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Basic Timestamp Ordering (TO). </a:t>
            </a:r>
          </a:p>
          <a:p>
            <a:pPr algn="just"/>
            <a:r>
              <a:rPr lang="en-US" sz="2400" b="1" u="sng" dirty="0">
                <a:solidFill>
                  <a:srgbClr val="FF0000"/>
                </a:solidFill>
              </a:rPr>
              <a:t>Advantages: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Whenever the basic TO algorithm detects two conflicting operations that occur in the incorrect order,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it rejects the later of the two operations by aborting the transaction that issued it.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The schedules produced by basic TO are hence guaranteed to be conflict serializable.</a:t>
            </a:r>
          </a:p>
        </p:txBody>
      </p:sp>
    </p:spTree>
    <p:extLst>
      <p:ext uri="{BB962C8B-B14F-4D97-AF65-F5344CB8AC3E}">
        <p14:creationId xmlns:p14="http://schemas.microsoft.com/office/powerpoint/2010/main" val="37024964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1401</Words>
  <Application>Microsoft Office PowerPoint</Application>
  <PresentationFormat>Widescreen</PresentationFormat>
  <Paragraphs>150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Trebuchet MS</vt:lpstr>
      <vt:lpstr>Wingdings</vt:lpstr>
      <vt:lpstr>Wingdings 3</vt:lpstr>
      <vt:lpstr>Facet</vt:lpstr>
      <vt:lpstr>Concurrency Control Based on Timestamp Ordering</vt:lpstr>
      <vt:lpstr>Concurrency Control Based on Timestamp Ordering</vt:lpstr>
      <vt:lpstr>Concurrency Control Based on Timestamp Ordering</vt:lpstr>
      <vt:lpstr>Concurrency Control Based on Timestamp Ordering</vt:lpstr>
      <vt:lpstr>Concurrency Control Based on Timestamp Ordering</vt:lpstr>
      <vt:lpstr>Concurrency Control Based on Timestamp Ordering</vt:lpstr>
      <vt:lpstr>Concurrency Control Based on Timestamp Ordering</vt:lpstr>
      <vt:lpstr>EXAMPLE</vt:lpstr>
      <vt:lpstr>Concurrency Control Based on Timestamp Ordering</vt:lpstr>
      <vt:lpstr>Concurrency Control Based on Timestamp Ordering</vt:lpstr>
      <vt:lpstr>Concurrency Control Based on Timestamp Ordering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Concurrency Control Based on Timestamp Ordering</dc:title>
  <dc:creator>Hajra Ahmed</dc:creator>
  <cp:lastModifiedBy>Hajra Ahmed</cp:lastModifiedBy>
  <cp:revision>1</cp:revision>
  <dcterms:created xsi:type="dcterms:W3CDTF">2022-12-01T06:21:43Z</dcterms:created>
  <dcterms:modified xsi:type="dcterms:W3CDTF">2022-12-01T06:21:54Z</dcterms:modified>
</cp:coreProperties>
</file>