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567" r:id="rId2"/>
    <p:sldId id="568" r:id="rId3"/>
    <p:sldId id="569" r:id="rId4"/>
    <p:sldId id="601" r:id="rId5"/>
    <p:sldId id="571" r:id="rId6"/>
    <p:sldId id="602" r:id="rId7"/>
    <p:sldId id="572" r:id="rId8"/>
    <p:sldId id="605" r:id="rId9"/>
    <p:sldId id="606" r:id="rId10"/>
    <p:sldId id="573" r:id="rId11"/>
    <p:sldId id="607" r:id="rId12"/>
    <p:sldId id="608" r:id="rId13"/>
    <p:sldId id="609" r:id="rId14"/>
    <p:sldId id="574" r:id="rId15"/>
    <p:sldId id="586" r:id="rId16"/>
    <p:sldId id="575" r:id="rId17"/>
    <p:sldId id="611" r:id="rId18"/>
    <p:sldId id="587" r:id="rId19"/>
    <p:sldId id="576" r:id="rId20"/>
    <p:sldId id="577" r:id="rId21"/>
    <p:sldId id="610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07575-BEBE-484B-8358-4989D2874CFF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DF47D-640A-43F5-A74B-50451F1DAE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9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C384A-91C2-413F-AF7A-733852D3DF0B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0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4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4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11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0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0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0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8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3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5687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/>
              <a:t>Dealing with Deadlock and Starvation</a:t>
            </a:r>
          </a:p>
          <a:p>
            <a:pPr algn="just"/>
            <a:r>
              <a:rPr lang="en-US" sz="2800" b="1" dirty="0">
                <a:solidFill>
                  <a:srgbClr val="7030A0"/>
                </a:solidFill>
              </a:rPr>
              <a:t>Deadlock: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Occurs when each transaction T in a set of </a:t>
            </a:r>
            <a:r>
              <a:rPr lang="en-US" sz="2600" b="1" dirty="0">
                <a:solidFill>
                  <a:srgbClr val="C00000"/>
                </a:solidFill>
              </a:rPr>
              <a:t>two or more transactions is waiting for some item that is locked by some other transaction T′ in the set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Each transaction in the set is in a waiting queue, waiting for one of the other transactions in the set to release the lock on an item. </a:t>
            </a:r>
          </a:p>
        </p:txBody>
      </p:sp>
    </p:spTree>
    <p:extLst>
      <p:ext uri="{BB962C8B-B14F-4D97-AF65-F5344CB8AC3E}">
        <p14:creationId xmlns:p14="http://schemas.microsoft.com/office/powerpoint/2010/main" val="323517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185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Another set of protocols that prevent deadlock without using timestamps are: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No waiting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Cautious waiting</a:t>
            </a:r>
          </a:p>
        </p:txBody>
      </p:sp>
    </p:spTree>
    <p:extLst>
      <p:ext uri="{BB962C8B-B14F-4D97-AF65-F5344CB8AC3E}">
        <p14:creationId xmlns:p14="http://schemas.microsoft.com/office/powerpoint/2010/main" val="159454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185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No waiting Algorithm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a transaction is unable to obtain a lock,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it is immediately aborted and then restarted after a certain time delay without checking whether a deadlock will occur or not.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 transaction ever waits, so no deadlock will occur.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Problem: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will repeatedly be aborted and restarted</a:t>
            </a:r>
          </a:p>
        </p:txBody>
      </p:sp>
    </p:spTree>
    <p:extLst>
      <p:ext uri="{BB962C8B-B14F-4D97-AF65-F5344CB8AC3E}">
        <p14:creationId xmlns:p14="http://schemas.microsoft.com/office/powerpoint/2010/main" val="69389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69" y="1408672"/>
            <a:ext cx="10632463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Cautious waiting algorithm: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This algo is Proposed to reduce the number of needless aborts/restarts.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Transaction Ti tries to lock an item X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but is not able to do so because,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X is locked by some other transaction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 with a conflicting lock.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Cautious waiting rule is :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 is not blocked (not waiting for some other locked item),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then Ti is blocked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allowed to wait;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otherwise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abort Ti.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6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69" y="1408672"/>
            <a:ext cx="10632463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Cautious waiting algorithm: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Advantage: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No transaction is ever waiting for a blocked transaction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Hence, Deadlock free</a:t>
            </a:r>
          </a:p>
        </p:txBody>
      </p:sp>
    </p:spTree>
    <p:extLst>
      <p:ext uri="{BB962C8B-B14F-4D97-AF65-F5344CB8AC3E}">
        <p14:creationId xmlns:p14="http://schemas.microsoft.com/office/powerpoint/2010/main" val="404467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61971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Deadlock Detection: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system checks if a state of deadlock actually exists.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We can use this scheme 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we know that different transactions will rarely access the same items at the same time.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the transactions are short and each transaction locks only a few items. </a:t>
            </a:r>
          </a:p>
        </p:txBody>
      </p:sp>
    </p:spTree>
    <p:extLst>
      <p:ext uri="{BB962C8B-B14F-4D97-AF65-F5344CB8AC3E}">
        <p14:creationId xmlns:p14="http://schemas.microsoft.com/office/powerpoint/2010/main" val="230090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Way to detect a state of deadlock is for the system to construct and maintain a </a:t>
            </a:r>
            <a:r>
              <a:rPr lang="en-US" sz="2400" b="1" dirty="0">
                <a:solidFill>
                  <a:srgbClr val="C00000"/>
                </a:solidFill>
              </a:rPr>
              <a:t>wait-for graph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74" y="3301315"/>
            <a:ext cx="5157570" cy="28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757" cy="1320800"/>
          </a:xfrm>
        </p:spPr>
        <p:txBody>
          <a:bodyPr/>
          <a:lstStyle/>
          <a:p>
            <a:r>
              <a:rPr lang="en-US" dirty="0"/>
              <a:t>Two-Phase 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43" y="665018"/>
            <a:ext cx="11153921" cy="60900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How to  create a wait-for graph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One node is created in the wait-for graph for each transaction that is currently executing.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a transaction Ti is waiting to lock an item X that is currently locked by a transaction </a:t>
            </a:r>
            <a:r>
              <a:rPr lang="en-US" sz="2400" dirty="0" err="1">
                <a:solidFill>
                  <a:schemeClr val="tx1"/>
                </a:solidFill>
              </a:rPr>
              <a:t>Tj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directed edge (Ti →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 is created 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When </a:t>
            </a:r>
            <a:r>
              <a:rPr lang="en-US" sz="2600" dirty="0" err="1">
                <a:solidFill>
                  <a:schemeClr val="tx1"/>
                </a:solidFill>
              </a:rPr>
              <a:t>Tj</a:t>
            </a:r>
            <a:r>
              <a:rPr lang="en-US" sz="2600" dirty="0">
                <a:solidFill>
                  <a:schemeClr val="tx1"/>
                </a:solidFill>
              </a:rPr>
              <a:t> releases the lock(s) on the items that Ti was waiting for,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the (</a:t>
            </a:r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→ </a:t>
            </a:r>
            <a:r>
              <a:rPr lang="en-US" sz="2400" dirty="0" err="1">
                <a:solidFill>
                  <a:schemeClr val="tx1"/>
                </a:solidFill>
              </a:rPr>
              <a:t>Tj</a:t>
            </a:r>
            <a:r>
              <a:rPr lang="en-US" sz="2400" dirty="0">
                <a:solidFill>
                  <a:schemeClr val="tx1"/>
                </a:solidFill>
              </a:rPr>
              <a:t>) is dropped from the wait-for graph.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We have a state of deadlock if and only if the wait-for graph has a cycle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to Check for a cycle: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every time an edge is added to the wait for graph,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but this may cause excessive overhead. </a:t>
            </a:r>
          </a:p>
        </p:txBody>
      </p:sp>
    </p:spTree>
    <p:extLst>
      <p:ext uri="{BB962C8B-B14F-4D97-AF65-F5344CB8AC3E}">
        <p14:creationId xmlns:p14="http://schemas.microsoft.com/office/powerpoint/2010/main" val="400358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wait-for graph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4DB215-DAEB-698D-8A4F-C512C91E7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6" t="55748" r="52222" b="19531"/>
          <a:stretch/>
        </p:blipFill>
        <p:spPr>
          <a:xfrm>
            <a:off x="1413245" y="3147313"/>
            <a:ext cx="3542577" cy="2783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628417-2E41-000D-BB53-F9F1D6BC2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8" t="54365" r="28518" b="15555"/>
          <a:stretch/>
        </p:blipFill>
        <p:spPr>
          <a:xfrm>
            <a:off x="6604001" y="3147313"/>
            <a:ext cx="3809879" cy="2783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81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09520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the system is in a state of deadlock,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some of the transactions causing the deadlock must be aborted.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Choosing which transactions to abort is known as </a:t>
            </a:r>
            <a:r>
              <a:rPr lang="en-US" sz="2400" b="1" dirty="0">
                <a:solidFill>
                  <a:srgbClr val="C00000"/>
                </a:solidFill>
              </a:rPr>
              <a:t>victim selection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algorithm for victim selection should: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avoid;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selecting transactions that have been running for a long time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that have performed many updates, (older transactions)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Select;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transactions that have not made many changes (younger transactions).</a:t>
            </a:r>
          </a:p>
        </p:txBody>
      </p:sp>
    </p:spTree>
    <p:extLst>
      <p:ext uri="{BB962C8B-B14F-4D97-AF65-F5344CB8AC3E}">
        <p14:creationId xmlns:p14="http://schemas.microsoft.com/office/powerpoint/2010/main" val="117563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81" y="1511644"/>
            <a:ext cx="10466385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Timeouts.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Another way to Deal with deadlock is the use of </a:t>
            </a:r>
            <a:r>
              <a:rPr lang="en-US" sz="2400" b="1" dirty="0">
                <a:solidFill>
                  <a:srgbClr val="C00000"/>
                </a:solidFill>
              </a:rPr>
              <a:t>timeouts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How it works?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a transaction waits for a period &gt; the system-defined timeout period,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 system assumes that the transaction may be deadlocked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aborts it regardless of whether a deadlock actually exists.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Advantage: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Practical approach as Low overhead and simple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203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T1′ is in the waiting queue for X, which is locked by T2′, whereas T2′ is in the waiting queue for Y, which is locked by T1′.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Meanwhile, neither T1′ nor T2′ nor any other transaction can access items X and Y.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32" y="1939196"/>
            <a:ext cx="4686300" cy="2400300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C0CF980A-414D-3CDB-941C-664C42B9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6112"/>
            <a:ext cx="4309872" cy="20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99214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Starvation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Problem that may occur when we use locking is starvation,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occurs when a transaction cannot proceed for an indefinite period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while other transactions in the system continue normally. </a:t>
            </a:r>
          </a:p>
        </p:txBody>
      </p:sp>
    </p:spTree>
    <p:extLst>
      <p:ext uri="{BB962C8B-B14F-4D97-AF65-F5344CB8AC3E}">
        <p14:creationId xmlns:p14="http://schemas.microsoft.com/office/powerpoint/2010/main" val="112031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5" y="1511644"/>
            <a:ext cx="11127793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Starvation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Why it occurs?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waiting scheme for locked items is unfair in that it </a:t>
            </a:r>
            <a:r>
              <a:rPr lang="en-US" sz="2200" b="1" dirty="0">
                <a:solidFill>
                  <a:srgbClr val="C00000"/>
                </a:solidFill>
              </a:rPr>
              <a:t>gives priority to some transactions over others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Starvation can also occur because of </a:t>
            </a:r>
            <a:r>
              <a:rPr lang="en-US" sz="2000" b="1" dirty="0">
                <a:solidFill>
                  <a:srgbClr val="7030A0"/>
                </a:solidFill>
              </a:rPr>
              <a:t>victim selection </a:t>
            </a:r>
            <a:r>
              <a:rPr lang="en-US" sz="2000" dirty="0">
                <a:solidFill>
                  <a:schemeClr val="tx1"/>
                </a:solidFill>
              </a:rPr>
              <a:t>if the algorithm selects the same transaction as victim repeatedly, thus causing it to abort and never finish execution.</a:t>
            </a:r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Solutions: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One solution for starvation is to have a fair waiting scheme, such as using a </a:t>
            </a:r>
            <a:r>
              <a:rPr lang="en-US" sz="2200" b="1" dirty="0">
                <a:solidFill>
                  <a:srgbClr val="C00000"/>
                </a:solidFill>
              </a:rPr>
              <a:t>first-come-first-served queue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Another scheme allows some transactions to have priority over others but increases the priority of a transaction the longer it waits, until it eventually gets the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15772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2944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dirty="0"/>
              <a:t>There are two approaches:</a:t>
            </a:r>
          </a:p>
          <a:p>
            <a:pPr lvl="1" algn="just"/>
            <a:r>
              <a:rPr lang="en-US" sz="2200" dirty="0"/>
              <a:t>Deadlock prevention</a:t>
            </a:r>
          </a:p>
          <a:p>
            <a:pPr lvl="2" algn="just"/>
            <a:r>
              <a:rPr lang="en-US" sz="2000" dirty="0"/>
              <a:t>Mostly used for real time systems</a:t>
            </a:r>
          </a:p>
          <a:p>
            <a:pPr lvl="2" algn="just"/>
            <a:r>
              <a:rPr lang="en-US" sz="2000" dirty="0"/>
              <a:t>Where delays because of deadlocks are not appreciated</a:t>
            </a:r>
          </a:p>
          <a:p>
            <a:pPr lvl="1" algn="just"/>
            <a:r>
              <a:rPr lang="en-US" sz="2200" dirty="0"/>
              <a:t>Deadlock detection &amp; recovery</a:t>
            </a:r>
          </a:p>
          <a:p>
            <a:pPr lvl="2" algn="just"/>
            <a:r>
              <a:rPr lang="en-US" sz="2000" dirty="0"/>
              <a:t>Used the chances of deadlock occurrence is minimum, </a:t>
            </a:r>
          </a:p>
          <a:p>
            <a:pPr lvl="2" algn="just"/>
            <a:r>
              <a:rPr lang="en-US" sz="2000" dirty="0"/>
              <a:t>Its more likely a reactive approach in case of deadlock occurrence </a:t>
            </a:r>
          </a:p>
        </p:txBody>
      </p:sp>
    </p:spTree>
    <p:extLst>
      <p:ext uri="{BB962C8B-B14F-4D97-AF65-F5344CB8AC3E}">
        <p14:creationId xmlns:p14="http://schemas.microsoft.com/office/powerpoint/2010/main" val="136620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52" y="0"/>
            <a:ext cx="8596668" cy="1320800"/>
          </a:xfrm>
        </p:spPr>
        <p:txBody>
          <a:bodyPr/>
          <a:lstStyle/>
          <a:p>
            <a:r>
              <a:rPr lang="en-US" dirty="0"/>
              <a:t>2PL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3382" y="609600"/>
            <a:ext cx="1147595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u="sng" dirty="0">
                <a:solidFill>
                  <a:schemeClr val="tx1"/>
                </a:solidFill>
              </a:rPr>
              <a:t>One deadlock prevention protocol</a:t>
            </a:r>
            <a:r>
              <a:rPr lang="en-US" sz="2400" dirty="0">
                <a:solidFill>
                  <a:schemeClr val="tx1"/>
                </a:solidFill>
              </a:rPr>
              <a:t>, 	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is used in </a:t>
            </a:r>
            <a:r>
              <a:rPr lang="en-US" sz="2200" b="1" dirty="0">
                <a:solidFill>
                  <a:srgbClr val="7030A0"/>
                </a:solidFill>
              </a:rPr>
              <a:t>conservative two-phase locking</a:t>
            </a:r>
            <a:r>
              <a:rPr lang="en-US" sz="2200" dirty="0">
                <a:solidFill>
                  <a:schemeClr val="tx1"/>
                </a:solidFill>
              </a:rPr>
              <a:t>, requires </a:t>
            </a:r>
            <a:r>
              <a:rPr lang="en-US" sz="2200" b="1" dirty="0">
                <a:solidFill>
                  <a:srgbClr val="C00000"/>
                </a:solidFill>
              </a:rPr>
              <a:t>that every transaction lock all the items it needs in advance</a:t>
            </a:r>
            <a:r>
              <a:rPr lang="en-US" sz="2200" dirty="0">
                <a:solidFill>
                  <a:schemeClr val="tx1"/>
                </a:solidFill>
              </a:rPr>
              <a:t> —if any of the items cannot be obtained, </a:t>
            </a:r>
            <a:r>
              <a:rPr lang="en-US" sz="2200" b="1" dirty="0">
                <a:solidFill>
                  <a:srgbClr val="C00000"/>
                </a:solidFill>
              </a:rPr>
              <a:t>none of the items are locked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Obviously, this solution further limits </a:t>
            </a:r>
            <a:r>
              <a:rPr lang="en-US" sz="2200" b="1" dirty="0">
                <a:solidFill>
                  <a:srgbClr val="C00000"/>
                </a:solidFill>
              </a:rPr>
              <a:t>concurrency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second protocol, 	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involves </a:t>
            </a:r>
            <a:r>
              <a:rPr lang="en-US" sz="2200" b="1" dirty="0">
                <a:solidFill>
                  <a:srgbClr val="7030A0"/>
                </a:solidFill>
              </a:rPr>
              <a:t>ordering all the items in the database and making sure that a transaction that needs several items will lock them according to that order.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This also limits concurrency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third one is </a:t>
            </a:r>
            <a:r>
              <a:rPr lang="en-US" sz="2200" b="1" dirty="0">
                <a:solidFill>
                  <a:srgbClr val="7030A0"/>
                </a:solidFill>
              </a:rPr>
              <a:t>transaction timestamp TS(T′)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is a unique identifier assigned to each transaction.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timestamps are based on the order in which transactions are started; if transaction T1 starts before transaction T2, then TS(T1) &lt; TS(T2).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1012263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Two schemes that uses timestamps to prevent deadlock are: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wait-die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wound-wait.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41356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10122638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Wait-die: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(TS(Ti) &lt; TS(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then wait(</a:t>
            </a:r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Else,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Die(</a:t>
            </a:r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restart it later with the same timestamp. 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Younger transactions never wait for older ones; they are rolled back instead.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transaction may die several times before acquiring needed data item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Wound-wait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(TS(Ti) &lt; TS(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abort </a:t>
            </a:r>
            <a:r>
              <a:rPr lang="en-US" sz="2000" dirty="0" err="1">
                <a:solidFill>
                  <a:schemeClr val="tx1"/>
                </a:solidFill>
              </a:rPr>
              <a:t>Tj</a:t>
            </a:r>
            <a:r>
              <a:rPr lang="en-US" sz="2000" dirty="0">
                <a:solidFill>
                  <a:schemeClr val="tx1"/>
                </a:solidFill>
              </a:rPr>
              <a:t> (Ti wounds </a:t>
            </a:r>
            <a:r>
              <a:rPr lang="en-US" sz="2000" dirty="0" err="1">
                <a:solidFill>
                  <a:schemeClr val="tx1"/>
                </a:solidFill>
              </a:rPr>
              <a:t>Tj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restart it later with the same timestamp;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lvl="2" algn="just"/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 is allowed to wait.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Older transaction wounds (forces rollback) of younger transaction instead of waiting for it.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Younger transactions may wait for older ones.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May be fewer rollbacks than wait-die scheme.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5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Both schemes end up aborting the younger of the two transactions that may be involved in a deadlock.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Both techniques may cause some transactions to be aborted and restarted needlessly, even though those transactions may never actually cause a deadlock.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9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B825A-F5CE-2F72-E2E3-066402D98D7E}"/>
              </a:ext>
            </a:extLst>
          </p:cNvPr>
          <p:cNvGraphicFramePr>
            <a:graphicFrameLocks noGrp="1"/>
          </p:cNvGraphicFramePr>
          <p:nvPr/>
        </p:nvGraphicFramePr>
        <p:xfrm>
          <a:off x="1658775" y="272947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85802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5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1 </a:t>
                      </a:r>
                      <a:r>
                        <a:rPr lang="en-US" b="1" baseline="0" dirty="0"/>
                        <a:t>(TS=10)</a:t>
                      </a:r>
                      <a:endParaRPr lang="en-PK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2 </a:t>
                      </a:r>
                      <a:r>
                        <a:rPr lang="en-US" b="1" baseline="0" dirty="0"/>
                        <a:t>(TS=20)</a:t>
                      </a:r>
                      <a:endParaRPr lang="en-PK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W(Y)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W(Y)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82224"/>
                  </a:ext>
                </a:extLst>
              </a:tr>
            </a:tbl>
          </a:graphicData>
        </a:graphic>
      </p:graphicFrame>
      <p:pic>
        <p:nvPicPr>
          <p:cNvPr id="6" name="Picture 5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BDC712B3-89F7-47BA-0199-68913982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97" y="4887966"/>
            <a:ext cx="671380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1459</Words>
  <Application>Microsoft Office PowerPoint</Application>
  <PresentationFormat>Widescreen</PresentationFormat>
  <Paragraphs>182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Open Sans</vt:lpstr>
      <vt:lpstr>Trebuchet MS</vt:lpstr>
      <vt:lpstr>Wingdings 3</vt:lpstr>
      <vt:lpstr>Facet</vt:lpstr>
      <vt:lpstr>Two-Phase Locking Techniques for Concurrency Control</vt:lpstr>
      <vt:lpstr>Two-Phase Locking Techniques for Concurrency Control</vt:lpstr>
      <vt:lpstr>Two-Phase Locking Techniques for Concurrency Control</vt:lpstr>
      <vt:lpstr>2PL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Locking Techniques for Concurrency Control</dc:title>
  <dc:creator>Hajra  Ahmed</dc:creator>
  <cp:lastModifiedBy>FastPc</cp:lastModifiedBy>
  <cp:revision>2</cp:revision>
  <dcterms:created xsi:type="dcterms:W3CDTF">2022-12-04T00:25:54Z</dcterms:created>
  <dcterms:modified xsi:type="dcterms:W3CDTF">2022-12-07T03:45:08Z</dcterms:modified>
</cp:coreProperties>
</file>