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44"/>
  </p:notesMasterIdLst>
  <p:sldIdLst>
    <p:sldId id="256" r:id="rId2"/>
    <p:sldId id="257" r:id="rId3"/>
    <p:sldId id="375" r:id="rId4"/>
    <p:sldId id="436" r:id="rId5"/>
    <p:sldId id="376" r:id="rId6"/>
    <p:sldId id="379" r:id="rId7"/>
    <p:sldId id="428" r:id="rId8"/>
    <p:sldId id="380" r:id="rId9"/>
    <p:sldId id="395" r:id="rId10"/>
    <p:sldId id="396" r:id="rId11"/>
    <p:sldId id="434" r:id="rId12"/>
    <p:sldId id="435" r:id="rId13"/>
    <p:sldId id="397" r:id="rId14"/>
    <p:sldId id="398" r:id="rId15"/>
    <p:sldId id="399" r:id="rId16"/>
    <p:sldId id="400" r:id="rId17"/>
    <p:sldId id="381" r:id="rId18"/>
    <p:sldId id="437" r:id="rId19"/>
    <p:sldId id="439" r:id="rId20"/>
    <p:sldId id="438" r:id="rId21"/>
    <p:sldId id="382" r:id="rId22"/>
    <p:sldId id="383" r:id="rId23"/>
    <p:sldId id="384" r:id="rId24"/>
    <p:sldId id="440" r:id="rId25"/>
    <p:sldId id="441" r:id="rId26"/>
    <p:sldId id="442" r:id="rId27"/>
    <p:sldId id="443" r:id="rId28"/>
    <p:sldId id="448" r:id="rId29"/>
    <p:sldId id="446" r:id="rId30"/>
    <p:sldId id="386" r:id="rId31"/>
    <p:sldId id="449" r:id="rId32"/>
    <p:sldId id="387" r:id="rId33"/>
    <p:sldId id="388" r:id="rId34"/>
    <p:sldId id="452" r:id="rId35"/>
    <p:sldId id="390" r:id="rId36"/>
    <p:sldId id="391" r:id="rId37"/>
    <p:sldId id="451" r:id="rId38"/>
    <p:sldId id="392" r:id="rId39"/>
    <p:sldId id="393" r:id="rId40"/>
    <p:sldId id="394" r:id="rId41"/>
    <p:sldId id="444" r:id="rId42"/>
    <p:sldId id="445"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E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71" autoAdjust="0"/>
    <p:restoredTop sz="94249" autoAdjust="0"/>
  </p:normalViewPr>
  <p:slideViewPr>
    <p:cSldViewPr snapToGrid="0">
      <p:cViewPr varScale="1">
        <p:scale>
          <a:sx n="108" d="100"/>
          <a:sy n="108" d="100"/>
        </p:scale>
        <p:origin x="7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7A8CB4-0298-4E82-9952-E9F9627097FA}" type="datetimeFigureOut">
              <a:rPr lang="en-US" smtClean="0"/>
              <a:t>10/5/2022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8D808D-AC8F-4779-9931-B0CB34121332}" type="slidenum">
              <a:rPr lang="en-US" smtClean="0"/>
              <a:t>‹#›</a:t>
            </a:fld>
            <a:endParaRPr lang="en-US"/>
          </a:p>
        </p:txBody>
      </p:sp>
    </p:spTree>
    <p:extLst>
      <p:ext uri="{BB962C8B-B14F-4D97-AF65-F5344CB8AC3E}">
        <p14:creationId xmlns:p14="http://schemas.microsoft.com/office/powerpoint/2010/main" val="3703319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E8D808D-AC8F-4779-9931-B0CB34121332}" type="slidenum">
              <a:rPr lang="en-US" smtClean="0"/>
              <a:t>1</a:t>
            </a:fld>
            <a:endParaRPr lang="en-US"/>
          </a:p>
        </p:txBody>
      </p:sp>
    </p:spTree>
    <p:extLst>
      <p:ext uri="{BB962C8B-B14F-4D97-AF65-F5344CB8AC3E}">
        <p14:creationId xmlns:p14="http://schemas.microsoft.com/office/powerpoint/2010/main" val="2703379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583878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3655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322496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57154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1996185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5711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56779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17225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18520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76768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36893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2925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09806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89587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63674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10/5/2022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394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10/5/2022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83861"/>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142" y="1326291"/>
            <a:ext cx="10041924" cy="2372498"/>
          </a:xfrm>
        </p:spPr>
        <p:txBody>
          <a:bodyPr/>
          <a:lstStyle/>
          <a:p>
            <a:pPr algn="ctr"/>
            <a:r>
              <a:rPr lang="en-US" dirty="0"/>
              <a:t>Chapter 7 </a:t>
            </a:r>
            <a:br>
              <a:rPr lang="en-US" dirty="0"/>
            </a:br>
            <a:r>
              <a:rPr lang="en-US" dirty="0"/>
              <a:t>More SQL: Complex Queries</a:t>
            </a:r>
          </a:p>
        </p:txBody>
      </p:sp>
      <p:sp>
        <p:nvSpPr>
          <p:cNvPr id="4" name="TextBox 3">
            <a:extLst>
              <a:ext uri="{FF2B5EF4-FFF2-40B4-BE49-F238E27FC236}">
                <a16:creationId xmlns:a16="http://schemas.microsoft.com/office/drawing/2014/main" id="{ACD9951B-44BD-70D3-67A1-5AA53D62577D}"/>
              </a:ext>
            </a:extLst>
          </p:cNvPr>
          <p:cNvSpPr txBox="1"/>
          <p:nvPr/>
        </p:nvSpPr>
        <p:spPr>
          <a:xfrm>
            <a:off x="3051313" y="3244334"/>
            <a:ext cx="6102626" cy="369332"/>
          </a:xfrm>
          <a:prstGeom prst="rect">
            <a:avLst/>
          </a:prstGeom>
          <a:noFill/>
        </p:spPr>
        <p:txBody>
          <a:bodyPr wrap="square">
            <a:spAutoFit/>
          </a:bodyPr>
          <a:lstStyle/>
          <a:p>
            <a:endParaRPr lang="en-PK" dirty="0"/>
          </a:p>
        </p:txBody>
      </p:sp>
    </p:spTree>
    <p:extLst>
      <p:ext uri="{BB962C8B-B14F-4D97-AF65-F5344CB8AC3E}">
        <p14:creationId xmlns:p14="http://schemas.microsoft.com/office/powerpoint/2010/main" val="3572750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DROP Command</a:t>
            </a:r>
          </a:p>
          <a:p>
            <a:r>
              <a:rPr lang="en-US" dirty="0">
                <a:solidFill>
                  <a:schemeClr val="tx1">
                    <a:lumMod val="95000"/>
                    <a:lumOff val="5000"/>
                  </a:schemeClr>
                </a:solidFill>
              </a:rPr>
              <a:t>If a </a:t>
            </a:r>
            <a:r>
              <a:rPr lang="en-US" b="1" dirty="0">
                <a:solidFill>
                  <a:srgbClr val="C00000"/>
                </a:solidFill>
              </a:rPr>
              <a:t>base relation </a:t>
            </a:r>
            <a:r>
              <a:rPr lang="en-US" dirty="0">
                <a:solidFill>
                  <a:schemeClr val="tx1">
                    <a:lumMod val="95000"/>
                    <a:lumOff val="5000"/>
                  </a:schemeClr>
                </a:solidFill>
              </a:rPr>
              <a:t>within a schema is no longer needed, the relation and its definition can be deleted by using the </a:t>
            </a:r>
            <a:r>
              <a:rPr lang="en-US" b="1" dirty="0">
                <a:solidFill>
                  <a:srgbClr val="C00000"/>
                </a:solidFill>
              </a:rPr>
              <a:t>DROP TABLE </a:t>
            </a:r>
            <a:r>
              <a:rPr lang="en-US" dirty="0">
                <a:solidFill>
                  <a:schemeClr val="tx1">
                    <a:lumMod val="95000"/>
                    <a:lumOff val="5000"/>
                  </a:schemeClr>
                </a:solidFill>
              </a:rPr>
              <a:t>command. </a:t>
            </a:r>
          </a:p>
          <a:p>
            <a:r>
              <a:rPr lang="en-US" dirty="0">
                <a:solidFill>
                  <a:schemeClr val="tx1">
                    <a:lumMod val="95000"/>
                    <a:lumOff val="5000"/>
                  </a:schemeClr>
                </a:solidFill>
              </a:rPr>
              <a:t>For example, if we no longer wish to keep track of dependents of employees in the COMPANY database, we can get rid of the DEPENDENT relation by issuing the following command:</a:t>
            </a:r>
          </a:p>
          <a:p>
            <a:r>
              <a:rPr lang="en-US" sz="2000" b="1" dirty="0">
                <a:solidFill>
                  <a:srgbClr val="00B0F0"/>
                </a:solidFill>
              </a:rPr>
              <a:t>DROP TABLE DEPENDENT CASCADE;</a:t>
            </a:r>
          </a:p>
          <a:p>
            <a:r>
              <a:rPr lang="en-US" sz="2000" dirty="0">
                <a:solidFill>
                  <a:schemeClr val="tx1">
                    <a:lumMod val="95000"/>
                    <a:lumOff val="5000"/>
                  </a:schemeClr>
                </a:solidFill>
              </a:rPr>
              <a:t>With the CASCADE option, all such </a:t>
            </a:r>
            <a:r>
              <a:rPr lang="en-US" sz="2000" b="1" dirty="0">
                <a:solidFill>
                  <a:srgbClr val="C00000"/>
                </a:solidFill>
              </a:rPr>
              <a:t>constraints, views, and other elements that reference the table being dropped are also dropped automatically </a:t>
            </a:r>
            <a:r>
              <a:rPr lang="en-US" sz="2000" dirty="0">
                <a:solidFill>
                  <a:schemeClr val="tx1">
                    <a:lumMod val="95000"/>
                    <a:lumOff val="5000"/>
                  </a:schemeClr>
                </a:solidFill>
              </a:rPr>
              <a:t>from the schema, along with the table itself. (drop all referential integrity constraints that refer to primary keys).</a:t>
            </a:r>
            <a:endParaRPr lang="en-US" sz="2000" b="1" dirty="0">
              <a:solidFill>
                <a:srgbClr val="00B0F0"/>
              </a:solidFill>
            </a:endParaRPr>
          </a:p>
          <a:p>
            <a:r>
              <a:rPr lang="en-US" dirty="0">
                <a:solidFill>
                  <a:schemeClr val="tx1">
                    <a:lumMod val="95000"/>
                    <a:lumOff val="5000"/>
                  </a:schemeClr>
                </a:solidFill>
              </a:rPr>
              <a:t>If the RESTRICT option is chosen instead of CASCADE</a:t>
            </a:r>
            <a:r>
              <a:rPr lang="en-US" b="1" dirty="0">
                <a:solidFill>
                  <a:srgbClr val="C00000"/>
                </a:solidFill>
              </a:rPr>
              <a:t>, a table is dropped only if it is not referenced in any constraints</a:t>
            </a:r>
            <a:r>
              <a:rPr lang="en-US" dirty="0">
                <a:solidFill>
                  <a:schemeClr val="tx1">
                    <a:lumMod val="95000"/>
                    <a:lumOff val="5000"/>
                  </a:schemeClr>
                </a:solidFill>
              </a:rPr>
              <a:t> (for example, by foreign key definitions in another relation) </a:t>
            </a:r>
            <a:r>
              <a:rPr lang="en-US" b="1" dirty="0">
                <a:solidFill>
                  <a:srgbClr val="C00000"/>
                </a:solidFill>
              </a:rPr>
              <a:t>or views or by any other elements</a:t>
            </a:r>
            <a:r>
              <a:rPr lang="en-US" dirty="0">
                <a:solidFill>
                  <a:schemeClr val="tx1">
                    <a:lumMod val="95000"/>
                    <a:lumOff val="5000"/>
                  </a:schemeClr>
                </a:solidFill>
              </a:rPr>
              <a:t>.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1037267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DROP Command</a:t>
            </a:r>
          </a:p>
          <a:p>
            <a:r>
              <a:rPr lang="en-US" sz="2000" dirty="0">
                <a:solidFill>
                  <a:schemeClr val="tx1">
                    <a:lumMod val="95000"/>
                    <a:lumOff val="5000"/>
                  </a:schemeClr>
                </a:solidFill>
              </a:rPr>
              <a:t>Notice that the DROP TABLE command not only deletes all the records in the table if successful, </a:t>
            </a:r>
            <a:r>
              <a:rPr lang="en-US" sz="2000" b="1" dirty="0">
                <a:solidFill>
                  <a:srgbClr val="C00000"/>
                </a:solidFill>
              </a:rPr>
              <a:t>but also removes the table definition from the catalog</a:t>
            </a:r>
            <a:r>
              <a:rPr lang="en-US" sz="2000" dirty="0">
                <a:solidFill>
                  <a:schemeClr val="tx1">
                    <a:lumMod val="95000"/>
                    <a:lumOff val="5000"/>
                  </a:schemeClr>
                </a:solidFill>
              </a:rPr>
              <a:t>. </a:t>
            </a:r>
          </a:p>
          <a:p>
            <a:r>
              <a:rPr lang="en-US" sz="2000" dirty="0">
                <a:solidFill>
                  <a:schemeClr val="tx1">
                    <a:lumMod val="95000"/>
                    <a:lumOff val="5000"/>
                  </a:schemeClr>
                </a:solidFill>
              </a:rPr>
              <a:t>If it is desired to delete only the records but to leave the table definition for future use, then the </a:t>
            </a:r>
            <a:r>
              <a:rPr lang="en-US" sz="2000" b="1" dirty="0">
                <a:solidFill>
                  <a:srgbClr val="C00000"/>
                </a:solidFill>
              </a:rPr>
              <a:t>DELETE</a:t>
            </a:r>
            <a:r>
              <a:rPr lang="en-US" sz="2000" dirty="0">
                <a:solidFill>
                  <a:schemeClr val="tx1">
                    <a:lumMod val="95000"/>
                    <a:lumOff val="5000"/>
                  </a:schemeClr>
                </a:solidFill>
              </a:rPr>
              <a:t> command should be used instead of DROP TABLE.</a:t>
            </a:r>
          </a:p>
          <a:p>
            <a:r>
              <a:rPr lang="en-US" sz="2000" dirty="0">
                <a:solidFill>
                  <a:schemeClr val="tx1">
                    <a:lumMod val="95000"/>
                    <a:lumOff val="5000"/>
                  </a:schemeClr>
                </a:solidFill>
              </a:rPr>
              <a:t>The DROP command can also be used to drop other types of named schema elements, such as </a:t>
            </a:r>
            <a:r>
              <a:rPr lang="en-US" sz="2000" b="1" dirty="0">
                <a:solidFill>
                  <a:srgbClr val="C00000"/>
                </a:solidFill>
              </a:rPr>
              <a:t>constraints or domains.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425219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ALTER Command</a:t>
            </a:r>
          </a:p>
          <a:p>
            <a:r>
              <a:rPr lang="en-US" sz="2400" dirty="0">
                <a:solidFill>
                  <a:schemeClr val="tx1">
                    <a:lumMod val="95000"/>
                    <a:lumOff val="5000"/>
                  </a:schemeClr>
                </a:solidFill>
              </a:rPr>
              <a:t>The definition of a base table or of other named schema elements can be changed by using the </a:t>
            </a:r>
            <a:r>
              <a:rPr lang="en-US" sz="2400" b="1" dirty="0">
                <a:solidFill>
                  <a:srgbClr val="C00000"/>
                </a:solidFill>
              </a:rPr>
              <a:t>ALTER command</a:t>
            </a:r>
            <a:r>
              <a:rPr lang="en-US" sz="2400" dirty="0">
                <a:solidFill>
                  <a:schemeClr val="tx1">
                    <a:lumMod val="95000"/>
                    <a:lumOff val="5000"/>
                  </a:schemeClr>
                </a:solidFill>
              </a:rPr>
              <a:t>. </a:t>
            </a:r>
          </a:p>
          <a:p>
            <a:r>
              <a:rPr lang="en-US" sz="2400" dirty="0">
                <a:solidFill>
                  <a:schemeClr val="tx1">
                    <a:lumMod val="95000"/>
                    <a:lumOff val="5000"/>
                  </a:schemeClr>
                </a:solidFill>
              </a:rPr>
              <a:t>For base tables, the possible alter table actions include </a:t>
            </a:r>
          </a:p>
          <a:p>
            <a:pPr lvl="1"/>
            <a:r>
              <a:rPr lang="en-US" sz="1800" dirty="0">
                <a:solidFill>
                  <a:schemeClr val="tx1">
                    <a:lumMod val="95000"/>
                    <a:lumOff val="5000"/>
                  </a:schemeClr>
                </a:solidFill>
              </a:rPr>
              <a:t>adding or dropping a column (attribute), </a:t>
            </a:r>
          </a:p>
          <a:p>
            <a:pPr lvl="1"/>
            <a:r>
              <a:rPr lang="en-US" sz="1800" dirty="0">
                <a:solidFill>
                  <a:schemeClr val="tx1">
                    <a:lumMod val="95000"/>
                    <a:lumOff val="5000"/>
                  </a:schemeClr>
                </a:solidFill>
              </a:rPr>
              <a:t>changing a column definition,</a:t>
            </a:r>
          </a:p>
          <a:p>
            <a:pPr lvl="1"/>
            <a:r>
              <a:rPr lang="en-US" sz="1800" dirty="0">
                <a:solidFill>
                  <a:schemeClr val="tx1">
                    <a:lumMod val="95000"/>
                    <a:lumOff val="5000"/>
                  </a:schemeClr>
                </a:solidFill>
              </a:rPr>
              <a:t>and adding or dropping table constraints. </a:t>
            </a:r>
          </a:p>
        </p:txBody>
      </p:sp>
    </p:spTree>
    <p:extLst>
      <p:ext uri="{BB962C8B-B14F-4D97-AF65-F5344CB8AC3E}">
        <p14:creationId xmlns:p14="http://schemas.microsoft.com/office/powerpoint/2010/main" val="3343739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ALTER Command</a:t>
            </a:r>
          </a:p>
          <a:p>
            <a:r>
              <a:rPr lang="en-US" sz="2000" dirty="0">
                <a:solidFill>
                  <a:schemeClr val="tx1">
                    <a:lumMod val="95000"/>
                    <a:lumOff val="5000"/>
                  </a:schemeClr>
                </a:solidFill>
              </a:rPr>
              <a:t>For example, to add an attribute for keeping track of jobs of employees to the EMPLOYEE base relation in the COMPANY schema we can use the command</a:t>
            </a:r>
          </a:p>
          <a:p>
            <a:endParaRPr lang="en-US" sz="2000" dirty="0">
              <a:solidFill>
                <a:schemeClr val="tx1">
                  <a:lumMod val="95000"/>
                  <a:lumOff val="5000"/>
                </a:schemeClr>
              </a:solidFill>
            </a:endParaRPr>
          </a:p>
          <a:p>
            <a:pPr marL="0" indent="0">
              <a:buNone/>
            </a:pPr>
            <a:endParaRPr lang="en-US" sz="2000" dirty="0">
              <a:solidFill>
                <a:schemeClr val="tx1">
                  <a:lumMod val="95000"/>
                  <a:lumOff val="5000"/>
                </a:schemeClr>
              </a:solidFill>
            </a:endParaRPr>
          </a:p>
          <a:p>
            <a:r>
              <a:rPr lang="en-US" sz="2000" dirty="0">
                <a:solidFill>
                  <a:schemeClr val="tx1">
                    <a:lumMod val="95000"/>
                    <a:lumOff val="5000"/>
                  </a:schemeClr>
                </a:solidFill>
              </a:rPr>
              <a:t>We must still enter a value for the new attribute Job for each individual EMPLOYEE tuple. </a:t>
            </a:r>
          </a:p>
          <a:p>
            <a:r>
              <a:rPr lang="en-US" sz="2000" dirty="0">
                <a:solidFill>
                  <a:schemeClr val="tx1">
                    <a:lumMod val="95000"/>
                    <a:lumOff val="5000"/>
                  </a:schemeClr>
                </a:solidFill>
              </a:rPr>
              <a:t>This can be done either by </a:t>
            </a:r>
            <a:r>
              <a:rPr lang="en-US" sz="2000" b="1" dirty="0">
                <a:solidFill>
                  <a:srgbClr val="C00000"/>
                </a:solidFill>
              </a:rPr>
              <a:t>specifying a default clause or by using the UPDATE command individually on each tuple.</a:t>
            </a:r>
          </a:p>
          <a:p>
            <a:r>
              <a:rPr lang="en-US" sz="2000" b="1" dirty="0">
                <a:solidFill>
                  <a:srgbClr val="C00000"/>
                </a:solidFill>
              </a:rPr>
              <a:t>If no default clause is specified, the new attribute will have NULLs in all the tuples of the relation immediately after the command is executed; hence, the NOT NULL constraint is not allowed in this case.</a:t>
            </a:r>
          </a:p>
        </p:txBody>
      </p:sp>
      <p:pic>
        <p:nvPicPr>
          <p:cNvPr id="4" name="Picture 3"/>
          <p:cNvPicPr>
            <a:picLocks noChangeAspect="1"/>
          </p:cNvPicPr>
          <p:nvPr/>
        </p:nvPicPr>
        <p:blipFill>
          <a:blip r:embed="rId2"/>
          <a:stretch>
            <a:fillRect/>
          </a:stretch>
        </p:blipFill>
        <p:spPr>
          <a:xfrm>
            <a:off x="1203810" y="3039824"/>
            <a:ext cx="7684852" cy="40895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479732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ALTER Command</a:t>
            </a:r>
          </a:p>
          <a:p>
            <a:r>
              <a:rPr lang="en-US" sz="1600" dirty="0">
                <a:solidFill>
                  <a:schemeClr val="tx1">
                    <a:lumMod val="95000"/>
                    <a:lumOff val="5000"/>
                  </a:schemeClr>
                </a:solidFill>
              </a:rPr>
              <a:t>To drop a column, we must choose either CASCADE or RESTRICT for drop behavior.</a:t>
            </a:r>
          </a:p>
          <a:p>
            <a:pPr lvl="1"/>
            <a:r>
              <a:rPr lang="en-US" sz="1400" dirty="0">
                <a:solidFill>
                  <a:schemeClr val="tx1">
                    <a:lumMod val="95000"/>
                    <a:lumOff val="5000"/>
                  </a:schemeClr>
                </a:solidFill>
              </a:rPr>
              <a:t>If </a:t>
            </a:r>
            <a:r>
              <a:rPr lang="en-US" sz="1400" b="1" dirty="0">
                <a:solidFill>
                  <a:srgbClr val="C00000"/>
                </a:solidFill>
              </a:rPr>
              <a:t>CASCADE</a:t>
            </a:r>
            <a:r>
              <a:rPr lang="en-US" sz="1400" dirty="0">
                <a:solidFill>
                  <a:schemeClr val="tx1">
                    <a:lumMod val="95000"/>
                    <a:lumOff val="5000"/>
                  </a:schemeClr>
                </a:solidFill>
              </a:rPr>
              <a:t> is chosen, all constraints and views that reference the column are dropped automatically from the schema, along with the column. </a:t>
            </a:r>
          </a:p>
          <a:p>
            <a:pPr lvl="1"/>
            <a:r>
              <a:rPr lang="en-US" sz="1400" dirty="0">
                <a:solidFill>
                  <a:schemeClr val="tx1">
                    <a:lumMod val="95000"/>
                    <a:lumOff val="5000"/>
                  </a:schemeClr>
                </a:solidFill>
              </a:rPr>
              <a:t>If </a:t>
            </a:r>
            <a:r>
              <a:rPr lang="en-US" sz="1400" b="1" dirty="0">
                <a:solidFill>
                  <a:srgbClr val="C00000"/>
                </a:solidFill>
              </a:rPr>
              <a:t>RESTRICT</a:t>
            </a:r>
            <a:r>
              <a:rPr lang="en-US" sz="1400" dirty="0">
                <a:solidFill>
                  <a:schemeClr val="tx1">
                    <a:lumMod val="95000"/>
                    <a:lumOff val="5000"/>
                  </a:schemeClr>
                </a:solidFill>
              </a:rPr>
              <a:t> is chosen, the command is successful only if no views or constraints (or other schema elements) reference the column. </a:t>
            </a:r>
          </a:p>
          <a:p>
            <a:r>
              <a:rPr lang="en-US" sz="1600" dirty="0">
                <a:solidFill>
                  <a:schemeClr val="tx1">
                    <a:lumMod val="95000"/>
                    <a:lumOff val="5000"/>
                  </a:schemeClr>
                </a:solidFill>
              </a:rPr>
              <a:t>For example, the following command removes the attribute Address from the EMPLOYEE base table:</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r>
              <a:rPr lang="en-US" sz="1600" dirty="0">
                <a:solidFill>
                  <a:schemeClr val="tx1">
                    <a:lumMod val="95000"/>
                    <a:lumOff val="5000"/>
                  </a:schemeClr>
                </a:solidFill>
              </a:rPr>
              <a:t>It is also possible to alter a column definition by dropping an existing default clause or by defining a new default clause. The following examples illustrate this clause:</a:t>
            </a:r>
          </a:p>
        </p:txBody>
      </p:sp>
      <p:pic>
        <p:nvPicPr>
          <p:cNvPr id="5" name="Picture 4"/>
          <p:cNvPicPr>
            <a:picLocks noChangeAspect="1"/>
          </p:cNvPicPr>
          <p:nvPr/>
        </p:nvPicPr>
        <p:blipFill>
          <a:blip r:embed="rId2"/>
          <a:stretch>
            <a:fillRect/>
          </a:stretch>
        </p:blipFill>
        <p:spPr>
          <a:xfrm>
            <a:off x="1238422" y="4039097"/>
            <a:ext cx="8567060" cy="4450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2733269" y="5343727"/>
            <a:ext cx="5671428" cy="10959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148014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ALTER Command</a:t>
            </a:r>
          </a:p>
          <a:p>
            <a:r>
              <a:rPr lang="en-US" sz="1600" dirty="0">
                <a:solidFill>
                  <a:schemeClr val="tx1">
                    <a:lumMod val="95000"/>
                    <a:lumOff val="5000"/>
                  </a:schemeClr>
                </a:solidFill>
              </a:rPr>
              <a:t>One can also </a:t>
            </a:r>
            <a:r>
              <a:rPr lang="en-US" sz="1600" b="1" dirty="0">
                <a:solidFill>
                  <a:srgbClr val="C00000"/>
                </a:solidFill>
              </a:rPr>
              <a:t>change the constraints </a:t>
            </a:r>
            <a:r>
              <a:rPr lang="en-US" sz="1600" dirty="0">
                <a:solidFill>
                  <a:schemeClr val="tx1">
                    <a:lumMod val="95000"/>
                    <a:lumOff val="5000"/>
                  </a:schemeClr>
                </a:solidFill>
              </a:rPr>
              <a:t>specified on a table by adding or dropping a named constraint. </a:t>
            </a:r>
          </a:p>
          <a:p>
            <a:r>
              <a:rPr lang="en-US" sz="1600" dirty="0">
                <a:solidFill>
                  <a:schemeClr val="tx1">
                    <a:lumMod val="95000"/>
                    <a:lumOff val="5000"/>
                  </a:schemeClr>
                </a:solidFill>
              </a:rPr>
              <a:t>To be dropped, a constraint must have been given a name when it was specified.</a:t>
            </a:r>
          </a:p>
          <a:p>
            <a:r>
              <a:rPr lang="en-US" sz="1600" dirty="0">
                <a:solidFill>
                  <a:schemeClr val="tx1">
                    <a:lumMod val="95000"/>
                    <a:lumOff val="5000"/>
                  </a:schemeClr>
                </a:solidFill>
              </a:rPr>
              <a:t>For example, to drop the constraint named EMPSUPERFK in Figure 6.2 from the EMPLOYEE relation, we write:</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r>
              <a:rPr lang="en-US" sz="1600" dirty="0">
                <a:solidFill>
                  <a:schemeClr val="tx1">
                    <a:lumMod val="95000"/>
                    <a:lumOff val="5000"/>
                  </a:schemeClr>
                </a:solidFill>
              </a:rPr>
              <a:t>Once this is done, we can redefine a replacement constraint by adding a new constraint to the relation, if needed. </a:t>
            </a:r>
          </a:p>
          <a:p>
            <a:r>
              <a:rPr lang="en-US" sz="1600" dirty="0">
                <a:solidFill>
                  <a:schemeClr val="tx1">
                    <a:lumMod val="95000"/>
                    <a:lumOff val="5000"/>
                  </a:schemeClr>
                </a:solidFill>
              </a:rPr>
              <a:t>This is specified by using the ADD CONSTRAINT keyword in the ALTER TABLE statement followed by the new constraint, which can be named or unnamed and can be of any of the table constraint types discussed.</a:t>
            </a: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2357031" y="3445886"/>
            <a:ext cx="6029835" cy="86140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984393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678" y="0"/>
            <a:ext cx="8596668" cy="1320800"/>
          </a:xfrm>
        </p:spPr>
        <p:txBody>
          <a:bodyPr/>
          <a:lstStyle/>
          <a:p>
            <a:r>
              <a:rPr lang="en-US" dirty="0"/>
              <a:t>Summary of SQL</a:t>
            </a:r>
          </a:p>
        </p:txBody>
      </p:sp>
      <p:pic>
        <p:nvPicPr>
          <p:cNvPr id="5" name="Picture 4"/>
          <p:cNvPicPr>
            <a:picLocks noChangeAspect="1"/>
          </p:cNvPicPr>
          <p:nvPr/>
        </p:nvPicPr>
        <p:blipFill>
          <a:blip r:embed="rId2"/>
          <a:stretch>
            <a:fillRect/>
          </a:stretch>
        </p:blipFill>
        <p:spPr>
          <a:xfrm>
            <a:off x="2621198" y="660400"/>
            <a:ext cx="6668716" cy="6014118"/>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195047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lnSpcReduction="10000"/>
          </a:bodyPr>
          <a:lstStyle/>
          <a:p>
            <a:r>
              <a:rPr lang="en-US" b="1" i="1" u="sng" dirty="0">
                <a:solidFill>
                  <a:schemeClr val="accent2">
                    <a:lumMod val="75000"/>
                  </a:schemeClr>
                </a:solidFill>
              </a:rPr>
              <a:t>Concept of a View in SQL</a:t>
            </a:r>
          </a:p>
          <a:p>
            <a:r>
              <a:rPr lang="en-US" sz="2400" dirty="0">
                <a:solidFill>
                  <a:schemeClr val="tx1">
                    <a:lumMod val="95000"/>
                    <a:lumOff val="5000"/>
                  </a:schemeClr>
                </a:solidFill>
              </a:rPr>
              <a:t>A </a:t>
            </a:r>
            <a:r>
              <a:rPr lang="en-US" sz="2400" b="1" dirty="0">
                <a:solidFill>
                  <a:srgbClr val="C00000"/>
                </a:solidFill>
              </a:rPr>
              <a:t>view</a:t>
            </a:r>
            <a:r>
              <a:rPr lang="en-US" sz="2400" dirty="0">
                <a:solidFill>
                  <a:schemeClr val="tx1">
                    <a:lumMod val="95000"/>
                    <a:lumOff val="5000"/>
                  </a:schemeClr>
                </a:solidFill>
              </a:rPr>
              <a:t> is a single table that is derived from other tables.</a:t>
            </a:r>
          </a:p>
          <a:p>
            <a:r>
              <a:rPr lang="en-US" sz="2400" dirty="0">
                <a:solidFill>
                  <a:schemeClr val="tx1">
                    <a:lumMod val="95000"/>
                    <a:lumOff val="5000"/>
                  </a:schemeClr>
                </a:solidFill>
              </a:rPr>
              <a:t>A view does not necessarily exist </a:t>
            </a:r>
            <a:r>
              <a:rPr lang="en-US" sz="2400" b="1" dirty="0">
                <a:solidFill>
                  <a:srgbClr val="C00000"/>
                </a:solidFill>
              </a:rPr>
              <a:t>in physical form</a:t>
            </a:r>
            <a:r>
              <a:rPr lang="en-US" sz="2400" dirty="0">
                <a:solidFill>
                  <a:schemeClr val="tx1">
                    <a:lumMod val="95000"/>
                    <a:lumOff val="5000"/>
                  </a:schemeClr>
                </a:solidFill>
              </a:rPr>
              <a:t>; it is considered to be a virtual table, in contrast to base tables, whose tuples are always physically stored in the database. </a:t>
            </a:r>
          </a:p>
          <a:p>
            <a:r>
              <a:rPr lang="en-US" sz="2400" dirty="0">
                <a:solidFill>
                  <a:schemeClr val="tx1">
                    <a:lumMod val="95000"/>
                    <a:lumOff val="5000"/>
                  </a:schemeClr>
                </a:solidFill>
              </a:rPr>
              <a:t>We can think of a view as a way of specifying a table that </a:t>
            </a:r>
            <a:r>
              <a:rPr lang="en-US" sz="2400" b="1" dirty="0">
                <a:solidFill>
                  <a:srgbClr val="C00000"/>
                </a:solidFill>
              </a:rPr>
              <a:t>we need to reference frequently, even though it may not exist physically. </a:t>
            </a:r>
          </a:p>
          <a:p>
            <a:r>
              <a:rPr lang="en-US" sz="2400" dirty="0">
                <a:solidFill>
                  <a:schemeClr val="tx1">
                    <a:lumMod val="95000"/>
                    <a:lumOff val="5000"/>
                  </a:schemeClr>
                </a:solidFill>
              </a:rPr>
              <a:t>You can select data from multiple tables, or you can select specific data based on certain criteria in views. </a:t>
            </a:r>
          </a:p>
          <a:p>
            <a:r>
              <a:rPr lang="en-US" sz="2400" dirty="0">
                <a:solidFill>
                  <a:schemeClr val="tx1">
                    <a:lumMod val="95000"/>
                    <a:lumOff val="5000"/>
                  </a:schemeClr>
                </a:solidFill>
              </a:rPr>
              <a:t>It holds only the </a:t>
            </a:r>
            <a:r>
              <a:rPr lang="en-US" sz="2400" b="1" dirty="0">
                <a:solidFill>
                  <a:srgbClr val="C00000"/>
                </a:solidFill>
              </a:rPr>
              <a:t>definition of the view in the data dictionary</a:t>
            </a:r>
            <a:r>
              <a:rPr lang="en-US" sz="2400" dirty="0">
                <a:solidFill>
                  <a:schemeClr val="tx1">
                    <a:lumMod val="95000"/>
                    <a:lumOff val="5000"/>
                  </a:schemeClr>
                </a:solidFill>
              </a:rPr>
              <a:t>.</a:t>
            </a:r>
          </a:p>
        </p:txBody>
      </p:sp>
    </p:spTree>
    <p:extLst>
      <p:ext uri="{BB962C8B-B14F-4D97-AF65-F5344CB8AC3E}">
        <p14:creationId xmlns:p14="http://schemas.microsoft.com/office/powerpoint/2010/main" val="30049779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4" y="1459470"/>
            <a:ext cx="5218369" cy="4834238"/>
          </a:xfrm>
        </p:spPr>
        <p:txBody>
          <a:bodyPr>
            <a:normAutofit/>
          </a:bodyPr>
          <a:lstStyle/>
          <a:p>
            <a:r>
              <a:rPr lang="en-US" sz="2000" b="1" i="1" u="sng" dirty="0">
                <a:solidFill>
                  <a:schemeClr val="accent2">
                    <a:lumMod val="75000"/>
                  </a:schemeClr>
                </a:solidFill>
              </a:rPr>
              <a:t>Concept of a View in SQL</a:t>
            </a:r>
          </a:p>
          <a:p>
            <a:r>
              <a:rPr lang="en-US" sz="2000" dirty="0">
                <a:solidFill>
                  <a:schemeClr val="tx1">
                    <a:lumMod val="95000"/>
                    <a:lumOff val="5000"/>
                  </a:schemeClr>
                </a:solidFill>
              </a:rPr>
              <a:t>The view is a </a:t>
            </a:r>
            <a:r>
              <a:rPr lang="en-US" sz="2000" b="1" dirty="0">
                <a:solidFill>
                  <a:srgbClr val="C00000"/>
                </a:solidFill>
              </a:rPr>
              <a:t>query stored in the data dictionary, on which the user can query just like they do on tables. </a:t>
            </a:r>
          </a:p>
          <a:p>
            <a:r>
              <a:rPr lang="en-US" sz="2000" dirty="0">
                <a:solidFill>
                  <a:schemeClr val="tx1">
                    <a:lumMod val="95000"/>
                    <a:lumOff val="5000"/>
                  </a:schemeClr>
                </a:solidFill>
              </a:rPr>
              <a:t>It does not use the physical memory, </a:t>
            </a:r>
            <a:r>
              <a:rPr lang="en-US" sz="2000" b="1" dirty="0">
                <a:solidFill>
                  <a:srgbClr val="C00000"/>
                </a:solidFill>
              </a:rPr>
              <a:t>only the query is stored in the data dictionary. </a:t>
            </a:r>
          </a:p>
          <a:p>
            <a:r>
              <a:rPr lang="en-US" sz="2000" dirty="0">
                <a:solidFill>
                  <a:schemeClr val="tx1">
                    <a:lumMod val="95000"/>
                    <a:lumOff val="5000"/>
                  </a:schemeClr>
                </a:solidFill>
              </a:rPr>
              <a:t>It is </a:t>
            </a:r>
            <a:r>
              <a:rPr lang="en-US" sz="2000" b="1" dirty="0">
                <a:solidFill>
                  <a:srgbClr val="C00000"/>
                </a:solidFill>
              </a:rPr>
              <a:t>computed dynamically</a:t>
            </a:r>
            <a:r>
              <a:rPr lang="en-US" sz="2000" dirty="0">
                <a:solidFill>
                  <a:schemeClr val="tx1">
                    <a:lumMod val="95000"/>
                    <a:lumOff val="5000"/>
                  </a:schemeClr>
                </a:solidFill>
              </a:rPr>
              <a:t>, whenever the user performs any query on it. </a:t>
            </a:r>
          </a:p>
          <a:p>
            <a:r>
              <a:rPr lang="en-US" sz="2000" dirty="0">
                <a:solidFill>
                  <a:schemeClr val="tx1">
                    <a:lumMod val="95000"/>
                    <a:lumOff val="5000"/>
                  </a:schemeClr>
                </a:solidFill>
              </a:rPr>
              <a:t>Changes made at any point in view are reflected in the actual base table.</a:t>
            </a:r>
          </a:p>
        </p:txBody>
      </p:sp>
      <p:pic>
        <p:nvPicPr>
          <p:cNvPr id="4" name="Picture 3"/>
          <p:cNvPicPr>
            <a:picLocks noChangeAspect="1"/>
          </p:cNvPicPr>
          <p:nvPr/>
        </p:nvPicPr>
        <p:blipFill>
          <a:blip r:embed="rId2"/>
          <a:stretch>
            <a:fillRect/>
          </a:stretch>
        </p:blipFill>
        <p:spPr>
          <a:xfrm>
            <a:off x="6014404" y="1817189"/>
            <a:ext cx="5984782" cy="4270103"/>
          </a:xfrm>
          <a:prstGeom prst="rect">
            <a:avLst/>
          </a:prstGeom>
        </p:spPr>
      </p:pic>
    </p:spTree>
    <p:extLst>
      <p:ext uri="{BB962C8B-B14F-4D97-AF65-F5344CB8AC3E}">
        <p14:creationId xmlns:p14="http://schemas.microsoft.com/office/powerpoint/2010/main" val="2996502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4" y="1459470"/>
            <a:ext cx="5218369" cy="4834238"/>
          </a:xfrm>
        </p:spPr>
        <p:txBody>
          <a:bodyPr>
            <a:normAutofit/>
          </a:bodyPr>
          <a:lstStyle/>
          <a:p>
            <a:r>
              <a:rPr lang="en-US" sz="2400" b="1" i="1" u="sng" dirty="0">
                <a:solidFill>
                  <a:schemeClr val="accent2">
                    <a:lumMod val="75000"/>
                  </a:schemeClr>
                </a:solidFill>
              </a:rPr>
              <a:t>Concept of a View in SQL</a:t>
            </a:r>
          </a:p>
          <a:p>
            <a:r>
              <a:rPr lang="en-US" sz="2400" dirty="0">
                <a:solidFill>
                  <a:schemeClr val="tx1">
                    <a:lumMod val="95000"/>
                    <a:lumOff val="5000"/>
                  </a:schemeClr>
                </a:solidFill>
              </a:rPr>
              <a:t>The view has primarily two purposes:</a:t>
            </a:r>
          </a:p>
          <a:p>
            <a:r>
              <a:rPr lang="en-US" sz="2400" dirty="0">
                <a:solidFill>
                  <a:schemeClr val="tx1">
                    <a:lumMod val="95000"/>
                    <a:lumOff val="5000"/>
                  </a:schemeClr>
                </a:solidFill>
              </a:rPr>
              <a:t>Simplify the complex SQL queries.</a:t>
            </a:r>
          </a:p>
          <a:p>
            <a:r>
              <a:rPr lang="en-US" sz="2400" dirty="0">
                <a:solidFill>
                  <a:schemeClr val="tx1">
                    <a:lumMod val="95000"/>
                    <a:lumOff val="5000"/>
                  </a:schemeClr>
                </a:solidFill>
              </a:rPr>
              <a:t>Provide restriction to users from accessing sensitive data.</a:t>
            </a:r>
          </a:p>
        </p:txBody>
      </p:sp>
      <p:pic>
        <p:nvPicPr>
          <p:cNvPr id="5" name="Picture 4"/>
          <p:cNvPicPr>
            <a:picLocks noChangeAspect="1"/>
          </p:cNvPicPr>
          <p:nvPr/>
        </p:nvPicPr>
        <p:blipFill>
          <a:blip r:embed="rId2"/>
          <a:stretch>
            <a:fillRect/>
          </a:stretch>
        </p:blipFill>
        <p:spPr>
          <a:xfrm>
            <a:off x="5895703" y="1930400"/>
            <a:ext cx="5955545" cy="4295638"/>
          </a:xfrm>
          <a:prstGeom prst="rect">
            <a:avLst/>
          </a:prstGeom>
        </p:spPr>
      </p:pic>
    </p:spTree>
    <p:extLst>
      <p:ext uri="{BB962C8B-B14F-4D97-AF65-F5344CB8AC3E}">
        <p14:creationId xmlns:p14="http://schemas.microsoft.com/office/powerpoint/2010/main" val="3785505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8308" y="1804088"/>
            <a:ext cx="8805777" cy="4124410"/>
          </a:xfrm>
        </p:spPr>
        <p:txBody>
          <a:bodyPr>
            <a:normAutofit fontScale="90000"/>
          </a:bodyPr>
          <a:lstStyle/>
          <a:p>
            <a:r>
              <a:rPr lang="en-US" sz="3100" cap="none" dirty="0">
                <a:solidFill>
                  <a:schemeClr val="tx1"/>
                </a:solidFill>
              </a:rPr>
              <a:t>- </a:t>
            </a:r>
            <a:r>
              <a:rPr lang="en-US" sz="3100" dirty="0">
                <a:solidFill>
                  <a:schemeClr val="tx1"/>
                </a:solidFill>
              </a:rPr>
              <a:t>More Complex SQL Retrieval Queries</a:t>
            </a:r>
            <a:br>
              <a:rPr lang="en-US" sz="3100" dirty="0">
                <a:solidFill>
                  <a:schemeClr val="tx1"/>
                </a:solidFill>
              </a:rPr>
            </a:br>
            <a:r>
              <a:rPr lang="en-US" sz="3100" dirty="0">
                <a:solidFill>
                  <a:schemeClr val="tx1"/>
                </a:solidFill>
              </a:rPr>
              <a:t> </a:t>
            </a:r>
            <a:br>
              <a:rPr lang="en-US" sz="3100" cap="none" dirty="0">
                <a:solidFill>
                  <a:schemeClr val="tx1"/>
                </a:solidFill>
              </a:rPr>
            </a:br>
            <a:r>
              <a:rPr lang="en-US" sz="3100" cap="none" dirty="0">
                <a:solidFill>
                  <a:schemeClr val="tx1"/>
                </a:solidFill>
              </a:rPr>
              <a:t>-</a:t>
            </a:r>
            <a:r>
              <a:rPr lang="en-US" sz="3100" dirty="0">
                <a:solidFill>
                  <a:schemeClr val="tx1"/>
                </a:solidFill>
              </a:rPr>
              <a:t> Views (Virtual Tables) in SQL</a:t>
            </a:r>
            <a:br>
              <a:rPr lang="en-US" sz="3100" dirty="0">
                <a:solidFill>
                  <a:schemeClr val="tx1"/>
                </a:solidFill>
              </a:rPr>
            </a:br>
            <a:br>
              <a:rPr lang="en-US" sz="3100" dirty="0">
                <a:solidFill>
                  <a:schemeClr val="tx1"/>
                </a:solidFill>
              </a:rPr>
            </a:br>
            <a:r>
              <a:rPr lang="en-US" sz="3100" dirty="0">
                <a:solidFill>
                  <a:schemeClr val="tx1"/>
                </a:solidFill>
              </a:rPr>
              <a:t>- Schema Change Statements in SQL</a:t>
            </a: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r>
              <a:rPr lang="en-US" sz="3100" dirty="0">
                <a:solidFill>
                  <a:schemeClr val="tx1"/>
                </a:solidFill>
              </a:rPr>
              <a:t> </a:t>
            </a:r>
            <a:br>
              <a:rPr lang="en-US" sz="3100" dirty="0">
                <a:solidFill>
                  <a:schemeClr val="tx1"/>
                </a:solidFill>
              </a:rPr>
            </a:br>
            <a:br>
              <a:rPr lang="en-US" sz="3100" dirty="0">
                <a:solidFill>
                  <a:schemeClr val="tx1"/>
                </a:solidFill>
              </a:rPr>
            </a:br>
            <a:br>
              <a:rPr lang="en-US" sz="3100" cap="none" dirty="0">
                <a:solidFill>
                  <a:schemeClr val="tx1"/>
                </a:solidFill>
              </a:rPr>
            </a:br>
            <a:br>
              <a:rPr lang="en-US" sz="3100" cap="none" dirty="0">
                <a:solidFill>
                  <a:schemeClr val="tx1"/>
                </a:solidFill>
              </a:rPr>
            </a:br>
            <a:br>
              <a:rPr lang="en-US" dirty="0">
                <a:solidFill>
                  <a:schemeClr val="tx1"/>
                </a:solidFill>
              </a:rPr>
            </a:br>
            <a:br>
              <a:rPr lang="en-US" dirty="0">
                <a:solidFill>
                  <a:schemeClr val="tx1"/>
                </a:solidFill>
              </a:rPr>
            </a:br>
            <a:br>
              <a:rPr lang="en-US" dirty="0">
                <a:solidFill>
                  <a:schemeClr val="tx1"/>
                </a:solidFill>
              </a:rPr>
            </a:br>
            <a:br>
              <a:rPr lang="en-US" dirty="0"/>
            </a:br>
            <a:endParaRPr lang="en-US" dirty="0"/>
          </a:p>
        </p:txBody>
      </p:sp>
      <p:sp>
        <p:nvSpPr>
          <p:cNvPr id="3" name="Content Placeholder 2"/>
          <p:cNvSpPr>
            <a:spLocks noGrp="1"/>
          </p:cNvSpPr>
          <p:nvPr>
            <p:ph idx="1"/>
          </p:nvPr>
        </p:nvSpPr>
        <p:spPr>
          <a:xfrm>
            <a:off x="955588" y="792893"/>
            <a:ext cx="8534400" cy="1175951"/>
          </a:xfrm>
        </p:spPr>
        <p:txBody>
          <a:bodyPr>
            <a:normAutofit/>
          </a:bodyPr>
          <a:lstStyle/>
          <a:p>
            <a:pPr marL="0" indent="0">
              <a:buNone/>
            </a:pPr>
            <a:r>
              <a:rPr lang="en-US" sz="3200" b="1" dirty="0"/>
              <a:t>Content</a:t>
            </a:r>
          </a:p>
        </p:txBody>
      </p:sp>
    </p:spTree>
    <p:extLst>
      <p:ext uri="{BB962C8B-B14F-4D97-AF65-F5344CB8AC3E}">
        <p14:creationId xmlns:p14="http://schemas.microsoft.com/office/powerpoint/2010/main" val="3736693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Concept of a View in SQL</a:t>
            </a:r>
          </a:p>
          <a:p>
            <a:r>
              <a:rPr lang="en-US" sz="2000" dirty="0">
                <a:solidFill>
                  <a:schemeClr val="tx1">
                    <a:lumMod val="95000"/>
                    <a:lumOff val="5000"/>
                  </a:schemeClr>
                </a:solidFill>
              </a:rPr>
              <a:t>For example, referring to the COMPANY database, we may frequently issue </a:t>
            </a:r>
            <a:r>
              <a:rPr lang="en-US" sz="2000" b="1" dirty="0">
                <a:solidFill>
                  <a:srgbClr val="C00000"/>
                </a:solidFill>
              </a:rPr>
              <a:t>queries that retrieve the employee name and the project names that the employee works on. </a:t>
            </a:r>
          </a:p>
          <a:p>
            <a:r>
              <a:rPr lang="en-US" sz="2000" dirty="0">
                <a:solidFill>
                  <a:schemeClr val="tx1">
                    <a:lumMod val="95000"/>
                    <a:lumOff val="5000"/>
                  </a:schemeClr>
                </a:solidFill>
              </a:rPr>
              <a:t>Rather than having to specify the join of the three tables EMPLOYEE, WORKS_ON, and PROJECT every time we issue this query, we can define a view that is specified as the result of these joins. </a:t>
            </a:r>
          </a:p>
          <a:p>
            <a:r>
              <a:rPr lang="en-US" sz="2000" dirty="0">
                <a:solidFill>
                  <a:schemeClr val="tx1">
                    <a:lumMod val="95000"/>
                    <a:lumOff val="5000"/>
                  </a:schemeClr>
                </a:solidFill>
              </a:rPr>
              <a:t>Then we can issue queries on the view, which are specified as single table retrievals rather than as retrievals involving two joins on three tables. We call the EMPLOYEE, WORKS_ON, and PROJECT tables the defining tables of the view.</a:t>
            </a:r>
          </a:p>
        </p:txBody>
      </p:sp>
    </p:spTree>
    <p:extLst>
      <p:ext uri="{BB962C8B-B14F-4D97-AF65-F5344CB8AC3E}">
        <p14:creationId xmlns:p14="http://schemas.microsoft.com/office/powerpoint/2010/main" val="32045317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4" y="1459470"/>
            <a:ext cx="4068837" cy="4834238"/>
          </a:xfrm>
        </p:spPr>
        <p:txBody>
          <a:bodyPr>
            <a:normAutofit/>
          </a:bodyPr>
          <a:lstStyle/>
          <a:p>
            <a:r>
              <a:rPr lang="en-US" sz="1600" b="1" i="1" u="sng" dirty="0">
                <a:solidFill>
                  <a:schemeClr val="accent2">
                    <a:lumMod val="75000"/>
                  </a:schemeClr>
                </a:solidFill>
              </a:rPr>
              <a:t>Specification of Views in SQL</a:t>
            </a:r>
          </a:p>
          <a:p>
            <a:r>
              <a:rPr lang="en-US" sz="1600" dirty="0">
                <a:solidFill>
                  <a:schemeClr val="tx1">
                    <a:lumMod val="95000"/>
                    <a:lumOff val="5000"/>
                  </a:schemeClr>
                </a:solidFill>
              </a:rPr>
              <a:t>In SQL, the command to specify a view is </a:t>
            </a:r>
            <a:r>
              <a:rPr lang="en-US" sz="1600" b="1" dirty="0">
                <a:solidFill>
                  <a:srgbClr val="C00000"/>
                </a:solidFill>
              </a:rPr>
              <a:t>CREATE VIEW</a:t>
            </a:r>
            <a:r>
              <a:rPr lang="en-US" sz="1600" dirty="0">
                <a:solidFill>
                  <a:schemeClr val="tx1">
                    <a:lumMod val="95000"/>
                    <a:lumOff val="5000"/>
                  </a:schemeClr>
                </a:solidFill>
              </a:rPr>
              <a:t>. </a:t>
            </a:r>
          </a:p>
          <a:p>
            <a:r>
              <a:rPr lang="en-US" sz="1600" dirty="0">
                <a:solidFill>
                  <a:schemeClr val="tx1">
                    <a:lumMod val="95000"/>
                    <a:lumOff val="5000"/>
                  </a:schemeClr>
                </a:solidFill>
              </a:rPr>
              <a:t>The view is given a (virtual) table name (or view name), a list of attribute names, and a query to specify the contents of the view. </a:t>
            </a:r>
          </a:p>
          <a:p>
            <a:r>
              <a:rPr lang="en-US" sz="1600" dirty="0">
                <a:solidFill>
                  <a:schemeClr val="tx1">
                    <a:lumMod val="95000"/>
                    <a:lumOff val="5000"/>
                  </a:schemeClr>
                </a:solidFill>
              </a:rPr>
              <a:t>If none of the view attributes results from applying functions or arithmetic operations, we do not have to specify new attribute names for the view, since they would be the same as the names of the attributes of the defining tables in the default case. </a:t>
            </a: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5084575" y="1459470"/>
            <a:ext cx="6914704" cy="2587438"/>
          </a:xfrm>
          <a:prstGeom prst="rect">
            <a:avLst/>
          </a:prstGeom>
          <a:ln w="28575" cap="sq">
            <a:solidFill>
              <a:srgbClr val="000000"/>
            </a:solidFill>
            <a:miter lim="800000"/>
          </a:ln>
          <a:effectLst>
            <a:outerShdw blurRad="57150" dist="50800" dir="2700000" algn="tl" rotWithShape="0">
              <a:srgbClr val="000000">
                <a:alpha val="40000"/>
              </a:srgbClr>
            </a:outerShdw>
          </a:effectLst>
        </p:spPr>
      </p:pic>
      <p:pic>
        <p:nvPicPr>
          <p:cNvPr id="5" name="Picture 4"/>
          <p:cNvPicPr>
            <a:picLocks noChangeAspect="1"/>
          </p:cNvPicPr>
          <p:nvPr/>
        </p:nvPicPr>
        <p:blipFill>
          <a:blip r:embed="rId3"/>
          <a:stretch>
            <a:fillRect/>
          </a:stretch>
        </p:blipFill>
        <p:spPr>
          <a:xfrm>
            <a:off x="5475798" y="4278608"/>
            <a:ext cx="5209620" cy="2222771"/>
          </a:xfrm>
          <a:prstGeom prst="rect">
            <a:avLst/>
          </a:prstGeom>
          <a:ln w="28575">
            <a:solidFill>
              <a:schemeClr val="tx1"/>
            </a:solidFill>
          </a:ln>
        </p:spPr>
      </p:pic>
    </p:spTree>
    <p:extLst>
      <p:ext uri="{BB962C8B-B14F-4D97-AF65-F5344CB8AC3E}">
        <p14:creationId xmlns:p14="http://schemas.microsoft.com/office/powerpoint/2010/main" val="392204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Specification of Views in SQL</a:t>
            </a:r>
          </a:p>
          <a:p>
            <a:r>
              <a:rPr lang="en-US" sz="1600" dirty="0">
                <a:solidFill>
                  <a:schemeClr val="tx1">
                    <a:lumMod val="95000"/>
                    <a:lumOff val="5000"/>
                  </a:schemeClr>
                </a:solidFill>
              </a:rPr>
              <a:t>In V1, we did not specify any new attribute names for the view WORKS_ON1 (although we could have); in this case, WORKS_ON1 inherits the names of the view attributes from the defining tables EMPLOYEE, PROJECT, and WORKS_ON.</a:t>
            </a:r>
          </a:p>
          <a:p>
            <a:r>
              <a:rPr lang="en-US" sz="1600" dirty="0">
                <a:solidFill>
                  <a:schemeClr val="tx1">
                    <a:lumMod val="95000"/>
                    <a:lumOff val="5000"/>
                  </a:schemeClr>
                </a:solidFill>
              </a:rPr>
              <a:t>View V2 explicitly specifies new attribute names for the view DEPT_INFO, using a one-to-one correspondence between the attributes specified in the CREATE VIEW clause and those specified in the SELECT clause of the query that defines the view.</a:t>
            </a:r>
          </a:p>
          <a:p>
            <a:r>
              <a:rPr lang="en-US" sz="1600" dirty="0">
                <a:solidFill>
                  <a:schemeClr val="tx1">
                    <a:lumMod val="95000"/>
                    <a:lumOff val="5000"/>
                  </a:schemeClr>
                </a:solidFill>
              </a:rPr>
              <a:t>For example, </a:t>
            </a:r>
            <a:r>
              <a:rPr lang="en-US" sz="1600" b="1" dirty="0">
                <a:solidFill>
                  <a:srgbClr val="C00000"/>
                </a:solidFill>
              </a:rPr>
              <a:t>to retrieve the last name and first name of all employees who work on the ‘</a:t>
            </a:r>
            <a:r>
              <a:rPr lang="en-US" sz="1600" b="1" dirty="0" err="1">
                <a:solidFill>
                  <a:srgbClr val="C00000"/>
                </a:solidFill>
              </a:rPr>
              <a:t>ProductX</a:t>
            </a:r>
            <a:r>
              <a:rPr lang="en-US" sz="1600" b="1" dirty="0">
                <a:solidFill>
                  <a:srgbClr val="C00000"/>
                </a:solidFill>
              </a:rPr>
              <a:t>’ project</a:t>
            </a:r>
            <a:r>
              <a:rPr lang="en-US" sz="1600" dirty="0">
                <a:solidFill>
                  <a:schemeClr val="tx1">
                    <a:lumMod val="95000"/>
                    <a:lumOff val="5000"/>
                  </a:schemeClr>
                </a:solidFill>
              </a:rPr>
              <a:t>, we can utilize the WORKS_ON1 view and specify the query as in QV1:</a:t>
            </a:r>
          </a:p>
        </p:txBody>
      </p:sp>
      <p:pic>
        <p:nvPicPr>
          <p:cNvPr id="6" name="Picture 5"/>
          <p:cNvPicPr>
            <a:picLocks noChangeAspect="1"/>
          </p:cNvPicPr>
          <p:nvPr/>
        </p:nvPicPr>
        <p:blipFill>
          <a:blip r:embed="rId2"/>
          <a:stretch>
            <a:fillRect/>
          </a:stretch>
        </p:blipFill>
        <p:spPr>
          <a:xfrm>
            <a:off x="1292379" y="4455201"/>
            <a:ext cx="8356414" cy="191688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541852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Specification of Views in SQL</a:t>
            </a:r>
          </a:p>
          <a:p>
            <a:r>
              <a:rPr lang="en-US" sz="1600" dirty="0">
                <a:solidFill>
                  <a:schemeClr val="tx1">
                    <a:lumMod val="95000"/>
                    <a:lumOff val="5000"/>
                  </a:schemeClr>
                </a:solidFill>
              </a:rPr>
              <a:t>The same query would require the specification of two joins if specified on the base relations directly; one of the main advantages of a view is to simplify the specification of certain queries. </a:t>
            </a:r>
          </a:p>
          <a:p>
            <a:r>
              <a:rPr lang="en-US" sz="1600" dirty="0">
                <a:solidFill>
                  <a:schemeClr val="tx1">
                    <a:lumMod val="95000"/>
                    <a:lumOff val="5000"/>
                  </a:schemeClr>
                </a:solidFill>
              </a:rPr>
              <a:t>A view is supposed to be always up-to-date; if we modify the tuples in the base tables on which the view is defined, the view must automatically reflect these changes. </a:t>
            </a:r>
          </a:p>
          <a:p>
            <a:r>
              <a:rPr lang="en-US" sz="1600" dirty="0">
                <a:solidFill>
                  <a:schemeClr val="tx1">
                    <a:lumMod val="95000"/>
                    <a:lumOff val="5000"/>
                  </a:schemeClr>
                </a:solidFill>
              </a:rPr>
              <a:t>Hence, the </a:t>
            </a:r>
            <a:r>
              <a:rPr lang="en-US" sz="1600" b="1" dirty="0">
                <a:solidFill>
                  <a:srgbClr val="C00000"/>
                </a:solidFill>
              </a:rPr>
              <a:t>view does not have to be realized or materialized at the time of view definition but rather at the time when we specify a query on the view. </a:t>
            </a:r>
          </a:p>
          <a:p>
            <a:r>
              <a:rPr lang="en-US" sz="1600" dirty="0">
                <a:solidFill>
                  <a:schemeClr val="tx1">
                    <a:lumMod val="95000"/>
                    <a:lumOff val="5000"/>
                  </a:schemeClr>
                </a:solidFill>
              </a:rPr>
              <a:t>If we do not need a view anymore, we can use the DROP VIEW command to dispose of it. </a:t>
            </a:r>
          </a:p>
          <a:p>
            <a:r>
              <a:rPr lang="en-US" sz="1600" dirty="0">
                <a:solidFill>
                  <a:schemeClr val="tx1">
                    <a:lumMod val="95000"/>
                    <a:lumOff val="5000"/>
                  </a:schemeClr>
                </a:solidFill>
              </a:rPr>
              <a:t>For example, to get rid of the view V1, we can use the SQL statement in V1A:</a:t>
            </a:r>
          </a:p>
        </p:txBody>
      </p:sp>
      <p:pic>
        <p:nvPicPr>
          <p:cNvPr id="4" name="Picture 3"/>
          <p:cNvPicPr>
            <a:picLocks noChangeAspect="1"/>
          </p:cNvPicPr>
          <p:nvPr/>
        </p:nvPicPr>
        <p:blipFill>
          <a:blip r:embed="rId2"/>
          <a:stretch>
            <a:fillRect/>
          </a:stretch>
        </p:blipFill>
        <p:spPr>
          <a:xfrm>
            <a:off x="2069886" y="4846166"/>
            <a:ext cx="6332709" cy="929123"/>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278279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8910803" cy="4834238"/>
          </a:xfrm>
        </p:spPr>
        <p:txBody>
          <a:bodyPr>
            <a:normAutofit/>
          </a:bodyPr>
          <a:lstStyle/>
          <a:p>
            <a:r>
              <a:rPr lang="en-US" sz="2000" b="1" i="1" u="sng" dirty="0">
                <a:solidFill>
                  <a:schemeClr val="accent2">
                    <a:lumMod val="75000"/>
                  </a:schemeClr>
                </a:solidFill>
              </a:rPr>
              <a:t>Types of Views</a:t>
            </a:r>
          </a:p>
          <a:p>
            <a:r>
              <a:rPr lang="en-US" sz="2000" dirty="0">
                <a:solidFill>
                  <a:schemeClr val="tx1"/>
                </a:solidFill>
              </a:rPr>
              <a:t>Simple View: A view based on only a single table, which doesn't contain GROUP BY clause and any functions.</a:t>
            </a:r>
          </a:p>
        </p:txBody>
      </p:sp>
      <p:pic>
        <p:nvPicPr>
          <p:cNvPr id="4" name="Picture 3"/>
          <p:cNvPicPr>
            <a:picLocks noChangeAspect="1"/>
          </p:cNvPicPr>
          <p:nvPr/>
        </p:nvPicPr>
        <p:blipFill>
          <a:blip r:embed="rId2"/>
          <a:stretch>
            <a:fillRect/>
          </a:stretch>
        </p:blipFill>
        <p:spPr>
          <a:xfrm>
            <a:off x="1159193" y="2780270"/>
            <a:ext cx="8966375" cy="3513438"/>
          </a:xfrm>
          <a:prstGeom prst="rect">
            <a:avLst/>
          </a:prstGeom>
        </p:spPr>
      </p:pic>
    </p:spTree>
    <p:extLst>
      <p:ext uri="{BB962C8B-B14F-4D97-AF65-F5344CB8AC3E}">
        <p14:creationId xmlns:p14="http://schemas.microsoft.com/office/powerpoint/2010/main" val="3514851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8910803" cy="4834238"/>
          </a:xfrm>
        </p:spPr>
        <p:txBody>
          <a:bodyPr>
            <a:normAutofit/>
          </a:bodyPr>
          <a:lstStyle/>
          <a:p>
            <a:r>
              <a:rPr lang="en-US" sz="2000" b="1" i="1" u="sng" dirty="0">
                <a:solidFill>
                  <a:schemeClr val="accent2">
                    <a:lumMod val="75000"/>
                  </a:schemeClr>
                </a:solidFill>
              </a:rPr>
              <a:t>Types of Views</a:t>
            </a:r>
          </a:p>
          <a:p>
            <a:r>
              <a:rPr lang="en-US" sz="2000" dirty="0">
                <a:solidFill>
                  <a:schemeClr val="tx1"/>
                </a:solidFill>
              </a:rPr>
              <a:t>Complex View: A view based on multiple tables, which contain GROUP BY clause and functions.</a:t>
            </a:r>
          </a:p>
        </p:txBody>
      </p:sp>
      <p:pic>
        <p:nvPicPr>
          <p:cNvPr id="5" name="Picture 4"/>
          <p:cNvPicPr>
            <a:picLocks noChangeAspect="1"/>
          </p:cNvPicPr>
          <p:nvPr/>
        </p:nvPicPr>
        <p:blipFill>
          <a:blip r:embed="rId2"/>
          <a:stretch>
            <a:fillRect/>
          </a:stretch>
        </p:blipFill>
        <p:spPr>
          <a:xfrm>
            <a:off x="1972627" y="2918595"/>
            <a:ext cx="6905625" cy="2867025"/>
          </a:xfrm>
          <a:prstGeom prst="rect">
            <a:avLst/>
          </a:prstGeom>
        </p:spPr>
      </p:pic>
    </p:spTree>
    <p:extLst>
      <p:ext uri="{BB962C8B-B14F-4D97-AF65-F5344CB8AC3E}">
        <p14:creationId xmlns:p14="http://schemas.microsoft.com/office/powerpoint/2010/main" val="3955444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10103877" cy="4834238"/>
          </a:xfrm>
        </p:spPr>
        <p:txBody>
          <a:bodyPr>
            <a:normAutofit/>
          </a:bodyPr>
          <a:lstStyle/>
          <a:p>
            <a:r>
              <a:rPr lang="en-US" sz="2000" b="1" i="1" u="sng" dirty="0">
                <a:solidFill>
                  <a:schemeClr val="accent2">
                    <a:lumMod val="75000"/>
                  </a:schemeClr>
                </a:solidFill>
              </a:rPr>
              <a:t>Types of Views</a:t>
            </a:r>
          </a:p>
          <a:p>
            <a:r>
              <a:rPr lang="en-US" sz="2000" dirty="0">
                <a:solidFill>
                  <a:schemeClr val="tx1"/>
                </a:solidFill>
              </a:rPr>
              <a:t>Materialized View</a:t>
            </a:r>
          </a:p>
          <a:p>
            <a:r>
              <a:rPr lang="en-US" sz="2000" dirty="0">
                <a:solidFill>
                  <a:schemeClr val="tx1"/>
                </a:solidFill>
              </a:rPr>
              <a:t>Materialized view replicates the retrieved data physically. This replicated data can be reused without executing the view again. </a:t>
            </a:r>
          </a:p>
          <a:p>
            <a:r>
              <a:rPr lang="en-US" sz="2000" dirty="0">
                <a:solidFill>
                  <a:schemeClr val="tx1"/>
                </a:solidFill>
              </a:rPr>
              <a:t>This type of view is also known as "SNAPSHOTS". </a:t>
            </a:r>
          </a:p>
          <a:p>
            <a:r>
              <a:rPr lang="en-US" sz="2000" dirty="0">
                <a:solidFill>
                  <a:schemeClr val="tx1"/>
                </a:solidFill>
              </a:rPr>
              <a:t>Materialized view reduce the processing time to regenerate the whole data. </a:t>
            </a:r>
          </a:p>
          <a:p>
            <a:r>
              <a:rPr lang="en-US" sz="2000" dirty="0">
                <a:solidFill>
                  <a:schemeClr val="tx1"/>
                </a:solidFill>
              </a:rPr>
              <a:t>The challenging part here is to synchronize the changes in materialized views underlying tables.</a:t>
            </a:r>
          </a:p>
        </p:txBody>
      </p:sp>
    </p:spTree>
    <p:extLst>
      <p:ext uri="{BB962C8B-B14F-4D97-AF65-F5344CB8AC3E}">
        <p14:creationId xmlns:p14="http://schemas.microsoft.com/office/powerpoint/2010/main" val="10696996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10103877" cy="4834238"/>
          </a:xfrm>
        </p:spPr>
        <p:txBody>
          <a:bodyPr>
            <a:normAutofit/>
          </a:bodyPr>
          <a:lstStyle/>
          <a:p>
            <a:r>
              <a:rPr lang="en-US" sz="2000" b="1" i="1" u="sng" dirty="0">
                <a:solidFill>
                  <a:schemeClr val="accent2">
                    <a:lumMod val="75000"/>
                  </a:schemeClr>
                </a:solidFill>
              </a:rPr>
              <a:t>Types of Views</a:t>
            </a:r>
          </a:p>
          <a:p>
            <a:r>
              <a:rPr lang="en-US" sz="2000" dirty="0">
                <a:solidFill>
                  <a:schemeClr val="tx1"/>
                </a:solidFill>
              </a:rPr>
              <a:t>Materialized View</a:t>
            </a:r>
          </a:p>
        </p:txBody>
      </p:sp>
      <p:pic>
        <p:nvPicPr>
          <p:cNvPr id="4" name="Picture 3"/>
          <p:cNvPicPr>
            <a:picLocks noChangeAspect="1"/>
          </p:cNvPicPr>
          <p:nvPr/>
        </p:nvPicPr>
        <p:blipFill>
          <a:blip r:embed="rId2"/>
          <a:stretch>
            <a:fillRect/>
          </a:stretch>
        </p:blipFill>
        <p:spPr>
          <a:xfrm>
            <a:off x="4414275" y="1374422"/>
            <a:ext cx="6793763" cy="2502167"/>
          </a:xfrm>
          <a:prstGeom prst="rect">
            <a:avLst/>
          </a:prstGeom>
        </p:spPr>
      </p:pic>
      <p:pic>
        <p:nvPicPr>
          <p:cNvPr id="5" name="Picture 4"/>
          <p:cNvPicPr>
            <a:picLocks noChangeAspect="1"/>
          </p:cNvPicPr>
          <p:nvPr/>
        </p:nvPicPr>
        <p:blipFill>
          <a:blip r:embed="rId3"/>
          <a:stretch>
            <a:fillRect/>
          </a:stretch>
        </p:blipFill>
        <p:spPr>
          <a:xfrm>
            <a:off x="4921076" y="3961637"/>
            <a:ext cx="5876925" cy="2714625"/>
          </a:xfrm>
          <a:prstGeom prst="rect">
            <a:avLst/>
          </a:prstGeom>
        </p:spPr>
      </p:pic>
    </p:spTree>
    <p:extLst>
      <p:ext uri="{BB962C8B-B14F-4D97-AF65-F5344CB8AC3E}">
        <p14:creationId xmlns:p14="http://schemas.microsoft.com/office/powerpoint/2010/main" val="4494795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View Implementation, View Update, and Inline Views</a:t>
            </a:r>
          </a:p>
          <a:p>
            <a:r>
              <a:rPr lang="en-US" sz="2400" dirty="0">
                <a:solidFill>
                  <a:schemeClr val="tx1">
                    <a:lumMod val="95000"/>
                    <a:lumOff val="5000"/>
                  </a:schemeClr>
                </a:solidFill>
              </a:rPr>
              <a:t>The problem of how a DBMS can efficiently implement a view for efficient querying is complex.</a:t>
            </a:r>
          </a:p>
          <a:p>
            <a:r>
              <a:rPr lang="en-US" sz="2400" dirty="0">
                <a:solidFill>
                  <a:schemeClr val="tx1">
                    <a:lumMod val="95000"/>
                    <a:lumOff val="5000"/>
                  </a:schemeClr>
                </a:solidFill>
              </a:rPr>
              <a:t>One strategy, called </a:t>
            </a:r>
            <a:r>
              <a:rPr lang="en-US" sz="2400" b="1" dirty="0">
                <a:solidFill>
                  <a:srgbClr val="C00000"/>
                </a:solidFill>
              </a:rPr>
              <a:t>query modification</a:t>
            </a:r>
            <a:r>
              <a:rPr lang="en-US" sz="2400" dirty="0">
                <a:solidFill>
                  <a:schemeClr val="tx1">
                    <a:lumMod val="95000"/>
                    <a:lumOff val="5000"/>
                  </a:schemeClr>
                </a:solidFill>
              </a:rPr>
              <a:t>, involves modifying or transforming the view query (submitted by the user) into a query on the underlying base tables.</a:t>
            </a:r>
          </a:p>
          <a:p>
            <a:r>
              <a:rPr lang="en-US" sz="2400" dirty="0">
                <a:solidFill>
                  <a:schemeClr val="tx1">
                    <a:lumMod val="95000"/>
                    <a:lumOff val="5000"/>
                  </a:schemeClr>
                </a:solidFill>
              </a:rPr>
              <a:t>Disadvantage of this approach: it is inefficient for views defined via complex queries that are time-consuming to execute, especially if multiple view queries are going to be applied to the same view within a short period of time.</a:t>
            </a:r>
          </a:p>
        </p:txBody>
      </p:sp>
    </p:spTree>
    <p:extLst>
      <p:ext uri="{BB962C8B-B14F-4D97-AF65-F5344CB8AC3E}">
        <p14:creationId xmlns:p14="http://schemas.microsoft.com/office/powerpoint/2010/main" val="33320853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449" y="34385"/>
            <a:ext cx="8596668" cy="1320800"/>
          </a:xfrm>
        </p:spPr>
        <p:txBody>
          <a:bodyPr/>
          <a:lstStyle/>
          <a:p>
            <a:r>
              <a:rPr lang="en-US" dirty="0"/>
              <a:t>Views (Virtual Tables) in SQL</a:t>
            </a:r>
          </a:p>
        </p:txBody>
      </p:sp>
      <p:sp>
        <p:nvSpPr>
          <p:cNvPr id="3" name="Content Placeholder 2"/>
          <p:cNvSpPr>
            <a:spLocks noGrp="1"/>
          </p:cNvSpPr>
          <p:nvPr>
            <p:ph idx="1"/>
          </p:nvPr>
        </p:nvSpPr>
        <p:spPr>
          <a:xfrm>
            <a:off x="555413" y="788897"/>
            <a:ext cx="9208071" cy="4834238"/>
          </a:xfrm>
        </p:spPr>
        <p:txBody>
          <a:bodyPr>
            <a:normAutofit/>
          </a:bodyPr>
          <a:lstStyle/>
          <a:p>
            <a:r>
              <a:rPr lang="en-US" sz="1600" b="1" i="1" u="sng" dirty="0">
                <a:solidFill>
                  <a:schemeClr val="accent2">
                    <a:lumMod val="75000"/>
                  </a:schemeClr>
                </a:solidFill>
              </a:rPr>
              <a:t>View Implementation, View Update, and Inline Views</a:t>
            </a:r>
          </a:p>
          <a:p>
            <a:r>
              <a:rPr lang="en-US" sz="1600" dirty="0">
                <a:solidFill>
                  <a:schemeClr val="tx1">
                    <a:lumMod val="95000"/>
                    <a:lumOff val="5000"/>
                  </a:schemeClr>
                </a:solidFill>
              </a:rPr>
              <a:t>For example, the query QV1 would be automatically modified to the following query by the DBMS:</a:t>
            </a:r>
          </a:p>
          <a:p>
            <a:endParaRPr lang="en-US" sz="1600" b="1" i="1" u="sng" dirty="0">
              <a:solidFill>
                <a:schemeClr val="accent2">
                  <a:lumMod val="7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2271773" y="3222945"/>
            <a:ext cx="6610344" cy="138793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1967599" y="4885262"/>
            <a:ext cx="7019021" cy="173804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p:cNvPicPr>
            <a:picLocks noChangeAspect="1"/>
          </p:cNvPicPr>
          <p:nvPr/>
        </p:nvPicPr>
        <p:blipFill rotWithShape="1">
          <a:blip r:embed="rId4"/>
          <a:srcRect b="54761"/>
          <a:stretch/>
        </p:blipFill>
        <p:spPr>
          <a:xfrm>
            <a:off x="1967599" y="1617482"/>
            <a:ext cx="7234817" cy="1343166"/>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14623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086256" cy="4834238"/>
          </a:xfrm>
        </p:spPr>
        <p:txBody>
          <a:bodyPr>
            <a:normAutofit/>
          </a:bodyPr>
          <a:lstStyle/>
          <a:p>
            <a:r>
              <a:rPr lang="en-US" b="1" i="1" u="sng" dirty="0">
                <a:solidFill>
                  <a:schemeClr val="accent2">
                    <a:lumMod val="75000"/>
                  </a:schemeClr>
                </a:solidFill>
              </a:rPr>
              <a:t>Other SQL Constructs: WITH and CASE</a:t>
            </a:r>
          </a:p>
          <a:p>
            <a:r>
              <a:rPr lang="en-US" dirty="0">
                <a:solidFill>
                  <a:schemeClr val="tx1">
                    <a:lumMod val="95000"/>
                    <a:lumOff val="5000"/>
                  </a:schemeClr>
                </a:solidFill>
              </a:rPr>
              <a:t>The WITH clause allows a user to define a table that will </a:t>
            </a:r>
            <a:r>
              <a:rPr lang="en-US" b="1" dirty="0">
                <a:solidFill>
                  <a:srgbClr val="C00000"/>
                </a:solidFill>
              </a:rPr>
              <a:t>only be used in a subsequent query.</a:t>
            </a:r>
          </a:p>
          <a:p>
            <a:r>
              <a:rPr lang="en-US" dirty="0">
                <a:solidFill>
                  <a:schemeClr val="tx1">
                    <a:lumMod val="95000"/>
                    <a:lumOff val="5000"/>
                  </a:schemeClr>
                </a:solidFill>
              </a:rPr>
              <a:t>In Q28′, we defined in the WITH clause a </a:t>
            </a:r>
            <a:r>
              <a:rPr lang="en-US" b="1" dirty="0">
                <a:solidFill>
                  <a:srgbClr val="C00000"/>
                </a:solidFill>
              </a:rPr>
              <a:t>temporary table BIG_DEPTS </a:t>
            </a:r>
            <a:r>
              <a:rPr lang="en-US" dirty="0">
                <a:solidFill>
                  <a:schemeClr val="tx1">
                    <a:lumMod val="95000"/>
                    <a:lumOff val="5000"/>
                  </a:schemeClr>
                </a:solidFill>
              </a:rPr>
              <a:t>whose result holds the </a:t>
            </a:r>
            <a:r>
              <a:rPr lang="en-US" dirty="0" err="1">
                <a:solidFill>
                  <a:schemeClr val="tx1">
                    <a:lumMod val="95000"/>
                    <a:lumOff val="5000"/>
                  </a:schemeClr>
                </a:solidFill>
              </a:rPr>
              <a:t>Dno’s</a:t>
            </a:r>
            <a:r>
              <a:rPr lang="en-US" dirty="0">
                <a:solidFill>
                  <a:schemeClr val="tx1">
                    <a:lumMod val="95000"/>
                    <a:lumOff val="5000"/>
                  </a:schemeClr>
                </a:solidFill>
              </a:rPr>
              <a:t> of departments with more than five employees, then used this table in the subsequent query. </a:t>
            </a:r>
          </a:p>
          <a:p>
            <a:r>
              <a:rPr lang="en-US" dirty="0">
                <a:solidFill>
                  <a:schemeClr val="tx1">
                    <a:lumMod val="95000"/>
                    <a:lumOff val="5000"/>
                  </a:schemeClr>
                </a:solidFill>
              </a:rPr>
              <a:t>Once this query is executed, the temporary table BIGDEPTS is discarded.</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5000909" y="2409293"/>
            <a:ext cx="6645871" cy="285068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21436128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2400" b="1" i="1" u="sng" dirty="0">
                <a:solidFill>
                  <a:schemeClr val="accent2">
                    <a:lumMod val="75000"/>
                  </a:schemeClr>
                </a:solidFill>
              </a:rPr>
              <a:t>View Implementation, View Update, and Inline Views</a:t>
            </a:r>
          </a:p>
          <a:p>
            <a:r>
              <a:rPr lang="en-US" sz="2000" dirty="0">
                <a:solidFill>
                  <a:schemeClr val="tx1">
                    <a:lumMod val="95000"/>
                    <a:lumOff val="5000"/>
                  </a:schemeClr>
                </a:solidFill>
              </a:rPr>
              <a:t>The second strategy, called </a:t>
            </a:r>
            <a:r>
              <a:rPr lang="en-US" sz="2000" b="1" dirty="0">
                <a:solidFill>
                  <a:srgbClr val="C00000"/>
                </a:solidFill>
              </a:rPr>
              <a:t>view materialization</a:t>
            </a:r>
            <a:r>
              <a:rPr lang="en-US" sz="2000" dirty="0">
                <a:solidFill>
                  <a:schemeClr val="tx1">
                    <a:lumMod val="95000"/>
                    <a:lumOff val="5000"/>
                  </a:schemeClr>
                </a:solidFill>
              </a:rPr>
              <a:t>, involves physically creating a temporary or permanent view table when the view is first queried or created and keeping that </a:t>
            </a:r>
            <a:r>
              <a:rPr lang="en-US" sz="2000" b="1" dirty="0">
                <a:solidFill>
                  <a:srgbClr val="C00000"/>
                </a:solidFill>
              </a:rPr>
              <a:t>table on the assumption that other queries on the view will follow</a:t>
            </a:r>
            <a:r>
              <a:rPr lang="en-US" sz="2000" dirty="0">
                <a:solidFill>
                  <a:schemeClr val="tx1">
                    <a:lumMod val="95000"/>
                    <a:lumOff val="5000"/>
                  </a:schemeClr>
                </a:solidFill>
              </a:rPr>
              <a:t>. </a:t>
            </a:r>
          </a:p>
          <a:p>
            <a:r>
              <a:rPr lang="en-US" sz="2000" dirty="0">
                <a:solidFill>
                  <a:schemeClr val="tx1">
                    <a:lumMod val="95000"/>
                    <a:lumOff val="5000"/>
                  </a:schemeClr>
                </a:solidFill>
              </a:rPr>
              <a:t>In this case, an efficient strategy for </a:t>
            </a:r>
            <a:r>
              <a:rPr lang="en-US" sz="2000" b="1" dirty="0">
                <a:solidFill>
                  <a:srgbClr val="C00000"/>
                </a:solidFill>
              </a:rPr>
              <a:t>automatically updating </a:t>
            </a:r>
            <a:r>
              <a:rPr lang="en-US" sz="2000" dirty="0">
                <a:solidFill>
                  <a:schemeClr val="tx1">
                    <a:lumMod val="95000"/>
                    <a:lumOff val="5000"/>
                  </a:schemeClr>
                </a:solidFill>
              </a:rPr>
              <a:t>the view table when the base tables are updated must be developed in order to keep the view up-to-date. </a:t>
            </a:r>
          </a:p>
          <a:p>
            <a:r>
              <a:rPr lang="en-US" sz="2000" dirty="0">
                <a:solidFill>
                  <a:schemeClr val="tx1">
                    <a:lumMod val="95000"/>
                    <a:lumOff val="5000"/>
                  </a:schemeClr>
                </a:solidFill>
              </a:rPr>
              <a:t>Techniques using the concept of </a:t>
            </a:r>
            <a:r>
              <a:rPr lang="en-US" sz="2000" b="1" dirty="0">
                <a:solidFill>
                  <a:srgbClr val="C00000"/>
                </a:solidFill>
              </a:rPr>
              <a:t>incremental update </a:t>
            </a:r>
            <a:r>
              <a:rPr lang="en-US" sz="2000" dirty="0">
                <a:solidFill>
                  <a:schemeClr val="tx1">
                    <a:lumMod val="95000"/>
                    <a:lumOff val="5000"/>
                  </a:schemeClr>
                </a:solidFill>
              </a:rPr>
              <a:t>have been developed for this purpose, where the </a:t>
            </a:r>
            <a:r>
              <a:rPr lang="en-US" sz="2000" b="1" dirty="0">
                <a:solidFill>
                  <a:srgbClr val="C00000"/>
                </a:solidFill>
              </a:rPr>
              <a:t>DBMS</a:t>
            </a:r>
            <a:r>
              <a:rPr lang="en-US" sz="2000" dirty="0">
                <a:solidFill>
                  <a:schemeClr val="tx1">
                    <a:lumMod val="95000"/>
                    <a:lumOff val="5000"/>
                  </a:schemeClr>
                </a:solidFill>
              </a:rPr>
              <a:t> can determine what new tuples must be inserted, deleted, or modified in a materialized view table when a database update is applied to one of the defining base tables. </a:t>
            </a:r>
          </a:p>
        </p:txBody>
      </p:sp>
    </p:spTree>
    <p:extLst>
      <p:ext uri="{BB962C8B-B14F-4D97-AF65-F5344CB8AC3E}">
        <p14:creationId xmlns:p14="http://schemas.microsoft.com/office/powerpoint/2010/main" val="1616479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b="1" i="1" u="sng" dirty="0">
                <a:solidFill>
                  <a:schemeClr val="accent2">
                    <a:lumMod val="75000"/>
                  </a:schemeClr>
                </a:solidFill>
              </a:rPr>
              <a:t>View Implementation, View Update, and Inline Views</a:t>
            </a:r>
          </a:p>
          <a:p>
            <a:r>
              <a:rPr lang="en-US" dirty="0">
                <a:solidFill>
                  <a:schemeClr val="tx1">
                    <a:lumMod val="95000"/>
                    <a:lumOff val="5000"/>
                  </a:schemeClr>
                </a:solidFill>
              </a:rPr>
              <a:t>The view is generally kept as a materialized (physically stored) table as long as it is being queried. </a:t>
            </a:r>
          </a:p>
          <a:p>
            <a:r>
              <a:rPr lang="en-US" dirty="0">
                <a:solidFill>
                  <a:schemeClr val="tx1">
                    <a:lumMod val="95000"/>
                    <a:lumOff val="5000"/>
                  </a:schemeClr>
                </a:solidFill>
              </a:rPr>
              <a:t>If the view is not queried for a certain period of time, the system may then automatically remove the physical table and </a:t>
            </a:r>
            <a:r>
              <a:rPr lang="en-US" dirty="0" err="1">
                <a:solidFill>
                  <a:schemeClr val="tx1">
                    <a:lumMod val="95000"/>
                    <a:lumOff val="5000"/>
                  </a:schemeClr>
                </a:solidFill>
              </a:rPr>
              <a:t>recompute</a:t>
            </a:r>
            <a:r>
              <a:rPr lang="en-US" dirty="0">
                <a:solidFill>
                  <a:schemeClr val="tx1">
                    <a:lumMod val="95000"/>
                    <a:lumOff val="5000"/>
                  </a:schemeClr>
                </a:solidFill>
              </a:rPr>
              <a:t> it from scratch when future queries reference the view.</a:t>
            </a:r>
          </a:p>
          <a:p>
            <a:r>
              <a:rPr lang="en-US" dirty="0">
                <a:solidFill>
                  <a:schemeClr val="tx1">
                    <a:lumMod val="95000"/>
                    <a:lumOff val="5000"/>
                  </a:schemeClr>
                </a:solidFill>
              </a:rPr>
              <a:t>Strategies as to when a materialized view is updated are:</a:t>
            </a:r>
          </a:p>
          <a:p>
            <a:r>
              <a:rPr lang="en-US" dirty="0">
                <a:solidFill>
                  <a:schemeClr val="tx1">
                    <a:lumMod val="95000"/>
                    <a:lumOff val="5000"/>
                  </a:schemeClr>
                </a:solidFill>
              </a:rPr>
              <a:t>1. </a:t>
            </a:r>
            <a:r>
              <a:rPr lang="en-US" b="1" dirty="0">
                <a:solidFill>
                  <a:srgbClr val="C00000"/>
                </a:solidFill>
              </a:rPr>
              <a:t>Immediate update strategy:</a:t>
            </a:r>
            <a:r>
              <a:rPr lang="en-US" dirty="0">
                <a:solidFill>
                  <a:schemeClr val="tx1">
                    <a:lumMod val="95000"/>
                    <a:lumOff val="5000"/>
                  </a:schemeClr>
                </a:solidFill>
              </a:rPr>
              <a:t> updates a view as soon as the base tables are changed.</a:t>
            </a:r>
          </a:p>
          <a:p>
            <a:r>
              <a:rPr lang="en-US" dirty="0">
                <a:solidFill>
                  <a:schemeClr val="tx1">
                    <a:lumMod val="95000"/>
                    <a:lumOff val="5000"/>
                  </a:schemeClr>
                </a:solidFill>
              </a:rPr>
              <a:t>2. </a:t>
            </a:r>
            <a:r>
              <a:rPr lang="en-US" b="1" dirty="0">
                <a:solidFill>
                  <a:srgbClr val="C00000"/>
                </a:solidFill>
              </a:rPr>
              <a:t>Lazy update strategy: </a:t>
            </a:r>
            <a:r>
              <a:rPr lang="en-US" dirty="0">
                <a:solidFill>
                  <a:schemeClr val="tx1"/>
                </a:solidFill>
              </a:rPr>
              <a:t>updates</a:t>
            </a:r>
            <a:r>
              <a:rPr lang="en-US" b="1" dirty="0">
                <a:solidFill>
                  <a:srgbClr val="C00000"/>
                </a:solidFill>
              </a:rPr>
              <a:t> </a:t>
            </a:r>
            <a:r>
              <a:rPr lang="en-US" dirty="0">
                <a:solidFill>
                  <a:schemeClr val="tx1">
                    <a:lumMod val="95000"/>
                    <a:lumOff val="5000"/>
                  </a:schemeClr>
                </a:solidFill>
              </a:rPr>
              <a:t>the view when needed by a view query.</a:t>
            </a:r>
          </a:p>
          <a:p>
            <a:r>
              <a:rPr lang="en-US" dirty="0">
                <a:solidFill>
                  <a:schemeClr val="tx1">
                    <a:lumMod val="95000"/>
                    <a:lumOff val="5000"/>
                  </a:schemeClr>
                </a:solidFill>
              </a:rPr>
              <a:t>3. </a:t>
            </a:r>
            <a:r>
              <a:rPr lang="en-US" b="1" dirty="0">
                <a:solidFill>
                  <a:srgbClr val="C00000"/>
                </a:solidFill>
              </a:rPr>
              <a:t>Periodic update strategy:</a:t>
            </a:r>
            <a:r>
              <a:rPr lang="en-US" dirty="0">
                <a:solidFill>
                  <a:schemeClr val="tx1"/>
                </a:solidFill>
              </a:rPr>
              <a:t> updates </a:t>
            </a:r>
            <a:r>
              <a:rPr lang="en-US" dirty="0">
                <a:solidFill>
                  <a:schemeClr val="tx1">
                    <a:lumMod val="95000"/>
                    <a:lumOff val="5000"/>
                  </a:schemeClr>
                </a:solidFill>
              </a:rPr>
              <a:t>the view periodically (in the latter strategy, a view query may get a result that is not up-to-date).</a:t>
            </a:r>
          </a:p>
          <a:p>
            <a:endParaRPr lang="en-US" dirty="0">
              <a:solidFill>
                <a:schemeClr val="tx1">
                  <a:lumMod val="95000"/>
                  <a:lumOff val="5000"/>
                </a:schemeClr>
              </a:solidFill>
            </a:endParaRPr>
          </a:p>
        </p:txBody>
      </p:sp>
    </p:spTree>
    <p:extLst>
      <p:ext uri="{BB962C8B-B14F-4D97-AF65-F5344CB8AC3E}">
        <p14:creationId xmlns:p14="http://schemas.microsoft.com/office/powerpoint/2010/main" val="26458726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View Implementation, View Update, and Inline Views</a:t>
            </a:r>
          </a:p>
          <a:p>
            <a:r>
              <a:rPr lang="en-US" sz="2000" dirty="0">
                <a:solidFill>
                  <a:schemeClr val="tx1">
                    <a:lumMod val="95000"/>
                    <a:lumOff val="5000"/>
                  </a:schemeClr>
                </a:solidFill>
              </a:rPr>
              <a:t>A user can always issue a retrieval query against any view. </a:t>
            </a:r>
          </a:p>
          <a:p>
            <a:r>
              <a:rPr lang="en-US" sz="2000" dirty="0">
                <a:solidFill>
                  <a:schemeClr val="tx1">
                    <a:lumMod val="95000"/>
                    <a:lumOff val="5000"/>
                  </a:schemeClr>
                </a:solidFill>
              </a:rPr>
              <a:t>However, issuing an INSERT, DELETE, or UPDATE command on a view table is in many cases not possible.</a:t>
            </a:r>
          </a:p>
          <a:p>
            <a:r>
              <a:rPr lang="en-US" sz="2000" b="1" dirty="0">
                <a:solidFill>
                  <a:srgbClr val="FF0000"/>
                </a:solidFill>
              </a:rPr>
              <a:t>An update on a view defined on a single table without any aggregate functions can be mapped to an update on the underlying base table under certain conditions. </a:t>
            </a:r>
          </a:p>
          <a:p>
            <a:r>
              <a:rPr lang="en-US" sz="2000" b="1" dirty="0">
                <a:solidFill>
                  <a:srgbClr val="FF0000"/>
                </a:solidFill>
              </a:rPr>
              <a:t>For a view involving joins, an update operation may be mapped to update operations on the underlying base relations in multiple ways. </a:t>
            </a:r>
          </a:p>
          <a:p>
            <a:r>
              <a:rPr lang="en-US" sz="2000" dirty="0">
                <a:solidFill>
                  <a:schemeClr val="tx1">
                    <a:lumMod val="95000"/>
                    <a:lumOff val="5000"/>
                  </a:schemeClr>
                </a:solidFill>
              </a:rPr>
              <a:t>Hence, it is often not possible for the DBMS to determine which of the updates is intended.</a:t>
            </a:r>
          </a:p>
        </p:txBody>
      </p:sp>
    </p:spTree>
    <p:extLst>
      <p:ext uri="{BB962C8B-B14F-4D97-AF65-F5344CB8AC3E}">
        <p14:creationId xmlns:p14="http://schemas.microsoft.com/office/powerpoint/2010/main" val="11941820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View Implementation, View Update, and Inline Views</a:t>
            </a:r>
          </a:p>
          <a:p>
            <a:r>
              <a:rPr lang="en-US" dirty="0">
                <a:solidFill>
                  <a:schemeClr val="tx1">
                    <a:lumMod val="95000"/>
                    <a:lumOff val="5000"/>
                  </a:schemeClr>
                </a:solidFill>
              </a:rPr>
              <a:t>To illustrate potential problems with updating a view defined on multiple tables, consider the WORKS_ON1 view, and suppose that we issue the command to update the PNAME attribute of ‘John Smith’ from ‘</a:t>
            </a:r>
            <a:r>
              <a:rPr lang="en-US" dirty="0" err="1">
                <a:solidFill>
                  <a:schemeClr val="tx1">
                    <a:lumMod val="95000"/>
                    <a:lumOff val="5000"/>
                  </a:schemeClr>
                </a:solidFill>
              </a:rPr>
              <a:t>ProductX</a:t>
            </a:r>
            <a:r>
              <a:rPr lang="en-US" dirty="0">
                <a:solidFill>
                  <a:schemeClr val="tx1">
                    <a:lumMod val="95000"/>
                    <a:lumOff val="5000"/>
                  </a:schemeClr>
                </a:solidFill>
              </a:rPr>
              <a:t>’ to ‘</a:t>
            </a:r>
            <a:r>
              <a:rPr lang="en-US" dirty="0" err="1">
                <a:solidFill>
                  <a:schemeClr val="tx1">
                    <a:lumMod val="95000"/>
                    <a:lumOff val="5000"/>
                  </a:schemeClr>
                </a:solidFill>
              </a:rPr>
              <a:t>ProductY</a:t>
            </a:r>
            <a:r>
              <a:rPr lang="en-US" dirty="0">
                <a:solidFill>
                  <a:schemeClr val="tx1">
                    <a:lumMod val="95000"/>
                    <a:lumOff val="5000"/>
                  </a:schemeClr>
                </a:solidFill>
              </a:rPr>
              <a:t>’.</a:t>
            </a:r>
          </a:p>
          <a:p>
            <a:r>
              <a:rPr lang="en-US" dirty="0">
                <a:solidFill>
                  <a:schemeClr val="tx1">
                    <a:lumMod val="95000"/>
                    <a:lumOff val="5000"/>
                  </a:schemeClr>
                </a:solidFill>
              </a:rPr>
              <a:t> This view update is shown in UV1:</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r>
              <a:rPr lang="en-US" dirty="0">
                <a:solidFill>
                  <a:schemeClr val="tx1">
                    <a:lumMod val="95000"/>
                    <a:lumOff val="5000"/>
                  </a:schemeClr>
                </a:solidFill>
              </a:rPr>
              <a:t>This query can be mapped into several updates on the base relations to give the desired update effect on the view. </a:t>
            </a:r>
          </a:p>
        </p:txBody>
      </p:sp>
      <p:pic>
        <p:nvPicPr>
          <p:cNvPr id="4" name="Picture 3"/>
          <p:cNvPicPr>
            <a:picLocks noChangeAspect="1"/>
          </p:cNvPicPr>
          <p:nvPr/>
        </p:nvPicPr>
        <p:blipFill>
          <a:blip r:embed="rId2"/>
          <a:stretch>
            <a:fillRect/>
          </a:stretch>
        </p:blipFill>
        <p:spPr>
          <a:xfrm>
            <a:off x="1564197" y="3403111"/>
            <a:ext cx="7807917" cy="170011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943614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648" y="461554"/>
            <a:ext cx="5775718" cy="1320800"/>
          </a:xfrm>
        </p:spPr>
        <p:txBody>
          <a:bodyPr/>
          <a:lstStyle/>
          <a:p>
            <a:r>
              <a:rPr lang="en-US" dirty="0"/>
              <a:t>Views (Virtual Tables) in SQL</a:t>
            </a:r>
          </a:p>
        </p:txBody>
      </p:sp>
      <p:sp>
        <p:nvSpPr>
          <p:cNvPr id="3" name="Content Placeholder 2"/>
          <p:cNvSpPr>
            <a:spLocks noGrp="1"/>
          </p:cNvSpPr>
          <p:nvPr>
            <p:ph idx="1"/>
          </p:nvPr>
        </p:nvSpPr>
        <p:spPr>
          <a:xfrm>
            <a:off x="677334" y="1459470"/>
            <a:ext cx="5775718" cy="4834238"/>
          </a:xfrm>
        </p:spPr>
        <p:txBody>
          <a:bodyPr>
            <a:normAutofit/>
          </a:bodyPr>
          <a:lstStyle/>
          <a:p>
            <a:r>
              <a:rPr lang="en-US" sz="1600" b="1" i="1" u="sng" dirty="0">
                <a:solidFill>
                  <a:schemeClr val="accent2">
                    <a:lumMod val="75000"/>
                  </a:schemeClr>
                </a:solidFill>
              </a:rPr>
              <a:t>View Implementation, View Update, and Inline Views</a:t>
            </a: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endParaRPr lang="en-US" sz="1600" b="1" i="1" u="sng" dirty="0">
              <a:solidFill>
                <a:schemeClr val="accent2">
                  <a:lumMod val="75000"/>
                </a:schemeClr>
              </a:solidFill>
            </a:endParaRPr>
          </a:p>
          <a:p>
            <a:r>
              <a:rPr lang="en-US" sz="1600" dirty="0">
                <a:solidFill>
                  <a:schemeClr val="tx1">
                    <a:lumMod val="95000"/>
                    <a:lumOff val="5000"/>
                  </a:schemeClr>
                </a:solidFill>
              </a:rPr>
              <a:t>Update (a) relates ‘John Smith’ to the ‘</a:t>
            </a:r>
            <a:r>
              <a:rPr lang="en-US" sz="1600" dirty="0" err="1">
                <a:solidFill>
                  <a:schemeClr val="tx1">
                    <a:lumMod val="95000"/>
                    <a:lumOff val="5000"/>
                  </a:schemeClr>
                </a:solidFill>
              </a:rPr>
              <a:t>ProductY</a:t>
            </a:r>
            <a:r>
              <a:rPr lang="en-US" sz="1600" dirty="0">
                <a:solidFill>
                  <a:schemeClr val="tx1">
                    <a:lumMod val="95000"/>
                    <a:lumOff val="5000"/>
                  </a:schemeClr>
                </a:solidFill>
              </a:rPr>
              <a:t>’ PROJECT tuple instead of the ‘</a:t>
            </a:r>
            <a:r>
              <a:rPr lang="en-US" sz="1600" dirty="0" err="1">
                <a:solidFill>
                  <a:schemeClr val="tx1">
                    <a:lumMod val="95000"/>
                    <a:lumOff val="5000"/>
                  </a:schemeClr>
                </a:solidFill>
              </a:rPr>
              <a:t>ProductX</a:t>
            </a:r>
            <a:r>
              <a:rPr lang="en-US" sz="1600" dirty="0">
                <a:solidFill>
                  <a:schemeClr val="tx1">
                    <a:lumMod val="95000"/>
                    <a:lumOff val="5000"/>
                  </a:schemeClr>
                </a:solidFill>
              </a:rPr>
              <a:t>’ PROJECT tuple and is the most likely desired update.</a:t>
            </a:r>
          </a:p>
        </p:txBody>
      </p:sp>
      <p:pic>
        <p:nvPicPr>
          <p:cNvPr id="5" name="Picture 4"/>
          <p:cNvPicPr>
            <a:picLocks noChangeAspect="1"/>
          </p:cNvPicPr>
          <p:nvPr/>
        </p:nvPicPr>
        <p:blipFill>
          <a:blip r:embed="rId2"/>
          <a:stretch>
            <a:fillRect/>
          </a:stretch>
        </p:blipFill>
        <p:spPr>
          <a:xfrm>
            <a:off x="531564" y="2249468"/>
            <a:ext cx="5692802" cy="23440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5"/>
          <p:cNvPicPr>
            <a:picLocks noChangeAspect="1"/>
          </p:cNvPicPr>
          <p:nvPr/>
        </p:nvPicPr>
        <p:blipFill>
          <a:blip r:embed="rId3"/>
          <a:stretch>
            <a:fillRect/>
          </a:stretch>
        </p:blipFill>
        <p:spPr>
          <a:xfrm>
            <a:off x="6598822" y="197706"/>
            <a:ext cx="5523510" cy="6447617"/>
          </a:xfrm>
          <a:prstGeom prst="rect">
            <a:avLst/>
          </a:prstGeom>
        </p:spPr>
      </p:pic>
    </p:spTree>
    <p:extLst>
      <p:ext uri="{BB962C8B-B14F-4D97-AF65-F5344CB8AC3E}">
        <p14:creationId xmlns:p14="http://schemas.microsoft.com/office/powerpoint/2010/main" val="3286820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5845387" cy="4834238"/>
          </a:xfrm>
        </p:spPr>
        <p:txBody>
          <a:bodyPr>
            <a:normAutofit fontScale="92500" lnSpcReduction="10000"/>
          </a:bodyPr>
          <a:lstStyle/>
          <a:p>
            <a:r>
              <a:rPr lang="en-US" sz="2000" b="1" i="1" u="sng" dirty="0">
                <a:solidFill>
                  <a:schemeClr val="accent2">
                    <a:lumMod val="75000"/>
                  </a:schemeClr>
                </a:solidFill>
              </a:rPr>
              <a:t>View Implementation, View Update, and Inline Views</a:t>
            </a:r>
          </a:p>
          <a:p>
            <a:endParaRPr lang="en-US" sz="2000" b="1" i="1" u="sng" dirty="0">
              <a:solidFill>
                <a:schemeClr val="accent2">
                  <a:lumMod val="75000"/>
                </a:schemeClr>
              </a:solidFill>
            </a:endParaRPr>
          </a:p>
          <a:p>
            <a:endParaRPr lang="en-US" sz="2000" b="1" i="1" u="sng" dirty="0">
              <a:solidFill>
                <a:schemeClr val="accent2">
                  <a:lumMod val="75000"/>
                </a:schemeClr>
              </a:solidFill>
            </a:endParaRPr>
          </a:p>
          <a:p>
            <a:endParaRPr lang="en-US" sz="2000" b="1" i="1" u="sng" dirty="0">
              <a:solidFill>
                <a:schemeClr val="accent2">
                  <a:lumMod val="75000"/>
                </a:schemeClr>
              </a:solidFill>
            </a:endParaRPr>
          </a:p>
          <a:p>
            <a:pPr marL="0" indent="0">
              <a:buNone/>
            </a:pPr>
            <a:endParaRPr lang="en-US" sz="2000" b="1" i="1" u="sng" dirty="0">
              <a:solidFill>
                <a:schemeClr val="accent2">
                  <a:lumMod val="75000"/>
                </a:schemeClr>
              </a:solidFill>
            </a:endParaRPr>
          </a:p>
          <a:p>
            <a:r>
              <a:rPr lang="en-US" sz="2000" dirty="0">
                <a:solidFill>
                  <a:schemeClr val="tx1">
                    <a:lumMod val="95000"/>
                    <a:lumOff val="5000"/>
                  </a:schemeClr>
                </a:solidFill>
              </a:rPr>
              <a:t>However, (b) would also give the desired update effect on the view, but it accomplishes this by changing the name of the ‘</a:t>
            </a:r>
            <a:r>
              <a:rPr lang="en-US" sz="2000" dirty="0" err="1">
                <a:solidFill>
                  <a:schemeClr val="tx1">
                    <a:lumMod val="95000"/>
                    <a:lumOff val="5000"/>
                  </a:schemeClr>
                </a:solidFill>
              </a:rPr>
              <a:t>ProductX</a:t>
            </a:r>
            <a:r>
              <a:rPr lang="en-US" sz="2000" dirty="0">
                <a:solidFill>
                  <a:schemeClr val="tx1">
                    <a:lumMod val="95000"/>
                    <a:lumOff val="5000"/>
                  </a:schemeClr>
                </a:solidFill>
              </a:rPr>
              <a:t>’ tuple in the PROJECT relation to ‘</a:t>
            </a:r>
            <a:r>
              <a:rPr lang="en-US" sz="2000" dirty="0" err="1">
                <a:solidFill>
                  <a:schemeClr val="tx1">
                    <a:lumMod val="95000"/>
                    <a:lumOff val="5000"/>
                  </a:schemeClr>
                </a:solidFill>
              </a:rPr>
              <a:t>ProductY</a:t>
            </a:r>
            <a:r>
              <a:rPr lang="en-US" sz="2000" dirty="0">
                <a:solidFill>
                  <a:schemeClr val="tx1">
                    <a:lumMod val="95000"/>
                    <a:lumOff val="5000"/>
                  </a:schemeClr>
                </a:solidFill>
              </a:rPr>
              <a:t>’. </a:t>
            </a:r>
          </a:p>
          <a:p>
            <a:r>
              <a:rPr lang="en-US" sz="2000" dirty="0">
                <a:solidFill>
                  <a:schemeClr val="tx1">
                    <a:lumMod val="95000"/>
                    <a:lumOff val="5000"/>
                  </a:schemeClr>
                </a:solidFill>
              </a:rPr>
              <a:t>It is quite unlikely that the user who specified the view update UV1 wants the update to be interpreted as in (b), since it also has the side effect of changing all the view tuples with </a:t>
            </a:r>
            <a:r>
              <a:rPr lang="en-US" sz="2000" dirty="0" err="1">
                <a:solidFill>
                  <a:schemeClr val="tx1">
                    <a:lumMod val="95000"/>
                    <a:lumOff val="5000"/>
                  </a:schemeClr>
                </a:solidFill>
              </a:rPr>
              <a:t>Pname</a:t>
            </a:r>
            <a:r>
              <a:rPr lang="en-US" sz="2000" dirty="0">
                <a:solidFill>
                  <a:schemeClr val="tx1">
                    <a:lumMod val="95000"/>
                    <a:lumOff val="5000"/>
                  </a:schemeClr>
                </a:solidFill>
              </a:rPr>
              <a:t> = ‘</a:t>
            </a:r>
            <a:r>
              <a:rPr lang="en-US" sz="2000" dirty="0" err="1">
                <a:solidFill>
                  <a:schemeClr val="tx1">
                    <a:lumMod val="95000"/>
                    <a:lumOff val="5000"/>
                  </a:schemeClr>
                </a:solidFill>
              </a:rPr>
              <a:t>ProductX</a:t>
            </a:r>
            <a:r>
              <a:rPr lang="en-US" sz="2000" dirty="0">
                <a:solidFill>
                  <a:schemeClr val="tx1">
                    <a:lumMod val="95000"/>
                    <a:lumOff val="5000"/>
                  </a:schemeClr>
                </a:solidFill>
              </a:rPr>
              <a:t>’.</a:t>
            </a:r>
          </a:p>
        </p:txBody>
      </p:sp>
      <p:pic>
        <p:nvPicPr>
          <p:cNvPr id="4" name="Picture 3"/>
          <p:cNvPicPr>
            <a:picLocks noChangeAspect="1"/>
          </p:cNvPicPr>
          <p:nvPr/>
        </p:nvPicPr>
        <p:blipFill>
          <a:blip r:embed="rId2"/>
          <a:stretch>
            <a:fillRect/>
          </a:stretch>
        </p:blipFill>
        <p:spPr>
          <a:xfrm>
            <a:off x="879723" y="2309472"/>
            <a:ext cx="5516710" cy="100849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5" name="Picture 4"/>
          <p:cNvPicPr>
            <a:picLocks noChangeAspect="1"/>
          </p:cNvPicPr>
          <p:nvPr/>
        </p:nvPicPr>
        <p:blipFill>
          <a:blip r:embed="rId3"/>
          <a:stretch>
            <a:fillRect/>
          </a:stretch>
        </p:blipFill>
        <p:spPr>
          <a:xfrm>
            <a:off x="6598822" y="197706"/>
            <a:ext cx="5523510" cy="6447617"/>
          </a:xfrm>
          <a:prstGeom prst="rect">
            <a:avLst/>
          </a:prstGeom>
        </p:spPr>
      </p:pic>
    </p:spTree>
    <p:extLst>
      <p:ext uri="{BB962C8B-B14F-4D97-AF65-F5344CB8AC3E}">
        <p14:creationId xmlns:p14="http://schemas.microsoft.com/office/powerpoint/2010/main" val="26968555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b="1" i="1" u="sng" dirty="0">
                <a:solidFill>
                  <a:schemeClr val="accent2">
                    <a:lumMod val="75000"/>
                  </a:schemeClr>
                </a:solidFill>
              </a:rPr>
              <a:t>View Implementation, View Update, and Inline Views</a:t>
            </a:r>
          </a:p>
          <a:p>
            <a:r>
              <a:rPr lang="en-US" dirty="0">
                <a:solidFill>
                  <a:schemeClr val="tx1">
                    <a:lumMod val="95000"/>
                    <a:lumOff val="5000"/>
                  </a:schemeClr>
                </a:solidFill>
              </a:rPr>
              <a:t>Some view updates may not make much sense; for example, modifying the </a:t>
            </a:r>
            <a:r>
              <a:rPr lang="en-US" dirty="0" err="1">
                <a:solidFill>
                  <a:schemeClr val="tx1">
                    <a:lumMod val="95000"/>
                    <a:lumOff val="5000"/>
                  </a:schemeClr>
                </a:solidFill>
              </a:rPr>
              <a:t>Total_sal</a:t>
            </a:r>
            <a:r>
              <a:rPr lang="en-US" dirty="0">
                <a:solidFill>
                  <a:schemeClr val="tx1">
                    <a:lumMod val="95000"/>
                    <a:lumOff val="5000"/>
                  </a:schemeClr>
                </a:solidFill>
              </a:rPr>
              <a:t> attribute of the DEPT_INFO view does not make sense because </a:t>
            </a:r>
            <a:r>
              <a:rPr lang="en-US" dirty="0" err="1">
                <a:solidFill>
                  <a:schemeClr val="tx1">
                    <a:lumMod val="95000"/>
                    <a:lumOff val="5000"/>
                  </a:schemeClr>
                </a:solidFill>
              </a:rPr>
              <a:t>Total_sal</a:t>
            </a:r>
            <a:r>
              <a:rPr lang="en-US" dirty="0">
                <a:solidFill>
                  <a:schemeClr val="tx1">
                    <a:lumMod val="95000"/>
                    <a:lumOff val="5000"/>
                  </a:schemeClr>
                </a:solidFill>
              </a:rPr>
              <a:t> is defined to be the sum of the individual employee salaries. </a:t>
            </a:r>
          </a:p>
          <a:p>
            <a:r>
              <a:rPr lang="en-US" dirty="0">
                <a:solidFill>
                  <a:schemeClr val="tx1">
                    <a:lumMod val="95000"/>
                    <a:lumOff val="5000"/>
                  </a:schemeClr>
                </a:solidFill>
              </a:rPr>
              <a:t>This incorrect request is shown as UV2:</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Generally, a </a:t>
            </a:r>
            <a:r>
              <a:rPr lang="en-US" b="1" dirty="0">
                <a:solidFill>
                  <a:srgbClr val="FF0000"/>
                </a:solidFill>
              </a:rPr>
              <a:t>view update is feasible when only one possible update on the base relations can accomplish the desired update operation on the view. </a:t>
            </a:r>
          </a:p>
          <a:p>
            <a:r>
              <a:rPr lang="en-US" dirty="0">
                <a:solidFill>
                  <a:schemeClr val="tx1">
                    <a:lumMod val="95000"/>
                    <a:lumOff val="5000"/>
                  </a:schemeClr>
                </a:solidFill>
              </a:rPr>
              <a:t>Whenever an update on the view can be mapped to more than one update on the underlying base relations, it is usually not permitted.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2785955" y="3303818"/>
            <a:ext cx="5586449" cy="132043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45826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b="1" i="1" u="sng" dirty="0">
                <a:solidFill>
                  <a:schemeClr val="accent2">
                    <a:lumMod val="75000"/>
                  </a:schemeClr>
                </a:solidFill>
              </a:rPr>
              <a:t>View Implementation, View Update, and Inline Views</a:t>
            </a:r>
          </a:p>
          <a:p>
            <a:r>
              <a:rPr lang="en-US" b="1" i="1" u="sng" dirty="0">
                <a:solidFill>
                  <a:schemeClr val="accent2">
                    <a:lumMod val="75000"/>
                  </a:schemeClr>
                </a:solidFill>
              </a:rPr>
              <a:t>When can views not be updated?</a:t>
            </a:r>
          </a:p>
          <a:p>
            <a:r>
              <a:rPr lang="en-US" sz="2400" dirty="0">
                <a:solidFill>
                  <a:schemeClr val="tx1">
                    <a:lumMod val="95000"/>
                    <a:lumOff val="5000"/>
                  </a:schemeClr>
                </a:solidFill>
              </a:rPr>
              <a:t>In summary, we can make the following observations:</a:t>
            </a:r>
          </a:p>
          <a:p>
            <a:pPr lvl="1"/>
            <a:r>
              <a:rPr lang="en-US" sz="2000" dirty="0">
                <a:solidFill>
                  <a:schemeClr val="tx1">
                    <a:lumMod val="95000"/>
                    <a:lumOff val="5000"/>
                  </a:schemeClr>
                </a:solidFill>
              </a:rPr>
              <a:t>A view with a single defining table is updatable if the view attributes contain the primary key of the base relation, as well as all attributes with the NOT NULL constraint that do not have default values specified.</a:t>
            </a:r>
          </a:p>
          <a:p>
            <a:pPr lvl="1"/>
            <a:r>
              <a:rPr lang="en-US" sz="2000" dirty="0">
                <a:solidFill>
                  <a:schemeClr val="tx1">
                    <a:lumMod val="95000"/>
                    <a:lumOff val="5000"/>
                  </a:schemeClr>
                </a:solidFill>
              </a:rPr>
              <a:t>Views defined on multiple tables using joins are generally not updatable.</a:t>
            </a:r>
          </a:p>
          <a:p>
            <a:pPr lvl="1"/>
            <a:r>
              <a:rPr lang="en-US" sz="2000" dirty="0">
                <a:solidFill>
                  <a:schemeClr val="tx1">
                    <a:lumMod val="95000"/>
                    <a:lumOff val="5000"/>
                  </a:schemeClr>
                </a:solidFill>
              </a:rPr>
              <a:t>Views defined using grouping and aggregate functions are not updatable.</a:t>
            </a:r>
          </a:p>
          <a:p>
            <a:pPr lvl="1"/>
            <a:r>
              <a:rPr lang="en-US" sz="2000" dirty="0">
                <a:solidFill>
                  <a:schemeClr val="tx1">
                    <a:lumMod val="95000"/>
                    <a:lumOff val="5000"/>
                  </a:schemeClr>
                </a:solidFill>
              </a:rPr>
              <a:t>The view must not have any DISTINCT clause in its definition.</a:t>
            </a:r>
          </a:p>
        </p:txBody>
      </p:sp>
    </p:spTree>
    <p:extLst>
      <p:ext uri="{BB962C8B-B14F-4D97-AF65-F5344CB8AC3E}">
        <p14:creationId xmlns:p14="http://schemas.microsoft.com/office/powerpoint/2010/main" val="14417147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b="1" i="1" u="sng" dirty="0">
                <a:solidFill>
                  <a:schemeClr val="accent2">
                    <a:lumMod val="75000"/>
                  </a:schemeClr>
                </a:solidFill>
              </a:rPr>
              <a:t>View Implementation, View Update, and Inline Views</a:t>
            </a:r>
          </a:p>
          <a:p>
            <a:r>
              <a:rPr lang="en-US" sz="2000" dirty="0">
                <a:solidFill>
                  <a:schemeClr val="tx1">
                    <a:lumMod val="95000"/>
                    <a:lumOff val="5000"/>
                  </a:schemeClr>
                </a:solidFill>
              </a:rPr>
              <a:t>In SQL, the clause WITH CHECK OPTION should be added at the end of the view definition if a view is to be updated by INSERT, DELETE, or UPDATE statements.</a:t>
            </a:r>
          </a:p>
          <a:p>
            <a:r>
              <a:rPr lang="en-US" sz="2000" dirty="0">
                <a:solidFill>
                  <a:schemeClr val="tx1">
                    <a:lumMod val="95000"/>
                    <a:lumOff val="5000"/>
                  </a:schemeClr>
                </a:solidFill>
              </a:rPr>
              <a:t>This allows the system to reject operations that violate the SQL rules for view updates. </a:t>
            </a:r>
          </a:p>
          <a:p>
            <a:r>
              <a:rPr lang="en-US" sz="2000" dirty="0">
                <a:solidFill>
                  <a:schemeClr val="tx1">
                    <a:lumMod val="95000"/>
                    <a:lumOff val="5000"/>
                  </a:schemeClr>
                </a:solidFill>
              </a:rPr>
              <a:t>It is also possible to define a view table in the FROM clause of an SQL query. This is known as an </a:t>
            </a:r>
            <a:r>
              <a:rPr lang="en-US" sz="2000" b="1" dirty="0">
                <a:solidFill>
                  <a:srgbClr val="C00000"/>
                </a:solidFill>
              </a:rPr>
              <a:t>in-line view</a:t>
            </a:r>
            <a:r>
              <a:rPr lang="en-US" sz="2000" dirty="0">
                <a:solidFill>
                  <a:schemeClr val="tx1">
                    <a:lumMod val="95000"/>
                    <a:lumOff val="5000"/>
                  </a:schemeClr>
                </a:solidFill>
              </a:rPr>
              <a:t>. In this case, the view is defined within the query itself</a:t>
            </a:r>
            <a:r>
              <a:rPr lang="en-US" dirty="0">
                <a:solidFill>
                  <a:schemeClr val="tx1">
                    <a:lumMod val="95000"/>
                    <a:lumOff val="5000"/>
                  </a:schemeClr>
                </a:solidFill>
              </a:rPr>
              <a:t>.</a:t>
            </a:r>
          </a:p>
        </p:txBody>
      </p:sp>
      <p:pic>
        <p:nvPicPr>
          <p:cNvPr id="6" name="Picture 5">
            <a:extLst>
              <a:ext uri="{FF2B5EF4-FFF2-40B4-BE49-F238E27FC236}">
                <a16:creationId xmlns:a16="http://schemas.microsoft.com/office/drawing/2014/main" id="{E973AC92-15BF-42E2-89D6-5459672E2783}"/>
              </a:ext>
            </a:extLst>
          </p:cNvPr>
          <p:cNvPicPr>
            <a:picLocks noChangeAspect="1"/>
          </p:cNvPicPr>
          <p:nvPr/>
        </p:nvPicPr>
        <p:blipFill>
          <a:blip r:embed="rId2"/>
          <a:stretch>
            <a:fillRect/>
          </a:stretch>
        </p:blipFill>
        <p:spPr>
          <a:xfrm>
            <a:off x="2112278" y="4677946"/>
            <a:ext cx="7546784" cy="892859"/>
          </a:xfrm>
          <a:prstGeom prst="rect">
            <a:avLst/>
          </a:prstGeom>
        </p:spPr>
      </p:pic>
    </p:spTree>
    <p:extLst>
      <p:ext uri="{BB962C8B-B14F-4D97-AF65-F5344CB8AC3E}">
        <p14:creationId xmlns:p14="http://schemas.microsoft.com/office/powerpoint/2010/main" val="4150994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b="1" i="1" u="sng" dirty="0">
                <a:solidFill>
                  <a:schemeClr val="accent2">
                    <a:lumMod val="75000"/>
                  </a:schemeClr>
                </a:solidFill>
              </a:rPr>
              <a:t>Views as Authorization Mechanisms</a:t>
            </a:r>
          </a:p>
          <a:p>
            <a:r>
              <a:rPr lang="en-US" dirty="0">
                <a:solidFill>
                  <a:schemeClr val="tx1">
                    <a:lumMod val="95000"/>
                    <a:lumOff val="5000"/>
                  </a:schemeClr>
                </a:solidFill>
              </a:rPr>
              <a:t>Suppose a certain user is only allowed to see employee information for employees who work for department 5.</a:t>
            </a:r>
          </a:p>
          <a:p>
            <a:r>
              <a:rPr lang="en-US" dirty="0">
                <a:solidFill>
                  <a:schemeClr val="tx1">
                    <a:lumMod val="95000"/>
                    <a:lumOff val="5000"/>
                  </a:schemeClr>
                </a:solidFill>
              </a:rPr>
              <a:t>We can create the following view DEPT5EMP and grant the user the privilege to query the view but not the base table EMPLOYEE itself. </a:t>
            </a:r>
          </a:p>
          <a:p>
            <a:r>
              <a:rPr lang="en-US" dirty="0">
                <a:solidFill>
                  <a:schemeClr val="tx1">
                    <a:lumMod val="95000"/>
                    <a:lumOff val="5000"/>
                  </a:schemeClr>
                </a:solidFill>
              </a:rPr>
              <a:t>This user will only be able to retrieve employee information for employee tuples whose </a:t>
            </a:r>
            <a:r>
              <a:rPr lang="en-US" dirty="0" err="1">
                <a:solidFill>
                  <a:schemeClr val="tx1">
                    <a:lumMod val="95000"/>
                    <a:lumOff val="5000"/>
                  </a:schemeClr>
                </a:solidFill>
              </a:rPr>
              <a:t>Dno</a:t>
            </a:r>
            <a:r>
              <a:rPr lang="en-US" dirty="0">
                <a:solidFill>
                  <a:schemeClr val="tx1">
                    <a:lumMod val="95000"/>
                    <a:lumOff val="5000"/>
                  </a:schemeClr>
                </a:solidFill>
              </a:rPr>
              <a:t> = 5 and will not be able to see other employee tuples when the view is queried.</a:t>
            </a:r>
          </a:p>
          <a:p>
            <a:endParaRPr lang="en-US"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2306596" y="4354473"/>
            <a:ext cx="6888061" cy="2088113"/>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8297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4086256" cy="4834238"/>
          </a:xfrm>
        </p:spPr>
        <p:txBody>
          <a:bodyPr>
            <a:normAutofit/>
          </a:bodyPr>
          <a:lstStyle/>
          <a:p>
            <a:r>
              <a:rPr lang="en-US" b="1" i="1" u="sng" dirty="0">
                <a:solidFill>
                  <a:schemeClr val="accent2">
                    <a:lumMod val="75000"/>
                  </a:schemeClr>
                </a:solidFill>
              </a:rPr>
              <a:t>Other SQL Constructs: WITH and CASE</a:t>
            </a:r>
          </a:p>
          <a:p>
            <a:r>
              <a:rPr lang="en-US" dirty="0">
                <a:solidFill>
                  <a:schemeClr val="tx1">
                    <a:lumMod val="95000"/>
                    <a:lumOff val="5000"/>
                  </a:schemeClr>
                </a:solidFill>
              </a:rPr>
              <a:t>It is considered “temporary” because the result is not permanently stored anywhere in the database schema. </a:t>
            </a:r>
          </a:p>
          <a:p>
            <a:r>
              <a:rPr lang="en-US" dirty="0">
                <a:solidFill>
                  <a:schemeClr val="tx1">
                    <a:lumMod val="95000"/>
                    <a:lumOff val="5000"/>
                  </a:schemeClr>
                </a:solidFill>
              </a:rPr>
              <a:t>It acts as a temporary view that only exists for the duration of the query.</a:t>
            </a:r>
          </a:p>
          <a:p>
            <a:r>
              <a:rPr lang="en-US" dirty="0">
                <a:solidFill>
                  <a:schemeClr val="tx1">
                    <a:lumMod val="95000"/>
                    <a:lumOff val="5000"/>
                  </a:schemeClr>
                </a:solidFill>
              </a:rPr>
              <a:t>The key advantage of the WITH clause is that it helps organize and simplify long and complex hierarchical queries by breaking them down into smaller, more readable chunks.</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5000909" y="2409293"/>
            <a:ext cx="6645871" cy="2850684"/>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739392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2000" b="1" i="1" u="sng" dirty="0">
                <a:solidFill>
                  <a:schemeClr val="accent2">
                    <a:lumMod val="75000"/>
                  </a:schemeClr>
                </a:solidFill>
              </a:rPr>
              <a:t>Views as Authorization Mechanisms</a:t>
            </a:r>
          </a:p>
          <a:p>
            <a:r>
              <a:rPr lang="en-US" sz="2000" dirty="0">
                <a:solidFill>
                  <a:schemeClr val="tx1">
                    <a:lumMod val="95000"/>
                    <a:lumOff val="5000"/>
                  </a:schemeClr>
                </a:solidFill>
              </a:rPr>
              <a:t>In a similar manner, a view can restrict a user to only see certain columns; for example, only the first name, last name, and address of an employee may be visible as follows:</a:t>
            </a: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endParaRPr lang="en-US" sz="2000" dirty="0">
              <a:solidFill>
                <a:schemeClr val="tx1">
                  <a:lumMod val="95000"/>
                  <a:lumOff val="5000"/>
                </a:schemeClr>
              </a:solidFill>
            </a:endParaRPr>
          </a:p>
          <a:p>
            <a:r>
              <a:rPr lang="en-US" sz="2000" dirty="0">
                <a:solidFill>
                  <a:schemeClr val="tx1">
                    <a:lumMod val="95000"/>
                    <a:lumOff val="5000"/>
                  </a:schemeClr>
                </a:solidFill>
              </a:rPr>
              <a:t>Thus by creating an appropriate view and granting certain users access to the view and not the base tables, they would be restricted to retrieving only the data specified in the view. </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2009036" y="3002058"/>
            <a:ext cx="7480575" cy="1626212"/>
          </a:xfrm>
          <a:prstGeom prst="rect">
            <a:avLst/>
          </a:prstGeom>
          <a:ln w="285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913296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2400" b="1" dirty="0">
                <a:solidFill>
                  <a:srgbClr val="C00000"/>
                </a:solidFill>
              </a:rPr>
              <a:t>Pros and Cons of Views</a:t>
            </a:r>
          </a:p>
          <a:p>
            <a:r>
              <a:rPr lang="en-US" sz="2400" b="1" dirty="0">
                <a:solidFill>
                  <a:srgbClr val="C00000"/>
                </a:solidFill>
              </a:rPr>
              <a:t>Pros</a:t>
            </a:r>
          </a:p>
          <a:p>
            <a:r>
              <a:rPr lang="en-US" sz="2400" dirty="0">
                <a:solidFill>
                  <a:schemeClr val="tx1">
                    <a:lumMod val="95000"/>
                    <a:lumOff val="5000"/>
                  </a:schemeClr>
                </a:solidFill>
              </a:rPr>
              <a:t>It helps us to provide an abstraction to various users or hide the complexity for users who are accessing data from the table. </a:t>
            </a:r>
          </a:p>
          <a:p>
            <a:r>
              <a:rPr lang="en-US" sz="2400" dirty="0">
                <a:solidFill>
                  <a:schemeClr val="tx1">
                    <a:lumMod val="95000"/>
                    <a:lumOff val="5000"/>
                  </a:schemeClr>
                </a:solidFill>
              </a:rPr>
              <a:t>It can help us to simplify complex queries into a simpler one. </a:t>
            </a:r>
          </a:p>
          <a:p>
            <a:r>
              <a:rPr lang="en-US" sz="2400" dirty="0">
                <a:solidFill>
                  <a:schemeClr val="tx1">
                    <a:lumMod val="95000"/>
                    <a:lumOff val="5000"/>
                  </a:schemeClr>
                </a:solidFill>
              </a:rPr>
              <a:t>Views can be used for security purposes or can add extra value from the security point of view. </a:t>
            </a:r>
          </a:p>
          <a:p>
            <a:r>
              <a:rPr lang="en-US" sz="2400" dirty="0">
                <a:solidFill>
                  <a:schemeClr val="tx1">
                    <a:lumMod val="95000"/>
                    <a:lumOff val="5000"/>
                  </a:schemeClr>
                </a:solidFill>
              </a:rPr>
              <a:t>It does not hold any space because it only has the definition in the data dictionary, not the copy of actual data.</a:t>
            </a: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4185363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Views (Virtual Tables)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2400" b="1" dirty="0">
                <a:solidFill>
                  <a:srgbClr val="C00000"/>
                </a:solidFill>
              </a:rPr>
              <a:t>Pros and Cons of Views</a:t>
            </a:r>
          </a:p>
          <a:p>
            <a:r>
              <a:rPr lang="en-US" sz="2400" b="1" dirty="0">
                <a:solidFill>
                  <a:srgbClr val="C00000"/>
                </a:solidFill>
              </a:rPr>
              <a:t>Cons</a:t>
            </a:r>
          </a:p>
          <a:p>
            <a:r>
              <a:rPr lang="en-US" sz="2400" dirty="0">
                <a:solidFill>
                  <a:schemeClr val="tx1">
                    <a:lumMod val="95000"/>
                    <a:lumOff val="5000"/>
                  </a:schemeClr>
                </a:solidFill>
              </a:rPr>
              <a:t>Besides the lots of advantages, views also have some disadvantages such as computation time, and restrictions. </a:t>
            </a:r>
          </a:p>
          <a:p>
            <a:r>
              <a:rPr lang="en-US" sz="2400" dirty="0">
                <a:solidFill>
                  <a:schemeClr val="tx1">
                    <a:lumMod val="95000"/>
                    <a:lumOff val="5000"/>
                  </a:schemeClr>
                </a:solidFill>
              </a:rPr>
              <a:t>Views have a dependency on the table structure. </a:t>
            </a:r>
          </a:p>
          <a:p>
            <a:endParaRPr lang="en-US" sz="20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324568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lnSpcReduction="10000"/>
          </a:bodyPr>
          <a:lstStyle/>
          <a:p>
            <a:r>
              <a:rPr lang="en-US" b="1" i="1" u="sng" dirty="0">
                <a:solidFill>
                  <a:schemeClr val="accent2">
                    <a:lumMod val="75000"/>
                  </a:schemeClr>
                </a:solidFill>
              </a:rPr>
              <a:t>Other SQL Constructs: WITH and CASE</a:t>
            </a:r>
            <a:endParaRPr lang="en-US" dirty="0">
              <a:solidFill>
                <a:schemeClr val="tx1">
                  <a:lumMod val="95000"/>
                  <a:lumOff val="5000"/>
                </a:schemeClr>
              </a:solidFill>
            </a:endParaRPr>
          </a:p>
          <a:p>
            <a:r>
              <a:rPr lang="en-US" b="1" dirty="0">
                <a:solidFill>
                  <a:srgbClr val="C00000"/>
                </a:solidFill>
              </a:rPr>
              <a:t>CASE construct</a:t>
            </a:r>
            <a:r>
              <a:rPr lang="en-US" dirty="0">
                <a:solidFill>
                  <a:schemeClr val="tx1">
                    <a:lumMod val="95000"/>
                    <a:lumOff val="5000"/>
                  </a:schemeClr>
                </a:solidFill>
              </a:rPr>
              <a:t> can be used when a value can be different based on certain conditions. </a:t>
            </a:r>
          </a:p>
          <a:p>
            <a:r>
              <a:rPr lang="en-US" dirty="0">
                <a:solidFill>
                  <a:schemeClr val="tx1">
                    <a:lumMod val="95000"/>
                    <a:lumOff val="5000"/>
                  </a:schemeClr>
                </a:solidFill>
              </a:rPr>
              <a:t>This can be used in any part of an SQL query where a value is expected, including when querying, inserting or updating tuples. </a:t>
            </a:r>
          </a:p>
          <a:p>
            <a:r>
              <a:rPr lang="en-US" dirty="0">
                <a:solidFill>
                  <a:schemeClr val="tx1">
                    <a:lumMod val="95000"/>
                    <a:lumOff val="5000"/>
                  </a:schemeClr>
                </a:solidFill>
              </a:rPr>
              <a:t>Suppose we want to give employees different raise amounts depending on which department they work for; for example, employees in department 5 get a $2,000 raise, those in department 4 get $1,500 and those in department 1 get $3,000.</a:t>
            </a: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endParaRPr lang="en-US" dirty="0">
              <a:solidFill>
                <a:schemeClr val="tx1">
                  <a:lumMod val="95000"/>
                  <a:lumOff val="5000"/>
                </a:schemeClr>
              </a:solidFill>
            </a:endParaRPr>
          </a:p>
          <a:p>
            <a:r>
              <a:rPr lang="en-US" dirty="0">
                <a:solidFill>
                  <a:schemeClr val="tx1">
                    <a:lumMod val="95000"/>
                    <a:lumOff val="5000"/>
                  </a:schemeClr>
                </a:solidFill>
              </a:rPr>
              <a:t>The CASE construct can also be used when </a:t>
            </a:r>
            <a:r>
              <a:rPr lang="en-US" b="1" dirty="0">
                <a:solidFill>
                  <a:schemeClr val="tx1">
                    <a:lumMod val="95000"/>
                    <a:lumOff val="5000"/>
                  </a:schemeClr>
                </a:solidFill>
              </a:rPr>
              <a:t>inserting tuples.</a:t>
            </a:r>
            <a:endParaRPr lang="en-US" dirty="0">
              <a:solidFill>
                <a:schemeClr val="tx1">
                  <a:lumMod val="95000"/>
                  <a:lumOff val="5000"/>
                </a:schemeClr>
              </a:solidFill>
            </a:endParaRPr>
          </a:p>
          <a:p>
            <a:endParaRPr lang="en-US" sz="1600" dirty="0">
              <a:solidFill>
                <a:schemeClr val="tx1">
                  <a:lumMod val="95000"/>
                  <a:lumOff val="5000"/>
                </a:schemeClr>
              </a:solidFill>
            </a:endParaRP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pic>
        <p:nvPicPr>
          <p:cNvPr id="5" name="Picture 4"/>
          <p:cNvPicPr>
            <a:picLocks noChangeAspect="1"/>
          </p:cNvPicPr>
          <p:nvPr/>
        </p:nvPicPr>
        <p:blipFill>
          <a:blip r:embed="rId2"/>
          <a:stretch>
            <a:fillRect/>
          </a:stretch>
        </p:blipFill>
        <p:spPr>
          <a:xfrm>
            <a:off x="2433872" y="4109470"/>
            <a:ext cx="6200571" cy="163626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491119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4" y="1459470"/>
            <a:ext cx="5157410" cy="4834238"/>
          </a:xfrm>
        </p:spPr>
        <p:txBody>
          <a:bodyPr>
            <a:normAutofit fontScale="92500"/>
          </a:bodyPr>
          <a:lstStyle/>
          <a:p>
            <a:r>
              <a:rPr lang="en-US" sz="2000" b="1" i="1" u="sng" dirty="0">
                <a:solidFill>
                  <a:schemeClr val="accent2">
                    <a:lumMod val="75000"/>
                  </a:schemeClr>
                </a:solidFill>
              </a:rPr>
              <a:t>Discussion and Summary of SQL Queries</a:t>
            </a:r>
            <a:endParaRPr lang="en-US" sz="2000" dirty="0">
              <a:solidFill>
                <a:schemeClr val="tx1">
                  <a:lumMod val="95000"/>
                  <a:lumOff val="5000"/>
                </a:schemeClr>
              </a:solidFill>
            </a:endParaRPr>
          </a:p>
          <a:p>
            <a:r>
              <a:rPr lang="en-US" sz="2000" dirty="0">
                <a:solidFill>
                  <a:schemeClr val="tx1">
                    <a:lumMod val="95000"/>
                    <a:lumOff val="5000"/>
                  </a:schemeClr>
                </a:solidFill>
              </a:rPr>
              <a:t>A retrieval query in SQL can consist of up to six clauses, </a:t>
            </a:r>
            <a:r>
              <a:rPr lang="en-US" sz="2000" b="1" dirty="0">
                <a:solidFill>
                  <a:srgbClr val="C00000"/>
                </a:solidFill>
              </a:rPr>
              <a:t>but only the first two— SELECT and FROM—are mandatory. </a:t>
            </a:r>
          </a:p>
          <a:p>
            <a:r>
              <a:rPr lang="en-US" sz="2000" dirty="0">
                <a:solidFill>
                  <a:schemeClr val="tx1">
                    <a:lumMod val="95000"/>
                    <a:lumOff val="5000"/>
                  </a:schemeClr>
                </a:solidFill>
              </a:rPr>
              <a:t>The query can span several lines and is ended by a semicolon. </a:t>
            </a:r>
          </a:p>
          <a:p>
            <a:r>
              <a:rPr lang="en-US" sz="2000" dirty="0">
                <a:solidFill>
                  <a:schemeClr val="tx1">
                    <a:lumMod val="95000"/>
                    <a:lumOff val="5000"/>
                  </a:schemeClr>
                </a:solidFill>
              </a:rPr>
              <a:t>Query terms are separated by spaces, and parentheses can be used to group relevant parts of a query in the standard way. </a:t>
            </a:r>
          </a:p>
          <a:p>
            <a:r>
              <a:rPr lang="en-US" sz="2000" b="1" dirty="0">
                <a:solidFill>
                  <a:srgbClr val="C00000"/>
                </a:solidFill>
              </a:rPr>
              <a:t>The clauses are specified in the following order, with the clauses between square brackets [ … ] being optional</a:t>
            </a:r>
            <a:r>
              <a:rPr lang="en-US" sz="2000" b="1" dirty="0">
                <a:solidFill>
                  <a:schemeClr val="tx1">
                    <a:lumMod val="95000"/>
                    <a:lumOff val="5000"/>
                  </a:schemeClr>
                </a:solidFill>
              </a:rPr>
              <a:t>.</a:t>
            </a:r>
            <a:endParaRPr lang="en-US" sz="2000" dirty="0">
              <a:solidFill>
                <a:schemeClr val="tx1">
                  <a:lumMod val="95000"/>
                  <a:lumOff val="5000"/>
                </a:schemeClr>
              </a:solidFill>
            </a:endParaRPr>
          </a:p>
        </p:txBody>
      </p:sp>
      <p:pic>
        <p:nvPicPr>
          <p:cNvPr id="4" name="Picture 3"/>
          <p:cNvPicPr>
            <a:picLocks noChangeAspect="1"/>
          </p:cNvPicPr>
          <p:nvPr/>
        </p:nvPicPr>
        <p:blipFill>
          <a:blip r:embed="rId2"/>
          <a:stretch>
            <a:fillRect/>
          </a:stretch>
        </p:blipFill>
        <p:spPr>
          <a:xfrm>
            <a:off x="6026333" y="2464105"/>
            <a:ext cx="5802782" cy="2560742"/>
          </a:xfrm>
          <a:prstGeom prst="rect">
            <a:avLst/>
          </a:prstGeom>
          <a:ln w="2857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493067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Discussion and Summary of SQL Queries</a:t>
            </a:r>
            <a:endParaRPr lang="en-US" sz="1600" dirty="0">
              <a:solidFill>
                <a:schemeClr val="tx1">
                  <a:lumMod val="95000"/>
                  <a:lumOff val="5000"/>
                </a:schemeClr>
              </a:solidFill>
            </a:endParaRPr>
          </a:p>
          <a:p>
            <a:r>
              <a:rPr lang="en-US" sz="2000" dirty="0">
                <a:solidFill>
                  <a:schemeClr val="tx1">
                    <a:lumMod val="95000"/>
                    <a:lumOff val="5000"/>
                  </a:schemeClr>
                </a:solidFill>
              </a:rPr>
              <a:t>The </a:t>
            </a:r>
            <a:r>
              <a:rPr lang="en-US" sz="2000" b="1" dirty="0">
                <a:solidFill>
                  <a:srgbClr val="C00000"/>
                </a:solidFill>
              </a:rPr>
              <a:t>SELECT</a:t>
            </a:r>
            <a:r>
              <a:rPr lang="en-US" sz="2000" dirty="0">
                <a:solidFill>
                  <a:schemeClr val="tx1">
                    <a:lumMod val="95000"/>
                    <a:lumOff val="5000"/>
                  </a:schemeClr>
                </a:solidFill>
              </a:rPr>
              <a:t> clause lists the attributes or functions to be retrieved.</a:t>
            </a:r>
          </a:p>
          <a:p>
            <a:r>
              <a:rPr lang="en-US" sz="2000" dirty="0">
                <a:solidFill>
                  <a:schemeClr val="tx1">
                    <a:lumMod val="95000"/>
                    <a:lumOff val="5000"/>
                  </a:schemeClr>
                </a:solidFill>
              </a:rPr>
              <a:t>The </a:t>
            </a:r>
            <a:r>
              <a:rPr lang="en-US" sz="2000" b="1" dirty="0">
                <a:solidFill>
                  <a:srgbClr val="C00000"/>
                </a:solidFill>
              </a:rPr>
              <a:t>FROM</a:t>
            </a:r>
            <a:r>
              <a:rPr lang="en-US" sz="2000" dirty="0">
                <a:solidFill>
                  <a:schemeClr val="tx1">
                    <a:lumMod val="95000"/>
                    <a:lumOff val="5000"/>
                  </a:schemeClr>
                </a:solidFill>
              </a:rPr>
              <a:t> clause specifies all relations (tables) needed in the query, including joined relations. </a:t>
            </a:r>
          </a:p>
          <a:p>
            <a:r>
              <a:rPr lang="en-US" sz="2000" dirty="0">
                <a:solidFill>
                  <a:schemeClr val="tx1">
                    <a:lumMod val="95000"/>
                    <a:lumOff val="5000"/>
                  </a:schemeClr>
                </a:solidFill>
              </a:rPr>
              <a:t>The </a:t>
            </a:r>
            <a:r>
              <a:rPr lang="en-US" sz="2000" b="1" dirty="0">
                <a:solidFill>
                  <a:srgbClr val="C00000"/>
                </a:solidFill>
              </a:rPr>
              <a:t>WHERE</a:t>
            </a:r>
            <a:r>
              <a:rPr lang="en-US" sz="2000" dirty="0">
                <a:solidFill>
                  <a:schemeClr val="tx1">
                    <a:lumMod val="95000"/>
                    <a:lumOff val="5000"/>
                  </a:schemeClr>
                </a:solidFill>
              </a:rPr>
              <a:t> clause specifies the conditions for selecting the tuples from these relations, including join conditions if needed. </a:t>
            </a:r>
          </a:p>
          <a:p>
            <a:r>
              <a:rPr lang="en-US" sz="2000" b="1" dirty="0">
                <a:solidFill>
                  <a:srgbClr val="C00000"/>
                </a:solidFill>
              </a:rPr>
              <a:t>GROUP BY </a:t>
            </a:r>
            <a:r>
              <a:rPr lang="en-US" sz="2000" dirty="0">
                <a:solidFill>
                  <a:schemeClr val="tx1">
                    <a:lumMod val="95000"/>
                    <a:lumOff val="5000"/>
                  </a:schemeClr>
                </a:solidFill>
              </a:rPr>
              <a:t>specifies grouping attributes, whereas </a:t>
            </a:r>
            <a:r>
              <a:rPr lang="en-US" sz="2000" b="1" dirty="0">
                <a:solidFill>
                  <a:srgbClr val="C00000"/>
                </a:solidFill>
              </a:rPr>
              <a:t>HAVING</a:t>
            </a:r>
            <a:r>
              <a:rPr lang="en-US" sz="2000" dirty="0">
                <a:solidFill>
                  <a:schemeClr val="tx1">
                    <a:lumMod val="95000"/>
                    <a:lumOff val="5000"/>
                  </a:schemeClr>
                </a:solidFill>
              </a:rPr>
              <a:t> specifies a condition on the groups being selected rather than on the individual tuples. </a:t>
            </a:r>
          </a:p>
          <a:p>
            <a:r>
              <a:rPr lang="en-US" sz="2000" dirty="0">
                <a:solidFill>
                  <a:schemeClr val="tx1">
                    <a:lumMod val="95000"/>
                    <a:lumOff val="5000"/>
                  </a:schemeClr>
                </a:solidFill>
              </a:rPr>
              <a:t>The built-in aggregate functions </a:t>
            </a:r>
            <a:r>
              <a:rPr lang="en-US" sz="2000" b="1" dirty="0">
                <a:solidFill>
                  <a:srgbClr val="C00000"/>
                </a:solidFill>
              </a:rPr>
              <a:t>COUNT, SUM, MIN, MAX, and AVG </a:t>
            </a:r>
            <a:r>
              <a:rPr lang="en-US" sz="2000" dirty="0">
                <a:solidFill>
                  <a:schemeClr val="tx1">
                    <a:lumMod val="95000"/>
                    <a:lumOff val="5000"/>
                  </a:schemeClr>
                </a:solidFill>
              </a:rPr>
              <a:t>are used in conjunction with grouping, but they can also be applied to all the selected tuples in a query without a GROUP BY clause.</a:t>
            </a:r>
          </a:p>
          <a:p>
            <a:r>
              <a:rPr lang="en-US" sz="2000" dirty="0">
                <a:solidFill>
                  <a:schemeClr val="tx1">
                    <a:lumMod val="95000"/>
                    <a:lumOff val="5000"/>
                  </a:schemeClr>
                </a:solidFill>
              </a:rPr>
              <a:t>Finally, </a:t>
            </a:r>
            <a:r>
              <a:rPr lang="en-US" sz="2000" b="1" dirty="0">
                <a:solidFill>
                  <a:srgbClr val="C00000"/>
                </a:solidFill>
              </a:rPr>
              <a:t>ORDER BY </a:t>
            </a:r>
            <a:r>
              <a:rPr lang="en-US" sz="2000" dirty="0">
                <a:solidFill>
                  <a:schemeClr val="tx1">
                    <a:lumMod val="95000"/>
                    <a:lumOff val="5000"/>
                  </a:schemeClr>
                </a:solidFill>
              </a:rPr>
              <a:t>specifies an order for displaying the result of a query.</a:t>
            </a:r>
          </a:p>
        </p:txBody>
      </p:sp>
    </p:spTree>
    <p:extLst>
      <p:ext uri="{BB962C8B-B14F-4D97-AF65-F5344CB8AC3E}">
        <p14:creationId xmlns:p14="http://schemas.microsoft.com/office/powerpoint/2010/main" val="3646647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Complex SQL Retrieval Queries</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Discussion and Summary of SQL Queries</a:t>
            </a:r>
            <a:endParaRPr lang="en-US" sz="1600" dirty="0">
              <a:solidFill>
                <a:schemeClr val="tx1">
                  <a:lumMod val="95000"/>
                  <a:lumOff val="5000"/>
                </a:schemeClr>
              </a:solidFill>
            </a:endParaRPr>
          </a:p>
          <a:p>
            <a:r>
              <a:rPr lang="en-US" sz="2000" dirty="0">
                <a:solidFill>
                  <a:schemeClr val="tx1">
                    <a:lumMod val="95000"/>
                    <a:lumOff val="5000"/>
                  </a:schemeClr>
                </a:solidFill>
              </a:rPr>
              <a:t>A query is evaluated conceptually  </a:t>
            </a:r>
            <a:r>
              <a:rPr lang="en-US" sz="2000" b="1" dirty="0">
                <a:solidFill>
                  <a:srgbClr val="C00000"/>
                </a:solidFill>
              </a:rPr>
              <a:t>by first applying the FROM clause </a:t>
            </a:r>
            <a:r>
              <a:rPr lang="en-US" sz="2000" dirty="0">
                <a:solidFill>
                  <a:schemeClr val="tx1">
                    <a:lumMod val="95000"/>
                    <a:lumOff val="5000"/>
                  </a:schemeClr>
                </a:solidFill>
              </a:rPr>
              <a:t>(to identify all tables involved in the query or to materialize any joined tables), followed by the </a:t>
            </a:r>
            <a:r>
              <a:rPr lang="en-US" sz="2000" b="1" dirty="0">
                <a:solidFill>
                  <a:srgbClr val="C00000"/>
                </a:solidFill>
              </a:rPr>
              <a:t>WHERE clause to select and join tuples, and then by GROUP BY and HAVING.</a:t>
            </a:r>
            <a:r>
              <a:rPr lang="en-US" sz="2000" dirty="0">
                <a:solidFill>
                  <a:schemeClr val="tx1">
                    <a:lumMod val="95000"/>
                    <a:lumOff val="5000"/>
                  </a:schemeClr>
                </a:solidFill>
              </a:rPr>
              <a:t> </a:t>
            </a:r>
          </a:p>
          <a:p>
            <a:r>
              <a:rPr lang="en-US" sz="2000" dirty="0">
                <a:solidFill>
                  <a:schemeClr val="tx1">
                    <a:lumMod val="95000"/>
                    <a:lumOff val="5000"/>
                  </a:schemeClr>
                </a:solidFill>
              </a:rPr>
              <a:t>Conceptually, </a:t>
            </a:r>
            <a:r>
              <a:rPr lang="en-US" sz="2000" b="1" dirty="0">
                <a:solidFill>
                  <a:srgbClr val="C00000"/>
                </a:solidFill>
              </a:rPr>
              <a:t>ORDER BY is applied at the end to sort the query result</a:t>
            </a:r>
            <a:r>
              <a:rPr lang="en-US" sz="2000" dirty="0">
                <a:solidFill>
                  <a:schemeClr val="tx1">
                    <a:lumMod val="95000"/>
                    <a:lumOff val="5000"/>
                  </a:schemeClr>
                </a:solidFill>
              </a:rPr>
              <a:t>. </a:t>
            </a:r>
          </a:p>
          <a:p>
            <a:r>
              <a:rPr lang="en-US" sz="2000" dirty="0">
                <a:solidFill>
                  <a:schemeClr val="tx1">
                    <a:lumMod val="95000"/>
                    <a:lumOff val="5000"/>
                  </a:schemeClr>
                </a:solidFill>
              </a:rPr>
              <a:t>If none of the last three clauses (GROUP BY, HAVING, and ORDER BY) are specified, we can think conceptually of a query as being executed as follows: </a:t>
            </a:r>
          </a:p>
          <a:p>
            <a:r>
              <a:rPr lang="en-US" sz="2000" dirty="0">
                <a:solidFill>
                  <a:schemeClr val="tx1">
                    <a:lumMod val="95000"/>
                    <a:lumOff val="5000"/>
                  </a:schemeClr>
                </a:solidFill>
              </a:rPr>
              <a:t>For each combination of tuples—one from each of the relations specified in the FROM clause—evaluate the WHERE clause; if it evaluates to TRUE, place the values of the attributes specified in the SELECT clause from this tuple combination in the result of the query. </a:t>
            </a:r>
          </a:p>
        </p:txBody>
      </p:sp>
    </p:spTree>
    <p:extLst>
      <p:ext uri="{BB962C8B-B14F-4D97-AF65-F5344CB8AC3E}">
        <p14:creationId xmlns:p14="http://schemas.microsoft.com/office/powerpoint/2010/main" val="3359023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Schema Change Statements in SQL</a:t>
            </a:r>
          </a:p>
        </p:txBody>
      </p:sp>
      <p:sp>
        <p:nvSpPr>
          <p:cNvPr id="3" name="Content Placeholder 2"/>
          <p:cNvSpPr>
            <a:spLocks noGrp="1"/>
          </p:cNvSpPr>
          <p:nvPr>
            <p:ph idx="1"/>
          </p:nvPr>
        </p:nvSpPr>
        <p:spPr>
          <a:xfrm>
            <a:off x="677333" y="1459470"/>
            <a:ext cx="9208071" cy="4834238"/>
          </a:xfrm>
        </p:spPr>
        <p:txBody>
          <a:bodyPr>
            <a:normAutofit/>
          </a:bodyPr>
          <a:lstStyle/>
          <a:p>
            <a:r>
              <a:rPr lang="en-US" sz="1600" b="1" i="1" u="sng" dirty="0">
                <a:solidFill>
                  <a:schemeClr val="accent2">
                    <a:lumMod val="75000"/>
                  </a:schemeClr>
                </a:solidFill>
              </a:rPr>
              <a:t>The DROP Command</a:t>
            </a:r>
          </a:p>
          <a:p>
            <a:r>
              <a:rPr lang="en-US" dirty="0">
                <a:solidFill>
                  <a:schemeClr val="tx1">
                    <a:lumMod val="95000"/>
                    <a:lumOff val="5000"/>
                  </a:schemeClr>
                </a:solidFill>
              </a:rPr>
              <a:t>The DROP command can be used to drop named schema elements, </a:t>
            </a:r>
            <a:r>
              <a:rPr lang="en-US" b="1" dirty="0">
                <a:solidFill>
                  <a:srgbClr val="C00000"/>
                </a:solidFill>
              </a:rPr>
              <a:t>such as tables, domains, or constraints</a:t>
            </a:r>
            <a:r>
              <a:rPr lang="en-US" dirty="0">
                <a:solidFill>
                  <a:schemeClr val="tx1">
                    <a:lumMod val="95000"/>
                    <a:lumOff val="5000"/>
                  </a:schemeClr>
                </a:solidFill>
              </a:rPr>
              <a:t>. </a:t>
            </a:r>
          </a:p>
          <a:p>
            <a:r>
              <a:rPr lang="en-US" dirty="0">
                <a:solidFill>
                  <a:schemeClr val="tx1">
                    <a:lumMod val="95000"/>
                    <a:lumOff val="5000"/>
                  </a:schemeClr>
                </a:solidFill>
              </a:rPr>
              <a:t>One can also drop a whole schema if it is no longer needed by using the </a:t>
            </a:r>
            <a:r>
              <a:rPr lang="en-US" b="1" dirty="0">
                <a:solidFill>
                  <a:srgbClr val="C00000"/>
                </a:solidFill>
              </a:rPr>
              <a:t>DROP SCHEMA command. </a:t>
            </a:r>
          </a:p>
          <a:p>
            <a:r>
              <a:rPr lang="en-US" dirty="0">
                <a:solidFill>
                  <a:schemeClr val="tx1">
                    <a:lumMod val="95000"/>
                    <a:lumOff val="5000"/>
                  </a:schemeClr>
                </a:solidFill>
              </a:rPr>
              <a:t>There are two drop behavior options: CASCADE and RESTRICT. </a:t>
            </a:r>
          </a:p>
          <a:p>
            <a:pPr lvl="1"/>
            <a:r>
              <a:rPr lang="en-US" dirty="0">
                <a:solidFill>
                  <a:schemeClr val="tx1">
                    <a:lumMod val="95000"/>
                    <a:lumOff val="5000"/>
                  </a:schemeClr>
                </a:solidFill>
              </a:rPr>
              <a:t>For example, to </a:t>
            </a:r>
            <a:r>
              <a:rPr lang="en-US" b="1" dirty="0">
                <a:solidFill>
                  <a:srgbClr val="C00000"/>
                </a:solidFill>
              </a:rPr>
              <a:t>remove the COMPANY database schema and all its tables, domains, and other elements</a:t>
            </a:r>
            <a:r>
              <a:rPr lang="en-US" dirty="0">
                <a:solidFill>
                  <a:schemeClr val="tx1">
                    <a:lumMod val="95000"/>
                    <a:lumOff val="5000"/>
                  </a:schemeClr>
                </a:solidFill>
              </a:rPr>
              <a:t>, the CASCADE option is used as follows:</a:t>
            </a:r>
          </a:p>
          <a:p>
            <a:pPr lvl="1"/>
            <a:r>
              <a:rPr lang="en-US" sz="1800" b="1" dirty="0">
                <a:solidFill>
                  <a:srgbClr val="00B0F0"/>
                </a:solidFill>
              </a:rPr>
              <a:t>DROP SCHEMA COMPANY CASCADE;</a:t>
            </a:r>
          </a:p>
          <a:p>
            <a:r>
              <a:rPr lang="en-US" dirty="0">
                <a:solidFill>
                  <a:schemeClr val="tx1">
                    <a:lumMod val="95000"/>
                    <a:lumOff val="5000"/>
                  </a:schemeClr>
                </a:solidFill>
              </a:rPr>
              <a:t>If the </a:t>
            </a:r>
            <a:r>
              <a:rPr lang="en-US" b="1" dirty="0">
                <a:solidFill>
                  <a:srgbClr val="C00000"/>
                </a:solidFill>
              </a:rPr>
              <a:t>RESTRICT option </a:t>
            </a:r>
            <a:r>
              <a:rPr lang="en-US" dirty="0">
                <a:solidFill>
                  <a:schemeClr val="tx1">
                    <a:lumMod val="95000"/>
                    <a:lumOff val="5000"/>
                  </a:schemeClr>
                </a:solidFill>
              </a:rPr>
              <a:t>is chosen in place of CASCADE, the </a:t>
            </a:r>
            <a:r>
              <a:rPr lang="en-US" b="1" dirty="0">
                <a:solidFill>
                  <a:srgbClr val="C00000"/>
                </a:solidFill>
              </a:rPr>
              <a:t>schema is dropped only if it has no elements in it</a:t>
            </a:r>
            <a:r>
              <a:rPr lang="en-US" dirty="0">
                <a:solidFill>
                  <a:schemeClr val="tx1">
                    <a:lumMod val="95000"/>
                    <a:lumOff val="5000"/>
                  </a:schemeClr>
                </a:solidFill>
              </a:rPr>
              <a:t>; otherwise, the DROP command will not be executed. </a:t>
            </a:r>
          </a:p>
          <a:p>
            <a:r>
              <a:rPr lang="en-US" dirty="0">
                <a:solidFill>
                  <a:schemeClr val="tx1">
                    <a:lumMod val="95000"/>
                    <a:lumOff val="5000"/>
                  </a:schemeClr>
                </a:solidFill>
              </a:rPr>
              <a:t>To use the RESTRICT option, the </a:t>
            </a:r>
            <a:r>
              <a:rPr lang="en-US" b="1" dirty="0">
                <a:solidFill>
                  <a:srgbClr val="C00000"/>
                </a:solidFill>
              </a:rPr>
              <a:t>user must first individually drop each element in the schema</a:t>
            </a:r>
            <a:r>
              <a:rPr lang="en-US" dirty="0">
                <a:solidFill>
                  <a:schemeClr val="tx1">
                    <a:lumMod val="95000"/>
                    <a:lumOff val="5000"/>
                  </a:schemeClr>
                </a:solidFill>
              </a:rPr>
              <a:t>, then drop the schema itself.</a:t>
            </a:r>
          </a:p>
          <a:p>
            <a:endParaRPr lang="en-US" sz="1600" dirty="0">
              <a:solidFill>
                <a:schemeClr val="tx1">
                  <a:lumMod val="95000"/>
                  <a:lumOff val="5000"/>
                </a:schemeClr>
              </a:solidFill>
            </a:endParaRPr>
          </a:p>
          <a:p>
            <a:pPr marL="0" indent="0">
              <a:buNone/>
            </a:pPr>
            <a:endParaRPr lang="en-US" sz="1600" dirty="0">
              <a:solidFill>
                <a:schemeClr val="tx1">
                  <a:lumMod val="95000"/>
                  <a:lumOff val="5000"/>
                </a:schemeClr>
              </a:solidFill>
            </a:endParaRPr>
          </a:p>
          <a:p>
            <a:endParaRPr lang="en-US" sz="1600" dirty="0">
              <a:solidFill>
                <a:schemeClr val="tx1">
                  <a:lumMod val="95000"/>
                  <a:lumOff val="5000"/>
                </a:schemeClr>
              </a:solidFill>
            </a:endParaRPr>
          </a:p>
        </p:txBody>
      </p:sp>
    </p:spTree>
    <p:extLst>
      <p:ext uri="{BB962C8B-B14F-4D97-AF65-F5344CB8AC3E}">
        <p14:creationId xmlns:p14="http://schemas.microsoft.com/office/powerpoint/2010/main" val="2686126105"/>
      </p:ext>
    </p:extLst>
  </p:cSld>
  <p:clrMapOvr>
    <a:masterClrMapping/>
  </p:clrMapOvr>
</p:sld>
</file>

<file path=ppt/theme/theme1.xml><?xml version="1.0" encoding="utf-8"?>
<a:theme xmlns:a="http://schemas.openxmlformats.org/drawingml/2006/main" name="Facet">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3105</TotalTime>
  <Words>3861</Words>
  <Application>Microsoft Office PowerPoint</Application>
  <PresentationFormat>Widescreen</PresentationFormat>
  <Paragraphs>286</Paragraphs>
  <Slides>42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Trebuchet MS</vt:lpstr>
      <vt:lpstr>Wingdings 3</vt:lpstr>
      <vt:lpstr>Facet</vt:lpstr>
      <vt:lpstr>Chapter 7  More SQL: Complex Queries</vt:lpstr>
      <vt:lpstr>- More Complex SQL Retrieval Queries   - Views (Virtual Tables) in SQL  - Schema Change Statements in SQL             </vt:lpstr>
      <vt:lpstr>More Complex SQL Retrieval Queries</vt:lpstr>
      <vt:lpstr>More Complex SQL Retrieval Queries</vt:lpstr>
      <vt:lpstr>More Complex SQL Retrieval Queries</vt:lpstr>
      <vt:lpstr>More Complex SQL Retrieval Queries</vt:lpstr>
      <vt:lpstr>More Complex SQL Retrieval Queries</vt:lpstr>
      <vt:lpstr>More Complex SQL Retrieval Queries</vt:lpstr>
      <vt:lpstr>Schema Change Statements in SQL</vt:lpstr>
      <vt:lpstr>Schema Change Statements in SQL</vt:lpstr>
      <vt:lpstr>Schema Change Statements in SQL</vt:lpstr>
      <vt:lpstr>Schema Change Statements in SQL</vt:lpstr>
      <vt:lpstr>Schema Change Statements in SQL</vt:lpstr>
      <vt:lpstr>Schema Change Statements in SQL</vt:lpstr>
      <vt:lpstr>Schema Change Statements in SQL</vt:lpstr>
      <vt:lpstr>Summary of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lpstr>Views (Virtual Tables) in SQL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 databases</dc:title>
  <dc:creator>lab4</dc:creator>
  <cp:lastModifiedBy>FastPc</cp:lastModifiedBy>
  <cp:revision>894</cp:revision>
  <dcterms:created xsi:type="dcterms:W3CDTF">2021-08-16T04:03:32Z</dcterms:created>
  <dcterms:modified xsi:type="dcterms:W3CDTF">2022-10-05T03:46:01Z</dcterms:modified>
</cp:coreProperties>
</file>