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307" r:id="rId5"/>
    <p:sldId id="259" r:id="rId6"/>
    <p:sldId id="309" r:id="rId7"/>
    <p:sldId id="260" r:id="rId8"/>
    <p:sldId id="318" r:id="rId9"/>
    <p:sldId id="310" r:id="rId10"/>
    <p:sldId id="319" r:id="rId11"/>
    <p:sldId id="261" r:id="rId12"/>
    <p:sldId id="264" r:id="rId13"/>
    <p:sldId id="311" r:id="rId14"/>
    <p:sldId id="265" r:id="rId15"/>
    <p:sldId id="266" r:id="rId16"/>
    <p:sldId id="312" r:id="rId17"/>
    <p:sldId id="268" r:id="rId18"/>
    <p:sldId id="269" r:id="rId19"/>
    <p:sldId id="313" r:id="rId20"/>
    <p:sldId id="270" r:id="rId21"/>
    <p:sldId id="314" r:id="rId22"/>
    <p:sldId id="315" r:id="rId23"/>
    <p:sldId id="271" r:id="rId24"/>
    <p:sldId id="272" r:id="rId25"/>
    <p:sldId id="273" r:id="rId26"/>
    <p:sldId id="275" r:id="rId27"/>
    <p:sldId id="274" r:id="rId28"/>
    <p:sldId id="316" r:id="rId29"/>
    <p:sldId id="277" r:id="rId30"/>
    <p:sldId id="317" r:id="rId31"/>
    <p:sldId id="276" r:id="rId32"/>
    <p:sldId id="279" r:id="rId33"/>
    <p:sldId id="281" r:id="rId34"/>
    <p:sldId id="280" r:id="rId35"/>
    <p:sldId id="282" r:id="rId36"/>
    <p:sldId id="283" r:id="rId37"/>
    <p:sldId id="284" r:id="rId38"/>
    <p:sldId id="285" r:id="rId39"/>
    <p:sldId id="320" r:id="rId40"/>
    <p:sldId id="287" r:id="rId41"/>
    <p:sldId id="288" r:id="rId42"/>
    <p:sldId id="289" r:id="rId43"/>
    <p:sldId id="321" r:id="rId44"/>
    <p:sldId id="292" r:id="rId45"/>
    <p:sldId id="291" r:id="rId46"/>
    <p:sldId id="322" r:id="rId47"/>
    <p:sldId id="294" r:id="rId48"/>
    <p:sldId id="293" r:id="rId49"/>
    <p:sldId id="32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38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55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224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15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618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71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677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22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5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76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89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92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80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58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67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9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38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827" y="3228318"/>
            <a:ext cx="8715633" cy="1739098"/>
          </a:xfrm>
        </p:spPr>
        <p:txBody>
          <a:bodyPr/>
          <a:lstStyle/>
          <a:p>
            <a:pPr algn="ctr"/>
            <a:r>
              <a:rPr lang="en-US" dirty="0"/>
              <a:t>Chapter 3 - Data Modeling Using the Entity–</a:t>
            </a:r>
            <a:br>
              <a:rPr lang="en-US" dirty="0"/>
            </a:br>
            <a:r>
              <a:rPr lang="en-US" dirty="0"/>
              <a:t>Relationship (ER) Model</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512578" y="1804017"/>
            <a:ext cx="5797606" cy="4591503"/>
          </a:xfrm>
        </p:spPr>
        <p:txBody>
          <a:bodyPr>
            <a:normAutofit/>
          </a:bodyPr>
          <a:lstStyle/>
          <a:p>
            <a:r>
              <a:rPr lang="en-US" sz="2400" dirty="0"/>
              <a:t>In parallel with these activities, </a:t>
            </a:r>
            <a:r>
              <a:rPr lang="en-US" sz="2400" b="1" dirty="0">
                <a:solidFill>
                  <a:srgbClr val="C00000"/>
                </a:solidFill>
              </a:rPr>
              <a:t>application programs </a:t>
            </a:r>
            <a:r>
              <a:rPr lang="en-US" sz="2400" dirty="0"/>
              <a:t>are designed and implemented as </a:t>
            </a:r>
            <a:r>
              <a:rPr lang="en-US" sz="2400" b="1" dirty="0">
                <a:solidFill>
                  <a:srgbClr val="C00000"/>
                </a:solidFill>
              </a:rPr>
              <a:t>database transactions </a:t>
            </a:r>
            <a:r>
              <a:rPr lang="en-US" sz="2400" dirty="0"/>
              <a:t>corresponding to the high-level transaction specifications.</a:t>
            </a:r>
            <a:endParaRPr lang="en-US" sz="2400" dirty="0">
              <a:solidFill>
                <a:schemeClr val="tx1">
                  <a:lumMod val="95000"/>
                  <a:lumOff val="5000"/>
                </a:schemeClr>
              </a:solidFill>
            </a:endParaRPr>
          </a:p>
        </p:txBody>
      </p:sp>
      <p:pic>
        <p:nvPicPr>
          <p:cNvPr id="11" name="Picture 10"/>
          <p:cNvPicPr>
            <a:picLocks noChangeAspect="1"/>
          </p:cNvPicPr>
          <p:nvPr/>
        </p:nvPicPr>
        <p:blipFill rotWithShape="1">
          <a:blip r:embed="rId2"/>
          <a:srcRect l="8823"/>
          <a:stretch/>
        </p:blipFill>
        <p:spPr>
          <a:xfrm>
            <a:off x="6664410" y="1045168"/>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9761839" y="434133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914239" y="5457566"/>
            <a:ext cx="1536356" cy="391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11995" y="5086867"/>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454341" y="590297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253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A Sample Database Application</a:t>
            </a:r>
          </a:p>
        </p:txBody>
      </p:sp>
      <p:sp>
        <p:nvSpPr>
          <p:cNvPr id="3" name="Content Placeholder 2"/>
          <p:cNvSpPr>
            <a:spLocks noGrp="1"/>
          </p:cNvSpPr>
          <p:nvPr>
            <p:ph idx="1"/>
          </p:nvPr>
        </p:nvSpPr>
        <p:spPr>
          <a:xfrm>
            <a:off x="677334" y="1482741"/>
            <a:ext cx="8811223" cy="4591503"/>
          </a:xfrm>
        </p:spPr>
        <p:txBody>
          <a:bodyPr>
            <a:normAutofit/>
          </a:bodyPr>
          <a:lstStyle/>
          <a:p>
            <a:r>
              <a:rPr lang="en-US" sz="2800" dirty="0">
                <a:solidFill>
                  <a:schemeClr val="tx1">
                    <a:lumMod val="95000"/>
                    <a:lumOff val="5000"/>
                  </a:schemeClr>
                </a:solidFill>
              </a:rPr>
              <a:t>We describe a sample database application, called COMPANY, which serves to illustrate the basic ER model concepts and their use in schema design. </a:t>
            </a:r>
          </a:p>
          <a:p>
            <a:r>
              <a:rPr lang="en-US" sz="2800" dirty="0">
                <a:solidFill>
                  <a:schemeClr val="tx1">
                    <a:lumMod val="95000"/>
                    <a:lumOff val="5000"/>
                  </a:schemeClr>
                </a:solidFill>
              </a:rPr>
              <a:t>We list the data requirements for the database here, and then create its conceptual schema step-by-step as we introduce the modeling concepts of the ER model. </a:t>
            </a:r>
          </a:p>
          <a:p>
            <a:r>
              <a:rPr lang="en-US" sz="2800" dirty="0">
                <a:solidFill>
                  <a:schemeClr val="tx1">
                    <a:lumMod val="95000"/>
                    <a:lumOff val="5000"/>
                  </a:schemeClr>
                </a:solidFill>
              </a:rPr>
              <a:t>The COMPANY database keeps track of a company’s employees, departments, and projects. </a:t>
            </a:r>
          </a:p>
        </p:txBody>
      </p:sp>
    </p:spTree>
    <p:extLst>
      <p:ext uri="{BB962C8B-B14F-4D97-AF65-F5344CB8AC3E}">
        <p14:creationId xmlns:p14="http://schemas.microsoft.com/office/powerpoint/2010/main" val="178925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586718" y="1886394"/>
            <a:ext cx="7321607" cy="4591503"/>
          </a:xfrm>
        </p:spPr>
        <p:txBody>
          <a:bodyPr>
            <a:normAutofit lnSpcReduction="10000"/>
          </a:bodyPr>
          <a:lstStyle/>
          <a:p>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endParaRPr lang="en-US" b="1" i="1" u="sng" dirty="0">
              <a:solidFill>
                <a:schemeClr val="accent1">
                  <a:lumMod val="75000"/>
                </a:schemeClr>
              </a:solidFill>
            </a:endParaRPr>
          </a:p>
          <a:p>
            <a:r>
              <a:rPr lang="en-US" dirty="0">
                <a:solidFill>
                  <a:schemeClr val="tx1">
                    <a:lumMod val="95000"/>
                    <a:lumOff val="5000"/>
                  </a:schemeClr>
                </a:solidFill>
              </a:rPr>
              <a:t>Entity: is a thing or object in the real world with an independent existence.</a:t>
            </a:r>
          </a:p>
          <a:p>
            <a:pPr lvl="1"/>
            <a:r>
              <a:rPr lang="en-US" dirty="0">
                <a:solidFill>
                  <a:schemeClr val="tx1">
                    <a:lumMod val="95000"/>
                    <a:lumOff val="5000"/>
                  </a:schemeClr>
                </a:solidFill>
              </a:rPr>
              <a:t>An entity may be an object with a physical existence (for example, a particular </a:t>
            </a:r>
            <a:r>
              <a:rPr lang="en-US" b="1" dirty="0">
                <a:solidFill>
                  <a:srgbClr val="C00000"/>
                </a:solidFill>
              </a:rPr>
              <a:t>person</a:t>
            </a:r>
            <a:r>
              <a:rPr lang="en-US" dirty="0">
                <a:solidFill>
                  <a:schemeClr val="tx1">
                    <a:lumMod val="95000"/>
                    <a:lumOff val="5000"/>
                  </a:schemeClr>
                </a:solidFill>
              </a:rPr>
              <a:t>, </a:t>
            </a:r>
            <a:r>
              <a:rPr lang="en-US" b="1" dirty="0">
                <a:solidFill>
                  <a:srgbClr val="C00000"/>
                </a:solidFill>
              </a:rPr>
              <a:t>car, house, or employee</a:t>
            </a:r>
            <a:r>
              <a:rPr lang="en-US" dirty="0">
                <a:solidFill>
                  <a:schemeClr val="tx1">
                    <a:lumMod val="95000"/>
                    <a:lumOff val="5000"/>
                  </a:schemeClr>
                </a:solidFill>
              </a:rPr>
              <a:t>) </a:t>
            </a:r>
          </a:p>
          <a:p>
            <a:pPr marL="400050" lvl="1" indent="0">
              <a:buNone/>
            </a:pPr>
            <a:r>
              <a:rPr lang="en-US" b="1" dirty="0">
                <a:solidFill>
                  <a:srgbClr val="FF0000"/>
                </a:solidFill>
              </a:rPr>
              <a:t>or</a:t>
            </a:r>
            <a:r>
              <a:rPr lang="en-US" dirty="0">
                <a:solidFill>
                  <a:schemeClr val="tx1">
                    <a:lumMod val="95000"/>
                    <a:lumOff val="5000"/>
                  </a:schemeClr>
                </a:solidFill>
              </a:rPr>
              <a:t> </a:t>
            </a:r>
          </a:p>
          <a:p>
            <a:pPr lvl="1"/>
            <a:r>
              <a:rPr lang="en-US" dirty="0">
                <a:solidFill>
                  <a:schemeClr val="tx1">
                    <a:lumMod val="95000"/>
                    <a:lumOff val="5000"/>
                  </a:schemeClr>
                </a:solidFill>
              </a:rPr>
              <a:t>it may be an object with a conceptual existence (for instance,</a:t>
            </a:r>
            <a:r>
              <a:rPr lang="en-US" b="1" dirty="0">
                <a:solidFill>
                  <a:srgbClr val="C00000"/>
                </a:solidFill>
              </a:rPr>
              <a:t> a job, or a university course</a:t>
            </a:r>
            <a:r>
              <a:rPr lang="en-US" dirty="0">
                <a:solidFill>
                  <a:schemeClr val="tx1">
                    <a:lumMod val="95000"/>
                    <a:lumOff val="5000"/>
                  </a:schemeClr>
                </a:solidFill>
              </a:rPr>
              <a:t>).</a:t>
            </a:r>
          </a:p>
          <a:p>
            <a:pPr lvl="1"/>
            <a:endParaRPr lang="en-US" dirty="0">
              <a:solidFill>
                <a:schemeClr val="tx1">
                  <a:lumMod val="95000"/>
                  <a:lumOff val="5000"/>
                </a:schemeClr>
              </a:solidFill>
            </a:endParaRPr>
          </a:p>
          <a:p>
            <a:r>
              <a:rPr lang="en-US" dirty="0">
                <a:solidFill>
                  <a:schemeClr val="tx1">
                    <a:lumMod val="95000"/>
                    <a:lumOff val="5000"/>
                  </a:schemeClr>
                </a:solidFill>
              </a:rPr>
              <a:t>Attributes: the particular properties that describe it. </a:t>
            </a:r>
          </a:p>
          <a:p>
            <a:pPr lvl="1"/>
            <a:r>
              <a:rPr lang="en-US" dirty="0">
                <a:solidFill>
                  <a:schemeClr val="tx1">
                    <a:lumMod val="95000"/>
                    <a:lumOff val="5000"/>
                  </a:schemeClr>
                </a:solidFill>
              </a:rPr>
              <a:t>For example, an EMPLOYEE entity may be described by the employee’s name, age, address, salary, and job.</a:t>
            </a:r>
          </a:p>
          <a:p>
            <a:pPr lvl="1"/>
            <a:endParaRPr lang="en-US" dirty="0">
              <a:solidFill>
                <a:schemeClr val="tx1">
                  <a:lumMod val="95000"/>
                  <a:lumOff val="5000"/>
                </a:schemeClr>
              </a:solidFill>
            </a:endParaRPr>
          </a:p>
        </p:txBody>
      </p:sp>
      <p:pic>
        <p:nvPicPr>
          <p:cNvPr id="1026" name="Picture 2" descr="Define Entities, Attributes (ERD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4473" y="2540240"/>
            <a:ext cx="3943350"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94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553767" y="1977011"/>
            <a:ext cx="7321607" cy="4591503"/>
          </a:xfrm>
        </p:spPr>
        <p:txBody>
          <a:bodyPr>
            <a:normAutofit/>
          </a:bodyPr>
          <a:lstStyle/>
          <a:p>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dirty="0">
                <a:solidFill>
                  <a:schemeClr val="accent1">
                    <a:lumMod val="75000"/>
                  </a:schemeClr>
                </a:solidFill>
              </a:rPr>
              <a:t>Representation in ER</a:t>
            </a:r>
          </a:p>
          <a:p>
            <a:endParaRPr lang="en-US" b="1" i="1" u="sng" dirty="0">
              <a:solidFill>
                <a:schemeClr val="accent1">
                  <a:lumMod val="75000"/>
                </a:schemeClr>
              </a:solidFill>
            </a:endParaRPr>
          </a:p>
          <a:p>
            <a:pPr lvl="1"/>
            <a:endParaRPr lang="en-US" dirty="0">
              <a:solidFill>
                <a:schemeClr val="tx1">
                  <a:lumMod val="95000"/>
                  <a:lumOff val="5000"/>
                </a:schemeClr>
              </a:solidFill>
            </a:endParaRPr>
          </a:p>
        </p:txBody>
      </p:sp>
      <p:pic>
        <p:nvPicPr>
          <p:cNvPr id="2050" name="Picture 2" descr="Chen Notation | Vertabelo Database Mode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149" y="3157029"/>
            <a:ext cx="8361482" cy="341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54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734999" y="1276794"/>
            <a:ext cx="9241023"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dirty="0">
                <a:solidFill>
                  <a:schemeClr val="tx1">
                    <a:lumMod val="95000"/>
                    <a:lumOff val="5000"/>
                  </a:schemeClr>
                </a:solidFill>
              </a:rPr>
              <a:t>The EMPLOYEE entity e1 has four attributes: Name, Address, Age, and </a:t>
            </a:r>
            <a:r>
              <a:rPr lang="en-US" dirty="0" err="1">
                <a:solidFill>
                  <a:schemeClr val="tx1">
                    <a:lumMod val="95000"/>
                    <a:lumOff val="5000"/>
                  </a:schemeClr>
                </a:solidFill>
              </a:rPr>
              <a:t>Home_phone</a:t>
            </a:r>
            <a:r>
              <a:rPr lang="en-US" dirty="0">
                <a:solidFill>
                  <a:schemeClr val="tx1">
                    <a:lumMod val="95000"/>
                    <a:lumOff val="5000"/>
                  </a:schemeClr>
                </a:solidFill>
              </a:rPr>
              <a:t>; their values are ‘John Smith,’ ‘2311 Kirby, Houston, Texas 77001’, ‘55’, and ‘713-749-2630’, respectively. </a:t>
            </a:r>
          </a:p>
          <a:p>
            <a:r>
              <a:rPr lang="en-US" dirty="0">
                <a:solidFill>
                  <a:schemeClr val="tx1">
                    <a:lumMod val="95000"/>
                    <a:lumOff val="5000"/>
                  </a:schemeClr>
                </a:solidFill>
              </a:rPr>
              <a:t>The COMPANY entity c1 has three attributes: Name, Headquarters, and President; their values are ‘</a:t>
            </a:r>
            <a:r>
              <a:rPr lang="en-US" dirty="0" err="1">
                <a:solidFill>
                  <a:schemeClr val="tx1">
                    <a:lumMod val="95000"/>
                    <a:lumOff val="5000"/>
                  </a:schemeClr>
                </a:solidFill>
              </a:rPr>
              <a:t>Sunco</a:t>
            </a:r>
            <a:r>
              <a:rPr lang="en-US" dirty="0">
                <a:solidFill>
                  <a:schemeClr val="tx1">
                    <a:lumMod val="95000"/>
                    <a:lumOff val="5000"/>
                  </a:schemeClr>
                </a:solidFill>
              </a:rPr>
              <a:t> Oil’, ‘Houston’, and ‘John Smith’, respectively.</a:t>
            </a:r>
          </a:p>
          <a:p>
            <a:r>
              <a:rPr lang="en-US" dirty="0">
                <a:solidFill>
                  <a:schemeClr val="tx1">
                    <a:lumMod val="95000"/>
                    <a:lumOff val="5000"/>
                  </a:schemeClr>
                </a:solidFill>
              </a:rPr>
              <a:t>Several types of attributes occur in the ER model: simple versus composite, single valued versus multivalued, and stored versus derived.</a:t>
            </a:r>
          </a:p>
        </p:txBody>
      </p:sp>
      <p:pic>
        <p:nvPicPr>
          <p:cNvPr id="4" name="Picture 3"/>
          <p:cNvPicPr>
            <a:picLocks noChangeAspect="1"/>
          </p:cNvPicPr>
          <p:nvPr/>
        </p:nvPicPr>
        <p:blipFill>
          <a:blip r:embed="rId2"/>
          <a:stretch>
            <a:fillRect/>
          </a:stretch>
        </p:blipFill>
        <p:spPr>
          <a:xfrm>
            <a:off x="2140275" y="4562898"/>
            <a:ext cx="6845404" cy="2098976"/>
          </a:xfrm>
          <a:prstGeom prst="rect">
            <a:avLst/>
          </a:prstGeom>
          <a:ln w="19050">
            <a:solidFill>
              <a:schemeClr val="tx1">
                <a:lumMod val="95000"/>
                <a:lumOff val="5000"/>
              </a:schemeClr>
            </a:solidFill>
          </a:ln>
        </p:spPr>
      </p:pic>
    </p:spTree>
    <p:extLst>
      <p:ext uri="{BB962C8B-B14F-4D97-AF65-F5344CB8AC3E}">
        <p14:creationId xmlns:p14="http://schemas.microsoft.com/office/powerpoint/2010/main" val="1955229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242372"/>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5657563"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b="1" u="sng" dirty="0">
                <a:solidFill>
                  <a:srgbClr val="FF0000"/>
                </a:solidFill>
              </a:rPr>
              <a:t>Composite versus Simple (Atomic) Attributes</a:t>
            </a:r>
          </a:p>
          <a:p>
            <a:r>
              <a:rPr lang="en-US" b="1" dirty="0">
                <a:solidFill>
                  <a:srgbClr val="C00000"/>
                </a:solidFill>
              </a:rPr>
              <a:t>Composite attributes </a:t>
            </a:r>
            <a:r>
              <a:rPr lang="en-US" dirty="0">
                <a:solidFill>
                  <a:schemeClr val="tx1">
                    <a:lumMod val="95000"/>
                    <a:lumOff val="5000"/>
                  </a:schemeClr>
                </a:solidFill>
              </a:rPr>
              <a:t>can be divided into smaller subparts, which represent more basic attributes with independent meanings. </a:t>
            </a:r>
          </a:p>
          <a:p>
            <a:r>
              <a:rPr lang="en-US" dirty="0">
                <a:solidFill>
                  <a:schemeClr val="tx1">
                    <a:lumMod val="95000"/>
                    <a:lumOff val="5000"/>
                  </a:schemeClr>
                </a:solidFill>
              </a:rPr>
              <a:t>Composite attributes can form a hierarchy:</a:t>
            </a:r>
          </a:p>
          <a:p>
            <a:pPr lvl="1"/>
            <a:r>
              <a:rPr lang="en-US" dirty="0">
                <a:solidFill>
                  <a:schemeClr val="tx1">
                    <a:lumMod val="95000"/>
                    <a:lumOff val="5000"/>
                  </a:schemeClr>
                </a:solidFill>
              </a:rPr>
              <a:t>for example, </a:t>
            </a:r>
            <a:r>
              <a:rPr lang="en-US" dirty="0" err="1">
                <a:solidFill>
                  <a:schemeClr val="tx1">
                    <a:lumMod val="95000"/>
                    <a:lumOff val="5000"/>
                  </a:schemeClr>
                </a:solidFill>
              </a:rPr>
              <a:t>Street_address</a:t>
            </a:r>
            <a:r>
              <a:rPr lang="en-US" dirty="0">
                <a:solidFill>
                  <a:schemeClr val="tx1">
                    <a:lumMod val="95000"/>
                    <a:lumOff val="5000"/>
                  </a:schemeClr>
                </a:solidFill>
              </a:rPr>
              <a:t> can be further subdivided into three simple component attributes: Number, Street, and </a:t>
            </a:r>
            <a:r>
              <a:rPr lang="en-US" dirty="0" err="1">
                <a:solidFill>
                  <a:schemeClr val="tx1">
                    <a:lumMod val="95000"/>
                    <a:lumOff val="5000"/>
                  </a:schemeClr>
                </a:solidFill>
              </a:rPr>
              <a:t>Apartment_number</a:t>
            </a:r>
            <a:r>
              <a:rPr lang="en-US" dirty="0">
                <a:solidFill>
                  <a:schemeClr val="tx1">
                    <a:lumMod val="95000"/>
                    <a:lumOff val="5000"/>
                  </a:schemeClr>
                </a:solidFill>
              </a:rPr>
              <a:t>, as shown in Figure 3.4. </a:t>
            </a:r>
          </a:p>
          <a:p>
            <a:r>
              <a:rPr lang="en-US" dirty="0">
                <a:solidFill>
                  <a:schemeClr val="tx1">
                    <a:lumMod val="95000"/>
                    <a:lumOff val="5000"/>
                  </a:schemeClr>
                </a:solidFill>
              </a:rPr>
              <a:t>The value of a composite attribute is the concatenation of the values of its component simple attributes.</a:t>
            </a:r>
          </a:p>
        </p:txBody>
      </p:sp>
      <p:pic>
        <p:nvPicPr>
          <p:cNvPr id="5" name="Picture 4"/>
          <p:cNvPicPr>
            <a:picLocks noChangeAspect="1"/>
          </p:cNvPicPr>
          <p:nvPr/>
        </p:nvPicPr>
        <p:blipFill rotWithShape="1">
          <a:blip r:embed="rId2"/>
          <a:srcRect l="11342" r="31376" b="8611"/>
          <a:stretch/>
        </p:blipFill>
        <p:spPr>
          <a:xfrm>
            <a:off x="7506729" y="2900684"/>
            <a:ext cx="3358979" cy="19058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76" name="Picture 4" descr="https://1.bp.blogspot.com/-IhdBvxffo38/X0TLDafnfNI/AAAAAAAAAy0/kSzP4FJ86Bg6HcJ2b3S_oe97sdqsj-VfACLcBGAsYHQ/s624/Fig-%2BComposite%2Battribut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669" y="862745"/>
            <a:ext cx="5366017" cy="193486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an attribu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6020" y="5012654"/>
            <a:ext cx="3142684" cy="1643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353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242372"/>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6151833"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b="1" u="sng" dirty="0">
                <a:solidFill>
                  <a:srgbClr val="FF0000"/>
                </a:solidFill>
              </a:rPr>
              <a:t>Composite versus Simple (Atomic) Attributes</a:t>
            </a:r>
          </a:p>
          <a:p>
            <a:r>
              <a:rPr lang="en-US" dirty="0">
                <a:solidFill>
                  <a:schemeClr val="tx1">
                    <a:lumMod val="95000"/>
                    <a:lumOff val="5000"/>
                  </a:schemeClr>
                </a:solidFill>
              </a:rPr>
              <a:t>For example, the Address attribute of the EMPLOYEE entity shown in Figure 3.3 can be subdivided into </a:t>
            </a:r>
            <a:r>
              <a:rPr lang="en-US" dirty="0" err="1">
                <a:solidFill>
                  <a:schemeClr val="tx1">
                    <a:lumMod val="95000"/>
                    <a:lumOff val="5000"/>
                  </a:schemeClr>
                </a:solidFill>
              </a:rPr>
              <a:t>Street_address</a:t>
            </a:r>
            <a:r>
              <a:rPr lang="en-US" dirty="0">
                <a:solidFill>
                  <a:schemeClr val="tx1">
                    <a:lumMod val="95000"/>
                    <a:lumOff val="5000"/>
                  </a:schemeClr>
                </a:solidFill>
              </a:rPr>
              <a:t>, City, State, and Zip,3 with the values ‘2311 Kirby’, ‘Houston’, ‘Texas’, and ‘77001’. </a:t>
            </a:r>
          </a:p>
          <a:p>
            <a:r>
              <a:rPr lang="en-US" dirty="0">
                <a:solidFill>
                  <a:schemeClr val="tx1">
                    <a:lumMod val="95000"/>
                    <a:lumOff val="5000"/>
                  </a:schemeClr>
                </a:solidFill>
              </a:rPr>
              <a:t>Attributes that are not divisible are called </a:t>
            </a:r>
            <a:r>
              <a:rPr lang="en-US" b="1" dirty="0">
                <a:solidFill>
                  <a:srgbClr val="C00000"/>
                </a:solidFill>
              </a:rPr>
              <a:t>simple or atomic attributes</a:t>
            </a:r>
            <a:r>
              <a:rPr lang="en-US" dirty="0">
                <a:solidFill>
                  <a:schemeClr val="tx1">
                    <a:lumMod val="95000"/>
                    <a:lumOff val="5000"/>
                  </a:schemeClr>
                </a:solidFill>
              </a:rPr>
              <a:t>. </a:t>
            </a:r>
          </a:p>
        </p:txBody>
      </p:sp>
      <p:pic>
        <p:nvPicPr>
          <p:cNvPr id="5" name="Picture 4"/>
          <p:cNvPicPr>
            <a:picLocks noChangeAspect="1"/>
          </p:cNvPicPr>
          <p:nvPr/>
        </p:nvPicPr>
        <p:blipFill rotWithShape="1">
          <a:blip r:embed="rId2"/>
          <a:srcRect l="11342" r="31376" b="8611"/>
          <a:stretch/>
        </p:blipFill>
        <p:spPr>
          <a:xfrm>
            <a:off x="6814753" y="2386039"/>
            <a:ext cx="4866502" cy="27611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404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6481347" cy="4901584"/>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b="1" u="sng" dirty="0">
                <a:solidFill>
                  <a:srgbClr val="FF0000"/>
                </a:solidFill>
              </a:rPr>
              <a:t>Composite versus Simple (Atomic) Attributes</a:t>
            </a:r>
          </a:p>
          <a:p>
            <a:r>
              <a:rPr lang="en-US" dirty="0">
                <a:solidFill>
                  <a:schemeClr val="tx1">
                    <a:lumMod val="95000"/>
                    <a:lumOff val="5000"/>
                  </a:schemeClr>
                </a:solidFill>
              </a:rPr>
              <a:t>Where are Composite attributes used? </a:t>
            </a:r>
          </a:p>
          <a:p>
            <a:pPr lvl="1"/>
            <a:r>
              <a:rPr lang="en-US" dirty="0">
                <a:solidFill>
                  <a:schemeClr val="tx1">
                    <a:lumMod val="95000"/>
                    <a:lumOff val="5000"/>
                  </a:schemeClr>
                </a:solidFill>
              </a:rPr>
              <a:t>Useful to model situations in which a user sometimes refers to the composite attribute as a unit but at other times refers specifically to its components. </a:t>
            </a:r>
          </a:p>
          <a:p>
            <a:r>
              <a:rPr lang="en-US" dirty="0">
                <a:solidFill>
                  <a:schemeClr val="tx1">
                    <a:lumMod val="95000"/>
                    <a:lumOff val="5000"/>
                  </a:schemeClr>
                </a:solidFill>
              </a:rPr>
              <a:t>If the composite attribute is referenced only as a whole, there is no need to subdivide it into component attributes. </a:t>
            </a:r>
          </a:p>
          <a:p>
            <a:r>
              <a:rPr lang="en-US" dirty="0">
                <a:solidFill>
                  <a:schemeClr val="tx1">
                    <a:lumMod val="95000"/>
                    <a:lumOff val="5000"/>
                  </a:schemeClr>
                </a:solidFill>
              </a:rPr>
              <a:t>For example, if there is no need to refer to the individual components of an address (Zip Code, street, and so on), then the whole address can be designated as a simple attribute.</a:t>
            </a:r>
          </a:p>
        </p:txBody>
      </p:sp>
      <p:pic>
        <p:nvPicPr>
          <p:cNvPr id="5" name="Picture 4"/>
          <p:cNvPicPr>
            <a:picLocks noChangeAspect="1"/>
          </p:cNvPicPr>
          <p:nvPr/>
        </p:nvPicPr>
        <p:blipFill rotWithShape="1">
          <a:blip r:embed="rId2"/>
          <a:srcRect l="11342" r="31376" b="8611"/>
          <a:stretch/>
        </p:blipFill>
        <p:spPr>
          <a:xfrm>
            <a:off x="7224582" y="2674361"/>
            <a:ext cx="4547289" cy="2580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9894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5978839"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b="1" u="sng" dirty="0">
                <a:solidFill>
                  <a:srgbClr val="FF0000"/>
                </a:solidFill>
              </a:rPr>
              <a:t>Single-Valued versus Multivalued Attributes.</a:t>
            </a:r>
            <a:endParaRPr lang="en-US" dirty="0">
              <a:solidFill>
                <a:schemeClr val="tx1">
                  <a:lumMod val="95000"/>
                  <a:lumOff val="5000"/>
                </a:schemeClr>
              </a:solidFill>
            </a:endParaRPr>
          </a:p>
          <a:p>
            <a:r>
              <a:rPr lang="en-US" dirty="0">
                <a:solidFill>
                  <a:schemeClr val="tx1">
                    <a:lumMod val="95000"/>
                    <a:lumOff val="5000"/>
                  </a:schemeClr>
                </a:solidFill>
              </a:rPr>
              <a:t>Single-valued: </a:t>
            </a:r>
            <a:r>
              <a:rPr lang="en-US" b="1" dirty="0">
                <a:solidFill>
                  <a:srgbClr val="C00000"/>
                </a:solidFill>
              </a:rPr>
              <a:t>Attributes have a single value for a particular entity.</a:t>
            </a:r>
          </a:p>
          <a:p>
            <a:r>
              <a:rPr lang="en-US" dirty="0">
                <a:solidFill>
                  <a:schemeClr val="tx1">
                    <a:lumMod val="95000"/>
                    <a:lumOff val="5000"/>
                  </a:schemeClr>
                </a:solidFill>
              </a:rPr>
              <a:t>For example, Age is a single-valued attribute of a person. </a:t>
            </a:r>
          </a:p>
          <a:p>
            <a:r>
              <a:rPr lang="en-US" dirty="0">
                <a:solidFill>
                  <a:schemeClr val="tx1">
                    <a:lumMod val="95000"/>
                    <a:lumOff val="5000"/>
                  </a:schemeClr>
                </a:solidFill>
              </a:rPr>
              <a:t>An attribute can have a set of values for the same entity—for instance, a Colors attribute for a car, or a </a:t>
            </a:r>
            <a:r>
              <a:rPr lang="en-US" dirty="0" err="1">
                <a:solidFill>
                  <a:schemeClr val="tx1">
                    <a:lumMod val="95000"/>
                    <a:lumOff val="5000"/>
                  </a:schemeClr>
                </a:solidFill>
              </a:rPr>
              <a:t>College_degrees</a:t>
            </a:r>
            <a:r>
              <a:rPr lang="en-US" dirty="0">
                <a:solidFill>
                  <a:schemeClr val="tx1">
                    <a:lumMod val="95000"/>
                    <a:lumOff val="5000"/>
                  </a:schemeClr>
                </a:solidFill>
              </a:rPr>
              <a:t> attribute for a person. </a:t>
            </a:r>
          </a:p>
          <a:p>
            <a:r>
              <a:rPr lang="en-US" dirty="0">
                <a:solidFill>
                  <a:schemeClr val="tx1">
                    <a:lumMod val="95000"/>
                    <a:lumOff val="5000"/>
                  </a:schemeClr>
                </a:solidFill>
              </a:rPr>
              <a:t>Cars with one color have a single value, whereas two-tone cars have two color values. </a:t>
            </a:r>
          </a:p>
        </p:txBody>
      </p:sp>
      <p:sp>
        <p:nvSpPr>
          <p:cNvPr id="4" name="AutoShape 2" descr="Multivalued Attributes in DBMS | Database Management System"/>
          <p:cNvSpPr>
            <a:spLocks noChangeAspect="1" noChangeArrowheads="1"/>
          </p:cNvSpPr>
          <p:nvPr/>
        </p:nvSpPr>
        <p:spPr bwMode="auto">
          <a:xfrm>
            <a:off x="7322493" y="2079754"/>
            <a:ext cx="3889203" cy="38892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rotWithShape="1">
          <a:blip r:embed="rId2"/>
          <a:srcRect l="5730" t="41892"/>
          <a:stretch/>
        </p:blipFill>
        <p:spPr>
          <a:xfrm>
            <a:off x="6878594" y="2888806"/>
            <a:ext cx="4958144" cy="2059458"/>
          </a:xfrm>
          <a:prstGeom prst="rect">
            <a:avLst/>
          </a:prstGeom>
        </p:spPr>
      </p:pic>
    </p:spTree>
    <p:extLst>
      <p:ext uri="{BB962C8B-B14F-4D97-AF65-F5344CB8AC3E}">
        <p14:creationId xmlns:p14="http://schemas.microsoft.com/office/powerpoint/2010/main" val="3514067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24547"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b="1" u="sng" dirty="0">
                <a:solidFill>
                  <a:srgbClr val="FF0000"/>
                </a:solidFill>
              </a:rPr>
              <a:t>Single-Valued versus Multivalued Attributes.</a:t>
            </a:r>
            <a:endParaRPr lang="en-US" dirty="0">
              <a:solidFill>
                <a:schemeClr val="tx1">
                  <a:lumMod val="95000"/>
                  <a:lumOff val="5000"/>
                </a:schemeClr>
              </a:solidFill>
            </a:endParaRPr>
          </a:p>
          <a:p>
            <a:r>
              <a:rPr lang="en-US" dirty="0">
                <a:solidFill>
                  <a:schemeClr val="tx1">
                    <a:lumMod val="95000"/>
                    <a:lumOff val="5000"/>
                  </a:schemeClr>
                </a:solidFill>
              </a:rPr>
              <a:t>Multivalued: Similarly, one person may not have any college degrees, another person may have one, and a third person may have two or more degrees; therefore, different people can have different numbers of values for the </a:t>
            </a:r>
            <a:r>
              <a:rPr lang="en-US" dirty="0" err="1">
                <a:solidFill>
                  <a:schemeClr val="tx1">
                    <a:lumMod val="95000"/>
                    <a:lumOff val="5000"/>
                  </a:schemeClr>
                </a:solidFill>
              </a:rPr>
              <a:t>College_degrees</a:t>
            </a:r>
            <a:r>
              <a:rPr lang="en-US" dirty="0">
                <a:solidFill>
                  <a:schemeClr val="tx1">
                    <a:lumMod val="95000"/>
                    <a:lumOff val="5000"/>
                  </a:schemeClr>
                </a:solidFill>
              </a:rPr>
              <a:t> attribute. </a:t>
            </a:r>
          </a:p>
          <a:p>
            <a:r>
              <a:rPr lang="en-US" dirty="0">
                <a:solidFill>
                  <a:schemeClr val="tx1">
                    <a:lumMod val="95000"/>
                    <a:lumOff val="5000"/>
                  </a:schemeClr>
                </a:solidFill>
              </a:rPr>
              <a:t>A multivalued attribute may have </a:t>
            </a:r>
            <a:r>
              <a:rPr lang="en-US" b="1" dirty="0">
                <a:solidFill>
                  <a:srgbClr val="C00000"/>
                </a:solidFill>
              </a:rPr>
              <a:t>lower and upper bounds </a:t>
            </a:r>
            <a:r>
              <a:rPr lang="en-US" dirty="0">
                <a:solidFill>
                  <a:schemeClr val="tx1">
                    <a:lumMod val="95000"/>
                    <a:lumOff val="5000"/>
                  </a:schemeClr>
                </a:solidFill>
              </a:rPr>
              <a:t>to constrain the number of values allowed for each individual entity. </a:t>
            </a:r>
          </a:p>
          <a:p>
            <a:r>
              <a:rPr lang="en-US" dirty="0">
                <a:solidFill>
                  <a:schemeClr val="tx1">
                    <a:lumMod val="95000"/>
                    <a:lumOff val="5000"/>
                  </a:schemeClr>
                </a:solidFill>
              </a:rPr>
              <a:t>For example, the Colors attribute of a car may be restricted to have between one and two values, if we assume that a car can have two colors at most.</a:t>
            </a:r>
          </a:p>
        </p:txBody>
      </p:sp>
    </p:spTree>
    <p:extLst>
      <p:ext uri="{BB962C8B-B14F-4D97-AF65-F5344CB8AC3E}">
        <p14:creationId xmlns:p14="http://schemas.microsoft.com/office/powerpoint/2010/main" val="115061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955592"/>
            <a:ext cx="9085864" cy="4124410"/>
          </a:xfrm>
        </p:spPr>
        <p:txBody>
          <a:bodyPr>
            <a:normAutofit fontScale="90000"/>
          </a:bodyPr>
          <a:lstStyle/>
          <a:p>
            <a:pPr>
              <a:lnSpc>
                <a:spcPct val="150000"/>
              </a:lnSpc>
            </a:pPr>
            <a:r>
              <a:rPr lang="en-US" sz="3100" cap="none" dirty="0">
                <a:solidFill>
                  <a:schemeClr val="tx1"/>
                </a:solidFill>
              </a:rPr>
              <a:t>- </a:t>
            </a:r>
            <a:r>
              <a:rPr lang="en-US" sz="2700" dirty="0">
                <a:solidFill>
                  <a:schemeClr val="tx1"/>
                </a:solidFill>
              </a:rPr>
              <a:t>Using High-Level Conceptual Data Models for Database Design</a:t>
            </a:r>
            <a:br>
              <a:rPr lang="en-US" sz="2700" cap="none" dirty="0">
                <a:solidFill>
                  <a:schemeClr val="tx1"/>
                </a:solidFill>
              </a:rPr>
            </a:br>
            <a:r>
              <a:rPr lang="en-US" sz="2700" cap="none" dirty="0">
                <a:solidFill>
                  <a:schemeClr val="tx1"/>
                </a:solidFill>
              </a:rPr>
              <a:t>- </a:t>
            </a:r>
            <a:r>
              <a:rPr lang="en-US" sz="2700" dirty="0">
                <a:solidFill>
                  <a:schemeClr val="tx1"/>
                </a:solidFill>
              </a:rPr>
              <a:t>A Sample Database Application</a:t>
            </a:r>
            <a:br>
              <a:rPr lang="en-US" sz="2700" cap="none" dirty="0">
                <a:solidFill>
                  <a:schemeClr val="tx1"/>
                </a:solidFill>
              </a:rPr>
            </a:br>
            <a:r>
              <a:rPr lang="en-US" sz="2700" cap="none" dirty="0">
                <a:solidFill>
                  <a:schemeClr val="tx1"/>
                </a:solidFill>
              </a:rPr>
              <a:t>- </a:t>
            </a:r>
            <a:r>
              <a:rPr lang="en-US" sz="2700" dirty="0">
                <a:solidFill>
                  <a:schemeClr val="tx1"/>
                </a:solidFill>
              </a:rPr>
              <a:t>Entity Types, Entity Sets, Attributes and Keys</a:t>
            </a:r>
            <a:br>
              <a:rPr lang="en-US" sz="2700" cap="none" dirty="0">
                <a:solidFill>
                  <a:schemeClr val="tx1"/>
                </a:solidFill>
              </a:rPr>
            </a:br>
            <a:r>
              <a:rPr lang="en-US" sz="2700" cap="none" dirty="0">
                <a:solidFill>
                  <a:schemeClr val="tx1"/>
                </a:solidFill>
              </a:rPr>
              <a:t>- </a:t>
            </a:r>
            <a:r>
              <a:rPr lang="en-US" sz="2700" dirty="0">
                <a:solidFill>
                  <a:schemeClr val="tx1"/>
                </a:solidFill>
              </a:rPr>
              <a:t>Relationship Types, Relationship Sets, Roles, and Structural  Constraints</a:t>
            </a:r>
            <a:br>
              <a:rPr lang="en-US" sz="2700" cap="none" dirty="0">
                <a:solidFill>
                  <a:schemeClr val="tx1"/>
                </a:solidFill>
              </a:rPr>
            </a:br>
            <a:r>
              <a:rPr lang="en-US" sz="2700" dirty="0">
                <a:solidFill>
                  <a:schemeClr val="tx1"/>
                </a:solidFill>
              </a:rPr>
              <a:t>- Weak Entity Types</a:t>
            </a:r>
            <a:br>
              <a:rPr lang="en-US" sz="2700" dirty="0">
                <a:solidFill>
                  <a:schemeClr val="tx1"/>
                </a:solidFill>
              </a:rPr>
            </a:br>
            <a:r>
              <a:rPr lang="en-US" sz="2700" dirty="0">
                <a:solidFill>
                  <a:schemeClr val="tx1"/>
                </a:solidFill>
              </a:rPr>
              <a:t>- Refining the ER Design for the COMPANY Database</a:t>
            </a:r>
            <a:br>
              <a:rPr lang="en-US" sz="2700" dirty="0">
                <a:solidFill>
                  <a:schemeClr val="tx1"/>
                </a:solidFill>
              </a:rPr>
            </a:br>
            <a:r>
              <a:rPr lang="en-US" sz="2700" dirty="0">
                <a:solidFill>
                  <a:schemeClr val="tx1"/>
                </a:solidFill>
              </a:rPr>
              <a:t>- ER Diagrams, Naming Conventions, and Design Issues</a:t>
            </a:r>
            <a:br>
              <a:rPr lang="en-US" sz="2700" dirty="0">
                <a:solidFill>
                  <a:schemeClr val="tx1"/>
                </a:solidFill>
              </a:rPr>
            </a:br>
            <a:r>
              <a:rPr lang="en-US" sz="2700" dirty="0">
                <a:solidFill>
                  <a:schemeClr val="tx1"/>
                </a:solidFill>
              </a:rPr>
              <a:t>-Relationship Types of Degree Higher than Two</a:t>
            </a:r>
            <a:br>
              <a:rPr lang="en-US" dirty="0">
                <a:solidFill>
                  <a:schemeClr val="tx1"/>
                </a:solidFill>
              </a:rPr>
            </a:br>
            <a:br>
              <a:rPr lang="en-US" dirty="0">
                <a:solidFill>
                  <a:schemeClr val="tx1"/>
                </a:solidFill>
              </a:rPr>
            </a:br>
            <a:br>
              <a:rPr lang="en-US" dirty="0">
                <a:solidFill>
                  <a:schemeClr val="tx1"/>
                </a:solidFill>
              </a:rPr>
            </a:br>
            <a:br>
              <a:rPr lang="en-US" dirty="0"/>
            </a:br>
            <a:endParaRPr lang="en-US" dirty="0"/>
          </a:p>
        </p:txBody>
      </p:sp>
      <p:sp>
        <p:nvSpPr>
          <p:cNvPr id="3" name="Content Placeholder 2"/>
          <p:cNvSpPr>
            <a:spLocks noGrp="1"/>
          </p:cNvSpPr>
          <p:nvPr>
            <p:ph idx="1"/>
          </p:nvPr>
        </p:nvSpPr>
        <p:spPr>
          <a:xfrm>
            <a:off x="684212" y="430427"/>
            <a:ext cx="8534400" cy="1175951"/>
          </a:xfrm>
        </p:spPr>
        <p:txBody>
          <a:bodyPr>
            <a:normAutofit/>
          </a:bodyPr>
          <a:lstStyle/>
          <a:p>
            <a:pPr marL="0" indent="0">
              <a:buNone/>
            </a:pPr>
            <a:r>
              <a:rPr lang="en-US" sz="3200" b="1" dirty="0"/>
              <a:t>Content</a:t>
            </a:r>
          </a:p>
        </p:txBody>
      </p:sp>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035077"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b="1" u="sng" dirty="0">
                <a:solidFill>
                  <a:srgbClr val="FF0000"/>
                </a:solidFill>
              </a:rPr>
              <a:t>Stored versus Derived Attributes</a:t>
            </a:r>
          </a:p>
          <a:p>
            <a:r>
              <a:rPr lang="en-US" dirty="0">
                <a:solidFill>
                  <a:schemeClr val="tx1">
                    <a:lumMod val="95000"/>
                    <a:lumOff val="5000"/>
                  </a:schemeClr>
                </a:solidFill>
              </a:rPr>
              <a:t>In some cases, two (or more) attribute values are related—for example, the Age and </a:t>
            </a:r>
            <a:r>
              <a:rPr lang="en-US" dirty="0" err="1">
                <a:solidFill>
                  <a:schemeClr val="tx1">
                    <a:lumMod val="95000"/>
                    <a:lumOff val="5000"/>
                  </a:schemeClr>
                </a:solidFill>
              </a:rPr>
              <a:t>Birth_date</a:t>
            </a:r>
            <a:r>
              <a:rPr lang="en-US" dirty="0">
                <a:solidFill>
                  <a:schemeClr val="tx1">
                    <a:lumMod val="95000"/>
                    <a:lumOff val="5000"/>
                  </a:schemeClr>
                </a:solidFill>
              </a:rPr>
              <a:t> attributes of a person. </a:t>
            </a:r>
          </a:p>
          <a:p>
            <a:r>
              <a:rPr lang="en-US" dirty="0">
                <a:solidFill>
                  <a:schemeClr val="tx1">
                    <a:lumMod val="95000"/>
                    <a:lumOff val="5000"/>
                  </a:schemeClr>
                </a:solidFill>
              </a:rPr>
              <a:t>For a particular person entity, the value of Age can be determined from the current (today’s) date and the value of that person’s </a:t>
            </a:r>
            <a:r>
              <a:rPr lang="en-US" dirty="0" err="1">
                <a:solidFill>
                  <a:schemeClr val="tx1">
                    <a:lumMod val="95000"/>
                    <a:lumOff val="5000"/>
                  </a:schemeClr>
                </a:solidFill>
              </a:rPr>
              <a:t>Birth_date</a:t>
            </a:r>
            <a:r>
              <a:rPr lang="en-US" dirty="0">
                <a:solidFill>
                  <a:schemeClr val="tx1">
                    <a:lumMod val="95000"/>
                    <a:lumOff val="5000"/>
                  </a:schemeClr>
                </a:solidFill>
              </a:rPr>
              <a:t>. </a:t>
            </a:r>
          </a:p>
          <a:p>
            <a:r>
              <a:rPr lang="en-US" dirty="0">
                <a:solidFill>
                  <a:schemeClr val="tx1">
                    <a:lumMod val="95000"/>
                    <a:lumOff val="5000"/>
                  </a:schemeClr>
                </a:solidFill>
              </a:rPr>
              <a:t>The Age attribute is hence called a derived attribute and is said to be derivable from the </a:t>
            </a:r>
            <a:r>
              <a:rPr lang="en-US" dirty="0" err="1">
                <a:solidFill>
                  <a:schemeClr val="tx1">
                    <a:lumMod val="95000"/>
                    <a:lumOff val="5000"/>
                  </a:schemeClr>
                </a:solidFill>
              </a:rPr>
              <a:t>Birth_date</a:t>
            </a:r>
            <a:r>
              <a:rPr lang="en-US" dirty="0">
                <a:solidFill>
                  <a:schemeClr val="tx1">
                    <a:lumMod val="95000"/>
                    <a:lumOff val="5000"/>
                  </a:schemeClr>
                </a:solidFill>
              </a:rPr>
              <a:t> attribute, which is called a stored attribute. </a:t>
            </a:r>
          </a:p>
          <a:p>
            <a:r>
              <a:rPr lang="en-US" dirty="0">
                <a:solidFill>
                  <a:schemeClr val="tx1">
                    <a:lumMod val="95000"/>
                    <a:lumOff val="5000"/>
                  </a:schemeClr>
                </a:solidFill>
              </a:rPr>
              <a:t>Some attribute values can be derived from related entities; for example, an attribute </a:t>
            </a:r>
            <a:r>
              <a:rPr lang="en-US" dirty="0" err="1">
                <a:solidFill>
                  <a:schemeClr val="tx1">
                    <a:lumMod val="95000"/>
                    <a:lumOff val="5000"/>
                  </a:schemeClr>
                </a:solidFill>
              </a:rPr>
              <a:t>Number_of_employees</a:t>
            </a:r>
            <a:r>
              <a:rPr lang="en-US" dirty="0">
                <a:solidFill>
                  <a:schemeClr val="tx1">
                    <a:lumMod val="95000"/>
                    <a:lumOff val="5000"/>
                  </a:schemeClr>
                </a:solidFill>
              </a:rPr>
              <a:t> of a DEPARTMENT entity can be derived by counting the number of employees related to (working for) that department.</a:t>
            </a:r>
          </a:p>
        </p:txBody>
      </p:sp>
    </p:spTree>
    <p:extLst>
      <p:ext uri="{BB962C8B-B14F-4D97-AF65-F5344CB8AC3E}">
        <p14:creationId xmlns:p14="http://schemas.microsoft.com/office/powerpoint/2010/main" val="1979914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035077"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b="1" u="sng" dirty="0">
                <a:solidFill>
                  <a:srgbClr val="FF0000"/>
                </a:solidFill>
              </a:rPr>
              <a:t>Stored versus Derived Attributes</a:t>
            </a:r>
          </a:p>
        </p:txBody>
      </p:sp>
      <p:pic>
        <p:nvPicPr>
          <p:cNvPr id="4102" name="Picture 6" descr="Types of Attributes with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17" y="3133811"/>
            <a:ext cx="4232417" cy="308047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ypes of Attribu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85" y="3133811"/>
            <a:ext cx="5419725"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482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b="1" u="sng" dirty="0">
                <a:solidFill>
                  <a:srgbClr val="FF0000"/>
                </a:solidFill>
              </a:rPr>
              <a:t>NULL Values. </a:t>
            </a:r>
          </a:p>
          <a:p>
            <a:r>
              <a:rPr lang="en-US" dirty="0">
                <a:solidFill>
                  <a:schemeClr val="tx1">
                    <a:lumMod val="95000"/>
                    <a:lumOff val="5000"/>
                  </a:schemeClr>
                </a:solidFill>
              </a:rPr>
              <a:t>In some cases, a particular entity may </a:t>
            </a:r>
            <a:r>
              <a:rPr lang="en-US" b="1" dirty="0">
                <a:solidFill>
                  <a:srgbClr val="C00000"/>
                </a:solidFill>
              </a:rPr>
              <a:t>not have an applicable value for an attribute</a:t>
            </a:r>
            <a:r>
              <a:rPr lang="en-US" dirty="0">
                <a:solidFill>
                  <a:schemeClr val="tx1">
                    <a:lumMod val="95000"/>
                    <a:lumOff val="5000"/>
                  </a:schemeClr>
                </a:solidFill>
              </a:rPr>
              <a:t>. </a:t>
            </a:r>
          </a:p>
          <a:p>
            <a:r>
              <a:rPr lang="en-US" dirty="0">
                <a:solidFill>
                  <a:schemeClr val="tx1">
                    <a:lumMod val="95000"/>
                    <a:lumOff val="5000"/>
                  </a:schemeClr>
                </a:solidFill>
              </a:rPr>
              <a:t>For example: </a:t>
            </a:r>
            <a:r>
              <a:rPr lang="en-US" dirty="0" err="1">
                <a:solidFill>
                  <a:schemeClr val="tx1">
                    <a:lumMod val="95000"/>
                    <a:lumOff val="5000"/>
                  </a:schemeClr>
                </a:solidFill>
              </a:rPr>
              <a:t>Apartment_number</a:t>
            </a:r>
            <a:r>
              <a:rPr lang="en-US" dirty="0">
                <a:solidFill>
                  <a:schemeClr val="tx1">
                    <a:lumMod val="95000"/>
                    <a:lumOff val="5000"/>
                  </a:schemeClr>
                </a:solidFill>
              </a:rPr>
              <a:t> attribute of an address applies only to addresses that are in apartment buildings and not to other types of residences, such as single-family homes. </a:t>
            </a:r>
          </a:p>
          <a:p>
            <a:r>
              <a:rPr lang="en-US" dirty="0">
                <a:solidFill>
                  <a:schemeClr val="tx1">
                    <a:lumMod val="95000"/>
                    <a:lumOff val="5000"/>
                  </a:schemeClr>
                </a:solidFill>
              </a:rPr>
              <a:t>Similarly, a </a:t>
            </a:r>
            <a:r>
              <a:rPr lang="en-US" dirty="0" err="1">
                <a:solidFill>
                  <a:schemeClr val="tx1">
                    <a:lumMod val="95000"/>
                    <a:lumOff val="5000"/>
                  </a:schemeClr>
                </a:solidFill>
              </a:rPr>
              <a:t>College_degrees</a:t>
            </a:r>
            <a:r>
              <a:rPr lang="en-US" dirty="0">
                <a:solidFill>
                  <a:schemeClr val="tx1">
                    <a:lumMod val="95000"/>
                    <a:lumOff val="5000"/>
                  </a:schemeClr>
                </a:solidFill>
              </a:rPr>
              <a:t> attribute applies only to people with college degrees. </a:t>
            </a:r>
          </a:p>
          <a:p>
            <a:r>
              <a:rPr lang="en-US" b="1" dirty="0">
                <a:solidFill>
                  <a:srgbClr val="C00000"/>
                </a:solidFill>
              </a:rPr>
              <a:t>For such situations, a special value called </a:t>
            </a:r>
            <a:r>
              <a:rPr lang="en-US" b="1" u="sng" dirty="0">
                <a:solidFill>
                  <a:srgbClr val="C00000"/>
                </a:solidFill>
              </a:rPr>
              <a:t>NULL</a:t>
            </a:r>
            <a:r>
              <a:rPr lang="en-US" b="1" dirty="0">
                <a:solidFill>
                  <a:srgbClr val="C00000"/>
                </a:solidFill>
              </a:rPr>
              <a:t> is created. </a:t>
            </a:r>
          </a:p>
        </p:txBody>
      </p:sp>
    </p:spTree>
    <p:extLst>
      <p:ext uri="{BB962C8B-B14F-4D97-AF65-F5344CB8AC3E}">
        <p14:creationId xmlns:p14="http://schemas.microsoft.com/office/powerpoint/2010/main" val="4288526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591503"/>
          </a:xfrm>
        </p:spPr>
        <p:txBody>
          <a:bodyPr>
            <a:normAutofit fontScale="92500" lnSpcReduction="10000"/>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b="1" u="sng" dirty="0">
                <a:solidFill>
                  <a:srgbClr val="FF0000"/>
                </a:solidFill>
              </a:rPr>
              <a:t>NULL Values. </a:t>
            </a:r>
          </a:p>
          <a:p>
            <a:r>
              <a:rPr lang="en-US" dirty="0">
                <a:solidFill>
                  <a:schemeClr val="tx1">
                    <a:lumMod val="95000"/>
                    <a:lumOff val="5000"/>
                  </a:schemeClr>
                </a:solidFill>
              </a:rPr>
              <a:t>An address of a single-family home would have NULL for its </a:t>
            </a:r>
            <a:r>
              <a:rPr lang="en-US" dirty="0" err="1">
                <a:solidFill>
                  <a:schemeClr val="tx1">
                    <a:lumMod val="95000"/>
                    <a:lumOff val="5000"/>
                  </a:schemeClr>
                </a:solidFill>
              </a:rPr>
              <a:t>Apartment_number</a:t>
            </a:r>
            <a:r>
              <a:rPr lang="en-US" dirty="0">
                <a:solidFill>
                  <a:schemeClr val="tx1">
                    <a:lumMod val="95000"/>
                    <a:lumOff val="5000"/>
                  </a:schemeClr>
                </a:solidFill>
              </a:rPr>
              <a:t> attribute, and a person with no college degree would have NULL for </a:t>
            </a:r>
            <a:r>
              <a:rPr lang="en-US" dirty="0" err="1">
                <a:solidFill>
                  <a:schemeClr val="tx1">
                    <a:lumMod val="95000"/>
                    <a:lumOff val="5000"/>
                  </a:schemeClr>
                </a:solidFill>
              </a:rPr>
              <a:t>College_degrees</a:t>
            </a:r>
            <a:r>
              <a:rPr lang="en-US" dirty="0">
                <a:solidFill>
                  <a:schemeClr val="tx1">
                    <a:lumMod val="95000"/>
                    <a:lumOff val="5000"/>
                  </a:schemeClr>
                </a:solidFill>
              </a:rPr>
              <a:t>. </a:t>
            </a:r>
          </a:p>
          <a:p>
            <a:r>
              <a:rPr lang="en-US" b="1" dirty="0">
                <a:solidFill>
                  <a:srgbClr val="C00000"/>
                </a:solidFill>
              </a:rPr>
              <a:t>NULL can also be used if we do not know the value of an attribute for a particular entity</a:t>
            </a:r>
            <a:r>
              <a:rPr lang="en-US" dirty="0">
                <a:solidFill>
                  <a:schemeClr val="tx1">
                    <a:lumMod val="95000"/>
                    <a:lumOff val="5000"/>
                  </a:schemeClr>
                </a:solidFill>
              </a:rPr>
              <a:t>—for example, if we do not know the home phone number of ‘John Smith’ .</a:t>
            </a:r>
          </a:p>
          <a:p>
            <a:r>
              <a:rPr lang="en-US" dirty="0">
                <a:solidFill>
                  <a:schemeClr val="tx1">
                    <a:lumMod val="95000"/>
                    <a:lumOff val="5000"/>
                  </a:schemeClr>
                </a:solidFill>
              </a:rPr>
              <a:t>The meaning of the former type of NULL is not applicable, whereas the meaning of the latter is unknown.</a:t>
            </a:r>
          </a:p>
          <a:p>
            <a:r>
              <a:rPr lang="en-US" dirty="0">
                <a:solidFill>
                  <a:schemeClr val="tx1">
                    <a:lumMod val="95000"/>
                    <a:lumOff val="5000"/>
                  </a:schemeClr>
                </a:solidFill>
              </a:rPr>
              <a:t>The unknown category of NULL can be further classified into two cases. </a:t>
            </a:r>
          </a:p>
          <a:p>
            <a:pPr lvl="1"/>
            <a:r>
              <a:rPr lang="en-US" dirty="0">
                <a:solidFill>
                  <a:schemeClr val="tx1">
                    <a:lumMod val="95000"/>
                    <a:lumOff val="5000"/>
                  </a:schemeClr>
                </a:solidFill>
              </a:rPr>
              <a:t>The first case arises when it is known that the attribute value exists but is missing—for instance, if the Height attribute of a person is listed as NULL. </a:t>
            </a:r>
          </a:p>
          <a:p>
            <a:pPr lvl="1"/>
            <a:r>
              <a:rPr lang="en-US" dirty="0">
                <a:solidFill>
                  <a:schemeClr val="tx1">
                    <a:lumMod val="95000"/>
                    <a:lumOff val="5000"/>
                  </a:schemeClr>
                </a:solidFill>
              </a:rPr>
              <a:t>The second case arises when it is not known whether the attribute value exists—for example, if the </a:t>
            </a:r>
            <a:r>
              <a:rPr lang="en-US" dirty="0" err="1">
                <a:solidFill>
                  <a:schemeClr val="tx1">
                    <a:lumMod val="95000"/>
                    <a:lumOff val="5000"/>
                  </a:schemeClr>
                </a:solidFill>
              </a:rPr>
              <a:t>Home_phone</a:t>
            </a:r>
            <a:r>
              <a:rPr lang="en-US" dirty="0">
                <a:solidFill>
                  <a:schemeClr val="tx1">
                    <a:lumMod val="95000"/>
                    <a:lumOff val="5000"/>
                  </a:schemeClr>
                </a:solidFill>
              </a:rPr>
              <a:t> attribute of a person is NULL.</a:t>
            </a:r>
          </a:p>
        </p:txBody>
      </p:sp>
    </p:spTree>
    <p:extLst>
      <p:ext uri="{BB962C8B-B14F-4D97-AF65-F5344CB8AC3E}">
        <p14:creationId xmlns:p14="http://schemas.microsoft.com/office/powerpoint/2010/main" val="3251970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Entities and Attributes</a:t>
            </a:r>
          </a:p>
          <a:p>
            <a:r>
              <a:rPr lang="en-US" b="1" u="sng" dirty="0">
                <a:solidFill>
                  <a:srgbClr val="FF0000"/>
                </a:solidFill>
              </a:rPr>
              <a:t>Complex Attributes</a:t>
            </a:r>
          </a:p>
          <a:p>
            <a:r>
              <a:rPr lang="en-US" dirty="0">
                <a:solidFill>
                  <a:schemeClr val="tx1">
                    <a:lumMod val="95000"/>
                    <a:lumOff val="5000"/>
                  </a:schemeClr>
                </a:solidFill>
              </a:rPr>
              <a:t>Composite and multivalued attributes can be nested. </a:t>
            </a:r>
          </a:p>
          <a:p>
            <a:r>
              <a:rPr lang="en-US" dirty="0">
                <a:solidFill>
                  <a:schemeClr val="tx1">
                    <a:lumMod val="95000"/>
                    <a:lumOff val="5000"/>
                  </a:schemeClr>
                </a:solidFill>
              </a:rPr>
              <a:t>Complex Attributes: We can represent nesting by grouping components of a composite attribute between parentheses ( ) and separating the components with commas, and by displaying multivalued attributes between braces { }. </a:t>
            </a:r>
          </a:p>
          <a:p>
            <a:r>
              <a:rPr lang="en-US" dirty="0">
                <a:solidFill>
                  <a:schemeClr val="tx1">
                    <a:lumMod val="95000"/>
                    <a:lumOff val="5000"/>
                  </a:schemeClr>
                </a:solidFill>
              </a:rPr>
              <a:t>For example, if a person can have more than one residence and each residence can have a single address and multiple phones, an attribute </a:t>
            </a:r>
            <a:r>
              <a:rPr lang="en-US" dirty="0" err="1">
                <a:solidFill>
                  <a:schemeClr val="tx1">
                    <a:lumMod val="95000"/>
                    <a:lumOff val="5000"/>
                  </a:schemeClr>
                </a:solidFill>
              </a:rPr>
              <a:t>Address_phone</a:t>
            </a:r>
            <a:r>
              <a:rPr lang="en-US" dirty="0">
                <a:solidFill>
                  <a:schemeClr val="tx1">
                    <a:lumMod val="95000"/>
                    <a:lumOff val="5000"/>
                  </a:schemeClr>
                </a:solidFill>
              </a:rPr>
              <a:t> for a person can be specified as shown in Figure 3.5.4 Both Phone and Address are themselves composite attributes.</a:t>
            </a:r>
          </a:p>
        </p:txBody>
      </p:sp>
      <p:pic>
        <p:nvPicPr>
          <p:cNvPr id="4" name="Picture 3"/>
          <p:cNvPicPr>
            <a:picLocks noChangeAspect="1"/>
          </p:cNvPicPr>
          <p:nvPr/>
        </p:nvPicPr>
        <p:blipFill>
          <a:blip r:embed="rId2"/>
          <a:stretch>
            <a:fillRect/>
          </a:stretch>
        </p:blipFill>
        <p:spPr>
          <a:xfrm>
            <a:off x="1891871" y="5523853"/>
            <a:ext cx="7255378" cy="789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18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591503"/>
          </a:xfrm>
        </p:spPr>
        <p:txBody>
          <a:bodyPr>
            <a:normAutofit lnSpcReduction="10000"/>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Entity Types, Entity Sets, Keys, and Value Sets</a:t>
            </a:r>
          </a:p>
          <a:p>
            <a:r>
              <a:rPr lang="en-US" b="1" u="sng" dirty="0">
                <a:solidFill>
                  <a:srgbClr val="FF0000"/>
                </a:solidFill>
              </a:rPr>
              <a:t>Entity Types and Entity Sets</a:t>
            </a:r>
          </a:p>
          <a:p>
            <a:r>
              <a:rPr lang="en-US" dirty="0">
                <a:solidFill>
                  <a:schemeClr val="tx1">
                    <a:lumMod val="95000"/>
                    <a:lumOff val="5000"/>
                  </a:schemeClr>
                </a:solidFill>
              </a:rPr>
              <a:t>A database usually contains groups of entities that are similar. </a:t>
            </a:r>
          </a:p>
          <a:p>
            <a:r>
              <a:rPr lang="en-US" dirty="0">
                <a:solidFill>
                  <a:schemeClr val="tx1">
                    <a:lumMod val="95000"/>
                    <a:lumOff val="5000"/>
                  </a:schemeClr>
                </a:solidFill>
              </a:rPr>
              <a:t>For example, a company employing hundreds of employees may want to store similar information concerning each of the employees. </a:t>
            </a:r>
          </a:p>
          <a:p>
            <a:r>
              <a:rPr lang="en-US" dirty="0">
                <a:solidFill>
                  <a:schemeClr val="tx1">
                    <a:lumMod val="95000"/>
                    <a:lumOff val="5000"/>
                  </a:schemeClr>
                </a:solidFill>
              </a:rPr>
              <a:t>These employee entities share the same attributes, but each entity has its own value(s) for each attribute.</a:t>
            </a:r>
          </a:p>
          <a:p>
            <a:r>
              <a:rPr lang="en-US" b="1" dirty="0">
                <a:solidFill>
                  <a:srgbClr val="C00000"/>
                </a:solidFill>
              </a:rPr>
              <a:t>Entity type: Defines a collection (or set) of entities that have the same attributes. Each entity type in the database is described by its name and attributes. </a:t>
            </a:r>
          </a:p>
          <a:p>
            <a:r>
              <a:rPr lang="en-US" dirty="0">
                <a:solidFill>
                  <a:schemeClr val="tx1">
                    <a:lumMod val="95000"/>
                    <a:lumOff val="5000"/>
                  </a:schemeClr>
                </a:solidFill>
              </a:rPr>
              <a:t>Figure 3.6 shows two entity types: EMPLOYEE and COMPANY, and a list of some of the attributes for each. A few individual entities of each type are also illustrated, along with the values of their attributes. </a:t>
            </a:r>
          </a:p>
        </p:txBody>
      </p:sp>
    </p:spTree>
    <p:extLst>
      <p:ext uri="{BB962C8B-B14F-4D97-AF65-F5344CB8AC3E}">
        <p14:creationId xmlns:p14="http://schemas.microsoft.com/office/powerpoint/2010/main" val="3157881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Entity Types, Entity Sets, Keys, and Value Sets</a:t>
            </a:r>
          </a:p>
          <a:p>
            <a:r>
              <a:rPr lang="en-US" b="1" u="sng" dirty="0">
                <a:solidFill>
                  <a:srgbClr val="FF0000"/>
                </a:solidFill>
              </a:rPr>
              <a:t>Entity Types and Entity Sets</a:t>
            </a:r>
          </a:p>
        </p:txBody>
      </p:sp>
      <p:pic>
        <p:nvPicPr>
          <p:cNvPr id="4" name="Picture 3"/>
          <p:cNvPicPr>
            <a:picLocks noChangeAspect="1"/>
          </p:cNvPicPr>
          <p:nvPr/>
        </p:nvPicPr>
        <p:blipFill>
          <a:blip r:embed="rId2"/>
          <a:stretch>
            <a:fillRect/>
          </a:stretch>
        </p:blipFill>
        <p:spPr>
          <a:xfrm>
            <a:off x="2077222" y="2861489"/>
            <a:ext cx="6850911" cy="34898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9535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Entity Types, Entity Sets, Keys, and Value Sets</a:t>
            </a:r>
          </a:p>
          <a:p>
            <a:r>
              <a:rPr lang="en-US" b="1" u="sng" dirty="0">
                <a:solidFill>
                  <a:srgbClr val="FF0000"/>
                </a:solidFill>
              </a:rPr>
              <a:t>Entity Types and Entity Sets</a:t>
            </a:r>
          </a:p>
          <a:p>
            <a:r>
              <a:rPr lang="en-US" dirty="0">
                <a:solidFill>
                  <a:schemeClr val="tx1">
                    <a:lumMod val="95000"/>
                    <a:lumOff val="5000"/>
                  </a:schemeClr>
                </a:solidFill>
              </a:rPr>
              <a:t>The collection of all entities of a particular entity type in the database at any point in time is called an </a:t>
            </a:r>
            <a:r>
              <a:rPr lang="en-US" b="1" dirty="0">
                <a:solidFill>
                  <a:srgbClr val="C00000"/>
                </a:solidFill>
              </a:rPr>
              <a:t>entity set or entity collection </a:t>
            </a:r>
            <a:r>
              <a:rPr lang="en-US" dirty="0">
                <a:solidFill>
                  <a:schemeClr val="tx1">
                    <a:lumMod val="95000"/>
                    <a:lumOff val="5000"/>
                  </a:schemeClr>
                </a:solidFill>
              </a:rPr>
              <a:t>is usually referred to using the same name as the entity type, even though they are two separate concepts. </a:t>
            </a:r>
          </a:p>
          <a:p>
            <a:r>
              <a:rPr lang="en-US" dirty="0">
                <a:solidFill>
                  <a:schemeClr val="tx1">
                    <a:lumMod val="95000"/>
                    <a:lumOff val="5000"/>
                  </a:schemeClr>
                </a:solidFill>
              </a:rPr>
              <a:t>For example, EMPLOYEE refers to both a type of entity as well as the current collection of all employee entities in the database. </a:t>
            </a:r>
          </a:p>
          <a:p>
            <a:r>
              <a:rPr lang="en-US" dirty="0">
                <a:solidFill>
                  <a:schemeClr val="tx1">
                    <a:lumMod val="95000"/>
                    <a:lumOff val="5000"/>
                  </a:schemeClr>
                </a:solidFill>
              </a:rPr>
              <a:t>An </a:t>
            </a:r>
            <a:r>
              <a:rPr lang="en-US" b="1" dirty="0">
                <a:solidFill>
                  <a:srgbClr val="C00000"/>
                </a:solidFill>
              </a:rPr>
              <a:t>entity type </a:t>
            </a:r>
            <a:r>
              <a:rPr lang="en-US" dirty="0">
                <a:solidFill>
                  <a:schemeClr val="tx1">
                    <a:lumMod val="95000"/>
                    <a:lumOff val="5000"/>
                  </a:schemeClr>
                </a:solidFill>
              </a:rPr>
              <a:t>is represented in ER as a rectangular box enclosing the entity type name. </a:t>
            </a:r>
          </a:p>
          <a:p>
            <a:r>
              <a:rPr lang="en-US" b="1" dirty="0">
                <a:solidFill>
                  <a:srgbClr val="C00000"/>
                </a:solidFill>
              </a:rPr>
              <a:t>Attribute names </a:t>
            </a:r>
            <a:r>
              <a:rPr lang="en-US" dirty="0">
                <a:solidFill>
                  <a:schemeClr val="tx1">
                    <a:lumMod val="95000"/>
                    <a:lumOff val="5000"/>
                  </a:schemeClr>
                </a:solidFill>
              </a:rPr>
              <a:t>are enclosed in ovals and are attached to their entity type by straight lines. </a:t>
            </a:r>
          </a:p>
        </p:txBody>
      </p:sp>
    </p:spTree>
    <p:extLst>
      <p:ext uri="{BB962C8B-B14F-4D97-AF65-F5344CB8AC3E}">
        <p14:creationId xmlns:p14="http://schemas.microsoft.com/office/powerpoint/2010/main" val="961050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591503"/>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Entity Types, Entity Sets, Keys, and Value Sets</a:t>
            </a:r>
          </a:p>
          <a:p>
            <a:r>
              <a:rPr lang="en-US" b="1" u="sng" dirty="0">
                <a:solidFill>
                  <a:srgbClr val="FF0000"/>
                </a:solidFill>
              </a:rPr>
              <a:t>Entity Types and Entity Sets</a:t>
            </a:r>
            <a:endParaRPr lang="en-US" dirty="0">
              <a:solidFill>
                <a:schemeClr val="tx1">
                  <a:lumMod val="95000"/>
                  <a:lumOff val="5000"/>
                </a:schemeClr>
              </a:solidFill>
            </a:endParaRPr>
          </a:p>
          <a:p>
            <a:r>
              <a:rPr lang="en-US" b="1" dirty="0">
                <a:solidFill>
                  <a:srgbClr val="C00000"/>
                </a:solidFill>
              </a:rPr>
              <a:t>Composite attributes </a:t>
            </a:r>
            <a:r>
              <a:rPr lang="en-US" dirty="0">
                <a:solidFill>
                  <a:schemeClr val="tx1">
                    <a:lumMod val="95000"/>
                    <a:lumOff val="5000"/>
                  </a:schemeClr>
                </a:solidFill>
              </a:rPr>
              <a:t>are attached to their component attributes by straight lines.</a:t>
            </a:r>
          </a:p>
          <a:p>
            <a:r>
              <a:rPr lang="en-US" b="1" dirty="0">
                <a:solidFill>
                  <a:srgbClr val="C00000"/>
                </a:solidFill>
              </a:rPr>
              <a:t>Multivalued attribu</a:t>
            </a:r>
            <a:r>
              <a:rPr lang="en-US" dirty="0">
                <a:solidFill>
                  <a:schemeClr val="tx1">
                    <a:lumMod val="95000"/>
                    <a:lumOff val="5000"/>
                  </a:schemeClr>
                </a:solidFill>
              </a:rPr>
              <a:t>tes are displayed in double ovals. </a:t>
            </a:r>
          </a:p>
          <a:p>
            <a:r>
              <a:rPr lang="en-US" dirty="0">
                <a:solidFill>
                  <a:schemeClr val="tx1">
                    <a:lumMod val="95000"/>
                    <a:lumOff val="5000"/>
                  </a:schemeClr>
                </a:solidFill>
              </a:rPr>
              <a:t>An entity type describes the </a:t>
            </a:r>
            <a:r>
              <a:rPr lang="en-US" b="1" dirty="0">
                <a:solidFill>
                  <a:srgbClr val="C00000"/>
                </a:solidFill>
              </a:rPr>
              <a:t>schema or intension </a:t>
            </a:r>
            <a:r>
              <a:rPr lang="en-US" dirty="0">
                <a:solidFill>
                  <a:schemeClr val="tx1">
                    <a:lumMod val="95000"/>
                    <a:lumOff val="5000"/>
                  </a:schemeClr>
                </a:solidFill>
              </a:rPr>
              <a:t>for a set of entities that share the same structure. </a:t>
            </a:r>
          </a:p>
          <a:p>
            <a:r>
              <a:rPr lang="en-US" dirty="0">
                <a:solidFill>
                  <a:schemeClr val="tx1">
                    <a:lumMod val="95000"/>
                    <a:lumOff val="5000"/>
                  </a:schemeClr>
                </a:solidFill>
              </a:rPr>
              <a:t>The collection of entities of a particular entity type is grouped into an entity set, which is also called the </a:t>
            </a:r>
            <a:r>
              <a:rPr lang="en-US" b="1" dirty="0">
                <a:solidFill>
                  <a:srgbClr val="C00000"/>
                </a:solidFill>
              </a:rPr>
              <a:t>extension</a:t>
            </a:r>
            <a:r>
              <a:rPr lang="en-US" dirty="0">
                <a:solidFill>
                  <a:schemeClr val="tx1">
                    <a:lumMod val="95000"/>
                    <a:lumOff val="5000"/>
                  </a:schemeClr>
                </a:solidFill>
              </a:rPr>
              <a:t> of the entity type.</a:t>
            </a:r>
          </a:p>
        </p:txBody>
      </p:sp>
    </p:spTree>
    <p:extLst>
      <p:ext uri="{BB962C8B-B14F-4D97-AF65-F5344CB8AC3E}">
        <p14:creationId xmlns:p14="http://schemas.microsoft.com/office/powerpoint/2010/main" val="2782512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Entity Types, Entity Sets, Keys, and Value Sets</a:t>
            </a:r>
          </a:p>
          <a:p>
            <a:r>
              <a:rPr lang="en-US" b="1" u="sng" dirty="0">
                <a:solidFill>
                  <a:srgbClr val="FF0000"/>
                </a:solidFill>
              </a:rPr>
              <a:t>Key Attributes of an Entity Type</a:t>
            </a:r>
          </a:p>
          <a:p>
            <a:r>
              <a:rPr lang="en-US" dirty="0">
                <a:solidFill>
                  <a:schemeClr val="tx1">
                    <a:lumMod val="95000"/>
                    <a:lumOff val="5000"/>
                  </a:schemeClr>
                </a:solidFill>
              </a:rPr>
              <a:t>An important constraint on the entities of an entity type is the</a:t>
            </a:r>
            <a:r>
              <a:rPr lang="en-US" b="1" dirty="0">
                <a:solidFill>
                  <a:srgbClr val="C00000"/>
                </a:solidFill>
              </a:rPr>
              <a:t> key or uniqueness constraint on attributes</a:t>
            </a:r>
            <a:r>
              <a:rPr lang="en-US" dirty="0">
                <a:solidFill>
                  <a:schemeClr val="tx1">
                    <a:lumMod val="95000"/>
                    <a:lumOff val="5000"/>
                  </a:schemeClr>
                </a:solidFill>
              </a:rPr>
              <a:t>.</a:t>
            </a:r>
          </a:p>
          <a:p>
            <a:r>
              <a:rPr lang="en-US" dirty="0">
                <a:solidFill>
                  <a:schemeClr val="tx1">
                    <a:lumMod val="95000"/>
                    <a:lumOff val="5000"/>
                  </a:schemeClr>
                </a:solidFill>
              </a:rPr>
              <a:t>An entity type usually has one or more attributes whose values are distinct for each individual entity in the entity set. Such an attribute is called a </a:t>
            </a:r>
            <a:r>
              <a:rPr lang="en-US" b="1" dirty="0">
                <a:solidFill>
                  <a:srgbClr val="C00000"/>
                </a:solidFill>
              </a:rPr>
              <a:t>key attribute</a:t>
            </a:r>
            <a:r>
              <a:rPr lang="en-US" dirty="0">
                <a:solidFill>
                  <a:schemeClr val="tx1">
                    <a:lumMod val="95000"/>
                    <a:lumOff val="5000"/>
                  </a:schemeClr>
                </a:solidFill>
              </a:rPr>
              <a:t>, and its values can be used to identify each entity uniquely.</a:t>
            </a:r>
          </a:p>
          <a:p>
            <a:r>
              <a:rPr lang="en-US" dirty="0">
                <a:solidFill>
                  <a:schemeClr val="tx1">
                    <a:lumMod val="95000"/>
                    <a:lumOff val="5000"/>
                  </a:schemeClr>
                </a:solidFill>
              </a:rPr>
              <a:t>For example, the Name attribute is a key of the COMPANY entity type in Figure 3.6 because no two companies are allowed to have the same name. </a:t>
            </a:r>
          </a:p>
          <a:p>
            <a:r>
              <a:rPr lang="en-US" dirty="0">
                <a:solidFill>
                  <a:schemeClr val="tx1">
                    <a:lumMod val="95000"/>
                    <a:lumOff val="5000"/>
                  </a:schemeClr>
                </a:solidFill>
              </a:rPr>
              <a:t>For the PERSON entity type, a typical key attribute is </a:t>
            </a:r>
            <a:r>
              <a:rPr lang="en-US" dirty="0" err="1">
                <a:solidFill>
                  <a:schemeClr val="tx1">
                    <a:lumMod val="95000"/>
                    <a:lumOff val="5000"/>
                  </a:schemeClr>
                </a:solidFill>
              </a:rPr>
              <a:t>Ssn</a:t>
            </a:r>
            <a:r>
              <a:rPr lang="en-US" dirty="0">
                <a:solidFill>
                  <a:schemeClr val="tx1">
                    <a:lumMod val="95000"/>
                    <a:lumOff val="5000"/>
                  </a:schemeClr>
                </a:solidFill>
              </a:rPr>
              <a:t> (Social Security number). </a:t>
            </a:r>
          </a:p>
        </p:txBody>
      </p:sp>
    </p:spTree>
    <p:extLst>
      <p:ext uri="{BB962C8B-B14F-4D97-AF65-F5344CB8AC3E}">
        <p14:creationId xmlns:p14="http://schemas.microsoft.com/office/powerpoint/2010/main" val="198679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512578" y="1804017"/>
            <a:ext cx="5797606" cy="4591503"/>
          </a:xfrm>
        </p:spPr>
        <p:txBody>
          <a:bodyPr>
            <a:normAutofit fontScale="92500" lnSpcReduction="20000"/>
          </a:bodyPr>
          <a:lstStyle/>
          <a:p>
            <a:r>
              <a:rPr lang="en-US" sz="2400" dirty="0"/>
              <a:t>Figure 3.1 shows a simplified overview of the database design process. </a:t>
            </a:r>
          </a:p>
          <a:p>
            <a:r>
              <a:rPr lang="en-US" sz="2400" dirty="0"/>
              <a:t>The first step is: </a:t>
            </a:r>
            <a:r>
              <a:rPr lang="en-US" sz="2400" b="1" dirty="0">
                <a:solidFill>
                  <a:schemeClr val="accent5"/>
                </a:solidFill>
              </a:rPr>
              <a:t>Requirements collection and analysis.</a:t>
            </a:r>
          </a:p>
          <a:p>
            <a:r>
              <a:rPr lang="en-US" sz="2400" dirty="0">
                <a:solidFill>
                  <a:schemeClr val="tx1">
                    <a:lumMod val="95000"/>
                    <a:lumOff val="5000"/>
                  </a:schemeClr>
                </a:solidFill>
              </a:rPr>
              <a:t>The database designers interview prospective database users to understand and document their </a:t>
            </a:r>
            <a:r>
              <a:rPr lang="en-US" sz="2400" b="1" dirty="0">
                <a:solidFill>
                  <a:srgbClr val="C00000"/>
                </a:solidFill>
              </a:rPr>
              <a:t>data requirements</a:t>
            </a:r>
            <a:r>
              <a:rPr lang="en-US" sz="2400" dirty="0">
                <a:solidFill>
                  <a:schemeClr val="tx1">
                    <a:lumMod val="95000"/>
                    <a:lumOff val="5000"/>
                  </a:schemeClr>
                </a:solidFill>
              </a:rPr>
              <a:t>. </a:t>
            </a:r>
          </a:p>
          <a:p>
            <a:r>
              <a:rPr lang="en-US" sz="2400" dirty="0">
                <a:solidFill>
                  <a:schemeClr val="tx1">
                    <a:lumMod val="95000"/>
                    <a:lumOff val="5000"/>
                  </a:schemeClr>
                </a:solidFill>
              </a:rPr>
              <a:t>The </a:t>
            </a:r>
            <a:r>
              <a:rPr lang="en-US" sz="2400" b="1" dirty="0">
                <a:solidFill>
                  <a:srgbClr val="C00000"/>
                </a:solidFill>
              </a:rPr>
              <a:t>result</a:t>
            </a:r>
            <a:r>
              <a:rPr lang="en-US" sz="2400" dirty="0">
                <a:solidFill>
                  <a:schemeClr val="tx1">
                    <a:lumMod val="95000"/>
                    <a:lumOff val="5000"/>
                  </a:schemeClr>
                </a:solidFill>
              </a:rPr>
              <a:t> of this step is a concisely written set of </a:t>
            </a:r>
            <a:r>
              <a:rPr lang="en-US" sz="2400" b="1" i="1" dirty="0">
                <a:solidFill>
                  <a:srgbClr val="C00000"/>
                </a:solidFill>
              </a:rPr>
              <a:t>users’ requirements</a:t>
            </a:r>
            <a:r>
              <a:rPr lang="en-US" sz="2400" dirty="0">
                <a:solidFill>
                  <a:schemeClr val="tx1">
                    <a:lumMod val="95000"/>
                    <a:lumOff val="5000"/>
                  </a:schemeClr>
                </a:solidFill>
              </a:rPr>
              <a:t>.</a:t>
            </a:r>
          </a:p>
          <a:p>
            <a:pPr lvl="1"/>
            <a:r>
              <a:rPr lang="en-US" sz="2200" dirty="0">
                <a:solidFill>
                  <a:schemeClr val="tx1">
                    <a:lumMod val="95000"/>
                    <a:lumOff val="5000"/>
                  </a:schemeClr>
                </a:solidFill>
              </a:rPr>
              <a:t>a description of the data used;</a:t>
            </a:r>
          </a:p>
          <a:p>
            <a:pPr lvl="1"/>
            <a:r>
              <a:rPr lang="en-US" sz="2200" dirty="0">
                <a:solidFill>
                  <a:schemeClr val="tx1">
                    <a:lumMod val="95000"/>
                    <a:lumOff val="5000"/>
                  </a:schemeClr>
                </a:solidFill>
              </a:rPr>
              <a:t>the details of how data is to be used;</a:t>
            </a:r>
          </a:p>
          <a:p>
            <a:pPr lvl="1"/>
            <a:r>
              <a:rPr lang="en-US" sz="2200" dirty="0">
                <a:solidFill>
                  <a:schemeClr val="tx1">
                    <a:lumMod val="95000"/>
                    <a:lumOff val="5000"/>
                  </a:schemeClr>
                </a:solidFill>
              </a:rPr>
              <a:t>any additional requirements for the new database system.</a:t>
            </a:r>
          </a:p>
        </p:txBody>
      </p:sp>
      <p:pic>
        <p:nvPicPr>
          <p:cNvPr id="11" name="Picture 10"/>
          <p:cNvPicPr>
            <a:picLocks noChangeAspect="1"/>
          </p:cNvPicPr>
          <p:nvPr/>
        </p:nvPicPr>
        <p:blipFill rotWithShape="1">
          <a:blip r:embed="rId2"/>
          <a:srcRect l="8823"/>
          <a:stretch/>
        </p:blipFill>
        <p:spPr>
          <a:xfrm>
            <a:off x="6614983" y="1036525"/>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9803027" y="2158314"/>
            <a:ext cx="1672282" cy="7496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288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Entity Types, Entity Sets, Keys, and Value Sets</a:t>
            </a:r>
          </a:p>
          <a:p>
            <a:r>
              <a:rPr lang="en-US" b="1" u="sng" dirty="0">
                <a:solidFill>
                  <a:srgbClr val="FF0000"/>
                </a:solidFill>
              </a:rPr>
              <a:t>Key Attributes of an Entity Type</a:t>
            </a:r>
          </a:p>
          <a:p>
            <a:r>
              <a:rPr lang="en-US" dirty="0">
                <a:solidFill>
                  <a:schemeClr val="tx1">
                    <a:lumMod val="95000"/>
                    <a:lumOff val="5000"/>
                  </a:schemeClr>
                </a:solidFill>
              </a:rPr>
              <a:t>Sometimes several attributes together form a key, </a:t>
            </a:r>
            <a:r>
              <a:rPr lang="en-US" b="1" dirty="0">
                <a:solidFill>
                  <a:srgbClr val="C00000"/>
                </a:solidFill>
              </a:rPr>
              <a:t>meaning that the combination of the attribute values must be distinct for each entity</a:t>
            </a:r>
            <a:r>
              <a:rPr lang="en-US" dirty="0">
                <a:solidFill>
                  <a:schemeClr val="tx1">
                    <a:lumMod val="95000"/>
                    <a:lumOff val="5000"/>
                  </a:schemeClr>
                </a:solidFill>
              </a:rPr>
              <a:t>. </a:t>
            </a:r>
          </a:p>
          <a:p>
            <a:r>
              <a:rPr lang="en-US" dirty="0">
                <a:solidFill>
                  <a:schemeClr val="tx1">
                    <a:lumMod val="95000"/>
                    <a:lumOff val="5000"/>
                  </a:schemeClr>
                </a:solidFill>
              </a:rPr>
              <a:t>If a set of attributes possesses this property, the proper way to represent this in the ER model that we describe here is to define a composite attribute and designate it as a key attribute of the entity type. </a:t>
            </a:r>
          </a:p>
        </p:txBody>
      </p:sp>
    </p:spTree>
    <p:extLst>
      <p:ext uri="{BB962C8B-B14F-4D97-AF65-F5344CB8AC3E}">
        <p14:creationId xmlns:p14="http://schemas.microsoft.com/office/powerpoint/2010/main" val="2303554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893346"/>
          </a:xfrm>
        </p:spPr>
        <p:txBody>
          <a:bodyPr>
            <a:normAutofit lnSpcReduction="10000"/>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Entity Types, Entity Sets, Keys, and Value Sets</a:t>
            </a:r>
          </a:p>
          <a:p>
            <a:r>
              <a:rPr lang="en-US" b="1" u="sng" dirty="0">
                <a:solidFill>
                  <a:srgbClr val="FF0000"/>
                </a:solidFill>
              </a:rPr>
              <a:t>Key Attributes of an Entity Type</a:t>
            </a:r>
          </a:p>
          <a:p>
            <a:r>
              <a:rPr lang="en-US" dirty="0">
                <a:solidFill>
                  <a:schemeClr val="tx1">
                    <a:lumMod val="95000"/>
                    <a:lumOff val="5000"/>
                  </a:schemeClr>
                </a:solidFill>
              </a:rPr>
              <a:t>In ER diagrammatic notation, </a:t>
            </a:r>
            <a:r>
              <a:rPr lang="en-US" b="1" dirty="0">
                <a:solidFill>
                  <a:srgbClr val="C00000"/>
                </a:solidFill>
              </a:rPr>
              <a:t>each key attribute has its name underlined inside the oval</a:t>
            </a:r>
            <a:r>
              <a:rPr lang="en-US" dirty="0">
                <a:solidFill>
                  <a:schemeClr val="tx1">
                    <a:lumMod val="95000"/>
                    <a:lumOff val="5000"/>
                  </a:schemeClr>
                </a:solidFill>
              </a:rPr>
              <a:t>.</a:t>
            </a:r>
          </a:p>
          <a:p>
            <a:r>
              <a:rPr lang="en-US" dirty="0">
                <a:solidFill>
                  <a:schemeClr val="tx1">
                    <a:lumMod val="95000"/>
                    <a:lumOff val="5000"/>
                  </a:schemeClr>
                </a:solidFill>
              </a:rPr>
              <a:t>Hence, it is a constraint that prohibits any two entities from having the same value for the key attribute at the same time. </a:t>
            </a:r>
          </a:p>
          <a:p>
            <a:r>
              <a:rPr lang="en-US" dirty="0">
                <a:solidFill>
                  <a:schemeClr val="tx1">
                    <a:lumMod val="95000"/>
                    <a:lumOff val="5000"/>
                  </a:schemeClr>
                </a:solidFill>
              </a:rPr>
              <a:t>Some entity types have more than one key attribute. For example, each of the </a:t>
            </a:r>
            <a:r>
              <a:rPr lang="en-US" dirty="0" err="1">
                <a:solidFill>
                  <a:schemeClr val="tx1">
                    <a:lumMod val="95000"/>
                    <a:lumOff val="5000"/>
                  </a:schemeClr>
                </a:solidFill>
              </a:rPr>
              <a:t>Vehicle_id</a:t>
            </a:r>
            <a:r>
              <a:rPr lang="en-US" dirty="0">
                <a:solidFill>
                  <a:schemeClr val="tx1">
                    <a:lumMod val="95000"/>
                    <a:lumOff val="5000"/>
                  </a:schemeClr>
                </a:solidFill>
              </a:rPr>
              <a:t> and Registration attributes of the entity type CAR (Figure 3.7) is a key in its own right. </a:t>
            </a:r>
          </a:p>
          <a:p>
            <a:r>
              <a:rPr lang="en-US" dirty="0">
                <a:solidFill>
                  <a:schemeClr val="tx1">
                    <a:lumMod val="95000"/>
                    <a:lumOff val="5000"/>
                  </a:schemeClr>
                </a:solidFill>
              </a:rPr>
              <a:t>The Registration attribute is an example of a composite key formed from two simple component attributes, State and Number, neither of which is a key on its own. </a:t>
            </a:r>
          </a:p>
          <a:p>
            <a:r>
              <a:rPr lang="en-US" dirty="0">
                <a:solidFill>
                  <a:schemeClr val="tx1">
                    <a:lumMod val="95000"/>
                    <a:lumOff val="5000"/>
                  </a:schemeClr>
                </a:solidFill>
              </a:rPr>
              <a:t>An entity type may also have no key, in which case it is called a </a:t>
            </a:r>
            <a:r>
              <a:rPr lang="en-US" b="1" dirty="0">
                <a:solidFill>
                  <a:srgbClr val="C00000"/>
                </a:solidFill>
              </a:rPr>
              <a:t>weak entity type</a:t>
            </a:r>
          </a:p>
          <a:p>
            <a:r>
              <a:rPr lang="en-US" dirty="0">
                <a:solidFill>
                  <a:schemeClr val="tx1">
                    <a:lumMod val="95000"/>
                    <a:lumOff val="5000"/>
                  </a:schemeClr>
                </a:solidFill>
              </a:rPr>
              <a:t>In our diagrammatic notation, </a:t>
            </a:r>
            <a:r>
              <a:rPr lang="en-US" b="1" dirty="0">
                <a:solidFill>
                  <a:srgbClr val="C00000"/>
                </a:solidFill>
              </a:rPr>
              <a:t>if two attributes are underlined separately, then each is a key on its own.</a:t>
            </a:r>
          </a:p>
        </p:txBody>
      </p:sp>
    </p:spTree>
    <p:extLst>
      <p:ext uri="{BB962C8B-B14F-4D97-AF65-F5344CB8AC3E}">
        <p14:creationId xmlns:p14="http://schemas.microsoft.com/office/powerpoint/2010/main" val="4222378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Entity Types, Entity Sets, Keys, and Value Sets</a:t>
            </a:r>
          </a:p>
          <a:p>
            <a:r>
              <a:rPr lang="en-US" b="1" u="sng" dirty="0">
                <a:solidFill>
                  <a:srgbClr val="FF0000"/>
                </a:solidFill>
              </a:rPr>
              <a:t>Key Attributes of an Entity Type</a:t>
            </a:r>
          </a:p>
        </p:txBody>
      </p:sp>
      <p:pic>
        <p:nvPicPr>
          <p:cNvPr id="4" name="Picture 3"/>
          <p:cNvPicPr>
            <a:picLocks noChangeAspect="1"/>
          </p:cNvPicPr>
          <p:nvPr/>
        </p:nvPicPr>
        <p:blipFill>
          <a:blip r:embed="rId2"/>
          <a:stretch>
            <a:fillRect/>
          </a:stretch>
        </p:blipFill>
        <p:spPr>
          <a:xfrm>
            <a:off x="6387413" y="2287030"/>
            <a:ext cx="4953000" cy="4229100"/>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2199424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Initial Conceptual Design of the COMPANY Database</a:t>
            </a:r>
          </a:p>
          <a:p>
            <a:r>
              <a:rPr lang="en-US" dirty="0">
                <a:solidFill>
                  <a:schemeClr val="tx1">
                    <a:lumMod val="95000"/>
                    <a:lumOff val="5000"/>
                  </a:schemeClr>
                </a:solidFill>
              </a:rPr>
              <a:t>We can now define the entity types for the COMPANY database, based on the requirements.</a:t>
            </a:r>
          </a:p>
          <a:p>
            <a:r>
              <a:rPr lang="en-US" dirty="0">
                <a:solidFill>
                  <a:schemeClr val="tx1">
                    <a:lumMod val="95000"/>
                    <a:lumOff val="5000"/>
                  </a:schemeClr>
                </a:solidFill>
              </a:rPr>
              <a:t>1. An entity type DEPARTMENT with attributes:</a:t>
            </a:r>
          </a:p>
          <a:p>
            <a:pPr lvl="1"/>
            <a:r>
              <a:rPr lang="en-US" dirty="0">
                <a:solidFill>
                  <a:schemeClr val="tx1">
                    <a:lumMod val="95000"/>
                    <a:lumOff val="5000"/>
                  </a:schemeClr>
                </a:solidFill>
              </a:rPr>
              <a:t>Name, Number, Locations, Manager, and </a:t>
            </a:r>
            <a:r>
              <a:rPr lang="en-US" dirty="0" err="1">
                <a:solidFill>
                  <a:schemeClr val="tx1">
                    <a:lumMod val="95000"/>
                    <a:lumOff val="5000"/>
                  </a:schemeClr>
                </a:solidFill>
              </a:rPr>
              <a:t>Manager_start_date</a:t>
            </a:r>
            <a:r>
              <a:rPr lang="en-US" dirty="0">
                <a:solidFill>
                  <a:schemeClr val="tx1">
                    <a:lumMod val="95000"/>
                    <a:lumOff val="5000"/>
                  </a:schemeClr>
                </a:solidFill>
              </a:rPr>
              <a:t>. </a:t>
            </a:r>
          </a:p>
          <a:p>
            <a:pPr lvl="1"/>
            <a:r>
              <a:rPr lang="en-US" dirty="0">
                <a:solidFill>
                  <a:schemeClr val="tx1">
                    <a:lumMod val="95000"/>
                    <a:lumOff val="5000"/>
                  </a:schemeClr>
                </a:solidFill>
              </a:rPr>
              <a:t>Locations is the only multivalued attribute. </a:t>
            </a:r>
          </a:p>
          <a:p>
            <a:pPr lvl="1"/>
            <a:r>
              <a:rPr lang="en-US" dirty="0">
                <a:solidFill>
                  <a:schemeClr val="tx1">
                    <a:lumMod val="95000"/>
                    <a:lumOff val="5000"/>
                  </a:schemeClr>
                </a:solidFill>
              </a:rPr>
              <a:t>We can specify that both Name and Number are (separate) key attributes because each was specified to be unique.</a:t>
            </a:r>
          </a:p>
          <a:p>
            <a:r>
              <a:rPr lang="en-US" dirty="0">
                <a:solidFill>
                  <a:schemeClr val="tx1">
                    <a:lumMod val="95000"/>
                    <a:lumOff val="5000"/>
                  </a:schemeClr>
                </a:solidFill>
              </a:rPr>
              <a:t>2. An entity type PROJECT with attributes:</a:t>
            </a:r>
          </a:p>
          <a:p>
            <a:pPr lvl="1"/>
            <a:r>
              <a:rPr lang="en-US" dirty="0">
                <a:solidFill>
                  <a:schemeClr val="tx1">
                    <a:lumMod val="95000"/>
                    <a:lumOff val="5000"/>
                  </a:schemeClr>
                </a:solidFill>
              </a:rPr>
              <a:t>Name, Number, Location, and </a:t>
            </a:r>
            <a:r>
              <a:rPr lang="en-US" dirty="0" err="1">
                <a:solidFill>
                  <a:schemeClr val="tx1">
                    <a:lumMod val="95000"/>
                    <a:lumOff val="5000"/>
                  </a:schemeClr>
                </a:solidFill>
              </a:rPr>
              <a:t>Controlling_department</a:t>
            </a:r>
            <a:r>
              <a:rPr lang="en-US" dirty="0">
                <a:solidFill>
                  <a:schemeClr val="tx1">
                    <a:lumMod val="95000"/>
                    <a:lumOff val="5000"/>
                  </a:schemeClr>
                </a:solidFill>
              </a:rPr>
              <a:t>. </a:t>
            </a:r>
          </a:p>
          <a:p>
            <a:pPr lvl="1"/>
            <a:r>
              <a:rPr lang="en-US" dirty="0">
                <a:solidFill>
                  <a:schemeClr val="tx1">
                    <a:lumMod val="95000"/>
                    <a:lumOff val="5000"/>
                  </a:schemeClr>
                </a:solidFill>
              </a:rPr>
              <a:t>Both Name and Number are (separate) key attributes.</a:t>
            </a:r>
          </a:p>
        </p:txBody>
      </p:sp>
    </p:spTree>
    <p:extLst>
      <p:ext uri="{BB962C8B-B14F-4D97-AF65-F5344CB8AC3E}">
        <p14:creationId xmlns:p14="http://schemas.microsoft.com/office/powerpoint/2010/main" val="915398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Initial Conceptual Design of the COMPANY Database</a:t>
            </a:r>
          </a:p>
          <a:p>
            <a:r>
              <a:rPr lang="en-US" dirty="0">
                <a:solidFill>
                  <a:schemeClr val="tx1">
                    <a:lumMod val="95000"/>
                    <a:lumOff val="5000"/>
                  </a:schemeClr>
                </a:solidFill>
              </a:rPr>
              <a:t>We can now define the entity types for the COMPANY database, based on the requirements.</a:t>
            </a:r>
          </a:p>
          <a:p>
            <a:r>
              <a:rPr lang="en-US" dirty="0">
                <a:solidFill>
                  <a:schemeClr val="tx1">
                    <a:lumMod val="95000"/>
                    <a:lumOff val="5000"/>
                  </a:schemeClr>
                </a:solidFill>
              </a:rPr>
              <a:t>3. An entity type EMPLOYEE with attributes:</a:t>
            </a:r>
          </a:p>
          <a:p>
            <a:pPr lvl="1"/>
            <a:r>
              <a:rPr lang="en-US" dirty="0">
                <a:solidFill>
                  <a:schemeClr val="tx1">
                    <a:lumMod val="95000"/>
                    <a:lumOff val="5000"/>
                  </a:schemeClr>
                </a:solidFill>
              </a:rPr>
              <a:t>Name, </a:t>
            </a:r>
            <a:r>
              <a:rPr lang="en-US" dirty="0" err="1">
                <a:solidFill>
                  <a:schemeClr val="tx1">
                    <a:lumMod val="95000"/>
                    <a:lumOff val="5000"/>
                  </a:schemeClr>
                </a:solidFill>
              </a:rPr>
              <a:t>Ssn</a:t>
            </a:r>
            <a:r>
              <a:rPr lang="en-US" dirty="0">
                <a:solidFill>
                  <a:schemeClr val="tx1">
                    <a:lumMod val="95000"/>
                    <a:lumOff val="5000"/>
                  </a:schemeClr>
                </a:solidFill>
              </a:rPr>
              <a:t>, Sex, Address, Salary, </a:t>
            </a:r>
            <a:r>
              <a:rPr lang="en-US" dirty="0" err="1">
                <a:solidFill>
                  <a:schemeClr val="tx1">
                    <a:lumMod val="95000"/>
                    <a:lumOff val="5000"/>
                  </a:schemeClr>
                </a:solidFill>
              </a:rPr>
              <a:t>Birth_date</a:t>
            </a:r>
            <a:r>
              <a:rPr lang="en-US" dirty="0">
                <a:solidFill>
                  <a:schemeClr val="tx1">
                    <a:lumMod val="95000"/>
                    <a:lumOff val="5000"/>
                  </a:schemeClr>
                </a:solidFill>
              </a:rPr>
              <a:t>, Department, and Supervisor. </a:t>
            </a:r>
          </a:p>
          <a:p>
            <a:pPr lvl="1"/>
            <a:r>
              <a:rPr lang="en-US" dirty="0">
                <a:solidFill>
                  <a:schemeClr val="tx1">
                    <a:lumMod val="95000"/>
                    <a:lumOff val="5000"/>
                  </a:schemeClr>
                </a:solidFill>
              </a:rPr>
              <a:t>Both Name and Address may be composite attributes.</a:t>
            </a:r>
          </a:p>
          <a:p>
            <a:pPr lvl="1"/>
            <a:r>
              <a:rPr lang="en-US" dirty="0">
                <a:solidFill>
                  <a:schemeClr val="tx1">
                    <a:lumMod val="95000"/>
                    <a:lumOff val="5000"/>
                  </a:schemeClr>
                </a:solidFill>
              </a:rPr>
              <a:t>In our example, Name is modeled as a composite attribute, whereas Address is not, presumably after consultation with the users.</a:t>
            </a:r>
          </a:p>
          <a:p>
            <a:r>
              <a:rPr lang="en-US" dirty="0">
                <a:solidFill>
                  <a:schemeClr val="tx1">
                    <a:lumMod val="95000"/>
                    <a:lumOff val="5000"/>
                  </a:schemeClr>
                </a:solidFill>
              </a:rPr>
              <a:t>4. An entity type DEPENDENT with attributes </a:t>
            </a:r>
          </a:p>
          <a:p>
            <a:pPr lvl="1"/>
            <a:r>
              <a:rPr lang="en-US" dirty="0">
                <a:solidFill>
                  <a:schemeClr val="tx1">
                    <a:lumMod val="95000"/>
                    <a:lumOff val="5000"/>
                  </a:schemeClr>
                </a:solidFill>
              </a:rPr>
              <a:t>Employee, </a:t>
            </a:r>
            <a:r>
              <a:rPr lang="en-US" dirty="0" err="1">
                <a:solidFill>
                  <a:schemeClr val="tx1">
                    <a:lumMod val="95000"/>
                    <a:lumOff val="5000"/>
                  </a:schemeClr>
                </a:solidFill>
              </a:rPr>
              <a:t>Dependent_name</a:t>
            </a:r>
            <a:r>
              <a:rPr lang="en-US" dirty="0">
                <a:solidFill>
                  <a:schemeClr val="tx1">
                    <a:lumMod val="95000"/>
                    <a:lumOff val="5000"/>
                  </a:schemeClr>
                </a:solidFill>
              </a:rPr>
              <a:t>, Sex, </a:t>
            </a:r>
            <a:r>
              <a:rPr lang="en-US" dirty="0" err="1">
                <a:solidFill>
                  <a:schemeClr val="tx1">
                    <a:lumMod val="95000"/>
                    <a:lumOff val="5000"/>
                  </a:schemeClr>
                </a:solidFill>
              </a:rPr>
              <a:t>Birth_date</a:t>
            </a:r>
            <a:r>
              <a:rPr lang="en-US" dirty="0">
                <a:solidFill>
                  <a:schemeClr val="tx1">
                    <a:lumMod val="95000"/>
                    <a:lumOff val="5000"/>
                  </a:schemeClr>
                </a:solidFill>
              </a:rPr>
              <a:t>, and Relationship (to the employee).</a:t>
            </a:r>
          </a:p>
        </p:txBody>
      </p:sp>
    </p:spTree>
    <p:extLst>
      <p:ext uri="{BB962C8B-B14F-4D97-AF65-F5344CB8AC3E}">
        <p14:creationId xmlns:p14="http://schemas.microsoft.com/office/powerpoint/2010/main" val="1332313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9290450"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Initial Conceptual Design of the COMPANY Database</a:t>
            </a:r>
          </a:p>
          <a:p>
            <a:r>
              <a:rPr lang="en-US" sz="2000" dirty="0">
                <a:solidFill>
                  <a:schemeClr val="tx1">
                    <a:lumMod val="95000"/>
                    <a:lumOff val="5000"/>
                  </a:schemeClr>
                </a:solidFill>
              </a:rPr>
              <a:t>Another requirement is that: </a:t>
            </a:r>
            <a:r>
              <a:rPr lang="en-US" sz="2000" b="1" dirty="0">
                <a:solidFill>
                  <a:srgbClr val="C00000"/>
                </a:solidFill>
              </a:rPr>
              <a:t>an employee can work on several projects, and the database has to store the number of hours per week an employee works on each project. </a:t>
            </a:r>
          </a:p>
          <a:p>
            <a:r>
              <a:rPr lang="en-US" sz="2000" dirty="0">
                <a:solidFill>
                  <a:schemeClr val="tx1">
                    <a:lumMod val="95000"/>
                    <a:lumOff val="5000"/>
                  </a:schemeClr>
                </a:solidFill>
              </a:rPr>
              <a:t>It can be represented by a multivalued composite attribute of EMPLOYEE called </a:t>
            </a:r>
            <a:r>
              <a:rPr lang="en-US" sz="2000" dirty="0" err="1">
                <a:solidFill>
                  <a:schemeClr val="tx1">
                    <a:lumMod val="95000"/>
                    <a:lumOff val="5000"/>
                  </a:schemeClr>
                </a:solidFill>
              </a:rPr>
              <a:t>Works_on</a:t>
            </a:r>
            <a:r>
              <a:rPr lang="en-US" sz="2000" dirty="0">
                <a:solidFill>
                  <a:schemeClr val="tx1">
                    <a:lumMod val="95000"/>
                    <a:lumOff val="5000"/>
                  </a:schemeClr>
                </a:solidFill>
              </a:rPr>
              <a:t> with the simple components (Project, Hours). </a:t>
            </a:r>
          </a:p>
          <a:p>
            <a:r>
              <a:rPr lang="en-US" sz="2000" dirty="0">
                <a:solidFill>
                  <a:schemeClr val="tx1">
                    <a:lumMod val="95000"/>
                    <a:lumOff val="5000"/>
                  </a:schemeClr>
                </a:solidFill>
              </a:rPr>
              <a:t>Alternatively, it can be represented as a multivalued composite attribute of PROJECT called Workers with the simple components (Employee, Hours). </a:t>
            </a:r>
          </a:p>
        </p:txBody>
      </p:sp>
    </p:spTree>
    <p:extLst>
      <p:ext uri="{BB962C8B-B14F-4D97-AF65-F5344CB8AC3E}">
        <p14:creationId xmlns:p14="http://schemas.microsoft.com/office/powerpoint/2010/main" val="3718625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Entity Types, Entity Sets, Attributes,</a:t>
            </a:r>
            <a:br>
              <a:rPr lang="en-US" dirty="0"/>
            </a:br>
            <a:r>
              <a:rPr lang="en-US" dirty="0"/>
              <a:t>and Keys</a:t>
            </a:r>
          </a:p>
        </p:txBody>
      </p:sp>
      <p:sp>
        <p:nvSpPr>
          <p:cNvPr id="3" name="Content Placeholder 2"/>
          <p:cNvSpPr>
            <a:spLocks noGrp="1"/>
          </p:cNvSpPr>
          <p:nvPr>
            <p:ph idx="1"/>
          </p:nvPr>
        </p:nvSpPr>
        <p:spPr>
          <a:xfrm>
            <a:off x="479626" y="1622784"/>
            <a:ext cx="4240655"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Initial Conceptual Design of the COMPANY Database</a:t>
            </a:r>
          </a:p>
        </p:txBody>
      </p:sp>
      <p:pic>
        <p:nvPicPr>
          <p:cNvPr id="4" name="Picture 3"/>
          <p:cNvPicPr>
            <a:picLocks noChangeAspect="1"/>
          </p:cNvPicPr>
          <p:nvPr/>
        </p:nvPicPr>
        <p:blipFill>
          <a:blip r:embed="rId2"/>
          <a:stretch>
            <a:fillRect/>
          </a:stretch>
        </p:blipFill>
        <p:spPr>
          <a:xfrm>
            <a:off x="4827373" y="1143617"/>
            <a:ext cx="4067175" cy="5572125"/>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867276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9685866"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Relationship Types, Sets, and Instances</a:t>
            </a:r>
          </a:p>
          <a:p>
            <a:r>
              <a:rPr lang="en-US" dirty="0">
                <a:solidFill>
                  <a:schemeClr val="tx1">
                    <a:lumMod val="95000"/>
                    <a:lumOff val="5000"/>
                  </a:schemeClr>
                </a:solidFill>
              </a:rPr>
              <a:t>A </a:t>
            </a:r>
            <a:r>
              <a:rPr lang="en-US" b="1" dirty="0">
                <a:solidFill>
                  <a:srgbClr val="C00000"/>
                </a:solidFill>
              </a:rPr>
              <a:t>relationship type R </a:t>
            </a:r>
            <a:r>
              <a:rPr lang="en-US" dirty="0">
                <a:solidFill>
                  <a:schemeClr val="tx1">
                    <a:lumMod val="95000"/>
                    <a:lumOff val="5000"/>
                  </a:schemeClr>
                </a:solidFill>
              </a:rPr>
              <a:t>among n entity types E1, E2, . . . , En defines a set of associations— or a </a:t>
            </a:r>
            <a:r>
              <a:rPr lang="en-US" b="1" dirty="0">
                <a:solidFill>
                  <a:srgbClr val="C00000"/>
                </a:solidFill>
              </a:rPr>
              <a:t>relationship set</a:t>
            </a:r>
            <a:r>
              <a:rPr lang="en-US" dirty="0">
                <a:solidFill>
                  <a:schemeClr val="tx1">
                    <a:lumMod val="95000"/>
                    <a:lumOff val="5000"/>
                  </a:schemeClr>
                </a:solidFill>
              </a:rPr>
              <a:t>—among entities from these entity types.</a:t>
            </a:r>
          </a:p>
          <a:p>
            <a:r>
              <a:rPr lang="en-US" dirty="0">
                <a:solidFill>
                  <a:schemeClr val="tx1">
                    <a:lumMod val="95000"/>
                    <a:lumOff val="5000"/>
                  </a:schemeClr>
                </a:solidFill>
              </a:rPr>
              <a:t>Each of the entity types E1, E2, . . . , En is said to participate in the relationship type R.</a:t>
            </a:r>
          </a:p>
        </p:txBody>
      </p:sp>
      <p:pic>
        <p:nvPicPr>
          <p:cNvPr id="5122" name="Picture 2" descr="Entity Relationship Diagram ( ERD ) | Explained ER Model In DBMS"/>
          <p:cNvPicPr>
            <a:picLocks noChangeAspect="1" noChangeArrowheads="1"/>
          </p:cNvPicPr>
          <p:nvPr/>
        </p:nvPicPr>
        <p:blipFill rotWithShape="1">
          <a:blip r:embed="rId2">
            <a:extLst>
              <a:ext uri="{28A0092B-C50C-407E-A947-70E740481C1C}">
                <a14:useLocalDpi xmlns:a14="http://schemas.microsoft.com/office/drawing/2010/main" val="0"/>
              </a:ext>
            </a:extLst>
          </a:blip>
          <a:srcRect b="17945"/>
          <a:stretch/>
        </p:blipFill>
        <p:spPr bwMode="auto">
          <a:xfrm>
            <a:off x="2215405" y="3639245"/>
            <a:ext cx="7058597" cy="2695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052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9290450" cy="4893346"/>
          </a:xfrm>
        </p:spPr>
        <p:txBody>
          <a:bodyPr>
            <a:normAutofit fontScale="92500"/>
          </a:bodyPr>
          <a:lstStyle/>
          <a:p>
            <a:pPr marL="0" indent="0">
              <a:buNone/>
            </a:pPr>
            <a:endParaRPr lang="en-US" b="1" i="1" u="sng" dirty="0">
              <a:solidFill>
                <a:schemeClr val="accent1">
                  <a:lumMod val="75000"/>
                </a:schemeClr>
              </a:solidFill>
            </a:endParaRPr>
          </a:p>
          <a:p>
            <a:r>
              <a:rPr lang="en-US" sz="2400" b="1" i="1" u="sng" dirty="0">
                <a:solidFill>
                  <a:schemeClr val="accent1">
                    <a:lumMod val="75000"/>
                  </a:schemeClr>
                </a:solidFill>
              </a:rPr>
              <a:t>Relationship Types, Sets, and Instances</a:t>
            </a:r>
          </a:p>
          <a:p>
            <a:r>
              <a:rPr lang="en-US" sz="2400" dirty="0">
                <a:solidFill>
                  <a:schemeClr val="tx1">
                    <a:lumMod val="95000"/>
                    <a:lumOff val="5000"/>
                  </a:schemeClr>
                </a:solidFill>
              </a:rPr>
              <a:t>For example: </a:t>
            </a:r>
          </a:p>
          <a:p>
            <a:r>
              <a:rPr lang="en-US" sz="2400" dirty="0">
                <a:solidFill>
                  <a:schemeClr val="tx1">
                    <a:lumMod val="95000"/>
                    <a:lumOff val="5000"/>
                  </a:schemeClr>
                </a:solidFill>
              </a:rPr>
              <a:t>Consider a relationship type </a:t>
            </a:r>
            <a:r>
              <a:rPr lang="en-US" sz="2400" b="1" dirty="0">
                <a:solidFill>
                  <a:srgbClr val="C00000"/>
                </a:solidFill>
              </a:rPr>
              <a:t>WORKS_FOR</a:t>
            </a:r>
            <a:r>
              <a:rPr lang="en-US" sz="2400" dirty="0">
                <a:solidFill>
                  <a:schemeClr val="tx1">
                    <a:lumMod val="95000"/>
                    <a:lumOff val="5000"/>
                  </a:schemeClr>
                </a:solidFill>
              </a:rPr>
              <a:t> between the two entity types </a:t>
            </a:r>
            <a:r>
              <a:rPr lang="en-US" sz="2400" b="1" dirty="0">
                <a:solidFill>
                  <a:srgbClr val="C00000"/>
                </a:solidFill>
              </a:rPr>
              <a:t>EMPLOYEE</a:t>
            </a:r>
            <a:r>
              <a:rPr lang="en-US" sz="2400" dirty="0">
                <a:solidFill>
                  <a:schemeClr val="tx1">
                    <a:lumMod val="95000"/>
                    <a:lumOff val="5000"/>
                  </a:schemeClr>
                </a:solidFill>
              </a:rPr>
              <a:t> and </a:t>
            </a:r>
            <a:r>
              <a:rPr lang="en-US" sz="2400" b="1" dirty="0">
                <a:solidFill>
                  <a:srgbClr val="C00000"/>
                </a:solidFill>
              </a:rPr>
              <a:t>DEPARTMENT</a:t>
            </a:r>
            <a:r>
              <a:rPr lang="en-US" sz="2400" dirty="0">
                <a:solidFill>
                  <a:schemeClr val="tx1">
                    <a:lumMod val="95000"/>
                    <a:lumOff val="5000"/>
                  </a:schemeClr>
                </a:solidFill>
              </a:rPr>
              <a:t>, which associates each employee with the department for which the employee works. </a:t>
            </a:r>
          </a:p>
          <a:p>
            <a:r>
              <a:rPr lang="en-US" sz="2400" dirty="0">
                <a:solidFill>
                  <a:schemeClr val="tx1">
                    <a:lumMod val="95000"/>
                    <a:lumOff val="5000"/>
                  </a:schemeClr>
                </a:solidFill>
              </a:rPr>
              <a:t>Each relationship instance in the relationship set WORKS_FOR associates one EMPLOYEE entity and one DEPARTMENT entity. </a:t>
            </a:r>
          </a:p>
          <a:p>
            <a:r>
              <a:rPr lang="en-US" sz="2400" dirty="0">
                <a:solidFill>
                  <a:schemeClr val="tx1">
                    <a:lumMod val="95000"/>
                    <a:lumOff val="5000"/>
                  </a:schemeClr>
                </a:solidFill>
              </a:rPr>
              <a:t>In the </a:t>
            </a:r>
            <a:r>
              <a:rPr lang="en-US" sz="2400" dirty="0" err="1">
                <a:solidFill>
                  <a:schemeClr val="tx1">
                    <a:lumMod val="95000"/>
                    <a:lumOff val="5000"/>
                  </a:schemeClr>
                </a:solidFill>
              </a:rPr>
              <a:t>miniworld</a:t>
            </a:r>
            <a:r>
              <a:rPr lang="en-US" sz="2400" dirty="0">
                <a:solidFill>
                  <a:schemeClr val="tx1">
                    <a:lumMod val="95000"/>
                    <a:lumOff val="5000"/>
                  </a:schemeClr>
                </a:solidFill>
              </a:rPr>
              <a:t> represented by Figure 3.9, the employees e1, e3, and e6 work for department d1; the employees e2 and e4 work for department d2; and the employees e5 and e7 work for department d3.</a:t>
            </a:r>
          </a:p>
        </p:txBody>
      </p:sp>
    </p:spTree>
    <p:extLst>
      <p:ext uri="{BB962C8B-B14F-4D97-AF65-F5344CB8AC3E}">
        <p14:creationId xmlns:p14="http://schemas.microsoft.com/office/powerpoint/2010/main" val="74020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7" y="1622784"/>
            <a:ext cx="5698752"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Relationship Types, Sets, and Instances</a:t>
            </a:r>
          </a:p>
          <a:p>
            <a:r>
              <a:rPr lang="en-US" sz="2000" dirty="0">
                <a:solidFill>
                  <a:schemeClr val="tx1">
                    <a:lumMod val="95000"/>
                    <a:lumOff val="5000"/>
                  </a:schemeClr>
                </a:solidFill>
              </a:rPr>
              <a:t>In ER diagrams, </a:t>
            </a:r>
            <a:r>
              <a:rPr lang="en-US" sz="2000" b="1" dirty="0">
                <a:solidFill>
                  <a:srgbClr val="C00000"/>
                </a:solidFill>
              </a:rPr>
              <a:t>relationship types are displayed as diamond-shaped boxes</a:t>
            </a:r>
            <a:r>
              <a:rPr lang="en-US" sz="2000" dirty="0">
                <a:solidFill>
                  <a:schemeClr val="tx1">
                    <a:lumMod val="95000"/>
                    <a:lumOff val="5000"/>
                  </a:schemeClr>
                </a:solidFill>
              </a:rPr>
              <a:t>, which are connected by straight lines to the rectangular boxes representing the participating entity types. </a:t>
            </a:r>
          </a:p>
          <a:p>
            <a:r>
              <a:rPr lang="en-US" sz="2000" dirty="0">
                <a:solidFill>
                  <a:schemeClr val="tx1">
                    <a:lumMod val="95000"/>
                    <a:lumOff val="5000"/>
                  </a:schemeClr>
                </a:solidFill>
              </a:rPr>
              <a:t>The relationship name is displayed in the diamond-shaped box.</a:t>
            </a:r>
          </a:p>
        </p:txBody>
      </p:sp>
      <p:pic>
        <p:nvPicPr>
          <p:cNvPr id="4" name="Picture 3"/>
          <p:cNvPicPr>
            <a:picLocks noChangeAspect="1"/>
          </p:cNvPicPr>
          <p:nvPr/>
        </p:nvPicPr>
        <p:blipFill>
          <a:blip r:embed="rId2"/>
          <a:stretch>
            <a:fillRect/>
          </a:stretch>
        </p:blipFill>
        <p:spPr>
          <a:xfrm>
            <a:off x="6261786" y="2067579"/>
            <a:ext cx="5592464" cy="4448551"/>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121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512578" y="1804017"/>
            <a:ext cx="5797606" cy="4591503"/>
          </a:xfrm>
        </p:spPr>
        <p:txBody>
          <a:bodyPr>
            <a:normAutofit/>
          </a:bodyPr>
          <a:lstStyle/>
          <a:p>
            <a:r>
              <a:rPr lang="en-US" sz="2000" dirty="0">
                <a:solidFill>
                  <a:schemeClr val="tx1">
                    <a:lumMod val="95000"/>
                    <a:lumOff val="5000"/>
                  </a:schemeClr>
                </a:solidFill>
              </a:rPr>
              <a:t>In parallel with specifying the data requirements, it is useful to specify the known </a:t>
            </a:r>
            <a:r>
              <a:rPr lang="en-US" sz="2000" b="1" dirty="0">
                <a:solidFill>
                  <a:srgbClr val="C00000"/>
                </a:solidFill>
              </a:rPr>
              <a:t>functional requirements </a:t>
            </a:r>
            <a:r>
              <a:rPr lang="en-US" sz="2000" dirty="0">
                <a:solidFill>
                  <a:schemeClr val="tx1">
                    <a:lumMod val="95000"/>
                    <a:lumOff val="5000"/>
                  </a:schemeClr>
                </a:solidFill>
              </a:rPr>
              <a:t>of the application. </a:t>
            </a:r>
          </a:p>
          <a:p>
            <a:pPr lvl="1"/>
            <a:r>
              <a:rPr lang="en-US" sz="1800" dirty="0">
                <a:solidFill>
                  <a:schemeClr val="tx1">
                    <a:lumMod val="95000"/>
                    <a:lumOff val="5000"/>
                  </a:schemeClr>
                </a:solidFill>
              </a:rPr>
              <a:t>User defined operations (or transactions) that will be applied to the database, including both retrievals and updates. </a:t>
            </a:r>
          </a:p>
          <a:p>
            <a:r>
              <a:rPr lang="en-US" sz="2000" dirty="0">
                <a:solidFill>
                  <a:schemeClr val="tx1">
                    <a:lumMod val="95000"/>
                    <a:lumOff val="5000"/>
                  </a:schemeClr>
                </a:solidFill>
              </a:rPr>
              <a:t>In software design, it is common to use </a:t>
            </a:r>
            <a:r>
              <a:rPr lang="en-US" sz="2000" b="1" dirty="0">
                <a:solidFill>
                  <a:srgbClr val="C00000"/>
                </a:solidFill>
              </a:rPr>
              <a:t>data flow diagrams, sequence diagrams, scenarios</a:t>
            </a:r>
            <a:r>
              <a:rPr lang="en-US" sz="2000" dirty="0">
                <a:solidFill>
                  <a:schemeClr val="tx1">
                    <a:lumMod val="95000"/>
                    <a:lumOff val="5000"/>
                  </a:schemeClr>
                </a:solidFill>
              </a:rPr>
              <a:t>, and other techniques to specify functional requirements.</a:t>
            </a:r>
          </a:p>
        </p:txBody>
      </p:sp>
      <p:pic>
        <p:nvPicPr>
          <p:cNvPr id="11" name="Picture 10"/>
          <p:cNvPicPr>
            <a:picLocks noChangeAspect="1"/>
          </p:cNvPicPr>
          <p:nvPr/>
        </p:nvPicPr>
        <p:blipFill rotWithShape="1">
          <a:blip r:embed="rId2"/>
          <a:srcRect l="8823"/>
          <a:stretch/>
        </p:blipFill>
        <p:spPr>
          <a:xfrm>
            <a:off x="6614983" y="1036525"/>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9803027" y="2158314"/>
            <a:ext cx="1672282" cy="7496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7209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5888223"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Relationship Degree, Role Names, and Recursive Relationships</a:t>
            </a:r>
          </a:p>
          <a:p>
            <a:r>
              <a:rPr lang="en-US" b="1" i="1" dirty="0">
                <a:solidFill>
                  <a:srgbClr val="FF0000"/>
                </a:solidFill>
              </a:rPr>
              <a:t>Degree of a Relationship Type</a:t>
            </a:r>
          </a:p>
          <a:p>
            <a:r>
              <a:rPr lang="en-US" dirty="0">
                <a:solidFill>
                  <a:schemeClr val="tx1">
                    <a:lumMod val="95000"/>
                    <a:lumOff val="5000"/>
                  </a:schemeClr>
                </a:solidFill>
              </a:rPr>
              <a:t>The degree of a relationship type is the number of participating entity types. Hence, the WORKS_FOR relationship is of degree two. </a:t>
            </a:r>
          </a:p>
          <a:p>
            <a:r>
              <a:rPr lang="en-US" dirty="0">
                <a:solidFill>
                  <a:schemeClr val="tx1">
                    <a:lumMod val="95000"/>
                    <a:lumOff val="5000"/>
                  </a:schemeClr>
                </a:solidFill>
              </a:rPr>
              <a:t>A relationship type of degree two is called binary, and one of degree three is called ternary.</a:t>
            </a:r>
          </a:p>
          <a:p>
            <a:r>
              <a:rPr lang="en-US" dirty="0">
                <a:solidFill>
                  <a:schemeClr val="tx1">
                    <a:lumMod val="95000"/>
                    <a:lumOff val="5000"/>
                  </a:schemeClr>
                </a:solidFill>
              </a:rPr>
              <a:t>An example of a ternary relationship is SUPPLY, shown in Figure 3.10, where each relationship instance </a:t>
            </a:r>
            <a:r>
              <a:rPr lang="en-US" dirty="0" err="1">
                <a:solidFill>
                  <a:schemeClr val="tx1">
                    <a:lumMod val="95000"/>
                    <a:lumOff val="5000"/>
                  </a:schemeClr>
                </a:solidFill>
              </a:rPr>
              <a:t>ri</a:t>
            </a:r>
            <a:r>
              <a:rPr lang="en-US" dirty="0">
                <a:solidFill>
                  <a:schemeClr val="tx1">
                    <a:lumMod val="95000"/>
                    <a:lumOff val="5000"/>
                  </a:schemeClr>
                </a:solidFill>
              </a:rPr>
              <a:t> associates three </a:t>
            </a:r>
            <a:r>
              <a:rPr lang="en-US" b="1" dirty="0">
                <a:solidFill>
                  <a:srgbClr val="C00000"/>
                </a:solidFill>
              </a:rPr>
              <a:t>entities—a supplier s, a part p, and a project j—whenever s supplies part p to project j.</a:t>
            </a:r>
          </a:p>
        </p:txBody>
      </p:sp>
      <p:pic>
        <p:nvPicPr>
          <p:cNvPr id="4" name="Picture 3"/>
          <p:cNvPicPr>
            <a:picLocks noChangeAspect="1"/>
          </p:cNvPicPr>
          <p:nvPr/>
        </p:nvPicPr>
        <p:blipFill>
          <a:blip r:embed="rId2"/>
          <a:stretch>
            <a:fillRect/>
          </a:stretch>
        </p:blipFill>
        <p:spPr>
          <a:xfrm>
            <a:off x="6649608" y="2209672"/>
            <a:ext cx="4949269" cy="4114996"/>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4053086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9422255"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Relationship Degree, Role Names, and Recursive Relationships</a:t>
            </a:r>
          </a:p>
          <a:p>
            <a:r>
              <a:rPr lang="en-US" b="1" i="1" dirty="0">
                <a:solidFill>
                  <a:srgbClr val="FF0000"/>
                </a:solidFill>
              </a:rPr>
              <a:t>Role Names and Recursive Relationships</a:t>
            </a:r>
          </a:p>
          <a:p>
            <a:r>
              <a:rPr lang="en-US" dirty="0">
                <a:solidFill>
                  <a:schemeClr val="tx1">
                    <a:lumMod val="95000"/>
                    <a:lumOff val="5000"/>
                  </a:schemeClr>
                </a:solidFill>
              </a:rPr>
              <a:t>Each entity type that participates in a relationship type plays a particular role in the relationship. </a:t>
            </a:r>
          </a:p>
          <a:p>
            <a:r>
              <a:rPr lang="en-US" dirty="0">
                <a:solidFill>
                  <a:schemeClr val="tx1">
                    <a:lumMod val="95000"/>
                    <a:lumOff val="5000"/>
                  </a:schemeClr>
                </a:solidFill>
              </a:rPr>
              <a:t>The </a:t>
            </a:r>
            <a:r>
              <a:rPr lang="en-US" b="1" dirty="0">
                <a:solidFill>
                  <a:srgbClr val="C00000"/>
                </a:solidFill>
              </a:rPr>
              <a:t>role name </a:t>
            </a:r>
            <a:r>
              <a:rPr lang="en-US" dirty="0">
                <a:solidFill>
                  <a:schemeClr val="tx1">
                    <a:lumMod val="95000"/>
                    <a:lumOff val="5000"/>
                  </a:schemeClr>
                </a:solidFill>
              </a:rPr>
              <a:t>signifies the role that a participating entity from the entity type plays in each relationship instance, and it helps to explain what the relationship means.</a:t>
            </a:r>
          </a:p>
          <a:p>
            <a:r>
              <a:rPr lang="en-US" dirty="0">
                <a:solidFill>
                  <a:schemeClr val="tx1">
                    <a:lumMod val="95000"/>
                    <a:lumOff val="5000"/>
                  </a:schemeClr>
                </a:solidFill>
              </a:rPr>
              <a:t>For example, in the WORKS_FOR relationship type, EMPLOYEE </a:t>
            </a:r>
            <a:r>
              <a:rPr lang="en-US" b="1" dirty="0">
                <a:solidFill>
                  <a:srgbClr val="C00000"/>
                </a:solidFill>
              </a:rPr>
              <a:t>plays the role of employee or worker and DEPARTMENT plays the role of department or employer.</a:t>
            </a:r>
          </a:p>
        </p:txBody>
      </p:sp>
    </p:spTree>
    <p:extLst>
      <p:ext uri="{BB962C8B-B14F-4D97-AF65-F5344CB8AC3E}">
        <p14:creationId xmlns:p14="http://schemas.microsoft.com/office/powerpoint/2010/main" val="3930311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7" y="1622784"/>
            <a:ext cx="6201260" cy="4893346"/>
          </a:xfrm>
        </p:spPr>
        <p:txBody>
          <a:bodyPr>
            <a:normAutofit fontScale="92500" lnSpcReduction="10000"/>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Relationship Degree, Role Names, and Recursive Relationships</a:t>
            </a:r>
          </a:p>
          <a:p>
            <a:r>
              <a:rPr lang="en-US" b="1" i="1" dirty="0">
                <a:solidFill>
                  <a:srgbClr val="FF0000"/>
                </a:solidFill>
              </a:rPr>
              <a:t>Role Names and Recursive Relationships</a:t>
            </a:r>
          </a:p>
          <a:p>
            <a:r>
              <a:rPr lang="en-US" dirty="0">
                <a:solidFill>
                  <a:schemeClr val="tx1">
                    <a:lumMod val="95000"/>
                    <a:lumOff val="5000"/>
                  </a:schemeClr>
                </a:solidFill>
              </a:rPr>
              <a:t>In some cases the same entity type participates more than once in a relationship type in different roles.</a:t>
            </a:r>
          </a:p>
          <a:p>
            <a:r>
              <a:rPr lang="en-US" dirty="0">
                <a:solidFill>
                  <a:schemeClr val="tx1">
                    <a:lumMod val="95000"/>
                    <a:lumOff val="5000"/>
                  </a:schemeClr>
                </a:solidFill>
              </a:rPr>
              <a:t>In such cases the role name becomes essential for distinguishing the meaning of the role that each participating entity plays. Such relationship types are called </a:t>
            </a:r>
            <a:r>
              <a:rPr lang="en-US" b="1" dirty="0">
                <a:solidFill>
                  <a:srgbClr val="C00000"/>
                </a:solidFill>
              </a:rPr>
              <a:t>recursive relationships </a:t>
            </a:r>
            <a:r>
              <a:rPr lang="en-US" dirty="0">
                <a:solidFill>
                  <a:schemeClr val="tx1">
                    <a:lumMod val="95000"/>
                    <a:lumOff val="5000"/>
                  </a:schemeClr>
                </a:solidFill>
              </a:rPr>
              <a:t>or self-referencing relationships.</a:t>
            </a:r>
          </a:p>
          <a:p>
            <a:r>
              <a:rPr lang="en-US" dirty="0">
                <a:solidFill>
                  <a:schemeClr val="tx1">
                    <a:lumMod val="95000"/>
                    <a:lumOff val="5000"/>
                  </a:schemeClr>
                </a:solidFill>
              </a:rPr>
              <a:t>The SUPERVISION relationship type relates an employee to a supervisor, where both employee and supervisor entities are members of the same EMPLOYEE entity set. Hence, the EMPLOYEE entity type participates twice in SUPERVISION: once in the role of supervisor (or boss), and once in the role of supervisee (or subordinate). </a:t>
            </a:r>
          </a:p>
        </p:txBody>
      </p:sp>
      <p:pic>
        <p:nvPicPr>
          <p:cNvPr id="4" name="Picture 3"/>
          <p:cNvPicPr>
            <a:picLocks noChangeAspect="1"/>
          </p:cNvPicPr>
          <p:nvPr/>
        </p:nvPicPr>
        <p:blipFill>
          <a:blip r:embed="rId2"/>
          <a:stretch>
            <a:fillRect/>
          </a:stretch>
        </p:blipFill>
        <p:spPr>
          <a:xfrm>
            <a:off x="6763265" y="2620935"/>
            <a:ext cx="5320898" cy="3078276"/>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4525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7" y="1622784"/>
            <a:ext cx="5715228"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Relationship Degree, Role Names, and Recursive Relationships</a:t>
            </a:r>
          </a:p>
          <a:p>
            <a:r>
              <a:rPr lang="en-US" b="1" i="1" dirty="0">
                <a:solidFill>
                  <a:srgbClr val="FF0000"/>
                </a:solidFill>
              </a:rPr>
              <a:t>Role Names and Recursive Relationships</a:t>
            </a:r>
          </a:p>
          <a:p>
            <a:r>
              <a:rPr lang="en-US" dirty="0">
                <a:solidFill>
                  <a:schemeClr val="tx1">
                    <a:lumMod val="95000"/>
                    <a:lumOff val="5000"/>
                  </a:schemeClr>
                </a:solidFill>
              </a:rPr>
              <a:t>In Figure 3.11, the lines marked ‘1’ represent the supervisor role, and those marked ‘2’ represent the supervisee role; hence, e1 supervises e2 and e3, e4 supervises e6 and e7, and e5 supervises e1 and e4. </a:t>
            </a:r>
          </a:p>
          <a:p>
            <a:r>
              <a:rPr lang="en-US" dirty="0">
                <a:solidFill>
                  <a:schemeClr val="tx1">
                    <a:lumMod val="95000"/>
                    <a:lumOff val="5000"/>
                  </a:schemeClr>
                </a:solidFill>
              </a:rPr>
              <a:t>In this example, each relationship instance must be connected with two lines, one marked with ‘1’ (supervisor) and the other with ‘2’ (supervisee).</a:t>
            </a:r>
          </a:p>
        </p:txBody>
      </p:sp>
      <p:pic>
        <p:nvPicPr>
          <p:cNvPr id="4" name="Picture 3"/>
          <p:cNvPicPr>
            <a:picLocks noChangeAspect="1"/>
          </p:cNvPicPr>
          <p:nvPr/>
        </p:nvPicPr>
        <p:blipFill>
          <a:blip r:embed="rId2"/>
          <a:stretch>
            <a:fillRect/>
          </a:stretch>
        </p:blipFill>
        <p:spPr>
          <a:xfrm>
            <a:off x="6252520" y="2574941"/>
            <a:ext cx="5626442" cy="3255041"/>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5131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6464871"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Constraints on Binary Relationship Types</a:t>
            </a:r>
          </a:p>
          <a:p>
            <a:r>
              <a:rPr lang="en-US" b="1" i="1" dirty="0">
                <a:solidFill>
                  <a:srgbClr val="FF0000"/>
                </a:solidFill>
              </a:rPr>
              <a:t>Cardinality Ratios for Binary Relationships</a:t>
            </a:r>
          </a:p>
          <a:p>
            <a:r>
              <a:rPr lang="en-US" dirty="0">
                <a:solidFill>
                  <a:schemeClr val="tx1">
                    <a:lumMod val="95000"/>
                    <a:lumOff val="5000"/>
                  </a:schemeClr>
                </a:solidFill>
              </a:rPr>
              <a:t>The </a:t>
            </a:r>
            <a:r>
              <a:rPr lang="en-US" b="1" dirty="0">
                <a:solidFill>
                  <a:srgbClr val="C00000"/>
                </a:solidFill>
              </a:rPr>
              <a:t>cardinality ratio for a binary relationship specifies the maximum number of relationship instances that an entity can participate in. </a:t>
            </a:r>
          </a:p>
          <a:p>
            <a:r>
              <a:rPr lang="en-US" dirty="0">
                <a:solidFill>
                  <a:schemeClr val="tx1">
                    <a:lumMod val="95000"/>
                    <a:lumOff val="5000"/>
                  </a:schemeClr>
                </a:solidFill>
              </a:rPr>
              <a:t>For example, in the WORKS_FOR binary relationship type, DEPARTMENT:EMPLOYEE is of cardinality ratio 1:N, meaning that each department can be related to (that is, employs) any number of employees (N), but an employee can be related to (work for) at most one department. </a:t>
            </a:r>
          </a:p>
          <a:p>
            <a:r>
              <a:rPr lang="en-US" dirty="0">
                <a:solidFill>
                  <a:schemeClr val="tx1">
                    <a:lumMod val="95000"/>
                    <a:lumOff val="5000"/>
                  </a:schemeClr>
                </a:solidFill>
              </a:rPr>
              <a:t>This means that for this particular relationship type WORKS_FOR, a particular department entity can be related to any number of employees (N indicates there is no maximum number).</a:t>
            </a:r>
          </a:p>
        </p:txBody>
      </p:sp>
      <p:pic>
        <p:nvPicPr>
          <p:cNvPr id="4" name="Picture 3"/>
          <p:cNvPicPr>
            <a:picLocks noChangeAspect="1"/>
          </p:cNvPicPr>
          <p:nvPr/>
        </p:nvPicPr>
        <p:blipFill>
          <a:blip r:embed="rId2"/>
          <a:stretch>
            <a:fillRect/>
          </a:stretch>
        </p:blipFill>
        <p:spPr>
          <a:xfrm>
            <a:off x="7003859" y="2829701"/>
            <a:ext cx="5067707" cy="2660745"/>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08572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7" y="1622784"/>
            <a:ext cx="5896460" cy="4893346"/>
          </a:xfrm>
        </p:spPr>
        <p:txBody>
          <a:bodyPr>
            <a:normAutofit fontScale="92500" lnSpcReduction="20000"/>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Constraints on Binary Relationship Types</a:t>
            </a:r>
          </a:p>
          <a:p>
            <a:r>
              <a:rPr lang="en-US" b="1" i="1" dirty="0">
                <a:solidFill>
                  <a:srgbClr val="FF0000"/>
                </a:solidFill>
              </a:rPr>
              <a:t>Cardinality Ratios for Binary Relationships</a:t>
            </a:r>
          </a:p>
          <a:p>
            <a:r>
              <a:rPr lang="en-US" dirty="0">
                <a:solidFill>
                  <a:schemeClr val="tx1">
                    <a:lumMod val="95000"/>
                    <a:lumOff val="5000"/>
                  </a:schemeClr>
                </a:solidFill>
              </a:rPr>
              <a:t>On the other hand, an employee can be related to a maximum of one department.</a:t>
            </a:r>
          </a:p>
          <a:p>
            <a:r>
              <a:rPr lang="en-US" dirty="0">
                <a:solidFill>
                  <a:schemeClr val="tx1">
                    <a:lumMod val="95000"/>
                    <a:lumOff val="5000"/>
                  </a:schemeClr>
                </a:solidFill>
              </a:rPr>
              <a:t>The possible cardinality ratios for binary relationship types are 1:1, 1:N, N:1, and M:N.</a:t>
            </a:r>
          </a:p>
          <a:p>
            <a:r>
              <a:rPr lang="en-US" dirty="0">
                <a:solidFill>
                  <a:schemeClr val="tx1">
                    <a:lumMod val="95000"/>
                    <a:lumOff val="5000"/>
                  </a:schemeClr>
                </a:solidFill>
              </a:rPr>
              <a:t>An example of a 1:1 binary relationship is MANAGES (Figure 3.12), which relates a department entity to the employee who manages that department. This represents the </a:t>
            </a:r>
            <a:r>
              <a:rPr lang="en-US" dirty="0" err="1">
                <a:solidFill>
                  <a:schemeClr val="tx1">
                    <a:lumMod val="95000"/>
                    <a:lumOff val="5000"/>
                  </a:schemeClr>
                </a:solidFill>
              </a:rPr>
              <a:t>miniworld</a:t>
            </a:r>
            <a:r>
              <a:rPr lang="en-US" dirty="0">
                <a:solidFill>
                  <a:schemeClr val="tx1">
                    <a:lumMod val="95000"/>
                    <a:lumOff val="5000"/>
                  </a:schemeClr>
                </a:solidFill>
              </a:rPr>
              <a:t> constraints that—at any point in time—an employee can manage at most one department and a department can have at most one manager.</a:t>
            </a:r>
          </a:p>
          <a:p>
            <a:r>
              <a:rPr lang="en-US" dirty="0">
                <a:solidFill>
                  <a:schemeClr val="tx1">
                    <a:lumMod val="95000"/>
                    <a:lumOff val="5000"/>
                  </a:schemeClr>
                </a:solidFill>
              </a:rPr>
              <a:t>The relationship type WORKS_ON (Figure 3.13) is of cardinality ratio M:N, because the </a:t>
            </a:r>
            <a:r>
              <a:rPr lang="en-US" dirty="0" err="1">
                <a:solidFill>
                  <a:schemeClr val="tx1">
                    <a:lumMod val="95000"/>
                    <a:lumOff val="5000"/>
                  </a:schemeClr>
                </a:solidFill>
              </a:rPr>
              <a:t>miniworld</a:t>
            </a:r>
            <a:r>
              <a:rPr lang="en-US" dirty="0">
                <a:solidFill>
                  <a:schemeClr val="tx1">
                    <a:lumMod val="95000"/>
                    <a:lumOff val="5000"/>
                  </a:schemeClr>
                </a:solidFill>
              </a:rPr>
              <a:t> rule is that an employee can work on several projects and a project can have several employees.</a:t>
            </a:r>
          </a:p>
        </p:txBody>
      </p:sp>
      <p:pic>
        <p:nvPicPr>
          <p:cNvPr id="4" name="Picture 3"/>
          <p:cNvPicPr>
            <a:picLocks noChangeAspect="1"/>
          </p:cNvPicPr>
          <p:nvPr/>
        </p:nvPicPr>
        <p:blipFill>
          <a:blip r:embed="rId2"/>
          <a:stretch>
            <a:fillRect/>
          </a:stretch>
        </p:blipFill>
        <p:spPr>
          <a:xfrm>
            <a:off x="6796565" y="2414038"/>
            <a:ext cx="4954874" cy="3187692"/>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56471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7" y="1622784"/>
            <a:ext cx="9768244" cy="4893346"/>
          </a:xfrm>
        </p:spPr>
        <p:txBody>
          <a:bodyPr>
            <a:normAutofit/>
          </a:bodyPr>
          <a:lstStyle/>
          <a:p>
            <a:pPr marL="0" indent="0">
              <a:buNone/>
            </a:pPr>
            <a:endParaRPr lang="en-US" b="1" i="1" u="sng" dirty="0">
              <a:solidFill>
                <a:schemeClr val="accent1">
                  <a:lumMod val="75000"/>
                </a:schemeClr>
              </a:solidFill>
            </a:endParaRPr>
          </a:p>
          <a:p>
            <a:r>
              <a:rPr lang="en-US" sz="2400" b="1" i="1" u="sng" dirty="0">
                <a:solidFill>
                  <a:schemeClr val="accent1">
                    <a:lumMod val="75000"/>
                  </a:schemeClr>
                </a:solidFill>
              </a:rPr>
              <a:t>Constraints on Binary Relationship Types</a:t>
            </a:r>
          </a:p>
          <a:p>
            <a:r>
              <a:rPr lang="en-US" sz="2400" b="1" i="1" dirty="0">
                <a:solidFill>
                  <a:srgbClr val="FF0000"/>
                </a:solidFill>
              </a:rPr>
              <a:t>Participation Constraints and Existence Dependencies</a:t>
            </a:r>
          </a:p>
          <a:p>
            <a:r>
              <a:rPr lang="en-US" sz="2400" dirty="0">
                <a:solidFill>
                  <a:schemeClr val="tx1">
                    <a:lumMod val="95000"/>
                    <a:lumOff val="5000"/>
                  </a:schemeClr>
                </a:solidFill>
              </a:rPr>
              <a:t>The participation constraint specifies </a:t>
            </a:r>
            <a:r>
              <a:rPr lang="en-US" sz="2400" b="1" dirty="0">
                <a:solidFill>
                  <a:srgbClr val="C00000"/>
                </a:solidFill>
              </a:rPr>
              <a:t>whether the existence of an entity depends on its being related to another entity via the relationship type. </a:t>
            </a:r>
          </a:p>
          <a:p>
            <a:r>
              <a:rPr lang="en-US" sz="2400" dirty="0">
                <a:solidFill>
                  <a:schemeClr val="tx1">
                    <a:lumMod val="95000"/>
                    <a:lumOff val="5000"/>
                  </a:schemeClr>
                </a:solidFill>
              </a:rPr>
              <a:t>This constraint specifies </a:t>
            </a:r>
            <a:r>
              <a:rPr lang="en-US" sz="2400" b="1" dirty="0">
                <a:solidFill>
                  <a:srgbClr val="C00000"/>
                </a:solidFill>
              </a:rPr>
              <a:t>the minimum number </a:t>
            </a:r>
            <a:r>
              <a:rPr lang="en-US" sz="2400" dirty="0">
                <a:solidFill>
                  <a:schemeClr val="tx1">
                    <a:lumMod val="95000"/>
                    <a:lumOff val="5000"/>
                  </a:schemeClr>
                </a:solidFill>
              </a:rPr>
              <a:t>of relationship instances that each entity can participate in and is sometimes called the minimum cardinality constraint. </a:t>
            </a:r>
          </a:p>
          <a:p>
            <a:r>
              <a:rPr lang="en-US" sz="2400" dirty="0">
                <a:solidFill>
                  <a:schemeClr val="tx1">
                    <a:lumMod val="95000"/>
                    <a:lumOff val="5000"/>
                  </a:schemeClr>
                </a:solidFill>
              </a:rPr>
              <a:t>There are two types of participation constraints—</a:t>
            </a:r>
            <a:r>
              <a:rPr lang="en-US" sz="2400" b="1" dirty="0">
                <a:solidFill>
                  <a:srgbClr val="C00000"/>
                </a:solidFill>
              </a:rPr>
              <a:t>total and partial</a:t>
            </a:r>
            <a:r>
              <a:rPr lang="en-US" sz="2400" dirty="0">
                <a:solidFill>
                  <a:schemeClr val="tx1">
                    <a:lumMod val="95000"/>
                    <a:lumOff val="5000"/>
                  </a:schemeClr>
                </a:solidFill>
              </a:rPr>
              <a:t>. </a:t>
            </a:r>
          </a:p>
        </p:txBody>
      </p:sp>
    </p:spTree>
    <p:extLst>
      <p:ext uri="{BB962C8B-B14F-4D97-AF65-F5344CB8AC3E}">
        <p14:creationId xmlns:p14="http://schemas.microsoft.com/office/powerpoint/2010/main" val="1191653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7" y="1622784"/>
            <a:ext cx="9768244" cy="4893346"/>
          </a:xfrm>
        </p:spPr>
        <p:txBody>
          <a:bodyPr>
            <a:normAutofit/>
          </a:bodyPr>
          <a:lstStyle/>
          <a:p>
            <a:pPr marL="0" indent="0">
              <a:buNone/>
            </a:pPr>
            <a:endParaRPr lang="en-US" b="1" i="1" u="sng" dirty="0">
              <a:solidFill>
                <a:schemeClr val="accent1">
                  <a:lumMod val="75000"/>
                </a:schemeClr>
              </a:solidFill>
            </a:endParaRPr>
          </a:p>
          <a:p>
            <a:r>
              <a:rPr lang="en-US" sz="2400" b="1" i="1" u="sng" dirty="0">
                <a:solidFill>
                  <a:schemeClr val="accent1">
                    <a:lumMod val="75000"/>
                  </a:schemeClr>
                </a:solidFill>
              </a:rPr>
              <a:t>Constraints on Binary Relationship Types</a:t>
            </a:r>
          </a:p>
          <a:p>
            <a:r>
              <a:rPr lang="en-US" sz="2400" b="1" i="1" dirty="0">
                <a:solidFill>
                  <a:srgbClr val="FF0000"/>
                </a:solidFill>
              </a:rPr>
              <a:t>Participation Constraints and Existence Dependencies</a:t>
            </a:r>
          </a:p>
          <a:p>
            <a:r>
              <a:rPr lang="en-US" sz="2400" dirty="0">
                <a:solidFill>
                  <a:schemeClr val="tx1">
                    <a:lumMod val="95000"/>
                    <a:lumOff val="5000"/>
                  </a:schemeClr>
                </a:solidFill>
              </a:rPr>
              <a:t>If a company policy states that </a:t>
            </a:r>
            <a:r>
              <a:rPr lang="en-US" sz="2400" b="1" dirty="0">
                <a:solidFill>
                  <a:srgbClr val="C00000"/>
                </a:solidFill>
              </a:rPr>
              <a:t>every employee must work for a department, then an employee entity can exist only if it participates in at least one WORKS_FOR relationship instance.</a:t>
            </a:r>
            <a:endParaRPr lang="en-US" sz="2400" dirty="0">
              <a:solidFill>
                <a:schemeClr val="tx1">
                  <a:lumMod val="95000"/>
                  <a:lumOff val="5000"/>
                </a:schemeClr>
              </a:solidFill>
            </a:endParaRPr>
          </a:p>
          <a:p>
            <a:r>
              <a:rPr lang="en-US" sz="2400" dirty="0">
                <a:solidFill>
                  <a:schemeClr val="tx1">
                    <a:lumMod val="95000"/>
                    <a:lumOff val="5000"/>
                  </a:schemeClr>
                </a:solidFill>
              </a:rPr>
              <a:t>Thus, the participation of EMPLOYEE in WORKS_FOR is called total participation, meaning that every entity in the total set of employee entities must be related to a department entity via WORKS_FOR. </a:t>
            </a:r>
          </a:p>
        </p:txBody>
      </p:sp>
    </p:spTree>
    <p:extLst>
      <p:ext uri="{BB962C8B-B14F-4D97-AF65-F5344CB8AC3E}">
        <p14:creationId xmlns:p14="http://schemas.microsoft.com/office/powerpoint/2010/main" val="2985836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6" y="1622784"/>
            <a:ext cx="10196611" cy="4893346"/>
          </a:xfrm>
        </p:spPr>
        <p:txBody>
          <a:bodyPr>
            <a:normAutofit/>
          </a:bodyPr>
          <a:lstStyle/>
          <a:p>
            <a:pPr marL="0" indent="0">
              <a:buNone/>
            </a:pPr>
            <a:endParaRPr lang="en-US" b="1" i="1" u="sng" dirty="0">
              <a:solidFill>
                <a:schemeClr val="accent1">
                  <a:lumMod val="75000"/>
                </a:schemeClr>
              </a:solidFill>
            </a:endParaRPr>
          </a:p>
          <a:p>
            <a:r>
              <a:rPr lang="en-US" b="1" i="1" u="sng" dirty="0">
                <a:solidFill>
                  <a:schemeClr val="accent1">
                    <a:lumMod val="75000"/>
                  </a:schemeClr>
                </a:solidFill>
              </a:rPr>
              <a:t>Constraints on Binary Relationship Types</a:t>
            </a:r>
          </a:p>
          <a:p>
            <a:r>
              <a:rPr lang="en-US" b="1" i="1" dirty="0">
                <a:solidFill>
                  <a:srgbClr val="FF0000"/>
                </a:solidFill>
              </a:rPr>
              <a:t>Participation Constraints and Existence Dependencies</a:t>
            </a:r>
          </a:p>
          <a:p>
            <a:r>
              <a:rPr lang="en-US" b="1" dirty="0">
                <a:solidFill>
                  <a:srgbClr val="C00000"/>
                </a:solidFill>
              </a:rPr>
              <a:t>Total participation is also called existence dependency. </a:t>
            </a:r>
          </a:p>
          <a:p>
            <a:r>
              <a:rPr lang="en-US" dirty="0">
                <a:solidFill>
                  <a:schemeClr val="tx1">
                    <a:lumMod val="95000"/>
                    <a:lumOff val="5000"/>
                  </a:schemeClr>
                </a:solidFill>
              </a:rPr>
              <a:t>In Figure 3.12 we do not expect every employee to manage a department, so the participation of EMPLOYEE in the MANAGES relationship type is partial, meaning that some or part of the set of employee entities are related to some department entity via MANAGES, but not necessarily all. </a:t>
            </a:r>
          </a:p>
          <a:p>
            <a:r>
              <a:rPr lang="en-US" dirty="0">
                <a:solidFill>
                  <a:schemeClr val="tx1">
                    <a:lumMod val="95000"/>
                    <a:lumOff val="5000"/>
                  </a:schemeClr>
                </a:solidFill>
              </a:rPr>
              <a:t>We will refer to the cardinality ratio and participation constraints, taken together, as the </a:t>
            </a:r>
            <a:r>
              <a:rPr lang="en-US" b="1" dirty="0">
                <a:solidFill>
                  <a:srgbClr val="C00000"/>
                </a:solidFill>
              </a:rPr>
              <a:t>structural constraints </a:t>
            </a:r>
            <a:r>
              <a:rPr lang="en-US" dirty="0">
                <a:solidFill>
                  <a:schemeClr val="tx1">
                    <a:lumMod val="95000"/>
                    <a:lumOff val="5000"/>
                  </a:schemeClr>
                </a:solidFill>
              </a:rPr>
              <a:t>of a relationship type.</a:t>
            </a:r>
          </a:p>
          <a:p>
            <a:r>
              <a:rPr lang="en-US" dirty="0">
                <a:solidFill>
                  <a:schemeClr val="tx1">
                    <a:lumMod val="95000"/>
                    <a:lumOff val="5000"/>
                  </a:schemeClr>
                </a:solidFill>
              </a:rPr>
              <a:t>In ER diagrams, total participation (or existence dependency) is displayed as a double line connecting the participating entity type to the relationship, whereas partial participation is represented by a single line.</a:t>
            </a:r>
          </a:p>
        </p:txBody>
      </p:sp>
    </p:spTree>
    <p:extLst>
      <p:ext uri="{BB962C8B-B14F-4D97-AF65-F5344CB8AC3E}">
        <p14:creationId xmlns:p14="http://schemas.microsoft.com/office/powerpoint/2010/main" val="2179495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a:bodyPr>
          <a:lstStyle/>
          <a:p>
            <a:r>
              <a:rPr lang="en-US" dirty="0"/>
              <a:t>Relationship Types, Relationship Sets,</a:t>
            </a:r>
            <a:br>
              <a:rPr lang="en-US" dirty="0"/>
            </a:br>
            <a:r>
              <a:rPr lang="en-US" dirty="0"/>
              <a:t>Roles, and Structural Constraints</a:t>
            </a:r>
          </a:p>
        </p:txBody>
      </p:sp>
      <p:sp>
        <p:nvSpPr>
          <p:cNvPr id="3" name="Content Placeholder 2"/>
          <p:cNvSpPr>
            <a:spLocks noGrp="1"/>
          </p:cNvSpPr>
          <p:nvPr>
            <p:ph idx="1"/>
          </p:nvPr>
        </p:nvSpPr>
        <p:spPr>
          <a:xfrm>
            <a:off x="479627" y="1622784"/>
            <a:ext cx="9397542" cy="4893346"/>
          </a:xfrm>
        </p:spPr>
        <p:txBody>
          <a:bodyPr>
            <a:normAutofit/>
          </a:bodyPr>
          <a:lstStyle/>
          <a:p>
            <a:pPr marL="0" indent="0">
              <a:buNone/>
            </a:pPr>
            <a:endParaRPr lang="en-US" b="1" i="1" u="sng" dirty="0">
              <a:solidFill>
                <a:schemeClr val="accent1">
                  <a:lumMod val="75000"/>
                </a:schemeClr>
              </a:solidFill>
            </a:endParaRPr>
          </a:p>
          <a:p>
            <a:r>
              <a:rPr lang="en-US" sz="2000" b="1" i="1" u="sng" dirty="0">
                <a:solidFill>
                  <a:schemeClr val="accent1">
                    <a:lumMod val="75000"/>
                  </a:schemeClr>
                </a:solidFill>
              </a:rPr>
              <a:t>Constraints on Binary Relationship Types</a:t>
            </a:r>
          </a:p>
          <a:p>
            <a:r>
              <a:rPr lang="en-US" sz="2000" b="1" i="1" dirty="0">
                <a:solidFill>
                  <a:srgbClr val="FF0000"/>
                </a:solidFill>
              </a:rPr>
              <a:t>Attributes of Relationship Types</a:t>
            </a:r>
          </a:p>
          <a:p>
            <a:r>
              <a:rPr lang="en-US" sz="2000" dirty="0">
                <a:solidFill>
                  <a:schemeClr val="tx1">
                    <a:lumMod val="95000"/>
                    <a:lumOff val="5000"/>
                  </a:schemeClr>
                </a:solidFill>
              </a:rPr>
              <a:t>Relationship types can also have attributes, similar to those of entity types. </a:t>
            </a:r>
          </a:p>
          <a:p>
            <a:r>
              <a:rPr lang="en-US" sz="2000" dirty="0">
                <a:solidFill>
                  <a:schemeClr val="tx1">
                    <a:lumMod val="95000"/>
                    <a:lumOff val="5000"/>
                  </a:schemeClr>
                </a:solidFill>
              </a:rPr>
              <a:t>For example, to record the number of hours per week that a particular employee works on a particular project, we can include an attribute Hours for the WORKS_ON relationship type in Figure 3.13. </a:t>
            </a:r>
          </a:p>
          <a:p>
            <a:r>
              <a:rPr lang="en-US" sz="2000" dirty="0">
                <a:solidFill>
                  <a:schemeClr val="tx1">
                    <a:lumMod val="95000"/>
                    <a:lumOff val="5000"/>
                  </a:schemeClr>
                </a:solidFill>
              </a:rPr>
              <a:t>Another example is to include the date on which a manager started managing a department via an attribute </a:t>
            </a:r>
            <a:r>
              <a:rPr lang="en-US" sz="2000" dirty="0" err="1">
                <a:solidFill>
                  <a:schemeClr val="tx1">
                    <a:lumMod val="95000"/>
                    <a:lumOff val="5000"/>
                  </a:schemeClr>
                </a:solidFill>
              </a:rPr>
              <a:t>Start_date</a:t>
            </a:r>
            <a:r>
              <a:rPr lang="en-US" sz="2000" dirty="0">
                <a:solidFill>
                  <a:schemeClr val="tx1">
                    <a:lumMod val="95000"/>
                    <a:lumOff val="5000"/>
                  </a:schemeClr>
                </a:solidFill>
              </a:rPr>
              <a:t> for the MANAGES relationship type in Figure 3.12.</a:t>
            </a:r>
          </a:p>
        </p:txBody>
      </p:sp>
    </p:spTree>
    <p:extLst>
      <p:ext uri="{BB962C8B-B14F-4D97-AF65-F5344CB8AC3E}">
        <p14:creationId xmlns:p14="http://schemas.microsoft.com/office/powerpoint/2010/main" val="681542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512578" y="1804017"/>
            <a:ext cx="5797606" cy="4745064"/>
          </a:xfrm>
        </p:spPr>
        <p:txBody>
          <a:bodyPr>
            <a:normAutofit/>
          </a:bodyPr>
          <a:lstStyle/>
          <a:p>
            <a:r>
              <a:rPr lang="en-US" sz="2000" dirty="0"/>
              <a:t>The next step is to create a </a:t>
            </a:r>
            <a:r>
              <a:rPr lang="en-US" sz="2000" b="1" dirty="0">
                <a:solidFill>
                  <a:srgbClr val="C00000"/>
                </a:solidFill>
              </a:rPr>
              <a:t>conceptual schema </a:t>
            </a:r>
            <a:r>
              <a:rPr lang="en-US" sz="2000" dirty="0"/>
              <a:t>for the database, using a high-level conceptual data model. </a:t>
            </a:r>
            <a:r>
              <a:rPr lang="en-US" sz="2000" dirty="0">
                <a:solidFill>
                  <a:schemeClr val="tx1">
                    <a:lumMod val="95000"/>
                    <a:lumOff val="5000"/>
                  </a:schemeClr>
                </a:solidFill>
              </a:rPr>
              <a:t>This step is </a:t>
            </a:r>
            <a:r>
              <a:rPr lang="en-US" sz="2000" b="1" dirty="0">
                <a:solidFill>
                  <a:srgbClr val="C00000"/>
                </a:solidFill>
              </a:rPr>
              <a:t>conceptual design</a:t>
            </a:r>
            <a:r>
              <a:rPr lang="en-US" sz="2000" dirty="0">
                <a:solidFill>
                  <a:schemeClr val="tx1">
                    <a:lumMod val="95000"/>
                    <a:lumOff val="5000"/>
                  </a:schemeClr>
                </a:solidFill>
              </a:rPr>
              <a:t>.</a:t>
            </a:r>
          </a:p>
          <a:p>
            <a:r>
              <a:rPr lang="en-US" sz="2000" dirty="0">
                <a:solidFill>
                  <a:schemeClr val="tx1">
                    <a:lumMod val="95000"/>
                    <a:lumOff val="5000"/>
                  </a:schemeClr>
                </a:solidFill>
              </a:rPr>
              <a:t>The conceptual schema is a concise description of the data requirements of the users and includes detailed descriptions of the </a:t>
            </a:r>
            <a:r>
              <a:rPr lang="en-US" sz="2000" b="1" dirty="0">
                <a:solidFill>
                  <a:srgbClr val="C00000"/>
                </a:solidFill>
              </a:rPr>
              <a:t>entity types, relationships, and constraints</a:t>
            </a:r>
            <a:r>
              <a:rPr lang="en-US" sz="2000" dirty="0">
                <a:solidFill>
                  <a:schemeClr val="tx1">
                    <a:lumMod val="95000"/>
                    <a:lumOff val="5000"/>
                  </a:schemeClr>
                </a:solidFill>
              </a:rPr>
              <a:t>.</a:t>
            </a:r>
          </a:p>
          <a:p>
            <a:r>
              <a:rPr lang="en-US" sz="2000" dirty="0">
                <a:solidFill>
                  <a:schemeClr val="tx1">
                    <a:lumMod val="95000"/>
                    <a:lumOff val="5000"/>
                  </a:schemeClr>
                </a:solidFill>
              </a:rPr>
              <a:t>Because these concepts do not include implementation details, they are usually </a:t>
            </a:r>
            <a:r>
              <a:rPr lang="en-US" sz="2000" b="1" dirty="0">
                <a:solidFill>
                  <a:srgbClr val="C00000"/>
                </a:solidFill>
              </a:rPr>
              <a:t>easier to understand </a:t>
            </a:r>
            <a:r>
              <a:rPr lang="en-US" sz="2000" dirty="0">
                <a:solidFill>
                  <a:schemeClr val="tx1">
                    <a:lumMod val="95000"/>
                    <a:lumOff val="5000"/>
                  </a:schemeClr>
                </a:solidFill>
              </a:rPr>
              <a:t>and </a:t>
            </a:r>
            <a:r>
              <a:rPr lang="en-US" sz="2000" b="1" dirty="0">
                <a:solidFill>
                  <a:srgbClr val="C00000"/>
                </a:solidFill>
              </a:rPr>
              <a:t>can be used to communicate with nontechnical users</a:t>
            </a:r>
            <a:r>
              <a:rPr lang="en-US" sz="2000" dirty="0">
                <a:solidFill>
                  <a:schemeClr val="tx1">
                    <a:lumMod val="95000"/>
                    <a:lumOff val="5000"/>
                  </a:schemeClr>
                </a:solidFill>
              </a:rPr>
              <a:t>. </a:t>
            </a:r>
          </a:p>
        </p:txBody>
      </p:sp>
      <p:pic>
        <p:nvPicPr>
          <p:cNvPr id="11" name="Picture 10"/>
          <p:cNvPicPr>
            <a:picLocks noChangeAspect="1"/>
          </p:cNvPicPr>
          <p:nvPr/>
        </p:nvPicPr>
        <p:blipFill rotWithShape="1">
          <a:blip r:embed="rId2"/>
          <a:srcRect l="8823"/>
          <a:stretch/>
        </p:blipFill>
        <p:spPr>
          <a:xfrm>
            <a:off x="6614983" y="1036525"/>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9745362" y="3344561"/>
            <a:ext cx="1713471" cy="3789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2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512578" y="1804017"/>
            <a:ext cx="5797606" cy="4591503"/>
          </a:xfrm>
        </p:spPr>
        <p:txBody>
          <a:bodyPr>
            <a:normAutofit/>
          </a:bodyPr>
          <a:lstStyle/>
          <a:p>
            <a:r>
              <a:rPr lang="en-US" sz="2000" dirty="0">
                <a:solidFill>
                  <a:schemeClr val="tx1">
                    <a:lumMod val="95000"/>
                    <a:lumOff val="5000"/>
                  </a:schemeClr>
                </a:solidFill>
              </a:rPr>
              <a:t>Conceptual database design is entirely </a:t>
            </a:r>
            <a:r>
              <a:rPr lang="en-US" sz="2000" b="1" dirty="0">
                <a:solidFill>
                  <a:srgbClr val="C00000"/>
                </a:solidFill>
              </a:rPr>
              <a:t>independent of implementation details </a:t>
            </a:r>
            <a:r>
              <a:rPr lang="en-US" sz="2000" dirty="0">
                <a:solidFill>
                  <a:schemeClr val="tx1">
                    <a:lumMod val="95000"/>
                    <a:lumOff val="5000"/>
                  </a:schemeClr>
                </a:solidFill>
              </a:rPr>
              <a:t>such as the target DBMS software, application programs, programming languages, hardware platform, or any other physical considerations.</a:t>
            </a:r>
          </a:p>
          <a:p>
            <a:r>
              <a:rPr lang="en-US" sz="2000" dirty="0">
                <a:solidFill>
                  <a:schemeClr val="tx1">
                    <a:lumMod val="95000"/>
                    <a:lumOff val="5000"/>
                  </a:schemeClr>
                </a:solidFill>
              </a:rPr>
              <a:t>This approach enables database designers to concentrate on specifying the properties of the data, without being concerned with storage and implementation details, which makes </a:t>
            </a:r>
            <a:r>
              <a:rPr lang="en-US" sz="2000">
                <a:solidFill>
                  <a:schemeClr val="tx1">
                    <a:lumMod val="95000"/>
                    <a:lumOff val="5000"/>
                  </a:schemeClr>
                </a:solidFill>
              </a:rPr>
              <a:t>it easier </a:t>
            </a:r>
            <a:r>
              <a:rPr lang="en-US" sz="2000" dirty="0">
                <a:solidFill>
                  <a:schemeClr val="tx1">
                    <a:lumMod val="95000"/>
                    <a:lumOff val="5000"/>
                  </a:schemeClr>
                </a:solidFill>
              </a:rPr>
              <a:t>to create a good conceptual database design.</a:t>
            </a:r>
          </a:p>
        </p:txBody>
      </p:sp>
      <p:pic>
        <p:nvPicPr>
          <p:cNvPr id="11" name="Picture 10"/>
          <p:cNvPicPr>
            <a:picLocks noChangeAspect="1"/>
          </p:cNvPicPr>
          <p:nvPr/>
        </p:nvPicPr>
        <p:blipFill rotWithShape="1">
          <a:blip r:embed="rId2"/>
          <a:srcRect l="8823"/>
          <a:stretch/>
        </p:blipFill>
        <p:spPr>
          <a:xfrm>
            <a:off x="6614983" y="1036525"/>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9745362" y="3344561"/>
            <a:ext cx="1713471" cy="3789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454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563808" y="1772796"/>
            <a:ext cx="5797606" cy="4591503"/>
          </a:xfrm>
        </p:spPr>
        <p:txBody>
          <a:bodyPr>
            <a:noAutofit/>
          </a:bodyPr>
          <a:lstStyle/>
          <a:p>
            <a:r>
              <a:rPr lang="en-US" sz="2000" dirty="0"/>
              <a:t>The next step in database design is the actual implementation of the database, using a commercial DBMS.</a:t>
            </a:r>
          </a:p>
          <a:p>
            <a:r>
              <a:rPr lang="en-US" sz="2000" dirty="0"/>
              <a:t>Most current commercial DBMSs use an implementation data model—such as the relational (SQL) model—so the conceptual schema is transformed from the high-level data model into the implementation data model.</a:t>
            </a:r>
          </a:p>
          <a:p>
            <a:r>
              <a:rPr lang="en-US" sz="2000" dirty="0"/>
              <a:t>This step is called </a:t>
            </a:r>
            <a:r>
              <a:rPr lang="en-US" sz="2000" b="1" dirty="0">
                <a:solidFill>
                  <a:srgbClr val="C00000"/>
                </a:solidFill>
              </a:rPr>
              <a:t>logical design or data model mapping</a:t>
            </a:r>
            <a:r>
              <a:rPr lang="en-US" sz="2000" dirty="0"/>
              <a:t>; </a:t>
            </a:r>
          </a:p>
          <a:p>
            <a:pPr lvl="1"/>
            <a:r>
              <a:rPr lang="en-US" sz="2000" dirty="0">
                <a:solidFill>
                  <a:srgbClr val="C00000"/>
                </a:solidFill>
              </a:rPr>
              <a:t>its result is a database schema in the implementation data model of the DBMS.</a:t>
            </a:r>
          </a:p>
        </p:txBody>
      </p:sp>
      <p:pic>
        <p:nvPicPr>
          <p:cNvPr id="11" name="Picture 10"/>
          <p:cNvPicPr>
            <a:picLocks noChangeAspect="1"/>
          </p:cNvPicPr>
          <p:nvPr/>
        </p:nvPicPr>
        <p:blipFill rotWithShape="1">
          <a:blip r:embed="rId2"/>
          <a:srcRect l="8823"/>
          <a:stretch/>
        </p:blipFill>
        <p:spPr>
          <a:xfrm>
            <a:off x="6664410" y="1045168"/>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9761839" y="434133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914239" y="5457566"/>
            <a:ext cx="1536356" cy="391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11995" y="5086867"/>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454341" y="590297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43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563808" y="1772796"/>
            <a:ext cx="5797606" cy="4591503"/>
          </a:xfrm>
        </p:spPr>
        <p:txBody>
          <a:bodyPr>
            <a:noAutofit/>
          </a:bodyPr>
          <a:lstStyle/>
          <a:p>
            <a:r>
              <a:rPr lang="en-US" sz="2400" dirty="0"/>
              <a:t>A logical model is derived knowing the underlying data model of the target DBMS. In other words, we know that the DBMS is, for example, relational or object-oriented. </a:t>
            </a:r>
          </a:p>
          <a:p>
            <a:r>
              <a:rPr lang="en-US" sz="2400" dirty="0"/>
              <a:t>However, we ignore any other aspects of the chosen DBMS </a:t>
            </a:r>
            <a:r>
              <a:rPr lang="en-US" sz="2400" dirty="0" err="1"/>
              <a:t>and,in</a:t>
            </a:r>
            <a:r>
              <a:rPr lang="en-US" sz="2400" dirty="0"/>
              <a:t> particular, any physical details, such as storage structures or indexes.</a:t>
            </a:r>
          </a:p>
        </p:txBody>
      </p:sp>
      <p:pic>
        <p:nvPicPr>
          <p:cNvPr id="11" name="Picture 10"/>
          <p:cNvPicPr>
            <a:picLocks noChangeAspect="1"/>
          </p:cNvPicPr>
          <p:nvPr/>
        </p:nvPicPr>
        <p:blipFill rotWithShape="1">
          <a:blip r:embed="rId2"/>
          <a:srcRect l="8823"/>
          <a:stretch/>
        </p:blipFill>
        <p:spPr>
          <a:xfrm>
            <a:off x="6664410" y="1045168"/>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9761839" y="434133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914239" y="5457566"/>
            <a:ext cx="1536356" cy="391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11995" y="5086867"/>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454341" y="590297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756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3217"/>
            <a:ext cx="8596668" cy="1320800"/>
          </a:xfrm>
        </p:spPr>
        <p:txBody>
          <a:bodyPr>
            <a:normAutofit fontScale="90000"/>
          </a:bodyPr>
          <a:lstStyle/>
          <a:p>
            <a:r>
              <a:rPr lang="en-US" dirty="0"/>
              <a:t>Using High-Level Conceptual Data Models</a:t>
            </a:r>
            <a:br>
              <a:rPr lang="en-US" dirty="0"/>
            </a:br>
            <a:r>
              <a:rPr lang="en-US" dirty="0"/>
              <a:t>for Database Design</a:t>
            </a:r>
          </a:p>
        </p:txBody>
      </p:sp>
      <p:sp>
        <p:nvSpPr>
          <p:cNvPr id="3" name="Content Placeholder 2"/>
          <p:cNvSpPr>
            <a:spLocks noGrp="1"/>
          </p:cNvSpPr>
          <p:nvPr>
            <p:ph idx="1"/>
          </p:nvPr>
        </p:nvSpPr>
        <p:spPr>
          <a:xfrm>
            <a:off x="512578" y="1804017"/>
            <a:ext cx="5797606" cy="4591503"/>
          </a:xfrm>
        </p:spPr>
        <p:txBody>
          <a:bodyPr>
            <a:normAutofit fontScale="92500"/>
          </a:bodyPr>
          <a:lstStyle/>
          <a:p>
            <a:r>
              <a:rPr lang="en-US" sz="2000" dirty="0"/>
              <a:t>The last step is the </a:t>
            </a:r>
            <a:r>
              <a:rPr lang="en-US" sz="2000" b="1" dirty="0">
                <a:solidFill>
                  <a:srgbClr val="C00000"/>
                </a:solidFill>
              </a:rPr>
              <a:t>physical design phase</a:t>
            </a:r>
            <a:r>
              <a:rPr lang="en-US" sz="2000" dirty="0"/>
              <a:t>, during which the internal storage structures, file organizations, indexes, access paths. </a:t>
            </a:r>
          </a:p>
          <a:p>
            <a:r>
              <a:rPr lang="en-US" sz="2000" dirty="0"/>
              <a:t>In general, the main aim of physical database design is to describe how we intend to physically implement the logical database design. For the relational model, this involves:</a:t>
            </a:r>
          </a:p>
          <a:p>
            <a:pPr lvl="1"/>
            <a:r>
              <a:rPr lang="en-US" sz="1800" dirty="0"/>
              <a:t>creating a set of relational tables and the constraints on these tables from the information presented in the logical data model.</a:t>
            </a:r>
          </a:p>
          <a:p>
            <a:pPr lvl="1"/>
            <a:r>
              <a:rPr lang="en-US" sz="1800" dirty="0"/>
              <a:t>identifying the specific storage structures and access methods for the data to achieve an optimum performance for the database system.</a:t>
            </a:r>
          </a:p>
        </p:txBody>
      </p:sp>
      <p:pic>
        <p:nvPicPr>
          <p:cNvPr id="11" name="Picture 10"/>
          <p:cNvPicPr>
            <a:picLocks noChangeAspect="1"/>
          </p:cNvPicPr>
          <p:nvPr/>
        </p:nvPicPr>
        <p:blipFill rotWithShape="1">
          <a:blip r:embed="rId2"/>
          <a:srcRect l="8823"/>
          <a:stretch/>
        </p:blipFill>
        <p:spPr>
          <a:xfrm>
            <a:off x="6664410" y="1045168"/>
            <a:ext cx="5089181" cy="5657850"/>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9761839" y="434133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914239" y="5457566"/>
            <a:ext cx="1536356" cy="391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11995" y="5086867"/>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454341" y="5902979"/>
            <a:ext cx="1754660" cy="461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059821"/>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1173</TotalTime>
  <Words>4703</Words>
  <Application>Microsoft Office PowerPoint</Application>
  <PresentationFormat>Widescreen</PresentationFormat>
  <Paragraphs>310</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Trebuchet MS</vt:lpstr>
      <vt:lpstr>Wingdings 3</vt:lpstr>
      <vt:lpstr>Facet</vt:lpstr>
      <vt:lpstr>Chapter 3 - Data Modeling Using the Entity– Relationship (ER) Model</vt:lpstr>
      <vt:lpstr>- Using High-Level Conceptual Data Models for Database Design - A Sample Database Application - Entity Types, Entity Sets, Attributes and Keys - Relationship Types, Relationship Sets, Roles, and Structural  Constraints - Weak Entity Types - Refining the ER Design for the COMPANY Database - ER Diagrams, Naming Conventions, and Design Issues -Relationship Types of Degree Higher than Two    </vt:lpstr>
      <vt:lpstr>Using High-Level Conceptual Data Models for Database Design</vt:lpstr>
      <vt:lpstr>Using High-Level Conceptual Data Models for Database Design</vt:lpstr>
      <vt:lpstr>Using High-Level Conceptual Data Models for Database Design</vt:lpstr>
      <vt:lpstr>Using High-Level Conceptual Data Models for Database Design</vt:lpstr>
      <vt:lpstr>Using High-Level Conceptual Data Models for Database Design</vt:lpstr>
      <vt:lpstr>Using High-Level Conceptual Data Models for Database Design</vt:lpstr>
      <vt:lpstr>Using High-Level Conceptual Data Models for Database Design</vt:lpstr>
      <vt:lpstr>Using High-Level Conceptual Data Models for Database Design</vt:lpstr>
      <vt:lpstr>A Sample Database Application</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Entity Types, Entity Sets, Attributes, and Keys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lpstr>Relationship Types, Relationship Sets, Roles, and Structural Constraints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FastPc</cp:lastModifiedBy>
  <cp:revision>426</cp:revision>
  <dcterms:created xsi:type="dcterms:W3CDTF">2021-08-16T04:03:32Z</dcterms:created>
  <dcterms:modified xsi:type="dcterms:W3CDTF">2022-10-13T03:22:26Z</dcterms:modified>
</cp:coreProperties>
</file>