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Corbe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iMPKz/gMM4KrLsWcvH38nxT9eU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11" Type="http://schemas.openxmlformats.org/officeDocument/2006/relationships/slide" Target="slides/slide6.xml"/><Relationship Id="rId22" Type="http://schemas.openxmlformats.org/officeDocument/2006/relationships/font" Target="fonts/Corbel-boldItalic.fntdata"/><Relationship Id="rId10" Type="http://schemas.openxmlformats.org/officeDocument/2006/relationships/slide" Target="slides/slide5.xml"/><Relationship Id="rId21" Type="http://schemas.openxmlformats.org/officeDocument/2006/relationships/font" Target="fonts/Corbel-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5"/>
          <p:cNvGrpSpPr/>
          <p:nvPr/>
        </p:nvGrpSpPr>
        <p:grpSpPr>
          <a:xfrm>
            <a:off x="203200" y="0"/>
            <a:ext cx="3778250" cy="6858001"/>
            <a:chOff x="203200" y="0"/>
            <a:chExt cx="3778250" cy="6858001"/>
          </a:xfrm>
        </p:grpSpPr>
        <p:sp>
          <p:nvSpPr>
            <p:cNvPr id="24" name="Google Shape;24;p15"/>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5" name="Google Shape;25;p15"/>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6" name="Google Shape;26;p15"/>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7" name="Google Shape;27;p15"/>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0B5982"/>
            </a:solidFill>
            <a:ln>
              <a:noFill/>
            </a:ln>
          </p:spPr>
        </p:sp>
        <p:sp>
          <p:nvSpPr>
            <p:cNvPr id="28" name="Google Shape;28;p15"/>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1186C3"/>
            </a:solidFill>
            <a:ln>
              <a:noFill/>
            </a:ln>
          </p:spPr>
        </p:sp>
        <p:sp>
          <p:nvSpPr>
            <p:cNvPr id="29" name="Google Shape;29;p15"/>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15"/>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15"/>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5"/>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6" name="Google Shape;36;p15"/>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8" name="Shape 88"/>
        <p:cNvGrpSpPr/>
        <p:nvPr/>
      </p:nvGrpSpPr>
      <p:grpSpPr>
        <a:xfrm>
          <a:off x="0" y="0"/>
          <a:ext cx="0" cy="0"/>
          <a:chOff x="0" y="0"/>
          <a:chExt cx="0" cy="0"/>
        </a:xfrm>
      </p:grpSpPr>
      <p:sp>
        <p:nvSpPr>
          <p:cNvPr id="89" name="Google Shape;89;p24"/>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1" name="Google Shape;91;p24"/>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2" name="Google Shape;92;p24"/>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5" name="Shape 95"/>
        <p:cNvGrpSpPr/>
        <p:nvPr/>
      </p:nvGrpSpPr>
      <p:grpSpPr>
        <a:xfrm>
          <a:off x="0" y="0"/>
          <a:ext cx="0" cy="0"/>
          <a:chOff x="0" y="0"/>
          <a:chExt cx="0" cy="0"/>
        </a:xfrm>
      </p:grpSpPr>
      <p:sp>
        <p:nvSpPr>
          <p:cNvPr id="96" name="Google Shape;96;p25"/>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8" name="Google Shape;98;p25"/>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1" name="Shape 101"/>
        <p:cNvGrpSpPr/>
        <p:nvPr/>
      </p:nvGrpSpPr>
      <p:grpSpPr>
        <a:xfrm>
          <a:off x="0" y="0"/>
          <a:ext cx="0" cy="0"/>
          <a:chOff x="0" y="0"/>
          <a:chExt cx="0" cy="0"/>
        </a:xfrm>
      </p:grpSpPr>
      <p:sp>
        <p:nvSpPr>
          <p:cNvPr id="102" name="Google Shape;102;p26"/>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3" name="Google Shape;103;p26"/>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4" name="Google Shape;104;p26"/>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6" name="Google Shape;106;p26"/>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0" name="Shape 110"/>
        <p:cNvGrpSpPr/>
        <p:nvPr/>
      </p:nvGrpSpPr>
      <p:grpSpPr>
        <a:xfrm>
          <a:off x="0" y="0"/>
          <a:ext cx="0" cy="0"/>
          <a:chOff x="0" y="0"/>
          <a:chExt cx="0" cy="0"/>
        </a:xfrm>
      </p:grpSpPr>
      <p:sp>
        <p:nvSpPr>
          <p:cNvPr id="111" name="Google Shape;111;p27"/>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3" name="Google Shape;113;p2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6" name="Shape 116"/>
        <p:cNvGrpSpPr/>
        <p:nvPr/>
      </p:nvGrpSpPr>
      <p:grpSpPr>
        <a:xfrm>
          <a:off x="0" y="0"/>
          <a:ext cx="0" cy="0"/>
          <a:chOff x="0" y="0"/>
          <a:chExt cx="0" cy="0"/>
        </a:xfrm>
      </p:grpSpPr>
      <p:sp>
        <p:nvSpPr>
          <p:cNvPr id="117" name="Google Shape;117;p28"/>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8" name="Google Shape;118;p28"/>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9" name="Google Shape;119;p28"/>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8"/>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1" name="Google Shape;121;p28"/>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2" name="Google Shape;122;p2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9"/>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8" name="Google Shape;128;p29"/>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9" name="Google Shape;129;p2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30"/>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 type="body"/>
          </p:nvPr>
        </p:nvSpPr>
        <p:spPr>
          <a:xfrm rot="5400000">
            <a:off x="3155969" y="493164"/>
            <a:ext cx="3356995" cy="7704666"/>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3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31"/>
          <p:cNvSpPr txBox="1"/>
          <p:nvPr>
            <p:ph type="title"/>
          </p:nvPr>
        </p:nvSpPr>
        <p:spPr>
          <a:xfrm rot="5400000">
            <a:off x="5412754" y="2574438"/>
            <a:ext cx="5105400" cy="13281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 type="body"/>
          </p:nvPr>
        </p:nvSpPr>
        <p:spPr>
          <a:xfrm rot="5400000">
            <a:off x="1569010" y="230314"/>
            <a:ext cx="5105400" cy="601637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41" name="Google Shape;141;p3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6"/>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0" name="Google Shape;40;p16"/>
          <p:cNvSpPr txBox="1"/>
          <p:nvPr>
            <p:ph idx="10" type="dt"/>
          </p:nvPr>
        </p:nvSpPr>
        <p:spPr>
          <a:xfrm>
            <a:off x="7344329" y="6108173"/>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1972647" y="6108173"/>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18"/>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1" name="Google Shape;51;p1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19"/>
          <p:cNvSpPr txBox="1"/>
          <p:nvPr>
            <p:ph type="title"/>
          </p:nvPr>
        </p:nvSpPr>
        <p:spPr>
          <a:xfrm>
            <a:off x="982133" y="685801"/>
            <a:ext cx="7704667"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 type="body"/>
          </p:nvPr>
        </p:nvSpPr>
        <p:spPr>
          <a:xfrm>
            <a:off x="982133" y="2667000"/>
            <a:ext cx="3739896" cy="336867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7" name="Google Shape;57;p19"/>
          <p:cNvSpPr txBox="1"/>
          <p:nvPr>
            <p:ph idx="2" type="body"/>
          </p:nvPr>
        </p:nvSpPr>
        <p:spPr>
          <a:xfrm>
            <a:off x="4946904" y="2667000"/>
            <a:ext cx="3739896" cy="334682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1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0"/>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4" name="Google Shape;64;p20"/>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5" name="Google Shape;65;p20"/>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6" name="Google Shape;66;p20"/>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7" name="Google Shape;67;p2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2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2"/>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7" name="Google Shape;77;p22"/>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8" name="Google Shape;78;p22"/>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3"/>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4" name="Google Shape;84;p23"/>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5" name="Google Shape;85;p23"/>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4"/>
          <p:cNvGrpSpPr/>
          <p:nvPr/>
        </p:nvGrpSpPr>
        <p:grpSpPr>
          <a:xfrm>
            <a:off x="0" y="0"/>
            <a:ext cx="2132013" cy="6858001"/>
            <a:chOff x="0" y="0"/>
            <a:chExt cx="2132013" cy="6858001"/>
          </a:xfrm>
        </p:grpSpPr>
        <p:sp>
          <p:nvSpPr>
            <p:cNvPr id="11" name="Google Shape;11;p14"/>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4"/>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14"/>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14"/>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0B5982"/>
            </a:solidFill>
            <a:ln>
              <a:noFill/>
            </a:ln>
          </p:spPr>
        </p:sp>
        <p:sp>
          <p:nvSpPr>
            <p:cNvPr id="15" name="Google Shape;15;p14"/>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14"/>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14"/>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4"/>
          <p:cNvSpPr txBox="1"/>
          <p:nvPr>
            <p:ph idx="1" type="body"/>
          </p:nvPr>
        </p:nvSpPr>
        <p:spPr>
          <a:xfrm>
            <a:off x="982134" y="2667000"/>
            <a:ext cx="7704666" cy="3356995"/>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4"/>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4"/>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152399" y="914401"/>
            <a:ext cx="8839200" cy="348826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5400"/>
              <a:buFont typeface="Corbel"/>
              <a:buNone/>
            </a:pPr>
            <a:r>
              <a:rPr lang="en-US"/>
              <a:t>Agents and Environment</a:t>
            </a:r>
            <a:br>
              <a:rPr lang="en-US"/>
            </a:br>
            <a:endParaRPr/>
          </a:p>
        </p:txBody>
      </p:sp>
      <p:sp>
        <p:nvSpPr>
          <p:cNvPr id="150" name="Google Shape;150;p1"/>
          <p:cNvSpPr txBox="1"/>
          <p:nvPr>
            <p:ph idx="1" type="subTitle"/>
          </p:nvPr>
        </p:nvSpPr>
        <p:spPr>
          <a:xfrm>
            <a:off x="685800" y="3505200"/>
            <a:ext cx="7848600" cy="1752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1186C3"/>
              </a:buClr>
              <a:buSzPts val="3045"/>
              <a:buFont typeface="Arial"/>
              <a:buNone/>
            </a:pPr>
            <a:r>
              <a:rPr b="0" i="0" lang="en-US" sz="2100" u="none" cap="none" strike="noStrike">
                <a:solidFill>
                  <a:schemeClr val="dk1"/>
                </a:solidFill>
                <a:latin typeface="Corbel"/>
                <a:ea typeface="Corbel"/>
                <a:cs typeface="Corbel"/>
                <a:sym typeface="Corbel"/>
              </a:rPr>
              <a:t>Instructor: Zainab Yousuf</a:t>
            </a:r>
            <a:endParaRPr/>
          </a:p>
          <a:p>
            <a:pPr indent="0" lvl="0" marL="0" rtl="0" algn="r">
              <a:spcBef>
                <a:spcPts val="1020"/>
              </a:spcBef>
              <a:spcAft>
                <a:spcPts val="0"/>
              </a:spcAft>
              <a:buClr>
                <a:srgbClr val="1186C3"/>
              </a:buClr>
              <a:buSzPts val="3045"/>
              <a:buFont typeface="Arial"/>
              <a:buNone/>
            </a:pPr>
            <a:r>
              <a:t/>
            </a:r>
            <a:endParaRPr b="0" i="0" sz="2100" u="none" cap="none" strike="noStrike">
              <a:solidFill>
                <a:schemeClr val="dk1"/>
              </a:solidFill>
              <a:latin typeface="Corbel"/>
              <a:ea typeface="Corbel"/>
              <a:cs typeface="Corbel"/>
              <a:sym typeface="Corbel"/>
            </a:endParaRPr>
          </a:p>
          <a:p>
            <a:pPr indent="0" lvl="0" marL="0" rtl="0" algn="r">
              <a:spcBef>
                <a:spcPts val="1020"/>
              </a:spcBef>
              <a:spcAft>
                <a:spcPts val="0"/>
              </a:spcAft>
              <a:buClr>
                <a:srgbClr val="1186C3"/>
              </a:buClr>
              <a:buSzPts val="3045"/>
              <a:buFont typeface="Arial"/>
              <a:buNone/>
            </a:pPr>
            <a:r>
              <a:t/>
            </a:r>
            <a:endParaRPr b="0" i="0" sz="2100" u="none" cap="none" strike="noStrike">
              <a:solidFill>
                <a:schemeClr val="dk1"/>
              </a:solidFill>
              <a:latin typeface="Corbel"/>
              <a:ea typeface="Corbel"/>
              <a:cs typeface="Corbel"/>
              <a:sym typeface="Corbel"/>
            </a:endParaRPr>
          </a:p>
          <a:p>
            <a:pPr indent="0" lvl="0" marL="0" rtl="0" algn="r">
              <a:spcBef>
                <a:spcPts val="1020"/>
              </a:spcBef>
              <a:spcAft>
                <a:spcPts val="0"/>
              </a:spcAft>
              <a:buClr>
                <a:srgbClr val="1186C3"/>
              </a:buClr>
              <a:buSzPts val="3045"/>
              <a:buFont typeface="Arial"/>
              <a:buNone/>
            </a:pPr>
            <a:r>
              <a:t/>
            </a:r>
            <a:endParaRPr b="0" i="0" sz="2100" u="none" cap="none" strike="noStrik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457200" y="7620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b="1" lang="en-US"/>
              <a:t>Discrete vs. Continuous</a:t>
            </a:r>
            <a:br>
              <a:rPr lang="en-US"/>
            </a:br>
            <a:endParaRPr/>
          </a:p>
        </p:txBody>
      </p:sp>
      <p:sp>
        <p:nvSpPr>
          <p:cNvPr id="225" name="Google Shape;225;p10"/>
          <p:cNvSpPr txBox="1"/>
          <p:nvPr>
            <p:ph idx="1" type="body"/>
          </p:nvPr>
        </p:nvSpPr>
        <p:spPr>
          <a:xfrm>
            <a:off x="982133" y="1447800"/>
            <a:ext cx="7704667" cy="455201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Discrete AI environments are those on which a finite [although arbitrarily large] set of possibilities can drive the final outcome of the task. Chess is also classified as a discrete AI problem. Continuous AI environments rely on unknown and rapidly changing data sources. Vision systems in drones or self-driving cars operate on continuous AI environments.</a:t>
            </a:r>
            <a:endParaRPr/>
          </a:p>
          <a:p>
            <a:pPr indent="-64770" lvl="0" marL="285750" rtl="0" algn="l">
              <a:spcBef>
                <a:spcPts val="1080"/>
              </a:spcBef>
              <a:spcAft>
                <a:spcPts val="0"/>
              </a:spcAft>
              <a:buSzPts val="3480"/>
              <a:buNone/>
            </a:pPr>
            <a:r>
              <a:t/>
            </a:r>
            <a:endParaRPr/>
          </a:p>
        </p:txBody>
      </p:sp>
      <p:sp>
        <p:nvSpPr>
          <p:cNvPr id="226" name="Google Shape;226;p10"/>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457200" y="8382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b="1" lang="en-US"/>
              <a:t>Benign vs. Adversarial</a:t>
            </a:r>
            <a:br>
              <a:rPr b="1" lang="en-US"/>
            </a:br>
            <a:endParaRPr/>
          </a:p>
        </p:txBody>
      </p:sp>
      <p:sp>
        <p:nvSpPr>
          <p:cNvPr id="232" name="Google Shape;232;p11"/>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Adversarial/Competitive AI environments face AI agents against each other in order to optimize a specific outcome. Games such as Chess is the example of competitive AI environments. </a:t>
            </a:r>
            <a:endParaRPr/>
          </a:p>
          <a:p>
            <a:pPr indent="-285750" lvl="0" marL="285750" rtl="0" algn="l">
              <a:spcBef>
                <a:spcPts val="1080"/>
              </a:spcBef>
              <a:spcAft>
                <a:spcPts val="0"/>
              </a:spcAft>
              <a:buSzPts val="3480"/>
              <a:buChar char="•"/>
            </a:pPr>
            <a:r>
              <a:rPr lang="en-US"/>
              <a:t>Benign/Collaborative AI environments rely on the cooperation between multiple AI agents. Self-driving vehicles or cooperating to avoid collisions or smart home sensors interactions are examples of collaborative AI environments.</a:t>
            </a:r>
            <a:endParaRPr/>
          </a:p>
          <a:p>
            <a:pPr indent="-64770" lvl="0" marL="285750" rtl="0" algn="l">
              <a:spcBef>
                <a:spcPts val="1080"/>
              </a:spcBef>
              <a:spcAft>
                <a:spcPts val="0"/>
              </a:spcAft>
              <a:buSzPts val="3480"/>
              <a:buNone/>
            </a:pPr>
            <a:r>
              <a:t/>
            </a:r>
            <a:endParaRPr/>
          </a:p>
        </p:txBody>
      </p:sp>
      <p:sp>
        <p:nvSpPr>
          <p:cNvPr id="233" name="Google Shape;233;p11"/>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Assignment 1:</a:t>
            </a:r>
            <a:endParaRPr/>
          </a:p>
        </p:txBody>
      </p:sp>
      <p:sp>
        <p:nvSpPr>
          <p:cNvPr id="239" name="Google Shape;239;p12"/>
          <p:cNvSpPr txBox="1"/>
          <p:nvPr>
            <p:ph idx="1" type="body"/>
          </p:nvPr>
        </p:nvSpPr>
        <p:spPr>
          <a:xfrm>
            <a:off x="914400" y="1600200"/>
            <a:ext cx="7704667" cy="333281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Q1. Explain different types of agents</a:t>
            </a:r>
            <a:endParaRPr/>
          </a:p>
          <a:p>
            <a:pPr indent="-285750" lvl="0" marL="285750" rtl="0" algn="l">
              <a:spcBef>
                <a:spcPts val="1080"/>
              </a:spcBef>
              <a:spcAft>
                <a:spcPts val="0"/>
              </a:spcAft>
              <a:buSzPts val="3480"/>
              <a:buChar char="•"/>
            </a:pPr>
            <a:r>
              <a:rPr lang="en-US"/>
              <a:t>Q2. Take 5 games of your choice and categorize them into different categories of agents/Environments.</a:t>
            </a:r>
            <a:endParaRPr/>
          </a:p>
        </p:txBody>
      </p:sp>
      <p:sp>
        <p:nvSpPr>
          <p:cNvPr id="240" name="Google Shape;240;p12"/>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type="title"/>
          </p:nvPr>
        </p:nvSpPr>
        <p:spPr>
          <a:xfrm>
            <a:off x="3429000" y="2743200"/>
            <a:ext cx="23622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Thank You</a:t>
            </a:r>
            <a:endParaRPr/>
          </a:p>
        </p:txBody>
      </p:sp>
      <p:sp>
        <p:nvSpPr>
          <p:cNvPr id="246" name="Google Shape;246;p1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Content</a:t>
            </a:r>
            <a:endParaRPr/>
          </a:p>
        </p:txBody>
      </p:sp>
      <p:sp>
        <p:nvSpPr>
          <p:cNvPr id="156" name="Google Shape;156;p2"/>
          <p:cNvSpPr txBox="1"/>
          <p:nvPr>
            <p:ph idx="1" type="body"/>
          </p:nvPr>
        </p:nvSpPr>
        <p:spPr>
          <a:xfrm>
            <a:off x="1017302" y="1981200"/>
            <a:ext cx="7704667" cy="333281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AI Action-Perception Cycle</a:t>
            </a:r>
            <a:endParaRPr/>
          </a:p>
          <a:p>
            <a:pPr indent="-285750" lvl="0" marL="285750" rtl="0" algn="l">
              <a:spcBef>
                <a:spcPts val="1080"/>
              </a:spcBef>
              <a:spcAft>
                <a:spcPts val="0"/>
              </a:spcAft>
              <a:buSzPts val="3480"/>
              <a:buChar char="•"/>
            </a:pPr>
            <a:r>
              <a:rPr lang="en-US"/>
              <a:t>Types of Environment</a:t>
            </a:r>
            <a:endParaRPr/>
          </a:p>
          <a:p>
            <a:pPr indent="-285750" lvl="0" marL="285750" rtl="0" algn="l">
              <a:spcBef>
                <a:spcPts val="1080"/>
              </a:spcBef>
              <a:spcAft>
                <a:spcPts val="0"/>
              </a:spcAft>
              <a:buSzPts val="3480"/>
              <a:buChar char="•"/>
            </a:pPr>
            <a:r>
              <a:rPr lang="en-US"/>
              <a:t>Types of Agents</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sp>
        <p:nvSpPr>
          <p:cNvPr id="157" name="Google Shape;157;p2"/>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843491" y="-13883"/>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AI Action-Perception Cycle</a:t>
            </a:r>
            <a:endParaRPr/>
          </a:p>
        </p:txBody>
      </p:sp>
      <p:sp>
        <p:nvSpPr>
          <p:cNvPr id="163" name="Google Shape;163;p3"/>
          <p:cNvSpPr txBox="1"/>
          <p:nvPr>
            <p:ph idx="1" type="body"/>
          </p:nvPr>
        </p:nvSpPr>
        <p:spPr>
          <a:xfrm>
            <a:off x="457200" y="1600200"/>
            <a:ext cx="8229600" cy="1752600"/>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AI system is composed of an agent and its environment</a:t>
            </a:r>
            <a:endParaRPr/>
          </a:p>
          <a:p>
            <a:pPr indent="-285750" lvl="0" marL="285750" rtl="0" algn="l">
              <a:spcBef>
                <a:spcPts val="1080"/>
              </a:spcBef>
              <a:spcAft>
                <a:spcPts val="0"/>
              </a:spcAft>
              <a:buSzPts val="3480"/>
              <a:buChar char="•"/>
            </a:pPr>
            <a:r>
              <a:rPr lang="en-US"/>
              <a:t>An </a:t>
            </a:r>
            <a:r>
              <a:rPr b="1" lang="en-US"/>
              <a:t>agent</a:t>
            </a:r>
            <a:r>
              <a:rPr lang="en-US"/>
              <a:t> is anything (system/robot) that can perceive its environment through </a:t>
            </a:r>
            <a:r>
              <a:rPr b="1" lang="en-US"/>
              <a:t>sensors</a:t>
            </a:r>
            <a:r>
              <a:rPr lang="en-US"/>
              <a:t> and acts upon that environment through its </a:t>
            </a:r>
            <a:r>
              <a:rPr b="1" lang="en-US"/>
              <a:t>effectors.</a:t>
            </a:r>
            <a:endParaRPr/>
          </a:p>
          <a:p>
            <a:pPr indent="-64770" lvl="0" marL="285750" rtl="0" algn="l">
              <a:spcBef>
                <a:spcPts val="1080"/>
              </a:spcBef>
              <a:spcAft>
                <a:spcPts val="0"/>
              </a:spcAft>
              <a:buSzPts val="3480"/>
              <a:buNone/>
            </a:pPr>
            <a:r>
              <a:t/>
            </a:r>
            <a:endParaRPr/>
          </a:p>
        </p:txBody>
      </p:sp>
      <p:sp>
        <p:nvSpPr>
          <p:cNvPr id="164" name="Google Shape;164;p3"/>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5" name="Google Shape;165;p3"/>
          <p:cNvPicPr preferRelativeResize="0"/>
          <p:nvPr/>
        </p:nvPicPr>
        <p:blipFill rotWithShape="1">
          <a:blip r:embed="rId3">
            <a:alphaModFix/>
          </a:blip>
          <a:srcRect b="0" l="0" r="0" t="0"/>
          <a:stretch/>
        </p:blipFill>
        <p:spPr>
          <a:xfrm>
            <a:off x="1600200" y="3581400"/>
            <a:ext cx="6191250" cy="278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Action-Perception Cycle – In Finance</a:t>
            </a:r>
            <a:endParaRPr/>
          </a:p>
        </p:txBody>
      </p:sp>
      <p:sp>
        <p:nvSpPr>
          <p:cNvPr id="171" name="Google Shape;171;p4"/>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2" name="Google Shape;172;p4"/>
          <p:cNvPicPr preferRelativeResize="0"/>
          <p:nvPr/>
        </p:nvPicPr>
        <p:blipFill rotWithShape="1">
          <a:blip r:embed="rId3">
            <a:alphaModFix/>
          </a:blip>
          <a:srcRect b="0" l="0" r="0" t="0"/>
          <a:stretch/>
        </p:blipFill>
        <p:spPr>
          <a:xfrm>
            <a:off x="1476375" y="2209800"/>
            <a:ext cx="6191250" cy="2781300"/>
          </a:xfrm>
          <a:prstGeom prst="rect">
            <a:avLst/>
          </a:prstGeom>
          <a:noFill/>
          <a:ln>
            <a:noFill/>
          </a:ln>
        </p:spPr>
      </p:pic>
      <p:sp>
        <p:nvSpPr>
          <p:cNvPr id="173" name="Google Shape;173;p4"/>
          <p:cNvSpPr txBox="1"/>
          <p:nvPr/>
        </p:nvSpPr>
        <p:spPr>
          <a:xfrm>
            <a:off x="1981200" y="3886200"/>
            <a:ext cx="1676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Stock Market</a:t>
            </a:r>
            <a:endParaRPr/>
          </a:p>
        </p:txBody>
      </p:sp>
      <p:sp>
        <p:nvSpPr>
          <p:cNvPr id="174" name="Google Shape;174;p4"/>
          <p:cNvSpPr txBox="1"/>
          <p:nvPr/>
        </p:nvSpPr>
        <p:spPr>
          <a:xfrm>
            <a:off x="3629025" y="2494002"/>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Rates/News</a:t>
            </a:r>
            <a:endParaRPr/>
          </a:p>
        </p:txBody>
      </p:sp>
      <p:sp>
        <p:nvSpPr>
          <p:cNvPr id="175" name="Google Shape;175;p4"/>
          <p:cNvSpPr txBox="1"/>
          <p:nvPr/>
        </p:nvSpPr>
        <p:spPr>
          <a:xfrm>
            <a:off x="3781425" y="4083010"/>
            <a:ext cx="1447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Buy/Sell</a:t>
            </a:r>
            <a:endParaRPr/>
          </a:p>
        </p:txBody>
      </p:sp>
      <p:sp>
        <p:nvSpPr>
          <p:cNvPr id="176" name="Google Shape;176;p4"/>
          <p:cNvSpPr txBox="1"/>
          <p:nvPr/>
        </p:nvSpPr>
        <p:spPr>
          <a:xfrm>
            <a:off x="5638800" y="2863334"/>
            <a:ext cx="1676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Trading Agent S/W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Action-Perception Cycle – In Games</a:t>
            </a:r>
            <a:endParaRPr/>
          </a:p>
        </p:txBody>
      </p:sp>
      <p:sp>
        <p:nvSpPr>
          <p:cNvPr id="182" name="Google Shape;182;p5"/>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3" name="Google Shape;183;p5"/>
          <p:cNvPicPr preferRelativeResize="0"/>
          <p:nvPr/>
        </p:nvPicPr>
        <p:blipFill rotWithShape="1">
          <a:blip r:embed="rId3">
            <a:alphaModFix/>
          </a:blip>
          <a:srcRect b="0" l="0" r="0" t="0"/>
          <a:stretch/>
        </p:blipFill>
        <p:spPr>
          <a:xfrm>
            <a:off x="1476375" y="2209800"/>
            <a:ext cx="6191250" cy="2781300"/>
          </a:xfrm>
          <a:prstGeom prst="rect">
            <a:avLst/>
          </a:prstGeom>
          <a:noFill/>
          <a:ln>
            <a:noFill/>
          </a:ln>
        </p:spPr>
      </p:pic>
      <p:sp>
        <p:nvSpPr>
          <p:cNvPr id="184" name="Google Shape;184;p5"/>
          <p:cNvSpPr txBox="1"/>
          <p:nvPr/>
        </p:nvSpPr>
        <p:spPr>
          <a:xfrm>
            <a:off x="1790699" y="3898344"/>
            <a:ext cx="1838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Game Scenario</a:t>
            </a:r>
            <a:endParaRPr/>
          </a:p>
        </p:txBody>
      </p:sp>
      <p:sp>
        <p:nvSpPr>
          <p:cNvPr id="185" name="Google Shape;185;p5"/>
          <p:cNvSpPr txBox="1"/>
          <p:nvPr/>
        </p:nvSpPr>
        <p:spPr>
          <a:xfrm>
            <a:off x="3467099" y="2494002"/>
            <a:ext cx="2028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Opponent Move</a:t>
            </a:r>
            <a:endParaRPr/>
          </a:p>
        </p:txBody>
      </p:sp>
      <p:sp>
        <p:nvSpPr>
          <p:cNvPr id="186" name="Google Shape;186;p5"/>
          <p:cNvSpPr txBox="1"/>
          <p:nvPr/>
        </p:nvSpPr>
        <p:spPr>
          <a:xfrm>
            <a:off x="3629024" y="4083010"/>
            <a:ext cx="1704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Agent's Move</a:t>
            </a:r>
            <a:endParaRPr/>
          </a:p>
        </p:txBody>
      </p:sp>
      <p:sp>
        <p:nvSpPr>
          <p:cNvPr id="187" name="Google Shape;187;p5"/>
          <p:cNvSpPr txBox="1"/>
          <p:nvPr/>
        </p:nvSpPr>
        <p:spPr>
          <a:xfrm>
            <a:off x="5638800" y="2863334"/>
            <a:ext cx="1676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Gaming Agent S/W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Action-Perception Cycle – In Robotics</a:t>
            </a:r>
            <a:endParaRPr/>
          </a:p>
        </p:txBody>
      </p:sp>
      <p:sp>
        <p:nvSpPr>
          <p:cNvPr id="193" name="Google Shape;193;p6"/>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6"/>
          <p:cNvPicPr preferRelativeResize="0"/>
          <p:nvPr/>
        </p:nvPicPr>
        <p:blipFill rotWithShape="1">
          <a:blip r:embed="rId3">
            <a:alphaModFix/>
          </a:blip>
          <a:srcRect b="0" l="0" r="0" t="0"/>
          <a:stretch/>
        </p:blipFill>
        <p:spPr>
          <a:xfrm>
            <a:off x="1476375" y="2209800"/>
            <a:ext cx="6191250" cy="2781300"/>
          </a:xfrm>
          <a:prstGeom prst="rect">
            <a:avLst/>
          </a:prstGeom>
          <a:noFill/>
          <a:ln>
            <a:noFill/>
          </a:ln>
        </p:spPr>
      </p:pic>
      <p:sp>
        <p:nvSpPr>
          <p:cNvPr id="195" name="Google Shape;195;p6"/>
          <p:cNvSpPr txBox="1"/>
          <p:nvPr/>
        </p:nvSpPr>
        <p:spPr>
          <a:xfrm>
            <a:off x="1981200" y="3884056"/>
            <a:ext cx="1838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Surrounding</a:t>
            </a:r>
            <a:endParaRPr/>
          </a:p>
        </p:txBody>
      </p:sp>
      <p:sp>
        <p:nvSpPr>
          <p:cNvPr id="196" name="Google Shape;196;p6"/>
          <p:cNvSpPr txBox="1"/>
          <p:nvPr/>
        </p:nvSpPr>
        <p:spPr>
          <a:xfrm>
            <a:off x="3386136" y="2492930"/>
            <a:ext cx="2028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Camera, Mic, etc.</a:t>
            </a:r>
            <a:endParaRPr/>
          </a:p>
        </p:txBody>
      </p:sp>
      <p:sp>
        <p:nvSpPr>
          <p:cNvPr id="197" name="Google Shape;197;p6"/>
          <p:cNvSpPr txBox="1"/>
          <p:nvPr/>
        </p:nvSpPr>
        <p:spPr>
          <a:xfrm>
            <a:off x="3548061" y="4130158"/>
            <a:ext cx="18668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Task to perform</a:t>
            </a:r>
            <a:endParaRPr/>
          </a:p>
        </p:txBody>
      </p:sp>
      <p:sp>
        <p:nvSpPr>
          <p:cNvPr id="198" name="Google Shape;198;p6"/>
          <p:cNvSpPr txBox="1"/>
          <p:nvPr/>
        </p:nvSpPr>
        <p:spPr>
          <a:xfrm>
            <a:off x="5549500" y="2677596"/>
            <a:ext cx="21788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Robotic Agent H/W with intelligent S/W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Environment		</a:t>
            </a:r>
            <a:endParaRPr/>
          </a:p>
        </p:txBody>
      </p:sp>
      <p:sp>
        <p:nvSpPr>
          <p:cNvPr id="204" name="Google Shape;204;p7"/>
          <p:cNvSpPr txBox="1"/>
          <p:nvPr>
            <p:ph idx="1" type="body"/>
          </p:nvPr>
        </p:nvSpPr>
        <p:spPr>
          <a:xfrm>
            <a:off x="982133" y="2133600"/>
            <a:ext cx="7704667" cy="333281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b="1" lang="en-US"/>
              <a:t>Fully Observable VS Partially Observable</a:t>
            </a:r>
            <a:endParaRPr/>
          </a:p>
          <a:p>
            <a:pPr indent="-285750" lvl="0" marL="285750" rtl="0" algn="l">
              <a:spcBef>
                <a:spcPts val="1080"/>
              </a:spcBef>
              <a:spcAft>
                <a:spcPts val="0"/>
              </a:spcAft>
              <a:buSzPts val="3480"/>
              <a:buChar char="•"/>
            </a:pPr>
            <a:r>
              <a:rPr b="1" lang="en-US"/>
              <a:t>Deterministic vs. Stochastic</a:t>
            </a:r>
            <a:endParaRPr/>
          </a:p>
          <a:p>
            <a:pPr indent="-285750" lvl="0" marL="285750" rtl="0" algn="l">
              <a:spcBef>
                <a:spcPts val="1080"/>
              </a:spcBef>
              <a:spcAft>
                <a:spcPts val="0"/>
              </a:spcAft>
              <a:buSzPts val="3480"/>
              <a:buChar char="•"/>
            </a:pPr>
            <a:r>
              <a:rPr b="1" lang="en-US"/>
              <a:t>Discrete vs. Continuous</a:t>
            </a:r>
            <a:endParaRPr/>
          </a:p>
          <a:p>
            <a:pPr indent="-285750" lvl="0" marL="285750" rtl="0" algn="l">
              <a:spcBef>
                <a:spcPts val="1080"/>
              </a:spcBef>
              <a:spcAft>
                <a:spcPts val="0"/>
              </a:spcAft>
              <a:buSzPts val="3480"/>
              <a:buChar char="•"/>
            </a:pPr>
            <a:r>
              <a:rPr b="1" lang="en-US"/>
              <a:t>Benign vs. Adversarial</a:t>
            </a:r>
            <a:endParaRPr/>
          </a:p>
          <a:p>
            <a:pPr indent="-64770" lvl="0" marL="285750" rtl="0" algn="l">
              <a:spcBef>
                <a:spcPts val="1080"/>
              </a:spcBef>
              <a:spcAft>
                <a:spcPts val="0"/>
              </a:spcAft>
              <a:buSzPts val="3480"/>
              <a:buNone/>
            </a:pPr>
            <a:r>
              <a:t/>
            </a:r>
            <a:endParaRPr/>
          </a:p>
        </p:txBody>
      </p:sp>
      <p:sp>
        <p:nvSpPr>
          <p:cNvPr id="205" name="Google Shape;205;p7"/>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266700" y="838200"/>
            <a:ext cx="885825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b="1" lang="en-US"/>
              <a:t>Fully Observable VS Partially Observable</a:t>
            </a:r>
            <a:br>
              <a:rPr b="1" lang="en-US"/>
            </a:br>
            <a:endParaRPr/>
          </a:p>
        </p:txBody>
      </p:sp>
      <p:sp>
        <p:nvSpPr>
          <p:cNvPr id="211" name="Google Shape;211;p8"/>
          <p:cNvSpPr txBox="1"/>
          <p:nvPr>
            <p:ph idx="1" type="body"/>
          </p:nvPr>
        </p:nvSpPr>
        <p:spPr>
          <a:xfrm>
            <a:off x="457200" y="1828800"/>
            <a:ext cx="8229600" cy="48768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A fully observable AI environment has access to all required information to complete target task. Image recognition operates in fully observable domains. Partially observable environments such as the ones encountered in self-driving vehicle scenarios deal with partial information in order to solve AI problems.</a:t>
            </a:r>
            <a:endParaRPr/>
          </a:p>
          <a:p>
            <a:pPr indent="-285750" lvl="0" marL="285750" rtl="0" algn="l">
              <a:spcBef>
                <a:spcPts val="1080"/>
              </a:spcBef>
              <a:spcAft>
                <a:spcPts val="0"/>
              </a:spcAft>
              <a:buSzPts val="3480"/>
              <a:buChar char="•"/>
            </a:pPr>
            <a:r>
              <a:rPr lang="en-US"/>
              <a:t>An environment is fully observable if what your agent can sense in any point in time is completely sufficient to make the optimal decision whereas in partial observable environment you need memory of the agent to make the best possible decision</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sp>
        <p:nvSpPr>
          <p:cNvPr id="212" name="Google Shape;212;p8"/>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457200" y="8382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b="1" lang="en-US"/>
              <a:t>Deterministic vs. Stochastic</a:t>
            </a:r>
            <a:br>
              <a:rPr b="1" lang="en-US"/>
            </a:br>
            <a:endParaRPr/>
          </a:p>
        </p:txBody>
      </p:sp>
      <p:sp>
        <p:nvSpPr>
          <p:cNvPr id="218" name="Google Shape;218;p9"/>
          <p:cNvSpPr txBox="1"/>
          <p:nvPr>
            <p:ph idx="1" type="body"/>
          </p:nvPr>
        </p:nvSpPr>
        <p:spPr>
          <a:xfrm>
            <a:off x="982133" y="1600200"/>
            <a:ext cx="7704667" cy="4399616"/>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Deterministic environment is the one in which your agent actions uniquely determines the outcome e.g. Chess (the effect of moving a piece is completely predetermined) whereas, the situation or model containing a random element hence unpredictable and without a stable pattern are stochastic environment. </a:t>
            </a:r>
            <a:endParaRPr/>
          </a:p>
          <a:p>
            <a:pPr indent="-285750" lvl="0" marL="285750" rtl="0" algn="l">
              <a:spcBef>
                <a:spcPts val="1080"/>
              </a:spcBef>
              <a:spcAft>
                <a:spcPts val="0"/>
              </a:spcAft>
              <a:buSzPts val="3480"/>
              <a:buChar char="•"/>
            </a:pPr>
            <a:r>
              <a:rPr lang="en-US"/>
              <a:t>All natural events are stochastic.</a:t>
            </a:r>
            <a:endParaRPr/>
          </a:p>
          <a:p>
            <a:pPr indent="-285750" lvl="0" marL="285750" rtl="0" algn="l">
              <a:spcBef>
                <a:spcPts val="1080"/>
              </a:spcBef>
              <a:spcAft>
                <a:spcPts val="0"/>
              </a:spcAft>
              <a:buSzPts val="3480"/>
              <a:buChar char="•"/>
            </a:pPr>
            <a:r>
              <a:rPr lang="en-US"/>
              <a:t>Any game that involve dices are good examples you can never be curtained that a specific number be rolled</a:t>
            </a:r>
            <a:endParaRPr/>
          </a:p>
          <a:p>
            <a:pPr indent="-64770" lvl="0" marL="285750" rtl="0" algn="l">
              <a:spcBef>
                <a:spcPts val="1080"/>
              </a:spcBef>
              <a:spcAft>
                <a:spcPts val="0"/>
              </a:spcAft>
              <a:buSzPts val="3480"/>
              <a:buNone/>
            </a:pPr>
            <a:r>
              <a:t/>
            </a:r>
            <a:endParaRPr/>
          </a:p>
        </p:txBody>
      </p:sp>
      <p:sp>
        <p:nvSpPr>
          <p:cNvPr id="219" name="Google Shape;219;p9"/>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ZAINAB</dc:creator>
</cp:coreProperties>
</file>