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iCEFlHYWWAK74Rq5HL/zY+OKyb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6.xml"/><Relationship Id="rId33" Type="http://schemas.openxmlformats.org/officeDocument/2006/relationships/font" Target="fonts/Corbel-boldItalic.fntdata"/><Relationship Id="rId10" Type="http://schemas.openxmlformats.org/officeDocument/2006/relationships/slide" Target="slides/slide5.xml"/><Relationship Id="rId32" Type="http://schemas.openxmlformats.org/officeDocument/2006/relationships/font" Target="fonts/Corbel-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6"/>
          <p:cNvGrpSpPr/>
          <p:nvPr/>
        </p:nvGrpSpPr>
        <p:grpSpPr>
          <a:xfrm>
            <a:off x="203200" y="0"/>
            <a:ext cx="3778250" cy="6858001"/>
            <a:chOff x="203200" y="0"/>
            <a:chExt cx="3778250" cy="6858001"/>
          </a:xfrm>
        </p:grpSpPr>
        <p:sp>
          <p:nvSpPr>
            <p:cNvPr id="24" name="Google Shape;24;p26"/>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5" name="Google Shape;25;p26"/>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6" name="Google Shape;26;p26"/>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7" name="Google Shape;27;p26"/>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0B5982"/>
            </a:solidFill>
            <a:ln>
              <a:noFill/>
            </a:ln>
          </p:spPr>
        </p:sp>
        <p:sp>
          <p:nvSpPr>
            <p:cNvPr id="28" name="Google Shape;28;p26"/>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1186C3"/>
            </a:solidFill>
            <a:ln>
              <a:noFill/>
            </a:ln>
          </p:spPr>
        </p:sp>
        <p:sp>
          <p:nvSpPr>
            <p:cNvPr id="29" name="Google Shape;29;p26"/>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0" name="Google Shape;30;p26"/>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26"/>
          <p:cNvSpPr txBox="1"/>
          <p:nvPr>
            <p:ph idx="10" type="dt"/>
          </p:nvPr>
        </p:nvSpPr>
        <p:spPr>
          <a:xfrm>
            <a:off x="7325773" y="6117336"/>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1" type="ftr"/>
          </p:nvPr>
        </p:nvSpPr>
        <p:spPr>
          <a:xfrm>
            <a:off x="3623733" y="6117336"/>
            <a:ext cx="36094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2" type="sldNum"/>
          </p:nvPr>
        </p:nvSpPr>
        <p:spPr>
          <a:xfrm>
            <a:off x="8275320" y="6117336"/>
            <a:ext cx="41148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6"/>
          <p:cNvSpPr/>
          <p:nvPr/>
        </p:nvSpPr>
        <p:spPr>
          <a:xfrm>
            <a:off x="203200" y="3771900"/>
            <a:ext cx="36195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6" name="Google Shape;36;p26"/>
          <p:cNvSpPr/>
          <p:nvPr/>
        </p:nvSpPr>
        <p:spPr>
          <a:xfrm>
            <a:off x="560388" y="3867150"/>
            <a:ext cx="61913" cy="80963"/>
          </a:xfrm>
          <a:custGeom>
            <a:rect b="b" l="l" r="r" t="t"/>
            <a:pathLst>
              <a:path extrusionOk="0" h="51" w="39">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8" name="Shape 88"/>
        <p:cNvGrpSpPr/>
        <p:nvPr/>
      </p:nvGrpSpPr>
      <p:grpSpPr>
        <a:xfrm>
          <a:off x="0" y="0"/>
          <a:ext cx="0" cy="0"/>
          <a:chOff x="0" y="0"/>
          <a:chExt cx="0" cy="0"/>
        </a:xfrm>
      </p:grpSpPr>
      <p:sp>
        <p:nvSpPr>
          <p:cNvPr id="89" name="Google Shape;89;p35"/>
          <p:cNvSpPr txBox="1"/>
          <p:nvPr>
            <p:ph type="title"/>
          </p:nvPr>
        </p:nvSpPr>
        <p:spPr>
          <a:xfrm>
            <a:off x="1113523" y="4732865"/>
            <a:ext cx="751599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5"/>
          <p:cNvSpPr/>
          <p:nvPr>
            <p:ph idx="2" type="pic"/>
          </p:nvPr>
        </p:nvSpPr>
        <p:spPr>
          <a:xfrm>
            <a:off x="1789975" y="932112"/>
            <a:ext cx="6171065"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1" name="Google Shape;91;p35"/>
          <p:cNvSpPr txBox="1"/>
          <p:nvPr>
            <p:ph idx="1" type="body"/>
          </p:nvPr>
        </p:nvSpPr>
        <p:spPr>
          <a:xfrm>
            <a:off x="1113523" y="5299603"/>
            <a:ext cx="751599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2" name="Google Shape;92;p35"/>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5" name="Shape 95"/>
        <p:cNvGrpSpPr/>
        <p:nvPr/>
      </p:nvGrpSpPr>
      <p:grpSpPr>
        <a:xfrm>
          <a:off x="0" y="0"/>
          <a:ext cx="0" cy="0"/>
          <a:chOff x="0" y="0"/>
          <a:chExt cx="0" cy="0"/>
        </a:xfrm>
      </p:grpSpPr>
      <p:sp>
        <p:nvSpPr>
          <p:cNvPr id="96" name="Google Shape;96;p36"/>
          <p:cNvSpPr txBox="1"/>
          <p:nvPr>
            <p:ph type="title"/>
          </p:nvPr>
        </p:nvSpPr>
        <p:spPr>
          <a:xfrm>
            <a:off x="1113524" y="685800"/>
            <a:ext cx="751599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6"/>
          <p:cNvSpPr txBox="1"/>
          <p:nvPr>
            <p:ph idx="1" type="body"/>
          </p:nvPr>
        </p:nvSpPr>
        <p:spPr>
          <a:xfrm>
            <a:off x="1113524" y="4343400"/>
            <a:ext cx="7515992"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8" name="Google Shape;98;p36"/>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6"/>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1" name="Shape 101"/>
        <p:cNvGrpSpPr/>
        <p:nvPr/>
      </p:nvGrpSpPr>
      <p:grpSpPr>
        <a:xfrm>
          <a:off x="0" y="0"/>
          <a:ext cx="0" cy="0"/>
          <a:chOff x="0" y="0"/>
          <a:chExt cx="0" cy="0"/>
        </a:xfrm>
      </p:grpSpPr>
      <p:sp>
        <p:nvSpPr>
          <p:cNvPr id="102" name="Google Shape;102;p37"/>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3" name="Google Shape;103;p37"/>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4" name="Google Shape;104;p37"/>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7"/>
          <p:cNvSpPr txBox="1"/>
          <p:nvPr>
            <p:ph idx="1" type="body"/>
          </p:nvPr>
        </p:nvSpPr>
        <p:spPr>
          <a:xfrm>
            <a:off x="1598235" y="3428999"/>
            <a:ext cx="6631128"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6" name="Google Shape;106;p37"/>
          <p:cNvSpPr txBox="1"/>
          <p:nvPr>
            <p:ph idx="2" type="body"/>
          </p:nvPr>
        </p:nvSpPr>
        <p:spPr>
          <a:xfrm>
            <a:off x="1113523" y="4343400"/>
            <a:ext cx="751599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37"/>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7"/>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0" name="Shape 110"/>
        <p:cNvGrpSpPr/>
        <p:nvPr/>
      </p:nvGrpSpPr>
      <p:grpSpPr>
        <a:xfrm>
          <a:off x="0" y="0"/>
          <a:ext cx="0" cy="0"/>
          <a:chOff x="0" y="0"/>
          <a:chExt cx="0" cy="0"/>
        </a:xfrm>
      </p:grpSpPr>
      <p:sp>
        <p:nvSpPr>
          <p:cNvPr id="111" name="Google Shape;111;p38"/>
          <p:cNvSpPr txBox="1"/>
          <p:nvPr>
            <p:ph type="title"/>
          </p:nvPr>
        </p:nvSpPr>
        <p:spPr>
          <a:xfrm>
            <a:off x="1113525" y="3308581"/>
            <a:ext cx="751598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8"/>
          <p:cNvSpPr txBox="1"/>
          <p:nvPr>
            <p:ph idx="1" type="body"/>
          </p:nvPr>
        </p:nvSpPr>
        <p:spPr>
          <a:xfrm>
            <a:off x="1113524" y="4777381"/>
            <a:ext cx="751599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3" name="Google Shape;113;p3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6" name="Shape 116"/>
        <p:cNvGrpSpPr/>
        <p:nvPr/>
      </p:nvGrpSpPr>
      <p:grpSpPr>
        <a:xfrm>
          <a:off x="0" y="0"/>
          <a:ext cx="0" cy="0"/>
          <a:chOff x="0" y="0"/>
          <a:chExt cx="0" cy="0"/>
        </a:xfrm>
      </p:grpSpPr>
      <p:sp>
        <p:nvSpPr>
          <p:cNvPr id="117" name="Google Shape;117;p39"/>
          <p:cNvSpPr txBox="1"/>
          <p:nvPr/>
        </p:nvSpPr>
        <p:spPr>
          <a:xfrm>
            <a:off x="969421" y="863023"/>
            <a:ext cx="457319"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8" name="Google Shape;118;p39"/>
          <p:cNvSpPr txBox="1"/>
          <p:nvPr/>
        </p:nvSpPr>
        <p:spPr>
          <a:xfrm>
            <a:off x="8172197" y="2819399"/>
            <a:ext cx="457319"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9" name="Google Shape;119;p39"/>
          <p:cNvSpPr txBox="1"/>
          <p:nvPr>
            <p:ph type="title"/>
          </p:nvPr>
        </p:nvSpPr>
        <p:spPr>
          <a:xfrm>
            <a:off x="1426741" y="685801"/>
            <a:ext cx="6974115"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9"/>
          <p:cNvSpPr txBox="1"/>
          <p:nvPr>
            <p:ph idx="1" type="body"/>
          </p:nvPr>
        </p:nvSpPr>
        <p:spPr>
          <a:xfrm>
            <a:off x="1113525" y="3886200"/>
            <a:ext cx="751599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1" name="Google Shape;121;p39"/>
          <p:cNvSpPr txBox="1"/>
          <p:nvPr>
            <p:ph idx="2" type="body"/>
          </p:nvPr>
        </p:nvSpPr>
        <p:spPr>
          <a:xfrm>
            <a:off x="1113524" y="4775200"/>
            <a:ext cx="751599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2" name="Google Shape;122;p3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40"/>
          <p:cNvSpPr txBox="1"/>
          <p:nvPr>
            <p:ph type="title"/>
          </p:nvPr>
        </p:nvSpPr>
        <p:spPr>
          <a:xfrm>
            <a:off x="1113525" y="685801"/>
            <a:ext cx="7515991"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0"/>
          <p:cNvSpPr txBox="1"/>
          <p:nvPr>
            <p:ph idx="1" type="body"/>
          </p:nvPr>
        </p:nvSpPr>
        <p:spPr>
          <a:xfrm>
            <a:off x="1113524" y="3505200"/>
            <a:ext cx="7515992"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8" name="Google Shape;128;p40"/>
          <p:cNvSpPr txBox="1"/>
          <p:nvPr>
            <p:ph idx="2" type="body"/>
          </p:nvPr>
        </p:nvSpPr>
        <p:spPr>
          <a:xfrm>
            <a:off x="1113524" y="4343400"/>
            <a:ext cx="7515992"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9" name="Google Shape;129;p4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41"/>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1"/>
          <p:cNvSpPr txBox="1"/>
          <p:nvPr>
            <p:ph idx="1" type="body"/>
          </p:nvPr>
        </p:nvSpPr>
        <p:spPr>
          <a:xfrm rot="5400000">
            <a:off x="3155969" y="493164"/>
            <a:ext cx="3356995" cy="7704666"/>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4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42"/>
          <p:cNvSpPr txBox="1"/>
          <p:nvPr>
            <p:ph type="title"/>
          </p:nvPr>
        </p:nvSpPr>
        <p:spPr>
          <a:xfrm rot="5400000">
            <a:off x="5412754" y="2574438"/>
            <a:ext cx="5105400" cy="132812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2"/>
          <p:cNvSpPr txBox="1"/>
          <p:nvPr>
            <p:ph idx="1" type="body"/>
          </p:nvPr>
        </p:nvSpPr>
        <p:spPr>
          <a:xfrm rot="5400000">
            <a:off x="1569010" y="230314"/>
            <a:ext cx="5105400" cy="601637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41" name="Google Shape;141;p42"/>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2"/>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2"/>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7" name="Shape 37"/>
        <p:cNvGrpSpPr/>
        <p:nvPr/>
      </p:nvGrpSpPr>
      <p:grpSpPr>
        <a:xfrm>
          <a:off x="0" y="0"/>
          <a:ext cx="0" cy="0"/>
          <a:chOff x="0" y="0"/>
          <a:chExt cx="0" cy="0"/>
        </a:xfrm>
      </p:grpSpPr>
      <p:sp>
        <p:nvSpPr>
          <p:cNvPr id="38" name="Google Shape;38;p2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0" name="Google Shape;40;p27"/>
          <p:cNvSpPr txBox="1"/>
          <p:nvPr>
            <p:ph idx="10" type="dt"/>
          </p:nvPr>
        </p:nvSpPr>
        <p:spPr>
          <a:xfrm>
            <a:off x="7344329" y="6108173"/>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1" type="ftr"/>
          </p:nvPr>
        </p:nvSpPr>
        <p:spPr>
          <a:xfrm>
            <a:off x="1972647" y="6108173"/>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8"/>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8"/>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46" name="Google Shape;46;p28"/>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28"/>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48" name="Google Shape;48;p28"/>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9" name="Google Shape;49;p28"/>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9"/>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0"/>
          <p:cNvSpPr txBox="1"/>
          <p:nvPr>
            <p:ph type="title"/>
          </p:nvPr>
        </p:nvSpPr>
        <p:spPr>
          <a:xfrm>
            <a:off x="1986995" y="2666998"/>
            <a:ext cx="6699805" cy="236007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 type="body"/>
          </p:nvPr>
        </p:nvSpPr>
        <p:spPr>
          <a:xfrm>
            <a:off x="1986998" y="5027070"/>
            <a:ext cx="6699802"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60" name="Google Shape;60;p30"/>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31"/>
          <p:cNvSpPr txBox="1"/>
          <p:nvPr>
            <p:ph type="title"/>
          </p:nvPr>
        </p:nvSpPr>
        <p:spPr>
          <a:xfrm>
            <a:off x="982133" y="685801"/>
            <a:ext cx="7704667"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 type="body"/>
          </p:nvPr>
        </p:nvSpPr>
        <p:spPr>
          <a:xfrm>
            <a:off x="982133" y="2667000"/>
            <a:ext cx="3739896" cy="336867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6" name="Google Shape;66;p31"/>
          <p:cNvSpPr txBox="1"/>
          <p:nvPr>
            <p:ph idx="2" type="body"/>
          </p:nvPr>
        </p:nvSpPr>
        <p:spPr>
          <a:xfrm>
            <a:off x="4946904" y="2667000"/>
            <a:ext cx="3739896" cy="3346824"/>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7" name="Google Shape;67;p31"/>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32"/>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33"/>
          <p:cNvSpPr txBox="1"/>
          <p:nvPr>
            <p:ph type="title"/>
          </p:nvPr>
        </p:nvSpPr>
        <p:spPr>
          <a:xfrm>
            <a:off x="1113524" y="1600200"/>
            <a:ext cx="2662534"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 type="body"/>
          </p:nvPr>
        </p:nvSpPr>
        <p:spPr>
          <a:xfrm>
            <a:off x="3947553" y="685800"/>
            <a:ext cx="4681962"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7" name="Google Shape;77;p33"/>
          <p:cNvSpPr txBox="1"/>
          <p:nvPr>
            <p:ph idx="2" type="body"/>
          </p:nvPr>
        </p:nvSpPr>
        <p:spPr>
          <a:xfrm>
            <a:off x="1113524" y="2971800"/>
            <a:ext cx="2662534"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8" name="Google Shape;78;p33"/>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34"/>
          <p:cNvSpPr txBox="1"/>
          <p:nvPr>
            <p:ph type="title"/>
          </p:nvPr>
        </p:nvSpPr>
        <p:spPr>
          <a:xfrm>
            <a:off x="1112332" y="1752599"/>
            <a:ext cx="4070679"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p:nvPr>
            <p:ph idx="2" type="pic"/>
          </p:nvPr>
        </p:nvSpPr>
        <p:spPr>
          <a:xfrm>
            <a:off x="5697495" y="914400"/>
            <a:ext cx="2461371"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4" name="Google Shape;84;p34"/>
          <p:cNvSpPr txBox="1"/>
          <p:nvPr>
            <p:ph idx="1" type="body"/>
          </p:nvPr>
        </p:nvSpPr>
        <p:spPr>
          <a:xfrm>
            <a:off x="1112332" y="3124199"/>
            <a:ext cx="4070679"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5" name="Google Shape;85;p34"/>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5"/>
          <p:cNvGrpSpPr/>
          <p:nvPr/>
        </p:nvGrpSpPr>
        <p:grpSpPr>
          <a:xfrm>
            <a:off x="0" y="0"/>
            <a:ext cx="2132013" cy="6858001"/>
            <a:chOff x="0" y="0"/>
            <a:chExt cx="2132013" cy="6858001"/>
          </a:xfrm>
        </p:grpSpPr>
        <p:sp>
          <p:nvSpPr>
            <p:cNvPr id="11" name="Google Shape;11;p2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25"/>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25"/>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25"/>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0B5982"/>
            </a:solidFill>
            <a:ln>
              <a:noFill/>
            </a:ln>
          </p:spPr>
        </p:sp>
        <p:sp>
          <p:nvSpPr>
            <p:cNvPr id="15" name="Google Shape;15;p25"/>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1186C3"/>
            </a:solidFill>
            <a:ln>
              <a:noFill/>
            </a:ln>
          </p:spPr>
        </p:sp>
        <p:sp>
          <p:nvSpPr>
            <p:cNvPr id="16" name="Google Shape;16;p25"/>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25"/>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5"/>
          <p:cNvSpPr txBox="1"/>
          <p:nvPr>
            <p:ph idx="1" type="body"/>
          </p:nvPr>
        </p:nvSpPr>
        <p:spPr>
          <a:xfrm>
            <a:off x="982134" y="2667000"/>
            <a:ext cx="7704666" cy="3356995"/>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25"/>
          <p:cNvSpPr txBox="1"/>
          <p:nvPr>
            <p:ph idx="10" type="dt"/>
          </p:nvPr>
        </p:nvSpPr>
        <p:spPr>
          <a:xfrm>
            <a:off x="7358679" y="6116070"/>
            <a:ext cx="85747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25"/>
          <p:cNvSpPr txBox="1"/>
          <p:nvPr>
            <p:ph idx="11" type="ftr"/>
          </p:nvPr>
        </p:nvSpPr>
        <p:spPr>
          <a:xfrm>
            <a:off x="1986997" y="6116070"/>
            <a:ext cx="5314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25"/>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type="ctrTitle"/>
          </p:nvPr>
        </p:nvSpPr>
        <p:spPr>
          <a:xfrm>
            <a:off x="838201" y="914401"/>
            <a:ext cx="7848599" cy="348826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5400"/>
              <a:buFont typeface="Corbel"/>
              <a:buNone/>
            </a:pPr>
            <a:r>
              <a:rPr lang="en-US" sz="5400">
                <a:latin typeface="Corbel"/>
                <a:ea typeface="Corbel"/>
                <a:cs typeface="Corbel"/>
                <a:sym typeface="Corbel"/>
              </a:rPr>
              <a:t>Problem Understanding and Representation</a:t>
            </a:r>
            <a:endParaRPr/>
          </a:p>
        </p:txBody>
      </p:sp>
      <p:sp>
        <p:nvSpPr>
          <p:cNvPr id="150" name="Google Shape;150;p1"/>
          <p:cNvSpPr txBox="1"/>
          <p:nvPr>
            <p:ph idx="1" type="subTitle"/>
          </p:nvPr>
        </p:nvSpPr>
        <p:spPr>
          <a:xfrm>
            <a:off x="647700" y="4495800"/>
            <a:ext cx="7848600" cy="1752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480"/>
              <a:buNone/>
            </a:pPr>
            <a:r>
              <a:rPr b="1" lang="en-US" sz="2400"/>
              <a:t>Zainab Yousuf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Problem Representation-Tic Tac Toe</a:t>
            </a:r>
            <a:endParaRPr/>
          </a:p>
        </p:txBody>
      </p:sp>
      <p:pic>
        <p:nvPicPr>
          <p:cNvPr id="218" name="Google Shape;218;p10"/>
          <p:cNvPicPr preferRelativeResize="0"/>
          <p:nvPr>
            <p:ph idx="1" type="body"/>
          </p:nvPr>
        </p:nvPicPr>
        <p:blipFill rotWithShape="1">
          <a:blip r:embed="rId3">
            <a:alphaModFix/>
          </a:blip>
          <a:srcRect b="0" l="0" r="0" t="0"/>
          <a:stretch/>
        </p:blipFill>
        <p:spPr>
          <a:xfrm>
            <a:off x="914400" y="1524000"/>
            <a:ext cx="7620000" cy="4690871"/>
          </a:xfrm>
          <a:prstGeom prst="rect">
            <a:avLst/>
          </a:prstGeom>
          <a:noFill/>
          <a:ln>
            <a:noFill/>
          </a:ln>
        </p:spPr>
      </p:pic>
      <p:sp>
        <p:nvSpPr>
          <p:cNvPr id="219" name="Google Shape;219;p10"/>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Problem Representation- 8-Puzzle Game:</a:t>
            </a:r>
            <a:endParaRPr/>
          </a:p>
        </p:txBody>
      </p:sp>
      <p:pic>
        <p:nvPicPr>
          <p:cNvPr id="225" name="Google Shape;225;p11"/>
          <p:cNvPicPr preferRelativeResize="0"/>
          <p:nvPr>
            <p:ph idx="1" type="body"/>
          </p:nvPr>
        </p:nvPicPr>
        <p:blipFill rotWithShape="1">
          <a:blip r:embed="rId3">
            <a:alphaModFix/>
          </a:blip>
          <a:srcRect b="0" l="0" r="0" t="0"/>
          <a:stretch/>
        </p:blipFill>
        <p:spPr>
          <a:xfrm>
            <a:off x="2268093" y="2784563"/>
            <a:ext cx="5133277" cy="3097036"/>
          </a:xfrm>
          <a:prstGeom prst="rect">
            <a:avLst/>
          </a:prstGeom>
          <a:noFill/>
          <a:ln>
            <a:noFill/>
          </a:ln>
        </p:spPr>
      </p:pic>
      <p:sp>
        <p:nvSpPr>
          <p:cNvPr id="226" name="Google Shape;226;p11"/>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Problem Representation- The Traveling Salesperson</a:t>
            </a:r>
            <a:endParaRPr/>
          </a:p>
        </p:txBody>
      </p:sp>
      <p:pic>
        <p:nvPicPr>
          <p:cNvPr id="232" name="Google Shape;232;p12"/>
          <p:cNvPicPr preferRelativeResize="0"/>
          <p:nvPr>
            <p:ph idx="1" type="body"/>
          </p:nvPr>
        </p:nvPicPr>
        <p:blipFill rotWithShape="1">
          <a:blip r:embed="rId3">
            <a:alphaModFix/>
          </a:blip>
          <a:srcRect b="16835" l="0" r="0" t="0"/>
          <a:stretch/>
        </p:blipFill>
        <p:spPr>
          <a:xfrm>
            <a:off x="1143000" y="3885985"/>
            <a:ext cx="3026691" cy="2200447"/>
          </a:xfrm>
          <a:prstGeom prst="rect">
            <a:avLst/>
          </a:prstGeom>
          <a:noFill/>
          <a:ln>
            <a:noFill/>
          </a:ln>
        </p:spPr>
      </p:pic>
      <p:sp>
        <p:nvSpPr>
          <p:cNvPr id="233" name="Google Shape;233;p12"/>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12"/>
          <p:cNvSpPr/>
          <p:nvPr/>
        </p:nvSpPr>
        <p:spPr>
          <a:xfrm>
            <a:off x="681566" y="2299800"/>
            <a:ext cx="800523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Suppose a salesperson has five cities to visit and then must return home. The goal of the problem is to find the shortest path for the salesperson to travel, visiting each city, and them returning to the starting city (A)</a:t>
            </a:r>
            <a:endParaRPr sz="1800">
              <a:solidFill>
                <a:schemeClr val="dk1"/>
              </a:solidFill>
              <a:latin typeface="Corbel"/>
              <a:ea typeface="Corbel"/>
              <a:cs typeface="Corbel"/>
              <a:sym typeface="Corbel"/>
            </a:endParaRPr>
          </a:p>
        </p:txBody>
      </p:sp>
      <p:pic>
        <p:nvPicPr>
          <p:cNvPr id="235" name="Google Shape;235;p12"/>
          <p:cNvPicPr preferRelativeResize="0"/>
          <p:nvPr/>
        </p:nvPicPr>
        <p:blipFill rotWithShape="1">
          <a:blip r:embed="rId4">
            <a:alphaModFix/>
          </a:blip>
          <a:srcRect b="0" l="0" r="0" t="0"/>
          <a:stretch/>
        </p:blipFill>
        <p:spPr>
          <a:xfrm>
            <a:off x="4169691" y="3483604"/>
            <a:ext cx="4878671" cy="2917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457200" y="6858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Problem Representation- The Two-One Problem</a:t>
            </a:r>
            <a:br>
              <a:rPr lang="en-US"/>
            </a:br>
            <a:endParaRPr/>
          </a:p>
        </p:txBody>
      </p:sp>
      <p:pic>
        <p:nvPicPr>
          <p:cNvPr id="241" name="Google Shape;241;p13"/>
          <p:cNvPicPr preferRelativeResize="0"/>
          <p:nvPr>
            <p:ph idx="1" type="body"/>
          </p:nvPr>
        </p:nvPicPr>
        <p:blipFill rotWithShape="1">
          <a:blip r:embed="rId3">
            <a:alphaModFix/>
          </a:blip>
          <a:srcRect b="0" l="0" r="0" t="0"/>
          <a:stretch/>
        </p:blipFill>
        <p:spPr>
          <a:xfrm>
            <a:off x="1970277" y="2667000"/>
            <a:ext cx="5203446" cy="2628656"/>
          </a:xfrm>
          <a:prstGeom prst="rect">
            <a:avLst/>
          </a:prstGeom>
          <a:noFill/>
          <a:ln>
            <a:noFill/>
          </a:ln>
        </p:spPr>
      </p:pic>
      <p:sp>
        <p:nvSpPr>
          <p:cNvPr id="242" name="Google Shape;242;p13"/>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13"/>
          <p:cNvSpPr txBox="1"/>
          <p:nvPr/>
        </p:nvSpPr>
        <p:spPr>
          <a:xfrm>
            <a:off x="609600" y="1676400"/>
            <a:ext cx="7772400"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orbel"/>
                <a:ea typeface="Corbel"/>
                <a:cs typeface="Corbel"/>
                <a:sym typeface="Corbel"/>
              </a:rPr>
              <a:t>The two-one problem is a game in which the starting state is 11?22 and user needs to move these numbers’ slots left/right, by following the mentioned rules, to obtain sequence 22?11. </a:t>
            </a:r>
            <a:endParaRPr/>
          </a:p>
        </p:txBody>
      </p:sp>
      <p:sp>
        <p:nvSpPr>
          <p:cNvPr id="244" name="Google Shape;244;p13"/>
          <p:cNvSpPr/>
          <p:nvPr/>
        </p:nvSpPr>
        <p:spPr>
          <a:xfrm>
            <a:off x="609600" y="5410200"/>
            <a:ext cx="77724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The above game can be better represented as a tree to find the possible solutions. A tree sort of structure enumerates all the possible states and moves. Looking at this diagram we can easily figure out the solution to our problem. </a:t>
            </a:r>
            <a:endParaRPr sz="1800">
              <a:solidFill>
                <a:schemeClr val="dk1"/>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Problem Representation- The Two-One Problem</a:t>
            </a:r>
            <a:endParaRPr/>
          </a:p>
        </p:txBody>
      </p:sp>
      <p:pic>
        <p:nvPicPr>
          <p:cNvPr id="250" name="Google Shape;250;p14"/>
          <p:cNvPicPr preferRelativeResize="0"/>
          <p:nvPr>
            <p:ph idx="1" type="body"/>
          </p:nvPr>
        </p:nvPicPr>
        <p:blipFill rotWithShape="1">
          <a:blip r:embed="rId3">
            <a:alphaModFix/>
          </a:blip>
          <a:srcRect b="24818" l="14889" r="17399" t="35868"/>
          <a:stretch/>
        </p:blipFill>
        <p:spPr>
          <a:xfrm>
            <a:off x="1524000" y="2667000"/>
            <a:ext cx="5943600" cy="2590800"/>
          </a:xfrm>
          <a:prstGeom prst="rect">
            <a:avLst/>
          </a:prstGeom>
          <a:noFill/>
          <a:ln>
            <a:noFill/>
          </a:ln>
        </p:spPr>
      </p:pic>
      <p:sp>
        <p:nvSpPr>
          <p:cNvPr id="251" name="Google Shape;251;p14"/>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14"/>
          <p:cNvSpPr txBox="1"/>
          <p:nvPr/>
        </p:nvSpPr>
        <p:spPr>
          <a:xfrm>
            <a:off x="2971800" y="5638800"/>
            <a:ext cx="3581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All possibilities of first 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457200" y="6858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r>
              <a:rPr lang="en-US"/>
              <a:t>Problem Representation- The Two-One Problem</a:t>
            </a:r>
            <a:br>
              <a:rPr lang="en-US"/>
            </a:br>
            <a:endParaRPr/>
          </a:p>
        </p:txBody>
      </p:sp>
      <p:pic>
        <p:nvPicPr>
          <p:cNvPr id="258" name="Google Shape;258;p15"/>
          <p:cNvPicPr preferRelativeResize="0"/>
          <p:nvPr>
            <p:ph idx="1" type="body"/>
          </p:nvPr>
        </p:nvPicPr>
        <p:blipFill rotWithShape="1">
          <a:blip r:embed="rId3">
            <a:alphaModFix/>
          </a:blip>
          <a:srcRect b="0" l="0" r="0" t="0"/>
          <a:stretch/>
        </p:blipFill>
        <p:spPr>
          <a:xfrm>
            <a:off x="2434178" y="2120372"/>
            <a:ext cx="4275643" cy="4170363"/>
          </a:xfrm>
          <a:prstGeom prst="rect">
            <a:avLst/>
          </a:prstGeom>
          <a:noFill/>
          <a:ln>
            <a:noFill/>
          </a:ln>
        </p:spPr>
      </p:pic>
      <p:sp>
        <p:nvSpPr>
          <p:cNvPr id="259" name="Google Shape;259;p15"/>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Components of Problem Solving:</a:t>
            </a:r>
            <a:endParaRPr/>
          </a:p>
        </p:txBody>
      </p:sp>
      <p:sp>
        <p:nvSpPr>
          <p:cNvPr id="265" name="Google Shape;265;p16"/>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fontScale="85000" lnSpcReduction="20000"/>
          </a:bodyPr>
          <a:lstStyle/>
          <a:p>
            <a:pPr indent="-285750" lvl="0" marL="285750" rtl="0" algn="l">
              <a:spcBef>
                <a:spcPts val="0"/>
              </a:spcBef>
              <a:spcAft>
                <a:spcPts val="0"/>
              </a:spcAft>
              <a:buSzPct val="145000"/>
              <a:buChar char="•"/>
            </a:pPr>
            <a:r>
              <a:rPr b="1" lang="en-US"/>
              <a:t>Problem Statement: </a:t>
            </a:r>
            <a:r>
              <a:rPr lang="en-US"/>
              <a:t>Problem at hand</a:t>
            </a:r>
            <a:endParaRPr/>
          </a:p>
          <a:p>
            <a:pPr indent="-285750" lvl="0" marL="285750" rtl="0" algn="l">
              <a:spcBef>
                <a:spcPts val="1008"/>
              </a:spcBef>
              <a:spcAft>
                <a:spcPts val="0"/>
              </a:spcAft>
              <a:buSzPct val="145000"/>
              <a:buChar char="•"/>
            </a:pPr>
            <a:r>
              <a:rPr b="1" lang="en-US"/>
              <a:t>Goal State: </a:t>
            </a:r>
            <a:r>
              <a:rPr lang="en-US"/>
              <a:t>The destination</a:t>
            </a:r>
            <a:endParaRPr/>
          </a:p>
          <a:p>
            <a:pPr indent="-285750" lvl="0" marL="285750" rtl="0" algn="l">
              <a:spcBef>
                <a:spcPts val="1008"/>
              </a:spcBef>
              <a:spcAft>
                <a:spcPts val="0"/>
              </a:spcAft>
              <a:buSzPct val="145000"/>
              <a:buChar char="•"/>
            </a:pPr>
            <a:r>
              <a:rPr b="1" lang="en-US"/>
              <a:t>Search Space: </a:t>
            </a:r>
            <a:r>
              <a:rPr lang="en-US"/>
              <a:t>The entire tree/graph</a:t>
            </a:r>
            <a:endParaRPr/>
          </a:p>
          <a:p>
            <a:pPr indent="-285750" lvl="0" marL="285750" rtl="0" algn="l">
              <a:spcBef>
                <a:spcPts val="1008"/>
              </a:spcBef>
              <a:spcAft>
                <a:spcPts val="0"/>
              </a:spcAft>
              <a:buSzPct val="145000"/>
              <a:buChar char="•"/>
            </a:pPr>
            <a:r>
              <a:rPr b="1" lang="en-US"/>
              <a:t>Operators:</a:t>
            </a:r>
            <a:r>
              <a:rPr lang="en-US"/>
              <a:t> Rules/action to move in solution space</a:t>
            </a:r>
            <a:endParaRPr/>
          </a:p>
          <a:p>
            <a:pPr indent="-97917" lvl="0" marL="285750" rtl="0" algn="l">
              <a:spcBef>
                <a:spcPts val="1008"/>
              </a:spcBef>
              <a:spcAft>
                <a:spcPts val="0"/>
              </a:spcAft>
              <a:buSzPct val="145000"/>
              <a:buNone/>
            </a:pPr>
            <a:r>
              <a:t/>
            </a:r>
            <a:endParaRPr/>
          </a:p>
          <a:p>
            <a:pPr indent="-97917" lvl="0" marL="285750" rtl="0" algn="l">
              <a:spcBef>
                <a:spcPts val="1008"/>
              </a:spcBef>
              <a:spcAft>
                <a:spcPts val="0"/>
              </a:spcAft>
              <a:buSzPct val="145000"/>
              <a:buNone/>
            </a:pPr>
            <a:r>
              <a:t/>
            </a:r>
            <a:endParaRPr/>
          </a:p>
          <a:p>
            <a:pPr indent="-97917" lvl="0" marL="285750" rtl="0" algn="l">
              <a:spcBef>
                <a:spcPts val="1008"/>
              </a:spcBef>
              <a:spcAft>
                <a:spcPts val="0"/>
              </a:spcAft>
              <a:buSzPct val="145000"/>
              <a:buNone/>
            </a:pPr>
            <a:r>
              <a:t/>
            </a:r>
            <a:endParaRPr/>
          </a:p>
          <a:p>
            <a:pPr indent="-285750" lvl="0" marL="285750" rtl="0" algn="just">
              <a:spcBef>
                <a:spcPts val="1008"/>
              </a:spcBef>
              <a:spcAft>
                <a:spcPts val="0"/>
              </a:spcAft>
              <a:buSzPct val="145000"/>
              <a:buChar char="•"/>
            </a:pPr>
            <a:r>
              <a:rPr lang="en-US"/>
              <a:t>Once the problem is represented, the goal state can be searched in search space using different searching tactics</a:t>
            </a:r>
            <a:endParaRPr/>
          </a:p>
          <a:p>
            <a:pPr indent="-97917" lvl="0" marL="285750" rtl="0" algn="l">
              <a:spcBef>
                <a:spcPts val="1008"/>
              </a:spcBef>
              <a:spcAft>
                <a:spcPts val="0"/>
              </a:spcAft>
              <a:buSzPct val="145000"/>
              <a:buNone/>
            </a:pPr>
            <a:r>
              <a:t/>
            </a:r>
            <a:endParaRPr/>
          </a:p>
          <a:p>
            <a:pPr indent="-97917" lvl="0" marL="285750" rtl="0" algn="l">
              <a:spcBef>
                <a:spcPts val="1008"/>
              </a:spcBef>
              <a:spcAft>
                <a:spcPts val="0"/>
              </a:spcAft>
              <a:buSzPct val="145000"/>
              <a:buNone/>
            </a:pPr>
            <a:r>
              <a:t/>
            </a:r>
            <a:endParaRPr/>
          </a:p>
        </p:txBody>
      </p:sp>
      <p:sp>
        <p:nvSpPr>
          <p:cNvPr id="266" name="Google Shape;266;p16"/>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Searching</a:t>
            </a:r>
            <a:endParaRPr/>
          </a:p>
        </p:txBody>
      </p:sp>
      <p:sp>
        <p:nvSpPr>
          <p:cNvPr id="272" name="Google Shape;272;p17"/>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lnSpcReduction="10000"/>
          </a:bodyPr>
          <a:lstStyle/>
          <a:p>
            <a:pPr indent="-285750" lvl="0" marL="285750" rtl="0" algn="just">
              <a:spcBef>
                <a:spcPts val="0"/>
              </a:spcBef>
              <a:spcAft>
                <a:spcPts val="0"/>
              </a:spcAft>
              <a:buSzPts val="3480"/>
              <a:buChar char="•"/>
            </a:pPr>
            <a:r>
              <a:rPr lang="en-US"/>
              <a:t>All the problems that we have looked at can be converted to a form where we have to start from a start state and search for a goal state by traveling through a search space. </a:t>
            </a:r>
            <a:endParaRPr/>
          </a:p>
          <a:p>
            <a:pPr indent="-285750" lvl="0" marL="285750" rtl="0" algn="just">
              <a:spcBef>
                <a:spcPts val="1080"/>
              </a:spcBef>
              <a:spcAft>
                <a:spcPts val="0"/>
              </a:spcAft>
              <a:buSzPts val="3480"/>
              <a:buChar char="•"/>
            </a:pPr>
            <a:r>
              <a:rPr lang="en-US"/>
              <a:t>Searching is a formal mechanism to explore alternatives.</a:t>
            </a:r>
            <a:endParaRPr/>
          </a:p>
          <a:p>
            <a:pPr indent="-285750" lvl="0" marL="285750" rtl="0" algn="just">
              <a:spcBef>
                <a:spcPts val="1080"/>
              </a:spcBef>
              <a:spcAft>
                <a:spcPts val="0"/>
              </a:spcAft>
              <a:buSzPts val="3480"/>
              <a:buChar char="•"/>
            </a:pPr>
            <a:r>
              <a:rPr lang="en-US"/>
              <a:t>If we can get our grips on algorithms that deal with searching techniques in graphs and trees, we’ll be all set to perform problem solving in an efficient manner.</a:t>
            </a:r>
            <a:endParaRPr/>
          </a:p>
          <a:p>
            <a:pPr indent="-64770" lvl="0" marL="285750" rtl="0" algn="l">
              <a:spcBef>
                <a:spcPts val="1080"/>
              </a:spcBef>
              <a:spcAft>
                <a:spcPts val="0"/>
              </a:spcAft>
              <a:buSzPts val="3480"/>
              <a:buNone/>
            </a:pPr>
            <a:r>
              <a:t/>
            </a:r>
            <a:endParaRPr/>
          </a:p>
        </p:txBody>
      </p:sp>
      <p:sp>
        <p:nvSpPr>
          <p:cNvPr id="273" name="Google Shape;273;p17"/>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Searching Strategies</a:t>
            </a:r>
            <a:endParaRPr/>
          </a:p>
        </p:txBody>
      </p:sp>
      <p:sp>
        <p:nvSpPr>
          <p:cNvPr id="279" name="Google Shape;279;p18"/>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fontScale="70000" lnSpcReduction="20000"/>
          </a:bodyPr>
          <a:lstStyle/>
          <a:p>
            <a:pPr indent="-285750" lvl="0" marL="285750" rtl="0" algn="l">
              <a:spcBef>
                <a:spcPts val="0"/>
              </a:spcBef>
              <a:spcAft>
                <a:spcPts val="0"/>
              </a:spcAft>
              <a:buSzPct val="145000"/>
              <a:buChar char="•"/>
            </a:pPr>
            <a:r>
              <a:rPr lang="en-US"/>
              <a:t>Blind/uninformed</a:t>
            </a:r>
            <a:endParaRPr/>
          </a:p>
          <a:p>
            <a:pPr indent="-285750" lvl="1" marL="742950" rtl="0" algn="l">
              <a:spcBef>
                <a:spcPts val="880"/>
              </a:spcBef>
              <a:spcAft>
                <a:spcPts val="0"/>
              </a:spcAft>
              <a:buSzPct val="145000"/>
              <a:buChar char="•"/>
            </a:pPr>
            <a:r>
              <a:rPr lang="en-US"/>
              <a:t>Depth First Search (DFS)</a:t>
            </a:r>
            <a:endParaRPr/>
          </a:p>
          <a:p>
            <a:pPr indent="-285750" lvl="1" marL="742950" rtl="0" algn="l">
              <a:spcBef>
                <a:spcPts val="880"/>
              </a:spcBef>
              <a:spcAft>
                <a:spcPts val="0"/>
              </a:spcAft>
              <a:buSzPct val="145000"/>
              <a:buChar char="•"/>
            </a:pPr>
            <a:r>
              <a:rPr lang="en-US"/>
              <a:t>Breath First Search (BFS)</a:t>
            </a:r>
            <a:endParaRPr/>
          </a:p>
          <a:p>
            <a:pPr indent="-285750" lvl="1" marL="742950" rtl="0" algn="l">
              <a:spcBef>
                <a:spcPts val="880"/>
              </a:spcBef>
              <a:spcAft>
                <a:spcPts val="0"/>
              </a:spcAft>
              <a:buSzPct val="145000"/>
              <a:buChar char="•"/>
            </a:pPr>
            <a:r>
              <a:rPr lang="en-US"/>
              <a:t>DFS with iterative deepening </a:t>
            </a:r>
            <a:endParaRPr/>
          </a:p>
          <a:p>
            <a:pPr indent="-285750" lvl="0" marL="285750" rtl="0" algn="l">
              <a:spcBef>
                <a:spcPts val="936"/>
              </a:spcBef>
              <a:spcAft>
                <a:spcPts val="0"/>
              </a:spcAft>
              <a:buSzPct val="145000"/>
              <a:buChar char="•"/>
            </a:pPr>
            <a:r>
              <a:rPr lang="en-US"/>
              <a:t>Informed/heuristic </a:t>
            </a:r>
            <a:endParaRPr/>
          </a:p>
          <a:p>
            <a:pPr indent="-285750" lvl="1" marL="742950" rtl="0" algn="l">
              <a:spcBef>
                <a:spcPts val="880"/>
              </a:spcBef>
              <a:spcAft>
                <a:spcPts val="0"/>
              </a:spcAft>
              <a:buSzPct val="145000"/>
              <a:buChar char="•"/>
            </a:pPr>
            <a:r>
              <a:rPr lang="en-US"/>
              <a:t>Best First Search</a:t>
            </a:r>
            <a:endParaRPr/>
          </a:p>
          <a:p>
            <a:pPr indent="-285750" lvl="2" marL="1200150" rtl="0" algn="l">
              <a:spcBef>
                <a:spcPts val="852"/>
              </a:spcBef>
              <a:spcAft>
                <a:spcPts val="0"/>
              </a:spcAft>
              <a:buSzPct val="145000"/>
              <a:buChar char="•"/>
            </a:pPr>
            <a:r>
              <a:rPr lang="en-US"/>
              <a:t>Greedy Approach</a:t>
            </a:r>
            <a:endParaRPr/>
          </a:p>
          <a:p>
            <a:pPr indent="-285750" lvl="2" marL="1200150" rtl="0" algn="l">
              <a:spcBef>
                <a:spcPts val="852"/>
              </a:spcBef>
              <a:spcAft>
                <a:spcPts val="0"/>
              </a:spcAft>
              <a:buSzPct val="145000"/>
              <a:buChar char="•"/>
            </a:pPr>
            <a:r>
              <a:rPr lang="en-US"/>
              <a:t>A* search</a:t>
            </a:r>
            <a:endParaRPr/>
          </a:p>
          <a:p>
            <a:pPr indent="-285750" lvl="0" marL="285750" rtl="0" algn="l">
              <a:spcBef>
                <a:spcPts val="936"/>
              </a:spcBef>
              <a:spcAft>
                <a:spcPts val="0"/>
              </a:spcAft>
              <a:buSzPct val="145000"/>
              <a:buChar char="•"/>
            </a:pPr>
            <a:r>
              <a:rPr lang="en-US"/>
              <a:t>Any path/non-optimal</a:t>
            </a:r>
            <a:endParaRPr/>
          </a:p>
          <a:p>
            <a:pPr indent="-285750" lvl="0" marL="285750" rtl="0" algn="l">
              <a:spcBef>
                <a:spcPts val="936"/>
              </a:spcBef>
              <a:spcAft>
                <a:spcPts val="0"/>
              </a:spcAft>
              <a:buSzPct val="145000"/>
              <a:buChar char="•"/>
            </a:pPr>
            <a:r>
              <a:rPr lang="en-US"/>
              <a:t>Optimal path search algorithms</a:t>
            </a:r>
            <a:endParaRPr/>
          </a:p>
          <a:p>
            <a:pPr indent="0" lvl="0" marL="0" rtl="0" algn="l">
              <a:spcBef>
                <a:spcPts val="936"/>
              </a:spcBef>
              <a:spcAft>
                <a:spcPts val="0"/>
              </a:spcAft>
              <a:buSzPct val="145000"/>
              <a:buNone/>
            </a:pPr>
            <a:r>
              <a:t/>
            </a:r>
            <a:endParaRPr/>
          </a:p>
        </p:txBody>
      </p:sp>
      <p:sp>
        <p:nvSpPr>
          <p:cNvPr id="280" name="Google Shape;280;p18"/>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en-US"/>
              <a:t>Blind Search-Simple Back Tracking Algorithm</a:t>
            </a:r>
            <a:endParaRPr/>
          </a:p>
        </p:txBody>
      </p:sp>
      <p:sp>
        <p:nvSpPr>
          <p:cNvPr id="286" name="Google Shape;286;p19"/>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fontScale="85000" lnSpcReduction="20000"/>
          </a:bodyPr>
          <a:lstStyle/>
          <a:p>
            <a:pPr indent="-285750" lvl="0" marL="285750" rtl="0" algn="l">
              <a:spcBef>
                <a:spcPts val="0"/>
              </a:spcBef>
              <a:spcAft>
                <a:spcPts val="0"/>
              </a:spcAft>
              <a:buSzPct val="145000"/>
              <a:buChar char="•"/>
            </a:pPr>
            <a:r>
              <a:rPr lang="en-US"/>
              <a:t>In solving a problem, a problem solver must find a path from a start state to a goal through the search space graph. Backtracking is a technique for systematically trying all paths through a state space.</a:t>
            </a:r>
            <a:endParaRPr/>
          </a:p>
          <a:p>
            <a:pPr indent="-285750" lvl="1" marL="742950" rtl="0" algn="l">
              <a:spcBef>
                <a:spcPts val="940"/>
              </a:spcBef>
              <a:spcAft>
                <a:spcPts val="0"/>
              </a:spcAft>
              <a:buSzPct val="145000"/>
              <a:buChar char="•"/>
            </a:pPr>
            <a:r>
              <a:rPr b="1" lang="en-US"/>
              <a:t>SL:</a:t>
            </a:r>
            <a:r>
              <a:rPr lang="en-US"/>
              <a:t> for state list, lists the states in the current path being tried, If a goal is found, SL contains the ordered list of states on the solution path.</a:t>
            </a:r>
            <a:endParaRPr/>
          </a:p>
          <a:p>
            <a:pPr indent="-285750" lvl="1" marL="742950" rtl="0" algn="l">
              <a:spcBef>
                <a:spcPts val="940"/>
              </a:spcBef>
              <a:spcAft>
                <a:spcPts val="0"/>
              </a:spcAft>
              <a:buSzPct val="145000"/>
              <a:buChar char="•"/>
            </a:pPr>
            <a:r>
              <a:rPr b="1" lang="en-US"/>
              <a:t>NSL: </a:t>
            </a:r>
            <a:r>
              <a:rPr lang="en-US"/>
              <a:t>for new state list, contains nodes awaiting evaluation, i.e., nodes whose descendants have not yet been generated and searched.</a:t>
            </a:r>
            <a:endParaRPr/>
          </a:p>
          <a:p>
            <a:pPr indent="-285750" lvl="1" marL="742950" rtl="0" algn="l">
              <a:spcBef>
                <a:spcPts val="940"/>
              </a:spcBef>
              <a:spcAft>
                <a:spcPts val="0"/>
              </a:spcAft>
              <a:buSzPct val="145000"/>
              <a:buChar char="•"/>
            </a:pPr>
            <a:r>
              <a:rPr b="1" lang="en-US"/>
              <a:t>DE:</a:t>
            </a:r>
            <a:r>
              <a:rPr lang="en-US"/>
              <a:t> for Dead end, list states whose descendants have failed to contain a goal node. If these state encountered again, they will be detected as element of DE and eliminated from consideration list.</a:t>
            </a:r>
            <a:endParaRPr/>
          </a:p>
          <a:p>
            <a:pPr indent="-285750" lvl="1" marL="742950" rtl="0" algn="l">
              <a:spcBef>
                <a:spcPts val="940"/>
              </a:spcBef>
              <a:spcAft>
                <a:spcPts val="0"/>
              </a:spcAft>
              <a:buSzPct val="145000"/>
              <a:buChar char="•"/>
            </a:pPr>
            <a:r>
              <a:rPr b="1" lang="en-US"/>
              <a:t>CS:</a:t>
            </a:r>
            <a:r>
              <a:rPr lang="en-US"/>
              <a:t> Current State.</a:t>
            </a:r>
            <a:endParaRPr/>
          </a:p>
          <a:p>
            <a:pPr indent="-97917" lvl="0" marL="285750" rtl="0" algn="l">
              <a:spcBef>
                <a:spcPts val="1008"/>
              </a:spcBef>
              <a:spcAft>
                <a:spcPts val="0"/>
              </a:spcAft>
              <a:buSzPct val="145000"/>
              <a:buNone/>
            </a:pPr>
            <a:r>
              <a:t/>
            </a:r>
            <a:endParaRPr/>
          </a:p>
        </p:txBody>
      </p:sp>
      <p:sp>
        <p:nvSpPr>
          <p:cNvPr id="287" name="Google Shape;287;p19"/>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Content</a:t>
            </a:r>
            <a:endParaRPr/>
          </a:p>
        </p:txBody>
      </p:sp>
      <p:sp>
        <p:nvSpPr>
          <p:cNvPr id="156" name="Google Shape;156;p2"/>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b="1" lang="en-US"/>
              <a:t>Classical Approach</a:t>
            </a:r>
            <a:r>
              <a:rPr lang="en-US"/>
              <a:t>/</a:t>
            </a:r>
            <a:r>
              <a:rPr b="1" lang="en-US"/>
              <a:t>Generate and Test</a:t>
            </a:r>
            <a:endParaRPr/>
          </a:p>
          <a:p>
            <a:pPr indent="-285750" lvl="0" marL="285750" rtl="0" algn="l">
              <a:spcBef>
                <a:spcPts val="1080"/>
              </a:spcBef>
              <a:spcAft>
                <a:spcPts val="0"/>
              </a:spcAft>
              <a:buSzPts val="3480"/>
              <a:buChar char="•"/>
            </a:pPr>
            <a:r>
              <a:rPr b="1" lang="en-US"/>
              <a:t>Systematic Problem Solving approach</a:t>
            </a:r>
            <a:endParaRPr/>
          </a:p>
          <a:p>
            <a:pPr indent="-285750" lvl="1" marL="742950" rtl="0" algn="l">
              <a:spcBef>
                <a:spcPts val="1000"/>
              </a:spcBef>
              <a:spcAft>
                <a:spcPts val="0"/>
              </a:spcAft>
              <a:buSzPts val="2900"/>
              <a:buChar char="•"/>
            </a:pPr>
            <a:r>
              <a:rPr b="1" lang="en-US"/>
              <a:t>Problem Representation</a:t>
            </a:r>
            <a:endParaRPr/>
          </a:p>
          <a:p>
            <a:pPr indent="-285750" lvl="2" marL="1200150" rtl="0" algn="l">
              <a:spcBef>
                <a:spcPts val="960"/>
              </a:spcBef>
              <a:spcAft>
                <a:spcPts val="0"/>
              </a:spcAft>
              <a:buSzPts val="2610"/>
              <a:buChar char="•"/>
            </a:pPr>
            <a:r>
              <a:rPr b="1" lang="en-US"/>
              <a:t>Graph and Tree Terminologies</a:t>
            </a:r>
            <a:endParaRPr/>
          </a:p>
          <a:p>
            <a:pPr indent="-285750" lvl="1" marL="742950" rtl="0" algn="l">
              <a:spcBef>
                <a:spcPts val="1000"/>
              </a:spcBef>
              <a:spcAft>
                <a:spcPts val="0"/>
              </a:spcAft>
              <a:buSzPts val="2900"/>
              <a:buChar char="•"/>
            </a:pPr>
            <a:r>
              <a:rPr b="1" lang="en-US"/>
              <a:t>Problem Solving</a:t>
            </a:r>
            <a:endParaRPr/>
          </a:p>
          <a:p>
            <a:pPr indent="-285750" lvl="2" marL="1200150" rtl="0" algn="l">
              <a:spcBef>
                <a:spcPts val="960"/>
              </a:spcBef>
              <a:spcAft>
                <a:spcPts val="0"/>
              </a:spcAft>
              <a:buSzPts val="2610"/>
              <a:buChar char="•"/>
            </a:pPr>
            <a:r>
              <a:rPr b="1" lang="en-US"/>
              <a:t>Components of problem solving</a:t>
            </a:r>
            <a:endParaRPr/>
          </a:p>
          <a:p>
            <a:pPr indent="-285750" lvl="2" marL="1200150" rtl="0" algn="l">
              <a:spcBef>
                <a:spcPts val="960"/>
              </a:spcBef>
              <a:spcAft>
                <a:spcPts val="0"/>
              </a:spcAft>
              <a:buSzPts val="2610"/>
              <a:buChar char="•"/>
            </a:pPr>
            <a:r>
              <a:rPr b="1" lang="en-US"/>
              <a:t>Searching</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sp>
        <p:nvSpPr>
          <p:cNvPr id="157" name="Google Shape;157;p2"/>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Simple Back Tracking Searching Algorithm</a:t>
            </a:r>
            <a:endParaRPr/>
          </a:p>
        </p:txBody>
      </p:sp>
      <p:pic>
        <p:nvPicPr>
          <p:cNvPr id="293" name="Google Shape;293;p20"/>
          <p:cNvPicPr preferRelativeResize="0"/>
          <p:nvPr>
            <p:ph idx="1" type="body"/>
          </p:nvPr>
        </p:nvPicPr>
        <p:blipFill rotWithShape="1">
          <a:blip r:embed="rId3">
            <a:alphaModFix/>
          </a:blip>
          <a:srcRect b="0" l="0" r="0" t="0"/>
          <a:stretch/>
        </p:blipFill>
        <p:spPr>
          <a:xfrm>
            <a:off x="1886384" y="2335555"/>
            <a:ext cx="5896164" cy="4168090"/>
          </a:xfrm>
          <a:prstGeom prst="rect">
            <a:avLst/>
          </a:prstGeom>
          <a:noFill/>
          <a:ln>
            <a:noFill/>
          </a:ln>
        </p:spPr>
      </p:pic>
      <p:sp>
        <p:nvSpPr>
          <p:cNvPr id="294" name="Google Shape;294;p20"/>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1"/>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Simple Back Tracking Searching Algorithm</a:t>
            </a:r>
            <a:endParaRPr/>
          </a:p>
        </p:txBody>
      </p:sp>
      <p:pic>
        <p:nvPicPr>
          <p:cNvPr id="300" name="Google Shape;300;p21"/>
          <p:cNvPicPr preferRelativeResize="0"/>
          <p:nvPr>
            <p:ph idx="1" type="body"/>
          </p:nvPr>
        </p:nvPicPr>
        <p:blipFill rotWithShape="1">
          <a:blip r:embed="rId3">
            <a:alphaModFix/>
          </a:blip>
          <a:srcRect b="0" l="0" r="0" t="0"/>
          <a:stretch/>
        </p:blipFill>
        <p:spPr>
          <a:xfrm>
            <a:off x="838200" y="2337766"/>
            <a:ext cx="4953515" cy="3200733"/>
          </a:xfrm>
          <a:prstGeom prst="rect">
            <a:avLst/>
          </a:prstGeom>
          <a:noFill/>
          <a:ln>
            <a:noFill/>
          </a:ln>
        </p:spPr>
      </p:pic>
      <p:sp>
        <p:nvSpPr>
          <p:cNvPr id="301" name="Google Shape;301;p21"/>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2" name="Google Shape;302;p21"/>
          <p:cNvPicPr preferRelativeResize="0"/>
          <p:nvPr/>
        </p:nvPicPr>
        <p:blipFill rotWithShape="1">
          <a:blip r:embed="rId4">
            <a:alphaModFix/>
          </a:blip>
          <a:srcRect b="0" l="0" r="0" t="0"/>
          <a:stretch/>
        </p:blipFill>
        <p:spPr>
          <a:xfrm>
            <a:off x="6107355" y="2590800"/>
            <a:ext cx="2884245" cy="2694666"/>
          </a:xfrm>
          <a:prstGeom prst="rect">
            <a:avLst/>
          </a:prstGeom>
          <a:noFill/>
          <a:ln>
            <a:noFill/>
          </a:ln>
        </p:spPr>
      </p:pic>
      <p:pic>
        <p:nvPicPr>
          <p:cNvPr id="303" name="Google Shape;303;p21"/>
          <p:cNvPicPr preferRelativeResize="0"/>
          <p:nvPr/>
        </p:nvPicPr>
        <p:blipFill rotWithShape="1">
          <a:blip r:embed="rId5">
            <a:alphaModFix/>
          </a:blip>
          <a:srcRect b="0" l="0" r="0" t="0"/>
          <a:stretch/>
        </p:blipFill>
        <p:spPr>
          <a:xfrm>
            <a:off x="5943600" y="2743199"/>
            <a:ext cx="2884245" cy="26946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Assignment # 2</a:t>
            </a:r>
            <a:endParaRPr/>
          </a:p>
        </p:txBody>
      </p:sp>
      <p:sp>
        <p:nvSpPr>
          <p:cNvPr id="309" name="Google Shape;309;p22"/>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a:bodyPr>
          <a:lstStyle/>
          <a:p>
            <a:pPr indent="-285750" lvl="1" marL="742950" rtl="0" algn="l">
              <a:spcBef>
                <a:spcPts val="0"/>
              </a:spcBef>
              <a:spcAft>
                <a:spcPts val="0"/>
              </a:spcAft>
              <a:buSzPts val="2900"/>
              <a:buChar char="•"/>
            </a:pPr>
            <a:r>
              <a:rPr lang="en-US"/>
              <a:t>Depth First Search (DFS)</a:t>
            </a:r>
            <a:endParaRPr/>
          </a:p>
          <a:p>
            <a:pPr indent="-285750" lvl="1" marL="742950" rtl="0" algn="l">
              <a:spcBef>
                <a:spcPts val="1000"/>
              </a:spcBef>
              <a:spcAft>
                <a:spcPts val="0"/>
              </a:spcAft>
              <a:buSzPts val="2900"/>
              <a:buChar char="•"/>
            </a:pPr>
            <a:r>
              <a:rPr lang="en-US"/>
              <a:t>Breath First Search (BFS)</a:t>
            </a:r>
            <a:endParaRPr/>
          </a:p>
          <a:p>
            <a:pPr indent="-285750" lvl="1" marL="742950" rtl="0" algn="l">
              <a:spcBef>
                <a:spcPts val="1000"/>
              </a:spcBef>
              <a:spcAft>
                <a:spcPts val="0"/>
              </a:spcAft>
              <a:buSzPts val="2900"/>
              <a:buChar char="•"/>
            </a:pPr>
            <a:r>
              <a:rPr lang="en-US"/>
              <a:t>Compare DFS and BFS</a:t>
            </a:r>
            <a:endParaRPr/>
          </a:p>
          <a:p>
            <a:pPr indent="-285750" lvl="1" marL="742950" rtl="0" algn="l">
              <a:spcBef>
                <a:spcPts val="1000"/>
              </a:spcBef>
              <a:spcAft>
                <a:spcPts val="0"/>
              </a:spcAft>
              <a:buSzPts val="2900"/>
              <a:buChar char="•"/>
            </a:pPr>
            <a:r>
              <a:rPr lang="en-US"/>
              <a:t>Pros and Cons of DFS and BFS</a:t>
            </a:r>
            <a:endParaRPr/>
          </a:p>
          <a:p>
            <a:pPr indent="-64770" lvl="0" marL="285750" rtl="0" algn="l">
              <a:spcBef>
                <a:spcPts val="1080"/>
              </a:spcBef>
              <a:spcAft>
                <a:spcPts val="0"/>
              </a:spcAft>
              <a:buSzPts val="3480"/>
              <a:buNone/>
            </a:pPr>
            <a:r>
              <a:t/>
            </a:r>
            <a:endParaRPr/>
          </a:p>
        </p:txBody>
      </p:sp>
      <p:sp>
        <p:nvSpPr>
          <p:cNvPr id="310" name="Google Shape;310;p22"/>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992072" y="-82286"/>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DFS with Iterative Deepening/Progressive deepening</a:t>
            </a:r>
            <a:endParaRPr/>
          </a:p>
        </p:txBody>
      </p:sp>
      <p:sp>
        <p:nvSpPr>
          <p:cNvPr id="316" name="Google Shape;316;p23"/>
          <p:cNvSpPr txBox="1"/>
          <p:nvPr>
            <p:ph idx="1" type="body"/>
          </p:nvPr>
        </p:nvSpPr>
        <p:spPr>
          <a:xfrm>
            <a:off x="457200" y="1600200"/>
            <a:ext cx="8229600" cy="22098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Progressive deepening actually emulates BFS using DFS. </a:t>
            </a:r>
            <a:endParaRPr/>
          </a:p>
          <a:p>
            <a:pPr indent="-285750" lvl="0" marL="285750" rtl="0" algn="l">
              <a:spcBef>
                <a:spcPts val="1080"/>
              </a:spcBef>
              <a:spcAft>
                <a:spcPts val="0"/>
              </a:spcAft>
              <a:buSzPts val="3480"/>
              <a:buChar char="•"/>
            </a:pPr>
            <a:r>
              <a:rPr lang="en-US"/>
              <a:t>It simply apply DFS to a specific level.</a:t>
            </a:r>
            <a:endParaRPr/>
          </a:p>
          <a:p>
            <a:pPr indent="-285750" lvl="1" marL="742950" rtl="0" algn="l">
              <a:spcBef>
                <a:spcPts val="1000"/>
              </a:spcBef>
              <a:spcAft>
                <a:spcPts val="0"/>
              </a:spcAft>
              <a:buSzPts val="2900"/>
              <a:buChar char="•"/>
            </a:pPr>
            <a:r>
              <a:rPr lang="en-US"/>
              <a:t>If you find the goal, exit, otherwise repeat DFS to the next lower level. </a:t>
            </a:r>
            <a:endParaRPr/>
          </a:p>
          <a:p>
            <a:pPr indent="-285750" lvl="1" marL="742950" rtl="0" algn="l">
              <a:spcBef>
                <a:spcPts val="1000"/>
              </a:spcBef>
              <a:spcAft>
                <a:spcPts val="0"/>
              </a:spcAft>
              <a:buSzPts val="2900"/>
              <a:buChar char="•"/>
            </a:pPr>
            <a:r>
              <a:rPr lang="en-US"/>
              <a:t>Go on doing this until you either reach the goal node or the full height of the tree is explored.</a:t>
            </a:r>
            <a:endParaRPr/>
          </a:p>
        </p:txBody>
      </p:sp>
      <p:sp>
        <p:nvSpPr>
          <p:cNvPr id="317" name="Google Shape;317;p23"/>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8" name="Google Shape;318;p23"/>
          <p:cNvSpPr/>
          <p:nvPr/>
        </p:nvSpPr>
        <p:spPr>
          <a:xfrm>
            <a:off x="552450" y="4038600"/>
            <a:ext cx="3943350"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orbel"/>
                <a:ea typeface="Corbel"/>
                <a:cs typeface="Corbel"/>
                <a:sym typeface="Corbel"/>
              </a:rPr>
              <a:t>For example, apply a DFS to level 2 in the tree, if it reaches the goal state, exit, otherwise increase the level of DFS and apply it again until you reach level 4.</a:t>
            </a:r>
            <a:endParaRPr/>
          </a:p>
        </p:txBody>
      </p:sp>
      <p:pic>
        <p:nvPicPr>
          <p:cNvPr id="319" name="Google Shape;319;p23"/>
          <p:cNvPicPr preferRelativeResize="0"/>
          <p:nvPr/>
        </p:nvPicPr>
        <p:blipFill rotWithShape="1">
          <a:blip r:embed="rId3">
            <a:alphaModFix/>
          </a:blip>
          <a:srcRect b="0" l="0" r="0" t="0"/>
          <a:stretch/>
        </p:blipFill>
        <p:spPr>
          <a:xfrm>
            <a:off x="4648200" y="4038600"/>
            <a:ext cx="3886200" cy="228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txBox="1"/>
          <p:nvPr>
            <p:ph type="title"/>
          </p:nvPr>
        </p:nvSpPr>
        <p:spPr>
          <a:xfrm>
            <a:off x="3429000" y="2743200"/>
            <a:ext cx="23622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Thank You</a:t>
            </a:r>
            <a:endParaRPr/>
          </a:p>
        </p:txBody>
      </p:sp>
      <p:sp>
        <p:nvSpPr>
          <p:cNvPr id="325" name="Google Shape;325;p24"/>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AI as Problem Solving</a:t>
            </a:r>
            <a:endParaRPr/>
          </a:p>
        </p:txBody>
      </p:sp>
      <p:sp>
        <p:nvSpPr>
          <p:cNvPr id="163" name="Google Shape;163;p3"/>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Historically many people link intelligence with the capability to solve a problem. </a:t>
            </a:r>
            <a:endParaRPr/>
          </a:p>
          <a:p>
            <a:pPr indent="-64770" lvl="0" marL="285750" rtl="0" algn="l">
              <a:spcBef>
                <a:spcPts val="1080"/>
              </a:spcBef>
              <a:spcAft>
                <a:spcPts val="0"/>
              </a:spcAft>
              <a:buSzPts val="3480"/>
              <a:buNone/>
            </a:pPr>
            <a:r>
              <a:t/>
            </a:r>
            <a:endParaRPr/>
          </a:p>
          <a:p>
            <a:pPr indent="-285750" lvl="0" marL="285750" rtl="0" algn="l">
              <a:spcBef>
                <a:spcPts val="1080"/>
              </a:spcBef>
              <a:spcAft>
                <a:spcPts val="0"/>
              </a:spcAft>
              <a:buSzPts val="3480"/>
              <a:buChar char="•"/>
            </a:pPr>
            <a:r>
              <a:rPr lang="en-US"/>
              <a:t>Problem solving is one of the factors that demonstrate intelligence. </a:t>
            </a:r>
            <a:endParaRPr/>
          </a:p>
        </p:txBody>
      </p:sp>
      <p:sp>
        <p:nvSpPr>
          <p:cNvPr id="164" name="Google Shape;164;p3"/>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Classical Approach</a:t>
            </a:r>
            <a:br>
              <a:rPr lang="en-US"/>
            </a:br>
            <a:endParaRPr/>
          </a:p>
        </p:txBody>
      </p:sp>
      <p:sp>
        <p:nvSpPr>
          <p:cNvPr id="170" name="Google Shape;170;p4"/>
          <p:cNvSpPr txBox="1"/>
          <p:nvPr>
            <p:ph idx="1" type="body"/>
          </p:nvPr>
        </p:nvSpPr>
        <p:spPr>
          <a:xfrm>
            <a:off x="1066800" y="1086784"/>
            <a:ext cx="7704667" cy="3332816"/>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The </a:t>
            </a:r>
            <a:r>
              <a:rPr b="1" lang="en-US"/>
              <a:t>classical approach</a:t>
            </a:r>
            <a:r>
              <a:rPr lang="en-US"/>
              <a:t> that is used is </a:t>
            </a:r>
            <a:r>
              <a:rPr b="1" lang="en-US"/>
              <a:t>“hit and trial”</a:t>
            </a:r>
            <a:r>
              <a:rPr lang="en-US"/>
              <a:t> that check for various solutions to that problem. </a:t>
            </a:r>
            <a:endParaRPr/>
          </a:p>
          <a:p>
            <a:pPr indent="-285750" lvl="0" marL="285750" rtl="0" algn="l">
              <a:spcBef>
                <a:spcPts val="1080"/>
              </a:spcBef>
              <a:spcAft>
                <a:spcPts val="0"/>
              </a:spcAft>
              <a:buSzPts val="3480"/>
              <a:buChar char="•"/>
            </a:pPr>
            <a:r>
              <a:rPr lang="en-US"/>
              <a:t>It is also known as ‘Generate and Test’ approach</a:t>
            </a:r>
            <a:endParaRPr/>
          </a:p>
          <a:p>
            <a:pPr indent="-285750" lvl="0" marL="285750" rtl="0" algn="l">
              <a:spcBef>
                <a:spcPts val="1080"/>
              </a:spcBef>
              <a:spcAft>
                <a:spcPts val="0"/>
              </a:spcAft>
              <a:buSzPts val="3480"/>
              <a:buChar char="•"/>
            </a:pPr>
            <a:r>
              <a:rPr lang="en-US"/>
              <a:t>We use this approach to solve small problems.</a:t>
            </a:r>
            <a:endParaRPr/>
          </a:p>
          <a:p>
            <a:pPr indent="-64770" lvl="0" marL="285750" rtl="0" algn="l">
              <a:spcBef>
                <a:spcPts val="1080"/>
              </a:spcBef>
              <a:spcAft>
                <a:spcPts val="0"/>
              </a:spcAft>
              <a:buSzPts val="3480"/>
              <a:buNone/>
            </a:pPr>
            <a:r>
              <a:t/>
            </a:r>
            <a:endParaRPr/>
          </a:p>
        </p:txBody>
      </p:sp>
      <p:sp>
        <p:nvSpPr>
          <p:cNvPr id="171" name="Google Shape;171;p4"/>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2" name="Google Shape;172;p4"/>
          <p:cNvPicPr preferRelativeResize="0"/>
          <p:nvPr/>
        </p:nvPicPr>
        <p:blipFill rotWithShape="1">
          <a:blip r:embed="rId3">
            <a:alphaModFix/>
          </a:blip>
          <a:srcRect b="0" l="0" r="0" t="0"/>
          <a:stretch/>
        </p:blipFill>
        <p:spPr>
          <a:xfrm>
            <a:off x="1676400" y="3715683"/>
            <a:ext cx="5791199"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Classical Approach</a:t>
            </a:r>
            <a:br>
              <a:rPr lang="en-US"/>
            </a:br>
            <a:endParaRPr/>
          </a:p>
        </p:txBody>
      </p:sp>
      <p:sp>
        <p:nvSpPr>
          <p:cNvPr id="178" name="Google Shape;178;p5"/>
          <p:cNvSpPr txBox="1"/>
          <p:nvPr>
            <p:ph idx="1" type="body"/>
          </p:nvPr>
        </p:nvSpPr>
        <p:spPr>
          <a:xfrm>
            <a:off x="907026" y="2286000"/>
            <a:ext cx="8229600" cy="1066800"/>
          </a:xfrm>
          <a:prstGeom prst="rect">
            <a:avLst/>
          </a:prstGeom>
          <a:noFill/>
          <a:ln>
            <a:noFill/>
          </a:ln>
        </p:spPr>
        <p:txBody>
          <a:bodyPr anchorCtr="0" anchor="ctr" bIns="45700" lIns="91425" spcFirstLastPara="1" rIns="91425" wrap="square" tIns="45700">
            <a:normAutofit/>
          </a:bodyPr>
          <a:lstStyle/>
          <a:p>
            <a:pPr indent="-285750" lvl="0" marL="285750" rtl="0" algn="just">
              <a:spcBef>
                <a:spcPts val="0"/>
              </a:spcBef>
              <a:spcAft>
                <a:spcPts val="0"/>
              </a:spcAft>
              <a:buSzPts val="3480"/>
              <a:buChar char="•"/>
            </a:pPr>
            <a:r>
              <a:rPr lang="en-US"/>
              <a:t>Consider the maze searching problem. </a:t>
            </a:r>
            <a:endParaRPr/>
          </a:p>
          <a:p>
            <a:pPr indent="-64770" lvl="0" marL="285750" rtl="0" algn="just">
              <a:spcBef>
                <a:spcPts val="1080"/>
              </a:spcBef>
              <a:spcAft>
                <a:spcPts val="0"/>
              </a:spcAft>
              <a:buSzPts val="3480"/>
              <a:buNone/>
            </a:pPr>
            <a:r>
              <a:t/>
            </a:r>
            <a:endParaRPr/>
          </a:p>
          <a:p>
            <a:pPr indent="-64770" lvl="0" marL="285750" rtl="0" algn="just">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sp>
        <p:nvSpPr>
          <p:cNvPr id="179" name="Google Shape;179;p5"/>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0" name="Google Shape;180;p5"/>
          <p:cNvPicPr preferRelativeResize="0"/>
          <p:nvPr/>
        </p:nvPicPr>
        <p:blipFill rotWithShape="1">
          <a:blip r:embed="rId3">
            <a:alphaModFix/>
          </a:blip>
          <a:srcRect b="0" l="0" r="0" t="0"/>
          <a:stretch/>
        </p:blipFill>
        <p:spPr>
          <a:xfrm>
            <a:off x="1347787" y="2667000"/>
            <a:ext cx="6248400" cy="3709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Systematic problem Solving approach</a:t>
            </a:r>
            <a:endParaRPr/>
          </a:p>
        </p:txBody>
      </p:sp>
      <p:sp>
        <p:nvSpPr>
          <p:cNvPr id="186" name="Google Shape;186;p6"/>
          <p:cNvSpPr txBox="1"/>
          <p:nvPr>
            <p:ph idx="1" type="body"/>
          </p:nvPr>
        </p:nvSpPr>
        <p:spPr>
          <a:xfrm>
            <a:off x="982133" y="2667000"/>
            <a:ext cx="7704667" cy="3332816"/>
          </a:xfrm>
          <a:prstGeom prst="rect">
            <a:avLst/>
          </a:prstGeom>
          <a:noFill/>
          <a:ln>
            <a:noFill/>
          </a:ln>
        </p:spPr>
        <p:txBody>
          <a:bodyPr anchorCtr="0" anchor="ctr" bIns="45700" lIns="91425" spcFirstLastPara="1" rIns="91425" wrap="square" tIns="45700">
            <a:normAutofit fontScale="92500" lnSpcReduction="20000"/>
          </a:bodyPr>
          <a:lstStyle/>
          <a:p>
            <a:pPr indent="-285750" lvl="0" marL="285750" rtl="0" algn="l">
              <a:spcBef>
                <a:spcPts val="0"/>
              </a:spcBef>
              <a:spcAft>
                <a:spcPts val="0"/>
              </a:spcAft>
              <a:buSzPct val="145000"/>
              <a:buChar char="•"/>
            </a:pPr>
            <a:r>
              <a:rPr lang="en-US"/>
              <a:t> For a simple problem or smaller problem we can use hit and trial approach to solve the problem. However when the problem is complex then we need a systematic way to solve the problem</a:t>
            </a:r>
            <a:endParaRPr/>
          </a:p>
          <a:p>
            <a:pPr indent="-81343" lvl="0" marL="285750" rtl="0" algn="l">
              <a:spcBef>
                <a:spcPts val="1044"/>
              </a:spcBef>
              <a:spcAft>
                <a:spcPts val="0"/>
              </a:spcAft>
              <a:buSzPct val="145000"/>
              <a:buNone/>
            </a:pPr>
            <a:r>
              <a:t/>
            </a:r>
            <a:endParaRPr/>
          </a:p>
          <a:p>
            <a:pPr indent="-285750" lvl="0" marL="285750" rtl="0" algn="l">
              <a:spcBef>
                <a:spcPts val="1044"/>
              </a:spcBef>
              <a:spcAft>
                <a:spcPts val="0"/>
              </a:spcAft>
              <a:buSzPct val="145000"/>
              <a:buChar char="•"/>
            </a:pPr>
            <a:r>
              <a:rPr lang="en-US"/>
              <a:t>The key to solve a complex problem is its representation.</a:t>
            </a:r>
            <a:endParaRPr/>
          </a:p>
          <a:p>
            <a:pPr indent="-81343" lvl="0" marL="285750" rtl="0" algn="l">
              <a:spcBef>
                <a:spcPts val="1044"/>
              </a:spcBef>
              <a:spcAft>
                <a:spcPts val="0"/>
              </a:spcAft>
              <a:buSzPct val="145000"/>
              <a:buNone/>
            </a:pPr>
            <a:r>
              <a:t/>
            </a:r>
            <a:endParaRPr/>
          </a:p>
          <a:p>
            <a:pPr indent="-285750" lvl="0" marL="285750" rtl="0" algn="l">
              <a:spcBef>
                <a:spcPts val="1044"/>
              </a:spcBef>
              <a:spcAft>
                <a:spcPts val="0"/>
              </a:spcAft>
              <a:buSzPct val="145000"/>
              <a:buChar char="•"/>
            </a:pPr>
            <a:r>
              <a:rPr lang="en-US"/>
              <a:t>Normally the problems are represented in the form of diagram (such as graph or trees).</a:t>
            </a:r>
            <a:endParaRPr/>
          </a:p>
          <a:p>
            <a:pPr indent="0" lvl="0" marL="0" rtl="0" algn="l">
              <a:spcBef>
                <a:spcPts val="1044"/>
              </a:spcBef>
              <a:spcAft>
                <a:spcPts val="0"/>
              </a:spcAft>
              <a:buSzPct val="145000"/>
              <a:buNone/>
            </a:pPr>
            <a:r>
              <a:t/>
            </a:r>
            <a:endParaRPr b="1"/>
          </a:p>
          <a:p>
            <a:pPr indent="-81343" lvl="0" marL="285750" rtl="0" algn="l">
              <a:spcBef>
                <a:spcPts val="1044"/>
              </a:spcBef>
              <a:spcAft>
                <a:spcPts val="0"/>
              </a:spcAft>
              <a:buSzPct val="145000"/>
              <a:buNone/>
            </a:pPr>
            <a:r>
              <a:t/>
            </a:r>
            <a:endParaRPr/>
          </a:p>
        </p:txBody>
      </p:sp>
      <p:sp>
        <p:nvSpPr>
          <p:cNvPr id="187" name="Google Shape;187;p6"/>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Tree and Graph Terminologies</a:t>
            </a:r>
            <a:endParaRPr/>
          </a:p>
        </p:txBody>
      </p:sp>
      <p:sp>
        <p:nvSpPr>
          <p:cNvPr id="193" name="Google Shape;193;p7"/>
          <p:cNvSpPr txBox="1"/>
          <p:nvPr>
            <p:ph idx="1" type="body"/>
          </p:nvPr>
        </p:nvSpPr>
        <p:spPr>
          <a:xfrm>
            <a:off x="1329481" y="2658533"/>
            <a:ext cx="3456291" cy="57626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4640"/>
              <a:buNone/>
            </a:pPr>
            <a:r>
              <a:rPr b="1" lang="en-US" sz="3200" u="sng"/>
              <a:t>Graph</a:t>
            </a:r>
            <a:endParaRPr/>
          </a:p>
        </p:txBody>
      </p:sp>
      <p:sp>
        <p:nvSpPr>
          <p:cNvPr id="194" name="Google Shape;194;p7"/>
          <p:cNvSpPr txBox="1"/>
          <p:nvPr>
            <p:ph idx="2" type="body"/>
          </p:nvPr>
        </p:nvSpPr>
        <p:spPr>
          <a:xfrm>
            <a:off x="1113523" y="3335336"/>
            <a:ext cx="3672248" cy="2665259"/>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45000"/>
              <a:buChar char="•"/>
            </a:pPr>
            <a:r>
              <a:rPr lang="en-US" sz="2000"/>
              <a:t>A graph is a set of nodes and arc/edges that connect them. </a:t>
            </a:r>
            <a:endParaRPr/>
          </a:p>
          <a:p>
            <a:pPr indent="-285750" lvl="0" marL="285750" rtl="0" algn="l">
              <a:spcBef>
                <a:spcPts val="970"/>
              </a:spcBef>
              <a:spcAft>
                <a:spcPts val="0"/>
              </a:spcAft>
              <a:buSzPct val="145000"/>
              <a:buChar char="•"/>
            </a:pPr>
            <a:r>
              <a:rPr lang="en-US" sz="2000"/>
              <a:t>A graph is said to be directed if its arcs contain directionality using arrows. </a:t>
            </a:r>
            <a:endParaRPr/>
          </a:p>
          <a:p>
            <a:pPr indent="-285750" lvl="0" marL="285750" rtl="0" algn="l">
              <a:spcBef>
                <a:spcPts val="970"/>
              </a:spcBef>
              <a:spcAft>
                <a:spcPts val="0"/>
              </a:spcAft>
              <a:buSzPct val="145000"/>
              <a:buChar char="•"/>
            </a:pPr>
            <a:r>
              <a:rPr lang="en-US" sz="2000"/>
              <a:t>If arcs do not contain arrow then this graph is known as undirected graph. </a:t>
            </a:r>
            <a:endParaRPr/>
          </a:p>
          <a:p>
            <a:pPr indent="-115411" lvl="0" marL="285750" rtl="0" algn="l">
              <a:spcBef>
                <a:spcPts val="970"/>
              </a:spcBef>
              <a:spcAft>
                <a:spcPts val="0"/>
              </a:spcAft>
              <a:buSzPct val="145000"/>
              <a:buNone/>
            </a:pPr>
            <a:r>
              <a:t/>
            </a:r>
            <a:endParaRPr sz="2000"/>
          </a:p>
        </p:txBody>
      </p:sp>
      <p:sp>
        <p:nvSpPr>
          <p:cNvPr id="195" name="Google Shape;195;p7"/>
          <p:cNvSpPr txBox="1"/>
          <p:nvPr>
            <p:ph idx="3" type="body"/>
          </p:nvPr>
        </p:nvSpPr>
        <p:spPr>
          <a:xfrm>
            <a:off x="5161710" y="2667000"/>
            <a:ext cx="3467806" cy="576262"/>
          </a:xfrm>
          <a:prstGeom prst="rect">
            <a:avLst/>
          </a:prstGeom>
          <a:noFill/>
          <a:ln>
            <a:noFill/>
          </a:ln>
        </p:spPr>
        <p:txBody>
          <a:bodyPr anchorCtr="0" anchor="b" bIns="45700" lIns="91425" spcFirstLastPara="1" rIns="91425" wrap="square" tIns="45700">
            <a:normAutofit lnSpcReduction="10000"/>
          </a:bodyPr>
          <a:lstStyle/>
          <a:p>
            <a:pPr indent="0" lvl="0" marL="0" rtl="0" algn="l">
              <a:spcBef>
                <a:spcPts val="0"/>
              </a:spcBef>
              <a:spcAft>
                <a:spcPts val="0"/>
              </a:spcAft>
              <a:buSzPts val="4640"/>
              <a:buNone/>
            </a:pPr>
            <a:r>
              <a:rPr b="1" lang="en-US" sz="3200" u="sng"/>
              <a:t>Tree</a:t>
            </a:r>
            <a:endParaRPr/>
          </a:p>
        </p:txBody>
      </p:sp>
      <p:sp>
        <p:nvSpPr>
          <p:cNvPr id="196" name="Google Shape;196;p7"/>
          <p:cNvSpPr txBox="1"/>
          <p:nvPr>
            <p:ph idx="4" type="body"/>
          </p:nvPr>
        </p:nvSpPr>
        <p:spPr>
          <a:xfrm>
            <a:off x="4957266" y="3335336"/>
            <a:ext cx="3672248" cy="2665259"/>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45000"/>
              <a:buChar char="•"/>
            </a:pPr>
            <a:r>
              <a:rPr lang="en-US"/>
              <a:t>A tree is a graph in which two nodes have at most one path between them. </a:t>
            </a:r>
            <a:endParaRPr/>
          </a:p>
          <a:p>
            <a:pPr indent="-285750" lvl="0" marL="285750" rtl="0" algn="l">
              <a:spcBef>
                <a:spcPts val="933"/>
              </a:spcBef>
              <a:spcAft>
                <a:spcPts val="0"/>
              </a:spcAft>
              <a:buSzPct val="145000"/>
              <a:buChar char="•"/>
            </a:pPr>
            <a:r>
              <a:rPr lang="en-US"/>
              <a:t>Trees often have roots that is why it is also known as rooted graph. </a:t>
            </a:r>
            <a:endParaRPr/>
          </a:p>
          <a:p>
            <a:pPr indent="-285750" lvl="0" marL="285750" rtl="0" algn="l">
              <a:spcBef>
                <a:spcPts val="933"/>
              </a:spcBef>
              <a:spcAft>
                <a:spcPts val="0"/>
              </a:spcAft>
              <a:buSzPct val="145000"/>
              <a:buChar char="•"/>
            </a:pPr>
            <a:r>
              <a:rPr lang="en-US"/>
              <a:t>In tree cycles are not allowed which means that it is impossible for a path to loop or cycle continuously through a sequence of nodes.</a:t>
            </a:r>
            <a:endParaRPr/>
          </a:p>
          <a:p>
            <a:pPr indent="-132445" lvl="0" marL="285750" rtl="0" algn="l">
              <a:spcBef>
                <a:spcPts val="933"/>
              </a:spcBef>
              <a:spcAft>
                <a:spcPts val="0"/>
              </a:spcAft>
              <a:buSzPct val="145000"/>
              <a:buNone/>
            </a:pPr>
            <a:r>
              <a:t/>
            </a:r>
            <a:endParaRPr/>
          </a:p>
        </p:txBody>
      </p:sp>
      <p:sp>
        <p:nvSpPr>
          <p:cNvPr id="197" name="Google Shape;197;p7"/>
          <p:cNvSpPr txBox="1"/>
          <p:nvPr>
            <p:ph idx="12" type="sldNum"/>
          </p:nvPr>
        </p:nvSpPr>
        <p:spPr>
          <a:xfrm>
            <a:off x="8273317" y="6116070"/>
            <a:ext cx="4134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Tree and Graph Terminologies</a:t>
            </a:r>
            <a:endParaRPr/>
          </a:p>
        </p:txBody>
      </p:sp>
      <p:pic>
        <p:nvPicPr>
          <p:cNvPr id="203" name="Google Shape;203;p8"/>
          <p:cNvPicPr preferRelativeResize="0"/>
          <p:nvPr>
            <p:ph idx="1" type="body"/>
          </p:nvPr>
        </p:nvPicPr>
        <p:blipFill rotWithShape="1">
          <a:blip r:embed="rId3">
            <a:alphaModFix/>
          </a:blip>
          <a:srcRect b="0" l="0" r="0" t="0"/>
          <a:stretch/>
        </p:blipFill>
        <p:spPr>
          <a:xfrm>
            <a:off x="1030044" y="2571170"/>
            <a:ext cx="7083912" cy="3404233"/>
          </a:xfrm>
          <a:prstGeom prst="rect">
            <a:avLst/>
          </a:prstGeom>
          <a:noFill/>
          <a:ln>
            <a:noFill/>
          </a:ln>
        </p:spPr>
      </p:pic>
      <p:sp>
        <p:nvSpPr>
          <p:cNvPr id="204" name="Google Shape;204;p8"/>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9"/>
          <p:cNvSpPr txBox="1"/>
          <p:nvPr>
            <p:ph type="title"/>
          </p:nvPr>
        </p:nvSpPr>
        <p:spPr>
          <a:xfrm>
            <a:off x="982133" y="457201"/>
            <a:ext cx="7704667" cy="1981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US"/>
              <a:t>Problem Representation:</a:t>
            </a:r>
            <a:endParaRPr/>
          </a:p>
        </p:txBody>
      </p:sp>
      <p:pic>
        <p:nvPicPr>
          <p:cNvPr id="210" name="Google Shape;210;p9"/>
          <p:cNvPicPr preferRelativeResize="0"/>
          <p:nvPr>
            <p:ph idx="1" type="body"/>
          </p:nvPr>
        </p:nvPicPr>
        <p:blipFill rotWithShape="1">
          <a:blip r:embed="rId3">
            <a:alphaModFix/>
          </a:blip>
          <a:srcRect b="0" l="0" r="0" t="0"/>
          <a:stretch/>
        </p:blipFill>
        <p:spPr>
          <a:xfrm>
            <a:off x="4419600" y="3131964"/>
            <a:ext cx="4614894" cy="2172686"/>
          </a:xfrm>
          <a:prstGeom prst="rect">
            <a:avLst/>
          </a:prstGeom>
          <a:noFill/>
          <a:ln>
            <a:noFill/>
          </a:ln>
        </p:spPr>
      </p:pic>
      <p:sp>
        <p:nvSpPr>
          <p:cNvPr id="211" name="Google Shape;211;p9"/>
          <p:cNvSpPr txBox="1"/>
          <p:nvPr>
            <p:ph idx="12" type="sldNum"/>
          </p:nvPr>
        </p:nvSpPr>
        <p:spPr>
          <a:xfrm>
            <a:off x="8258967" y="6108173"/>
            <a:ext cx="42783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9"/>
          <p:cNvSpPr/>
          <p:nvPr/>
        </p:nvSpPr>
        <p:spPr>
          <a:xfrm>
            <a:off x="495300" y="1709928"/>
            <a:ext cx="4076700" cy="501675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It shows the problem of switching on the light in a graphical form.</a:t>
            </a:r>
            <a:endParaRPr/>
          </a:p>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orbel"/>
                <a:ea typeface="Corbel"/>
                <a:cs typeface="Corbel"/>
                <a:sym typeface="Corbel"/>
              </a:rPr>
              <a:t>Each rectangle represents the state of the switch board. </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orbel"/>
                <a:ea typeface="Corbel"/>
                <a:cs typeface="Corbel"/>
                <a:sym typeface="Corbel"/>
              </a:rPr>
              <a:t>OFF | OFF| OFF means that all the three switches are OFF. </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orbel"/>
                <a:ea typeface="Corbel"/>
                <a:cs typeface="Corbel"/>
                <a:sym typeface="Corbel"/>
              </a:rPr>
              <a:t>OFF| ON | OFF means that the first and the last switch is OFF and the middle one is ON. </a:t>
            </a:r>
            <a:endParaRPr/>
          </a:p>
          <a:p>
            <a:pPr indent="-184150" lvl="0" marL="2857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orbel"/>
                <a:ea typeface="Corbel"/>
                <a:cs typeface="Corbel"/>
                <a:sym typeface="Corbel"/>
              </a:rPr>
              <a:t>Starting from the state when all the switches are OFF the person can proceed in any of the three ways by switching either one of the switch ON.</a:t>
            </a:r>
            <a:endParaRPr/>
          </a:p>
          <a:p>
            <a:pPr indent="-184150" lvl="0" marL="2857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orbel"/>
              <a:ea typeface="Corbel"/>
              <a:cs typeface="Corbel"/>
              <a:sym typeface="Corbel"/>
            </a:endParaRPr>
          </a:p>
          <a:p>
            <a:pPr indent="-285750" lvl="0"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orbel"/>
                <a:ea typeface="Corbel"/>
                <a:cs typeface="Corbel"/>
                <a:sym typeface="Corbel"/>
              </a:rPr>
              <a:t>This brings the person to the next level in the tree. Now from here he can explore the other options, till he gets to a state where the switch corresponding to the light is 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ZAINAB</dc:creator>
</cp:coreProperties>
</file>