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4" r:id="rId3"/>
    <p:sldId id="257" r:id="rId4"/>
    <p:sldId id="260" r:id="rId5"/>
    <p:sldId id="261" r:id="rId6"/>
    <p:sldId id="262" r:id="rId7"/>
    <p:sldId id="263" r:id="rId8"/>
    <p:sldId id="258" r:id="rId9"/>
    <p:sldId id="259" r:id="rId10"/>
    <p:sldId id="265" r:id="rId11"/>
    <p:sldId id="270" r:id="rId12"/>
    <p:sldId id="266" r:id="rId13"/>
    <p:sldId id="267" r:id="rId14"/>
    <p:sldId id="268" r:id="rId15"/>
    <p:sldId id="299" r:id="rId16"/>
    <p:sldId id="319" r:id="rId17"/>
    <p:sldId id="320" r:id="rId18"/>
    <p:sldId id="300" r:id="rId19"/>
    <p:sldId id="321" r:id="rId20"/>
    <p:sldId id="32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CD8A0-6E77-4F2B-8F76-22551E85B19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FB082-4C13-4C7A-B59A-DDC01DB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8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FB082-4C13-4C7A-B59A-DDC01DB8C2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8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1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5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37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2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0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8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5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7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1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0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8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5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6C3478-13DB-420F-A57E-1DD242CB984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B0E7-BCC0-41E4-B7EF-561369F8C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</a:t>
            </a:r>
            <a:br>
              <a:rPr lang="en-US" sz="3200" dirty="0"/>
            </a:br>
            <a:r>
              <a:rPr lang="en-US" sz="3200" dirty="0"/>
              <a:t>Supervised Learning - Bayesian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96506-E304-4269-A976-7DCAB8B76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Zainab Yousuf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6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C8F3-B66E-4CE2-BE1C-6A22D164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561974"/>
            <a:ext cx="10018713" cy="1752599"/>
          </a:xfrm>
        </p:spPr>
        <p:txBody>
          <a:bodyPr/>
          <a:lstStyle/>
          <a:p>
            <a:r>
              <a:rPr lang="en-US" dirty="0"/>
              <a:t>Bayesian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1CAAB-F69E-40D3-89FA-EA655228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438274"/>
            <a:ext cx="10018713" cy="3124201"/>
          </a:xfrm>
        </p:spPr>
        <p:txBody>
          <a:bodyPr/>
          <a:lstStyle/>
          <a:p>
            <a:r>
              <a:rPr lang="en-US" sz="1800" dirty="0"/>
              <a:t>The class prior probability P(Ci) may be estimated as</a:t>
            </a:r>
          </a:p>
          <a:p>
            <a:pPr marL="274320" lvl="1" indent="0">
              <a:buNone/>
            </a:pPr>
            <a:r>
              <a:rPr lang="en-US" sz="1400" dirty="0"/>
              <a:t>	</a:t>
            </a:r>
            <a:r>
              <a:rPr lang="en-US" sz="1600" dirty="0"/>
              <a:t> </a:t>
            </a:r>
            <a:r>
              <a:rPr lang="en-US" sz="1600" b="1" dirty="0"/>
              <a:t>P(Ci) </a:t>
            </a:r>
            <a:r>
              <a:rPr lang="en-US" sz="1600" dirty="0"/>
              <a:t>= number of samples of class Ci / total sample</a:t>
            </a:r>
            <a:endParaRPr lang="en-US" sz="1800" dirty="0"/>
          </a:p>
          <a:p>
            <a:r>
              <a:rPr lang="en-US" sz="1800" dirty="0"/>
              <a:t>The</a:t>
            </a:r>
            <a:r>
              <a:rPr lang="en-US" sz="1800" b="1" dirty="0"/>
              <a:t> P(</a:t>
            </a:r>
            <a:r>
              <a:rPr lang="en-US" sz="1800" b="1" dirty="0" err="1"/>
              <a:t>X|Ci</a:t>
            </a:r>
            <a:r>
              <a:rPr lang="en-US" sz="1800" b="1" dirty="0"/>
              <a:t>) </a:t>
            </a:r>
            <a:r>
              <a:rPr lang="en-US" sz="1800" dirty="0"/>
              <a:t>can be calculated as: 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67A7C4-6994-4CC5-A7ED-5BC3FE50F3C3}"/>
                  </a:ext>
                </a:extLst>
              </p:cNvPr>
              <p:cNvSpPr/>
              <p:nvPr/>
            </p:nvSpPr>
            <p:spPr>
              <a:xfrm>
                <a:off x="2683665" y="2652324"/>
                <a:ext cx="7620000" cy="11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67A7C4-6994-4CC5-A7ED-5BC3FE50F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665" y="2652324"/>
                <a:ext cx="7620000" cy="11255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DDB7E0-269D-4F0F-910A-B3773830E3CC}"/>
                  </a:ext>
                </a:extLst>
              </p:cNvPr>
              <p:cNvSpPr/>
              <p:nvPr/>
            </p:nvSpPr>
            <p:spPr>
              <a:xfrm>
                <a:off x="1484309" y="3777825"/>
                <a:ext cx="10879141" cy="323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</a:pPr>
                <a:r>
                  <a:rPr lang="en-US" dirty="0"/>
                  <a:t>Example:  X= {x1=color=red, x2=model=2021} C={c1=car,c2=airplane}</a:t>
                </a:r>
              </a:p>
              <a:p>
                <a:pPr marL="1371600" lvl="4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en-US" dirty="0"/>
                  <a:t>P(X|C1)		        = P(x1 | C1)	 *     P(x2 | C1)</a:t>
                </a:r>
              </a:p>
              <a:p>
                <a:pPr marL="1371600" lvl="4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en-US" dirty="0"/>
                  <a:t>P(X|C2)		        = P(x1 | C2)	 *     P(x2 | C2)</a:t>
                </a:r>
              </a:p>
              <a:p>
                <a:pPr marL="1371600" lvl="4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en-US" dirty="0"/>
                  <a:t>P(red Λ round | apple) = P(red | car) P(2021 | car)</a:t>
                </a:r>
              </a:p>
              <a:p>
                <a:pPr marL="1371600" lvl="4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en-US" dirty="0"/>
                  <a:t>P(red Λ round | orange) = P(red | airplane) P(2021 </a:t>
                </a:r>
                <a:r>
                  <a:rPr lang="en-US"/>
                  <a:t>|airplane)</a:t>
                </a:r>
                <a:endParaRPr lang="en-US" dirty="0"/>
              </a:p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en-US" dirty="0"/>
                  <a:t>The probabilities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𝐶𝑖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𝐶𝑖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𝐶𝑖</m:t>
                        </m:r>
                      </m:e>
                    </m:d>
                  </m:oMath>
                </a14:m>
                <a:r>
                  <a:rPr lang="en-US" dirty="0"/>
                  <a:t> can be estimated from 	the training samples e.g. 	</a:t>
                </a:r>
              </a:p>
              <a:p>
                <a:pPr marL="285750" indent="-28575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</a:pPr>
                <a:endParaRPr lang="en-US" dirty="0"/>
              </a:p>
              <a:p>
                <a:pPr marL="285750" indent="-28575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DDB7E0-269D-4F0F-910A-B3773830E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09" y="3777825"/>
                <a:ext cx="10879141" cy="3234732"/>
              </a:xfrm>
              <a:prstGeom prst="rect">
                <a:avLst/>
              </a:prstGeom>
              <a:blipFill>
                <a:blip r:embed="rId3"/>
                <a:stretch>
                  <a:fillRect l="-840" t="-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35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8BE743-3883-4002-B3C6-D97E97906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7427" y="2160058"/>
            <a:ext cx="7865798" cy="2537883"/>
          </a:xfrm>
        </p:spPr>
        <p:txBody>
          <a:bodyPr>
            <a:normAutofit/>
          </a:bodyPr>
          <a:lstStyle/>
          <a:p>
            <a:pPr algn="ctr"/>
            <a:r>
              <a:rPr lang="en-US" sz="3200" b="1" i="1" spc="-100" dirty="0">
                <a:solidFill>
                  <a:schemeClr val="tx2"/>
                </a:solidFill>
              </a:rPr>
              <a:t>Example</a:t>
            </a:r>
          </a:p>
          <a:p>
            <a:pPr algn="ctr"/>
            <a:endParaRPr lang="en-US" sz="3200" b="1" i="1" spc="-100" dirty="0">
              <a:solidFill>
                <a:schemeClr val="tx2"/>
              </a:solidFill>
            </a:endParaRPr>
          </a:p>
          <a:p>
            <a:pPr algn="ctr"/>
            <a:r>
              <a:rPr lang="en-US" sz="2400" spc="-100" dirty="0"/>
              <a:t>Given the historical data of customers who bought computer, classify a new customer whether he will buy a computer or not?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E9932F-013E-4CB4-810F-9370A089F5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489369"/>
              </p:ext>
            </p:extLst>
          </p:nvPr>
        </p:nvGraphicFramePr>
        <p:xfrm>
          <a:off x="2590800" y="933450"/>
          <a:ext cx="8153400" cy="56963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0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8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Class: Buy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3B5CE5C-3278-4F6B-B46E-8B3175C134D5}"/>
              </a:ext>
            </a:extLst>
          </p:cNvPr>
          <p:cNvSpPr txBox="1"/>
          <p:nvPr/>
        </p:nvSpPr>
        <p:spPr>
          <a:xfrm>
            <a:off x="4419600" y="36195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Training Set or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121144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8BC5-2818-4B74-8D47-4747DDDC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DBA92-C0CE-45A6-9A69-934790CC9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 The data features of a new customer X:</a:t>
                </a:r>
              </a:p>
              <a:p>
                <a:pPr lvl="1"/>
                <a:r>
                  <a:rPr lang="en-US" dirty="0"/>
                  <a:t>age = &lt; 30</a:t>
                </a:r>
              </a:p>
              <a:p>
                <a:pPr lvl="1"/>
                <a:r>
                  <a:rPr lang="en-US" dirty="0"/>
                  <a:t>income = medium</a:t>
                </a:r>
              </a:p>
              <a:p>
                <a:pPr lvl="1"/>
                <a:r>
                  <a:rPr lang="en-US" dirty="0"/>
                  <a:t>student = yes</a:t>
                </a:r>
              </a:p>
              <a:p>
                <a:pPr lvl="1"/>
                <a:r>
                  <a:rPr lang="en-US" dirty="0"/>
                  <a:t>credit-rating = fair</a:t>
                </a:r>
              </a:p>
              <a:p>
                <a:r>
                  <a:rPr lang="en-US" dirty="0"/>
                  <a:t>Classify X using the Bayesian classifier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DBA92-C0CE-45A6-9A69-934790CC9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8" t="-12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044F1B2-BC66-4885-A629-0DD5628134DE}"/>
              </a:ext>
            </a:extLst>
          </p:cNvPr>
          <p:cNvSpPr txBox="1"/>
          <p:nvPr/>
        </p:nvSpPr>
        <p:spPr>
          <a:xfrm>
            <a:off x="4017166" y="5600700"/>
            <a:ext cx="495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sz="1600" dirty="0"/>
              <a:t>Simplified at slide No. 9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914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74AA-E0D6-4B39-8571-B14814F3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7407-1AC1-4681-8BE0-49E5E42B5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There are two classes (C1 &amp; C2) so, we need to find the prior probability P(Ci) for both.</a:t>
            </a:r>
          </a:p>
          <a:p>
            <a:pPr lvl="1"/>
            <a:r>
              <a:rPr lang="en-US" dirty="0"/>
              <a:t>P(C1) = P(Buy Computer = yes) </a:t>
            </a:r>
          </a:p>
          <a:p>
            <a:pPr marL="548640" lvl="2" indent="0">
              <a:buNone/>
            </a:pPr>
            <a:r>
              <a:rPr lang="en-US" dirty="0"/>
              <a:t>          </a:t>
            </a:r>
            <a:r>
              <a:rPr lang="en-US" sz="2000" dirty="0"/>
              <a:t>= samples with class C1/ total samples</a:t>
            </a:r>
          </a:p>
          <a:p>
            <a:pPr marL="548640" lvl="2" indent="0">
              <a:buNone/>
            </a:pPr>
            <a:r>
              <a:rPr lang="en-US" dirty="0"/>
              <a:t>	   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9/14 = 0.643</a:t>
            </a:r>
          </a:p>
          <a:p>
            <a:pPr lvl="1"/>
            <a:r>
              <a:rPr lang="en-US" dirty="0"/>
              <a:t>P(C2) =P(Buy Computer = no)</a:t>
            </a:r>
          </a:p>
          <a:p>
            <a:pPr marL="274320" lvl="1" indent="0">
              <a:buNone/>
            </a:pPr>
            <a:r>
              <a:rPr lang="en-US" dirty="0"/>
              <a:t>            =  samples with class C2/ total samples 	    </a:t>
            </a:r>
          </a:p>
          <a:p>
            <a:pPr marL="548640" lvl="2" indent="0">
              <a:buNone/>
            </a:pPr>
            <a:r>
              <a:rPr lang="en-US" dirty="0"/>
              <a:t>         = </a:t>
            </a:r>
            <a:r>
              <a:rPr lang="en-US" b="1" dirty="0"/>
              <a:t>5/14 = 0.357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1247748-8A20-4BD1-947B-B923BEDBB8A2}"/>
                  </a:ext>
                </a:extLst>
              </p:cNvPr>
              <p:cNvSpPr/>
              <p:nvPr/>
            </p:nvSpPr>
            <p:spPr>
              <a:xfrm>
                <a:off x="8683623" y="1142999"/>
                <a:ext cx="2819400" cy="838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1247748-8A20-4BD1-947B-B923BEDBB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623" y="1142999"/>
                <a:ext cx="2819400" cy="838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16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47900"/>
            <a:ext cx="10018713" cy="48196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compute P(</a:t>
            </a:r>
            <a:r>
              <a:rPr lang="en-US" dirty="0" err="1"/>
              <a:t>X|Ci</a:t>
            </a:r>
            <a:r>
              <a:rPr lang="en-US" dirty="0"/>
              <a:t>), we need to compute the following conditional probabilities for each attribute first,</a:t>
            </a:r>
          </a:p>
          <a:p>
            <a:pPr marL="0" indent="0">
              <a:buNone/>
            </a:pPr>
            <a:r>
              <a:rPr lang="en-US" dirty="0"/>
              <a:t>P(age=“&lt;30” | Buy Computer = Yes)		 </a:t>
            </a:r>
          </a:p>
          <a:p>
            <a:pPr marL="0" indent="0">
              <a:buNone/>
            </a:pPr>
            <a:r>
              <a:rPr lang="en-US" dirty="0"/>
              <a:t>P(income=“medium” | Buy Computer = Yes)      		</a:t>
            </a:r>
          </a:p>
          <a:p>
            <a:pPr marL="0" indent="0">
              <a:buNone/>
            </a:pPr>
            <a:r>
              <a:rPr lang="en-US" dirty="0"/>
              <a:t>P(Student=“Yes” | Buy Computer = Yes)             		</a:t>
            </a:r>
          </a:p>
          <a:p>
            <a:pPr marL="0" indent="0">
              <a:buNone/>
            </a:pPr>
            <a:r>
              <a:rPr lang="en-US" dirty="0"/>
              <a:t>P(Credit rating=“Fair” | Buy Computer = Yes)     </a:t>
            </a:r>
          </a:p>
          <a:p>
            <a:pPr marL="914400" lvl="2" indent="0">
              <a:buNone/>
            </a:pPr>
            <a:r>
              <a:rPr lang="en-US" b="1" u="sng" dirty="0"/>
              <a:t>P(</a:t>
            </a:r>
            <a:r>
              <a:rPr lang="en-US" b="1" u="sng" dirty="0" err="1"/>
              <a:t>X|Buy</a:t>
            </a:r>
            <a:r>
              <a:rPr lang="en-US" b="1" u="sng" dirty="0"/>
              <a:t> Computer=Yes) =?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P(age=“&lt;30” | Buy Computer = </a:t>
            </a:r>
            <a:r>
              <a:rPr lang="en-US" b="1" dirty="0"/>
              <a:t>No</a:t>
            </a:r>
            <a:r>
              <a:rPr lang="en-US" dirty="0"/>
              <a:t>)		 	</a:t>
            </a:r>
          </a:p>
          <a:p>
            <a:pPr marL="0" indent="0">
              <a:buNone/>
            </a:pPr>
            <a:r>
              <a:rPr lang="en-US" dirty="0"/>
              <a:t>P(income=“medium” | Buy Computer = </a:t>
            </a:r>
            <a:r>
              <a:rPr lang="en-US" b="1" dirty="0"/>
              <a:t>No</a:t>
            </a:r>
            <a:r>
              <a:rPr lang="en-US" dirty="0"/>
              <a:t>)       		</a:t>
            </a:r>
          </a:p>
          <a:p>
            <a:pPr marL="0" indent="0">
              <a:buNone/>
            </a:pPr>
            <a:r>
              <a:rPr lang="en-US" dirty="0"/>
              <a:t>P(Student=“Yes” | Buy Computer = </a:t>
            </a:r>
            <a:r>
              <a:rPr lang="en-US" b="1" dirty="0"/>
              <a:t>No</a:t>
            </a:r>
            <a:r>
              <a:rPr lang="en-US" dirty="0"/>
              <a:t>)              		</a:t>
            </a:r>
          </a:p>
          <a:p>
            <a:pPr marL="0" indent="0">
              <a:buNone/>
            </a:pPr>
            <a:r>
              <a:rPr lang="en-US" dirty="0"/>
              <a:t>P(Credit rating=“Fair” | Buy Computer = </a:t>
            </a:r>
            <a:r>
              <a:rPr lang="en-US" b="1" dirty="0"/>
              <a:t>No</a:t>
            </a:r>
            <a:r>
              <a:rPr lang="en-US" dirty="0"/>
              <a:t>)      		</a:t>
            </a:r>
          </a:p>
          <a:p>
            <a:pPr marL="914400" lvl="2" indent="0">
              <a:buNone/>
            </a:pPr>
            <a:r>
              <a:rPr lang="en-US" b="1" u="sng" dirty="0"/>
              <a:t>P(</a:t>
            </a:r>
            <a:r>
              <a:rPr lang="en-US" b="1" u="sng" dirty="0" err="1"/>
              <a:t>X|Buy</a:t>
            </a:r>
            <a:r>
              <a:rPr lang="en-US" b="1" u="sng" dirty="0"/>
              <a:t> Computer=No) =?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81002" y="3098150"/>
            <a:ext cx="145732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P(X|C1)</a:t>
            </a:r>
          </a:p>
        </p:txBody>
      </p:sp>
      <p:sp>
        <p:nvSpPr>
          <p:cNvPr id="6" name="Right Brace 5"/>
          <p:cNvSpPr/>
          <p:nvPr/>
        </p:nvSpPr>
        <p:spPr>
          <a:xfrm>
            <a:off x="7162800" y="2543170"/>
            <a:ext cx="762000" cy="15716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81002" y="5133972"/>
            <a:ext cx="145732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P(X|C2)</a:t>
            </a:r>
          </a:p>
        </p:txBody>
      </p:sp>
      <p:sp>
        <p:nvSpPr>
          <p:cNvPr id="8" name="Right Brace 7"/>
          <p:cNvSpPr/>
          <p:nvPr/>
        </p:nvSpPr>
        <p:spPr>
          <a:xfrm>
            <a:off x="7162800" y="4578992"/>
            <a:ext cx="762000" cy="15716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8408039" y="993507"/>
                <a:ext cx="2819400" cy="838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39" y="993507"/>
                <a:ext cx="2819400" cy="838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compute P(x1|Ci):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171700"/>
                <a:ext cx="10018713" cy="42957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P(age=“&lt;30” | Buy Computer = Yes)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m:rPr>
                        <m:nor/>
                      </m:rPr>
                      <a:rPr lang="en-US" dirty="0"/>
                      <m:t>Y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1" i="1" dirty="0"/>
                          <m:t>∩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age</m:t>
                        </m:r>
                        <m:r>
                          <m:rPr>
                            <m:nor/>
                          </m:rPr>
                          <a:rPr lang="en-US" dirty="0"/>
                          <m:t>=“&lt;30” </m:t>
                        </m:r>
                        <m:r>
                          <m:rPr>
                            <m:nor/>
                          </m:rPr>
                          <a:rPr lang="en-US" dirty="0"/>
                          <m:t>and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Buy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Computer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Yes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age</m:t>
                        </m:r>
                        <m:r>
                          <m:rPr>
                            <m:nor/>
                          </m:rPr>
                          <a:rPr lang="en-US" dirty="0"/>
                          <m:t>=“&lt;30”)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(2/9)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(5/14)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P(age=“&lt;30” | Buy Computer = No)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m:rPr>
                        <m:nor/>
                      </m:rPr>
                      <a:rPr lang="en-US" dirty="0"/>
                      <m:t>Y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1" i="1" dirty="0"/>
                          <m:t>∩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age</m:t>
                        </m:r>
                        <m:r>
                          <m:rPr>
                            <m:nor/>
                          </m:rPr>
                          <a:rPr lang="en-US" dirty="0"/>
                          <m:t>=“&lt;30” </m:t>
                        </m:r>
                        <m:r>
                          <m:rPr>
                            <m:nor/>
                          </m:rPr>
                          <a:rPr lang="en-US" dirty="0"/>
                          <m:t>and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Buy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Computer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No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age</m:t>
                        </m:r>
                        <m:r>
                          <m:rPr>
                            <m:nor/>
                          </m:rPr>
                          <a:rPr lang="en-US" dirty="0"/>
                          <m:t>=“&lt;30”)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(5/14)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171700"/>
                <a:ext cx="10018713" cy="4295775"/>
              </a:xfrm>
              <a:blipFill>
                <a:blip r:embed="rId2"/>
                <a:stretch>
                  <a:fillRect l="-547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785" y="178386"/>
            <a:ext cx="10018713" cy="1752599"/>
          </a:xfrm>
        </p:spPr>
        <p:txBody>
          <a:bodyPr/>
          <a:lstStyle/>
          <a:p>
            <a:r>
              <a:rPr lang="en-US" dirty="0"/>
              <a:t>Example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0985"/>
            <a:ext cx="10018713" cy="50958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compute P(</a:t>
            </a:r>
            <a:r>
              <a:rPr lang="en-US" dirty="0" err="1"/>
              <a:t>X|Ci</a:t>
            </a:r>
            <a:r>
              <a:rPr lang="en-US" dirty="0"/>
              <a:t>), we need to compute the following conditional probabilities for each attribute first,</a:t>
            </a:r>
          </a:p>
          <a:p>
            <a:pPr marL="0" indent="0">
              <a:buNone/>
            </a:pPr>
            <a:r>
              <a:rPr lang="en-US" dirty="0"/>
              <a:t>P(age=“&lt;30” | Buy Computer = Yes)		 			=2/9=0.222</a:t>
            </a:r>
          </a:p>
          <a:p>
            <a:pPr marL="0" indent="0">
              <a:buNone/>
            </a:pPr>
            <a:r>
              <a:rPr lang="en-US" dirty="0"/>
              <a:t>P(income=“medium” | Buy Computer = Yes)      		=4/9=0.444</a:t>
            </a:r>
          </a:p>
          <a:p>
            <a:pPr marL="0" indent="0">
              <a:buNone/>
            </a:pPr>
            <a:r>
              <a:rPr lang="en-US" dirty="0"/>
              <a:t>P(Student=“Yes” | Buy Computer = Yes)             		=6/9=0.667</a:t>
            </a:r>
          </a:p>
          <a:p>
            <a:pPr marL="0" indent="0">
              <a:buNone/>
            </a:pPr>
            <a:r>
              <a:rPr lang="en-US" dirty="0"/>
              <a:t>P(Credit rating=“Fair” | Buy Computer = Yes)     		=6/9=0.667</a:t>
            </a:r>
          </a:p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b="1" u="sng" dirty="0"/>
              <a:t>P(</a:t>
            </a:r>
            <a:r>
              <a:rPr lang="en-US" b="1" u="sng" dirty="0" err="1"/>
              <a:t>X|Buy</a:t>
            </a:r>
            <a:r>
              <a:rPr lang="en-US" b="1" u="sng" dirty="0"/>
              <a:t> Computer=Yes) = 0.222 * 0.444 * 0.667 *0.667= 0.044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P(age=“&lt;30” | Buy Computer = </a:t>
            </a:r>
            <a:r>
              <a:rPr lang="en-US" b="1" dirty="0"/>
              <a:t>No</a:t>
            </a:r>
            <a:r>
              <a:rPr lang="en-US" dirty="0"/>
              <a:t>)		 			=3/5=0.600</a:t>
            </a:r>
          </a:p>
          <a:p>
            <a:pPr marL="0" indent="0">
              <a:buNone/>
            </a:pPr>
            <a:r>
              <a:rPr lang="en-US" dirty="0"/>
              <a:t>P(income=“medium” | Buy Computer = </a:t>
            </a:r>
            <a:r>
              <a:rPr lang="en-US" b="1" dirty="0"/>
              <a:t>No</a:t>
            </a:r>
            <a:r>
              <a:rPr lang="en-US" dirty="0"/>
              <a:t>)       		=2/5=0.400</a:t>
            </a:r>
          </a:p>
          <a:p>
            <a:pPr marL="0" indent="0">
              <a:buNone/>
            </a:pPr>
            <a:r>
              <a:rPr lang="en-US" dirty="0"/>
              <a:t>P(Student=“Yes” | Buy Computer = </a:t>
            </a:r>
            <a:r>
              <a:rPr lang="en-US" b="1" dirty="0"/>
              <a:t>No</a:t>
            </a:r>
            <a:r>
              <a:rPr lang="en-US" dirty="0"/>
              <a:t>)              		=1/5=0.200</a:t>
            </a:r>
          </a:p>
          <a:p>
            <a:pPr marL="0" indent="0">
              <a:buNone/>
            </a:pPr>
            <a:r>
              <a:rPr lang="en-US" dirty="0"/>
              <a:t>P(Credit rating=“Fair” | Buy Computer = </a:t>
            </a:r>
            <a:r>
              <a:rPr lang="en-US" b="1" dirty="0"/>
              <a:t>No</a:t>
            </a:r>
            <a:r>
              <a:rPr lang="en-US" dirty="0"/>
              <a:t>)      		=2/5= 0.400</a:t>
            </a:r>
          </a:p>
          <a:p>
            <a:pPr marL="0" indent="0" algn="ctr">
              <a:buNone/>
            </a:pPr>
            <a:r>
              <a:rPr lang="en-US" b="1" dirty="0"/>
              <a:t>   </a:t>
            </a:r>
            <a:r>
              <a:rPr lang="en-US" b="1" u="sng" dirty="0"/>
              <a:t>P(</a:t>
            </a:r>
            <a:r>
              <a:rPr lang="en-US" b="1" u="sng" dirty="0" err="1"/>
              <a:t>X|Buy</a:t>
            </a:r>
            <a:r>
              <a:rPr lang="en-US" b="1" u="sng" dirty="0"/>
              <a:t> Computer=No) = 0.600 * 0.400 * 0.200 * 0.400= 0.019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8589014" y="783222"/>
                <a:ext cx="2638425" cy="542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14" y="783222"/>
                <a:ext cx="2638425" cy="54292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190750" y="4055938"/>
            <a:ext cx="91440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P(X|C1)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0750" y="6341060"/>
            <a:ext cx="91440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P(X|C2)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9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305" y="433387"/>
            <a:ext cx="7678739" cy="990600"/>
          </a:xfrm>
        </p:spPr>
        <p:txBody>
          <a:bodyPr/>
          <a:lstStyle/>
          <a:p>
            <a:r>
              <a:rPr lang="en-US" dirty="0"/>
              <a:t>Example (Cont..)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199" y="1478508"/>
            <a:ext cx="9246239" cy="5141368"/>
          </a:xfrm>
        </p:spPr>
        <p:txBody>
          <a:bodyPr>
            <a:noAutofit/>
          </a:bodyPr>
          <a:lstStyle/>
          <a:p>
            <a:r>
              <a:rPr lang="en-US" sz="1800" dirty="0"/>
              <a:t>According to previous calculations (slide 14&amp;17)</a:t>
            </a:r>
          </a:p>
          <a:p>
            <a:pPr marL="548640" lvl="2" indent="0">
              <a:buNone/>
            </a:pPr>
            <a:r>
              <a:rPr lang="en-US" sz="1400" dirty="0"/>
              <a:t>P(C1)	=	P(Buy Computer=Yes)		=	 </a:t>
            </a:r>
            <a:r>
              <a:rPr lang="en-US" sz="1400" b="1" dirty="0"/>
              <a:t>0.643</a:t>
            </a:r>
          </a:p>
          <a:p>
            <a:pPr marL="548640" lvl="2" indent="0">
              <a:buNone/>
            </a:pPr>
            <a:r>
              <a:rPr lang="en-US" sz="1400" dirty="0"/>
              <a:t>P(X| C1)	=	P(</a:t>
            </a:r>
            <a:r>
              <a:rPr lang="en-US" sz="1400" dirty="0" err="1"/>
              <a:t>X|Buy</a:t>
            </a:r>
            <a:r>
              <a:rPr lang="en-US" sz="1400" dirty="0"/>
              <a:t> Computer=Yes)		= 	 </a:t>
            </a:r>
            <a:r>
              <a:rPr lang="en-US" sz="1400" b="1" dirty="0"/>
              <a:t>0.044 </a:t>
            </a:r>
            <a:endParaRPr lang="en-US" sz="1800" dirty="0"/>
          </a:p>
          <a:p>
            <a:pPr marL="548640" lvl="2" indent="0">
              <a:buNone/>
            </a:pPr>
            <a:r>
              <a:rPr lang="en-US" sz="1400" dirty="0"/>
              <a:t>P(C2)	=	P(Buy Computer=No)		=	 </a:t>
            </a:r>
            <a:r>
              <a:rPr lang="en-US" sz="1400" b="1" dirty="0"/>
              <a:t>0.357</a:t>
            </a:r>
          </a:p>
          <a:p>
            <a:pPr marL="548640" lvl="2" indent="0">
              <a:buNone/>
            </a:pPr>
            <a:r>
              <a:rPr lang="en-US" sz="1400" dirty="0"/>
              <a:t>P(X| C2)	=	P(</a:t>
            </a:r>
            <a:r>
              <a:rPr lang="en-US" sz="1400" dirty="0" err="1"/>
              <a:t>X|Buy</a:t>
            </a:r>
            <a:r>
              <a:rPr lang="en-US" sz="1400" dirty="0"/>
              <a:t> Computer=No)		= 	</a:t>
            </a:r>
            <a:r>
              <a:rPr lang="en-US" sz="1400" b="1" dirty="0"/>
              <a:t> 0.019</a:t>
            </a:r>
            <a:endParaRPr lang="en-US" sz="1800" dirty="0"/>
          </a:p>
          <a:p>
            <a:r>
              <a:rPr lang="en-US" sz="1800" dirty="0"/>
              <a:t>Now posterior probability P(</a:t>
            </a:r>
            <a:r>
              <a:rPr lang="en-US" sz="1800" dirty="0" err="1"/>
              <a:t>Ci|X</a:t>
            </a:r>
            <a:r>
              <a:rPr lang="en-US" sz="1800" dirty="0"/>
              <a:t>) = P(</a:t>
            </a:r>
            <a:r>
              <a:rPr lang="en-US" sz="1800" dirty="0" err="1"/>
              <a:t>X|Ci</a:t>
            </a:r>
            <a:r>
              <a:rPr lang="en-US" sz="1800" dirty="0"/>
              <a:t>) P(Ci) for each class can be computed as</a:t>
            </a:r>
          </a:p>
          <a:p>
            <a:pPr marL="274320" lvl="1" indent="0">
              <a:buNone/>
            </a:pPr>
            <a:r>
              <a:rPr lang="en-US" sz="1600" b="1" dirty="0"/>
              <a:t>P(Buy Computer=</a:t>
            </a:r>
            <a:r>
              <a:rPr lang="en-US" sz="1600" b="1" dirty="0" err="1"/>
              <a:t>Yes|X</a:t>
            </a:r>
            <a:r>
              <a:rPr lang="en-US" sz="1600" b="1" dirty="0"/>
              <a:t>)</a:t>
            </a:r>
            <a:r>
              <a:rPr lang="en-US" sz="1600" dirty="0"/>
              <a:t>  = P(</a:t>
            </a:r>
            <a:r>
              <a:rPr lang="en-US" sz="1600" dirty="0" err="1"/>
              <a:t>X|Buy</a:t>
            </a:r>
            <a:r>
              <a:rPr lang="en-US" sz="1600" dirty="0"/>
              <a:t> Computer=Yes) P(Buy Computer=Yes)</a:t>
            </a:r>
          </a:p>
          <a:p>
            <a:pPr marL="274320" lvl="1" indent="0">
              <a:buNone/>
            </a:pPr>
            <a:r>
              <a:rPr lang="en-US" sz="1600" dirty="0"/>
              <a:t>		P(C1|X) = P(X|C1)P(C1)</a:t>
            </a:r>
          </a:p>
          <a:p>
            <a:pPr marL="274320" lvl="1" indent="0">
              <a:buNone/>
            </a:pPr>
            <a:r>
              <a:rPr lang="en-US" sz="1600" dirty="0"/>
              <a:t>		              =0.044 * 0.643= </a:t>
            </a:r>
            <a:r>
              <a:rPr lang="en-US" sz="1600" b="1" dirty="0"/>
              <a:t>0.028</a:t>
            </a:r>
            <a:endParaRPr lang="en-US" sz="1800" dirty="0"/>
          </a:p>
          <a:p>
            <a:pPr marL="274320" lvl="1" indent="0">
              <a:buNone/>
            </a:pPr>
            <a:r>
              <a:rPr lang="en-US" sz="1600" b="1" dirty="0"/>
              <a:t> P(Buy Computer=</a:t>
            </a:r>
            <a:r>
              <a:rPr lang="en-US" sz="1600" b="1" dirty="0" err="1"/>
              <a:t>No|X</a:t>
            </a:r>
            <a:r>
              <a:rPr lang="en-US" sz="1600" b="1" dirty="0"/>
              <a:t>)</a:t>
            </a:r>
            <a:r>
              <a:rPr lang="en-US" sz="1600" dirty="0"/>
              <a:t>  = P(</a:t>
            </a:r>
            <a:r>
              <a:rPr lang="en-US" sz="1600" dirty="0" err="1"/>
              <a:t>X|Buy</a:t>
            </a:r>
            <a:r>
              <a:rPr lang="en-US" sz="1600" dirty="0"/>
              <a:t> Computer=No) P(Buy Computer=No)</a:t>
            </a:r>
          </a:p>
          <a:p>
            <a:pPr marL="274320" lvl="1" indent="0">
              <a:buNone/>
            </a:pPr>
            <a:r>
              <a:rPr lang="en-US" sz="1600" dirty="0"/>
              <a:t>		P(C2|X) = P(X|C2)P(C2)</a:t>
            </a:r>
          </a:p>
          <a:p>
            <a:pPr marL="274320" lvl="1" indent="0">
              <a:buNone/>
            </a:pPr>
            <a:r>
              <a:rPr lang="en-US" sz="1600" dirty="0"/>
              <a:t>		              =0.019 * 0.357= </a:t>
            </a:r>
            <a:r>
              <a:rPr lang="en-US" sz="1600" b="1" dirty="0"/>
              <a:t>0.007</a:t>
            </a:r>
          </a:p>
          <a:p>
            <a:r>
              <a:rPr lang="en-US" sz="1800" dirty="0"/>
              <a:t>Hence the Bayesian classifier predicts that the student will buy computer.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8408039" y="433387"/>
                <a:ext cx="2819400" cy="838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39" y="433387"/>
                <a:ext cx="2819400" cy="838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5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11395"/>
            <a:ext cx="10018713" cy="1752599"/>
          </a:xfrm>
        </p:spPr>
        <p:txBody>
          <a:bodyPr/>
          <a:lstStyle/>
          <a:p>
            <a:r>
              <a:rPr lang="en-US"/>
              <a:t>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 descr="Naive Bayesi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934893"/>
            <a:ext cx="6629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2400" y="1524000"/>
            <a:ext cx="457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8866" y="605101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Classify New data sample X</a:t>
            </a:r>
          </a:p>
          <a:p>
            <a:pPr algn="ctr"/>
            <a:r>
              <a:rPr lang="en-US" dirty="0"/>
              <a:t>X={outlook=“Overcast”, Temp=“Mild”, Humidity=“Normal”, Windy=“True”}</a:t>
            </a:r>
          </a:p>
        </p:txBody>
      </p:sp>
    </p:spTree>
    <p:extLst>
      <p:ext uri="{BB962C8B-B14F-4D97-AF65-F5344CB8AC3E}">
        <p14:creationId xmlns:p14="http://schemas.microsoft.com/office/powerpoint/2010/main" val="98568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CC56-483F-468F-9A09-D5AD5459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3DFC-FA41-4BBD-8E47-4786DC9F9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pPr lvl="0"/>
            <a:r>
              <a:rPr lang="en-US" dirty="0"/>
              <a:t>Bayesian Classifier. </a:t>
            </a:r>
          </a:p>
          <a:p>
            <a:pPr lvl="0"/>
            <a:r>
              <a:rPr lang="en-US" dirty="0"/>
              <a:t>Classification using Bayesian classifier over Discrete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53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4299-61F3-4E35-BBBB-BDDE393C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10" y="2552700"/>
            <a:ext cx="4380780" cy="1752599"/>
          </a:xfrm>
        </p:spPr>
        <p:txBody>
          <a:bodyPr/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403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0A19-552E-4042-B9DD-B0B35B7F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34A77-B0BA-4974-9BF7-E751B607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135" y="1133474"/>
            <a:ext cx="10018713" cy="3124201"/>
          </a:xfrm>
        </p:spPr>
        <p:txBody>
          <a:bodyPr/>
          <a:lstStyle/>
          <a:p>
            <a:r>
              <a:rPr lang="en-US" dirty="0"/>
              <a:t>Supervised and unsupervised learning are most common types of ML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ACC97F7-1B73-497D-A9E1-A837A676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2689358"/>
            <a:ext cx="5970586" cy="34828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07EAF-F82A-4241-9060-67E05B6A7406}"/>
              </a:ext>
            </a:extLst>
          </p:cNvPr>
          <p:cNvSpPr/>
          <p:nvPr/>
        </p:nvSpPr>
        <p:spPr>
          <a:xfrm>
            <a:off x="7896225" y="2849344"/>
            <a:ext cx="381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  <a:t>To predict categorical responses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D8DAD6-F091-40F4-823A-42173E86D0DC}"/>
              </a:ext>
            </a:extLst>
          </p:cNvPr>
          <p:cNvSpPr/>
          <p:nvPr/>
        </p:nvSpPr>
        <p:spPr>
          <a:xfrm>
            <a:off x="7924658" y="4163109"/>
            <a:ext cx="3781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  <a:t>To predict continuous responses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A3F337-BD33-4DE8-9C19-E7708E7AE7A1}"/>
              </a:ext>
            </a:extLst>
          </p:cNvPr>
          <p:cNvSpPr/>
          <p:nvPr/>
        </p:nvSpPr>
        <p:spPr>
          <a:xfrm>
            <a:off x="7924658" y="5191746"/>
            <a:ext cx="3781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  <a:t>To group the data on the basis of input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1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433AE7-A75C-470F-8B4D-7C0080B97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328"/>
          <a:stretch/>
        </p:blipFill>
        <p:spPr>
          <a:xfrm>
            <a:off x="3454873" y="357686"/>
            <a:ext cx="5564583" cy="36715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1F5722-467F-4EED-ABD9-BD20E84890D2}"/>
              </a:ext>
            </a:extLst>
          </p:cNvPr>
          <p:cNvSpPr/>
          <p:nvPr/>
        </p:nvSpPr>
        <p:spPr>
          <a:xfrm>
            <a:off x="3733799" y="4029246"/>
            <a:ext cx="1524000" cy="380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Naïve Bayes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FF9703-758D-45BE-A0F4-C2A70FD7BE93}"/>
              </a:ext>
            </a:extLst>
          </p:cNvPr>
          <p:cNvSpPr/>
          <p:nvPr/>
        </p:nvSpPr>
        <p:spPr>
          <a:xfrm>
            <a:off x="3733799" y="4486445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Neural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CE7D0A-62A2-4353-AE18-2D3BD32972F4}"/>
              </a:ext>
            </a:extLst>
          </p:cNvPr>
          <p:cNvSpPr/>
          <p:nvPr/>
        </p:nvSpPr>
        <p:spPr>
          <a:xfrm>
            <a:off x="3733799" y="5400845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Support Vector 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EFC59-721E-42DB-B443-D1C616E817A9}"/>
              </a:ext>
            </a:extLst>
          </p:cNvPr>
          <p:cNvSpPr/>
          <p:nvPr/>
        </p:nvSpPr>
        <p:spPr>
          <a:xfrm>
            <a:off x="3740623" y="4939094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Nearest Neighbor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BB88BA-57A4-44A4-B11D-81B61028F4C3}"/>
              </a:ext>
            </a:extLst>
          </p:cNvPr>
          <p:cNvSpPr/>
          <p:nvPr/>
        </p:nvSpPr>
        <p:spPr>
          <a:xfrm>
            <a:off x="3740623" y="5844398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Discriminative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F4A169-CD46-4436-95CA-C53C79394B69}"/>
              </a:ext>
            </a:extLst>
          </p:cNvPr>
          <p:cNvSpPr/>
          <p:nvPr/>
        </p:nvSpPr>
        <p:spPr>
          <a:xfrm>
            <a:off x="5562598" y="4038913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EDA3AC-2246-4B89-BA22-94BF91E8D6C3}"/>
              </a:ext>
            </a:extLst>
          </p:cNvPr>
          <p:cNvSpPr/>
          <p:nvPr/>
        </p:nvSpPr>
        <p:spPr>
          <a:xfrm>
            <a:off x="5562598" y="4486445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Neural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2FA419-3E4D-48D0-BFE8-0E239C1A5621}"/>
              </a:ext>
            </a:extLst>
          </p:cNvPr>
          <p:cNvSpPr/>
          <p:nvPr/>
        </p:nvSpPr>
        <p:spPr>
          <a:xfrm>
            <a:off x="5562598" y="4939094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Decision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639695-D4AC-4437-BC43-20B4A45310AA}"/>
              </a:ext>
            </a:extLst>
          </p:cNvPr>
          <p:cNvSpPr/>
          <p:nvPr/>
        </p:nvSpPr>
        <p:spPr>
          <a:xfrm>
            <a:off x="5562598" y="5407669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SVR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54E7A6-4237-4886-B439-DA2857D953AC}"/>
              </a:ext>
            </a:extLst>
          </p:cNvPr>
          <p:cNvSpPr/>
          <p:nvPr/>
        </p:nvSpPr>
        <p:spPr>
          <a:xfrm>
            <a:off x="5562598" y="5869420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Ensemble Methods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0DD25B-F9C6-410D-867F-70C73CF8944D}"/>
              </a:ext>
            </a:extLst>
          </p:cNvPr>
          <p:cNvSpPr/>
          <p:nvPr/>
        </p:nvSpPr>
        <p:spPr>
          <a:xfrm>
            <a:off x="7391399" y="4029245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K-mean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327F28-C6CF-43A7-AF99-D5D3E05357CC}"/>
              </a:ext>
            </a:extLst>
          </p:cNvPr>
          <p:cNvSpPr/>
          <p:nvPr/>
        </p:nvSpPr>
        <p:spPr>
          <a:xfrm>
            <a:off x="7391399" y="4486445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Hierarchal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DF33-7A2D-4F99-8A4E-4453E5C5CA1D}"/>
              </a:ext>
            </a:extLst>
          </p:cNvPr>
          <p:cNvSpPr/>
          <p:nvPr/>
        </p:nvSpPr>
        <p:spPr>
          <a:xfrm>
            <a:off x="7384573" y="4937957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Hidden Markov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108FE9-BD19-483D-B472-FD8585EB7E4E}"/>
              </a:ext>
            </a:extLst>
          </p:cNvPr>
          <p:cNvSpPr/>
          <p:nvPr/>
        </p:nvSpPr>
        <p:spPr>
          <a:xfrm>
            <a:off x="7357280" y="5400845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Gaussian Mixture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48D52B-53BA-45B5-A77F-9E5A228C2656}"/>
              </a:ext>
            </a:extLst>
          </p:cNvPr>
          <p:cNvSpPr/>
          <p:nvPr/>
        </p:nvSpPr>
        <p:spPr>
          <a:xfrm>
            <a:off x="7391399" y="5869419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3462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55C2-C4CF-4D16-845E-9F48B66E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400A-0642-4A65-9223-8530C7E0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Bayesian classifiers are statistical classifiers, and are based on Bayes theorem</a:t>
            </a:r>
            <a:endParaRPr lang="en-US" dirty="0"/>
          </a:p>
          <a:p>
            <a:pPr marL="914400" lvl="2" indent="0">
              <a:buNone/>
            </a:pPr>
            <a:endParaRPr lang="en-GB" dirty="0"/>
          </a:p>
          <a:p>
            <a:r>
              <a:rPr lang="en-GB" dirty="0"/>
              <a:t>It calculates the probability that a given sample belongs to a particular class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Bayesian learning algorithms are among the most practical approaches to certain types of learning problems.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Its results are comparable to the performance of other classifiers, such as decision tree and neural networks in many cases</a:t>
            </a:r>
          </a:p>
        </p:txBody>
      </p:sp>
      <p:pic>
        <p:nvPicPr>
          <p:cNvPr id="1026" name="Picture 2" descr="Naive Bayes Classifier From Scratch in Python">
            <a:extLst>
              <a:ext uri="{FF2B5EF4-FFF2-40B4-BE49-F238E27FC236}">
                <a16:creationId xmlns:a16="http://schemas.microsoft.com/office/drawing/2014/main" id="{FFA917B5-DE30-4566-9CEF-C58AD404E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759" y="685800"/>
            <a:ext cx="254248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62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28C2-8636-4F38-B9A5-0B3EE9F7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			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DC590-0BEB-4FCE-97EE-98BE3C1A0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666999"/>
                <a:ext cx="10018713" cy="3505201"/>
              </a:xfrm>
            </p:spPr>
            <p:txBody>
              <a:bodyPr>
                <a:normAutofit fontScale="77500" lnSpcReduction="20000"/>
              </a:bodyPr>
              <a:lstStyle/>
              <a:p>
                <a:endParaRPr lang="en-US" dirty="0"/>
              </a:p>
              <a:p>
                <a:r>
                  <a:rPr lang="en-US" dirty="0"/>
                  <a:t>Bayes’ Theorem is a way of finding a 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/>
                        <m:t>P</m:t>
                      </m:r>
                      <m:r>
                        <m:rPr>
                          <m:nor/>
                        </m:rPr>
                        <a:rPr lang="en-US" b="1" dirty="0"/>
                        <m:t>(</m:t>
                      </m:r>
                      <m:r>
                        <m:rPr>
                          <m:nor/>
                        </m:rPr>
                        <a:rPr lang="en-US" b="1" dirty="0"/>
                        <m:t>H</m:t>
                      </m:r>
                      <m:r>
                        <m:rPr>
                          <m:nor/>
                        </m:rPr>
                        <a:rPr lang="en-US" b="1" dirty="0"/>
                        <m:t>|</m:t>
                      </m:r>
                      <m:r>
                        <m:rPr>
                          <m:nor/>
                        </m:rPr>
                        <a:rPr lang="en-US" b="1" dirty="0"/>
                        <m:t>X</m:t>
                      </m:r>
                      <m:r>
                        <m:rPr>
                          <m:nor/>
                        </m:rPr>
                        <a:rPr lang="en-US" b="1" dirty="0"/>
                        <m:t>) = 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b="1" i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b="1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b="1" i="1" dirty="0"/>
                            <m:t>|</m:t>
                          </m:r>
                          <m:r>
                            <m:rPr>
                              <m:nor/>
                            </m:rPr>
                            <a:rPr lang="en-US" b="1" i="1" dirty="0"/>
                            <m:t>H</m:t>
                          </m:r>
                          <m:r>
                            <m:rPr>
                              <m:nor/>
                            </m:rPr>
                            <a:rPr lang="en-US" b="1" i="1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b="1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b="1" i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b="1" i="1" dirty="0"/>
                            <m:t>H</m:t>
                          </m:r>
                          <m:r>
                            <m:rPr>
                              <m:nor/>
                            </m:rPr>
                            <a:rPr lang="en-US" b="1" i="1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P(H|X): </a:t>
                </a:r>
                <a:r>
                  <a:rPr lang="en-US" dirty="0"/>
                  <a:t>how often H happens given that X happens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P(X|H) : </a:t>
                </a:r>
                <a:r>
                  <a:rPr lang="en-US" dirty="0"/>
                  <a:t>how often X happens given that H happens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P(H)     : </a:t>
                </a:r>
                <a:r>
                  <a:rPr lang="en-US" dirty="0"/>
                  <a:t>how likely H is on its own or Prior probability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</a:t>
                </a:r>
                <a:r>
                  <a:rPr lang="en-US" b="1" dirty="0"/>
                  <a:t>P(X)     : </a:t>
                </a:r>
                <a:r>
                  <a:rPr lang="en-US" dirty="0"/>
                  <a:t>how likely B is on its own</a:t>
                </a:r>
              </a:p>
              <a:p>
                <a:pPr>
                  <a:lnSpc>
                    <a:spcPct val="150000"/>
                  </a:lnSpc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DC590-0BEB-4FCE-97EE-98BE3C1A0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666999"/>
                <a:ext cx="10018713" cy="3505201"/>
              </a:xfrm>
              <a:blipFill>
                <a:blip r:embed="rId2"/>
                <a:stretch>
                  <a:fillRect l="-1034" t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56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6976-3A4C-49A3-9112-C14E5E6C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81843-A7A0-42F5-A76F-8335123E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429000"/>
            <a:ext cx="10018713" cy="31242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 X be a data sample (e.g. red and 2021)</a:t>
            </a:r>
          </a:p>
          <a:p>
            <a:pPr lvl="0"/>
            <a:r>
              <a:rPr lang="en-US" dirty="0"/>
              <a:t>Let H be a Hypothesis (e.g. X is a car)</a:t>
            </a:r>
          </a:p>
          <a:p>
            <a:pPr lvl="0"/>
            <a:r>
              <a:rPr lang="en-US" dirty="0"/>
              <a:t>For classification using Bayes theorem, we need to determine </a:t>
            </a:r>
          </a:p>
          <a:p>
            <a:pPr lvl="0"/>
            <a:r>
              <a:rPr lang="en-US" dirty="0"/>
              <a:t>Posterior probability </a:t>
            </a:r>
            <a:r>
              <a:rPr lang="en-US" b="1" dirty="0"/>
              <a:t>P(H|X)</a:t>
            </a:r>
          </a:p>
          <a:p>
            <a:pPr lvl="1"/>
            <a:r>
              <a:rPr lang="en-US" dirty="0"/>
              <a:t>The probability that the hypothesis H holds given the observed data sample X</a:t>
            </a:r>
          </a:p>
          <a:p>
            <a:pPr lvl="0"/>
            <a:r>
              <a:rPr lang="en-US" dirty="0"/>
              <a:t>Prior probability </a:t>
            </a:r>
            <a:r>
              <a:rPr lang="en-US" b="1" dirty="0"/>
              <a:t>P(H)</a:t>
            </a:r>
          </a:p>
          <a:p>
            <a:pPr lvl="1"/>
            <a:r>
              <a:rPr lang="en-US" dirty="0"/>
              <a:t>The probability that any given data sample is a car, regardless of how the data sample looks</a:t>
            </a:r>
          </a:p>
          <a:p>
            <a:pPr lvl="1"/>
            <a:r>
              <a:rPr lang="en-US" dirty="0"/>
              <a:t>It is independent of the data sample X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96921-7503-48B3-B8C0-D8BDD88C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570" y="1226790"/>
            <a:ext cx="2365453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4930-7213-4541-BB1A-AA5EDCBA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B6EAC-2564-495E-BE8A-FFCAE8CCAC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438399"/>
                <a:ext cx="10018713" cy="33528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example:</a:t>
                </a:r>
              </a:p>
              <a:p>
                <a:pPr lvl="1"/>
                <a:r>
                  <a:rPr lang="en-US" dirty="0"/>
                  <a:t>Classify object on the basis of its color and model</a:t>
                </a:r>
              </a:p>
              <a:p>
                <a:pPr lvl="1"/>
                <a:r>
                  <a:rPr lang="en-US" dirty="0"/>
                  <a:t>Suppose </a:t>
                </a:r>
              </a:p>
              <a:p>
                <a:pPr lvl="2"/>
                <a:r>
                  <a:rPr lang="en-US" dirty="0"/>
                  <a:t>X = red and 2021 </a:t>
                </a:r>
              </a:p>
              <a:p>
                <a:pPr lvl="2"/>
                <a:r>
                  <a:rPr lang="en-US" dirty="0"/>
                  <a:t>H = hypothesis that X is a car</a:t>
                </a:r>
              </a:p>
              <a:p>
                <a:pPr lvl="1"/>
                <a:r>
                  <a:rPr lang="en-US" dirty="0"/>
                  <a:t>Then P(H|X) is the probability that X is a car given that X is red and 2021</a:t>
                </a:r>
              </a:p>
              <a:p>
                <a:pPr marL="0" indent="0" algn="ctr">
                  <a:buNone/>
                </a:pP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B6EAC-2564-495E-BE8A-FFCAE8CCAC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438399"/>
                <a:ext cx="10018713" cy="3352801"/>
              </a:xfrm>
              <a:blipFill>
                <a:blip r:embed="rId2"/>
                <a:stretch>
                  <a:fillRect l="-1521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92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84B2-2BDB-4307-B67C-6C254564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42A7-8B6B-4AA8-8012-C3DE1C32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543175"/>
            <a:ext cx="10018713" cy="1343025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The classifier will predict that X belongs to the class that is having the highest posterior probability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Based on the Bayes theorem, we need to find then posterior probability for each class {C1,C2,C3…..Cm}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85DE1-8298-4281-BA3C-A0AD11BB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69" y="3990976"/>
            <a:ext cx="6519862" cy="26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7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452</TotalTime>
  <Words>1644</Words>
  <Application>Microsoft Office PowerPoint</Application>
  <PresentationFormat>Widescreen</PresentationFormat>
  <Paragraphs>253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Parallax</vt:lpstr>
      <vt:lpstr>Machine Learning Supervised Learning - Bayesian Classifier</vt:lpstr>
      <vt:lpstr>Content</vt:lpstr>
      <vt:lpstr>Machine Learning</vt:lpstr>
      <vt:lpstr>PowerPoint Presentation</vt:lpstr>
      <vt:lpstr>Bayesian Classifier</vt:lpstr>
      <vt:lpstr>Bayes Theorem     </vt:lpstr>
      <vt:lpstr>Bayes Theorem</vt:lpstr>
      <vt:lpstr>Bayes Theorem</vt:lpstr>
      <vt:lpstr>Bayesian Classification</vt:lpstr>
      <vt:lpstr>Bayesian Classification</vt:lpstr>
      <vt:lpstr>PowerPoint Presentation</vt:lpstr>
      <vt:lpstr>PowerPoint Presentation</vt:lpstr>
      <vt:lpstr>Example (Cont..)</vt:lpstr>
      <vt:lpstr>Example (Cont..)</vt:lpstr>
      <vt:lpstr>Example (Cont..)</vt:lpstr>
      <vt:lpstr>To compute P(x1|Ci):</vt:lpstr>
      <vt:lpstr>Example (Cont..)</vt:lpstr>
      <vt:lpstr>Example (Cont..)</vt:lpstr>
      <vt:lpstr>Assignment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Supervised Learning - Bayesian Classifier</dc:title>
  <dc:creator>Zainab</dc:creator>
  <cp:lastModifiedBy>Syeda Zainab Yousaf Zaidi</cp:lastModifiedBy>
  <cp:revision>20</cp:revision>
  <dcterms:created xsi:type="dcterms:W3CDTF">2020-05-04T21:41:06Z</dcterms:created>
  <dcterms:modified xsi:type="dcterms:W3CDTF">2021-12-07T05:15:09Z</dcterms:modified>
</cp:coreProperties>
</file>