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764" r:id="rId2"/>
    <p:sldId id="636" r:id="rId3"/>
    <p:sldId id="751" r:id="rId4"/>
    <p:sldId id="258" r:id="rId5"/>
    <p:sldId id="523" r:id="rId6"/>
    <p:sldId id="524" r:id="rId7"/>
    <p:sldId id="525" r:id="rId8"/>
    <p:sldId id="294" r:id="rId9"/>
    <p:sldId id="298" r:id="rId10"/>
    <p:sldId id="750" r:id="rId11"/>
    <p:sldId id="637" r:id="rId12"/>
    <p:sldId id="295" r:id="rId13"/>
    <p:sldId id="542" r:id="rId14"/>
    <p:sldId id="543" r:id="rId15"/>
    <p:sldId id="296" r:id="rId16"/>
    <p:sldId id="297" r:id="rId17"/>
    <p:sldId id="544" r:id="rId18"/>
    <p:sldId id="691" r:id="rId19"/>
    <p:sldId id="545" r:id="rId20"/>
    <p:sldId id="299" r:id="rId2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00"/>
    <a:srgbClr val="DDDDDD"/>
    <a:srgbClr val="FFCCFF"/>
    <a:srgbClr val="000099"/>
    <a:srgbClr val="FF0000"/>
    <a:srgbClr val="008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31EBD907-117C-4BBA-884C-53D90C3A98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49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31FA13BA-5ACC-46F9-8A4E-720BD520BF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04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A13BA-5ACC-46F9-8A4E-720BD520BF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38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A13BA-5ACC-46F9-8A4E-720BD520BF1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3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A13BA-5ACC-46F9-8A4E-720BD520BF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7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A13BA-5ACC-46F9-8A4E-720BD520BF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29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A13BA-5ACC-46F9-8A4E-720BD520BF1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33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A13BA-5ACC-46F9-8A4E-720BD520BF1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89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A13BA-5ACC-46F9-8A4E-720BD520BF1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8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A13BA-5ACC-46F9-8A4E-720BD520BF1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61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A13BA-5ACC-46F9-8A4E-720BD520BF1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97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A13BA-5ACC-46F9-8A4E-720BD520BF1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6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7BA56693-929B-4E3B-BF27-B6300648DB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8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0F8F3FD8-6CFD-4C5C-9CCE-8AB271ED80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8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E3F699BD-F2DA-4ED0-844A-F2A5B58BA7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2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9CF5DD21-3BFC-4008-86B2-D5B67B34C3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0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84AA9F7D-BCE7-4A1E-B95D-12D84968CD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6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F339D8C3-5467-4553-AC3F-B6E65D10A7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1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5A4DED82-A2ED-44CA-B3DA-A0E2F864DE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0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8A4F63D2-3DAE-456A-810A-07B70043E5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4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DD9CC8BB-AFB8-4D45-A0C3-F35CC97BF1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2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32FD47F5-0E7B-4981-9854-4B5B01BDC9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3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9242FFAB-AA17-4B8A-9F28-F01E520F4D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8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0ADD3A77-57AD-4AB4-A14B-15AAFBE5D7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6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3243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r>
              <a:rPr lang="en-US"/>
              <a:t>4-</a:t>
            </a:r>
            <a:fld id="{FE0C4CD8-9AA3-4BD0-B3AB-FB294E9F62B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  <a:t>Chapter 4</a:t>
            </a:r>
            <a:r>
              <a:rPr lang="en-US" sz="4800" dirty="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  <a:t>Network Layer</a:t>
            </a:r>
          </a:p>
        </p:txBody>
      </p:sp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2800" i="1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Computer Networking: A Top Down Approach </a:t>
            </a:r>
            <a:r>
              <a:rPr lang="en-US" sz="28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/>
            </a:r>
            <a:br>
              <a:rPr lang="en-US" sz="28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6</a:t>
            </a:r>
            <a:r>
              <a:rPr lang="en-US" sz="2000" baseline="30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th</a:t>
            </a:r>
            <a: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 edition 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Jim Kurose, Keith Ross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Addison-Wesley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March 2012</a:t>
            </a:r>
          </a:p>
        </p:txBody>
      </p:sp>
      <p:sp>
        <p:nvSpPr>
          <p:cNvPr id="40963" name="Text Box 6"/>
          <p:cNvSpPr txBox="1">
            <a:spLocks noChangeArrowheads="1"/>
          </p:cNvSpPr>
          <p:nvPr/>
        </p:nvSpPr>
        <p:spPr bwMode="auto">
          <a:xfrm>
            <a:off x="369888" y="3268663"/>
            <a:ext cx="5378450" cy="153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800" b="1" dirty="0" smtClean="0">
                <a:solidFill>
                  <a:srgbClr val="002060"/>
                </a:solidFill>
                <a:cs typeface="Arial" pitchFamily="34" charset="0"/>
              </a:rPr>
              <a:t>Course Name: </a:t>
            </a:r>
          </a:p>
          <a:p>
            <a:pPr>
              <a:lnSpc>
                <a:spcPct val="85000"/>
              </a:lnSpc>
            </a:pPr>
            <a:r>
              <a:rPr lang="en-US" sz="2800" b="1" dirty="0" smtClean="0">
                <a:solidFill>
                  <a:srgbClr val="002060"/>
                </a:solidFill>
                <a:cs typeface="Arial" pitchFamily="34" charset="0"/>
              </a:rPr>
              <a:t>Computer Networks</a:t>
            </a:r>
            <a:endParaRPr lang="en-US" sz="2800" b="1" dirty="0">
              <a:solidFill>
                <a:srgbClr val="002060"/>
              </a:solidFill>
              <a:cs typeface="Arial" pitchFamily="34" charset="0"/>
            </a:endParaRPr>
          </a:p>
          <a:p>
            <a:pPr>
              <a:lnSpc>
                <a:spcPct val="85000"/>
              </a:lnSpc>
            </a:pPr>
            <a:endParaRPr lang="en-US" sz="1400" dirty="0" smtClean="0">
              <a:cs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sz="2000" b="1" dirty="0" smtClean="0">
                <a:solidFill>
                  <a:srgbClr val="CC0000"/>
                </a:solidFill>
                <a:cs typeface="Arial" pitchFamily="34" charset="0"/>
              </a:rPr>
              <a:t>Lecture by:</a:t>
            </a:r>
          </a:p>
          <a:p>
            <a:pPr>
              <a:lnSpc>
                <a:spcPct val="85000"/>
              </a:lnSpc>
            </a:pPr>
            <a:r>
              <a:rPr lang="en-US" sz="2000" b="1" dirty="0" smtClean="0">
                <a:solidFill>
                  <a:srgbClr val="CC0000"/>
                </a:solidFill>
                <a:cs typeface="Arial" pitchFamily="34" charset="0"/>
              </a:rPr>
              <a:t>Dr. </a:t>
            </a:r>
            <a:r>
              <a:rPr lang="en-US" sz="2000" b="1" dirty="0" err="1" smtClean="0">
                <a:solidFill>
                  <a:srgbClr val="CC0000"/>
                </a:solidFill>
                <a:cs typeface="Arial" pitchFamily="34" charset="0"/>
              </a:rPr>
              <a:t>Moeenuddin</a:t>
            </a:r>
            <a:r>
              <a:rPr lang="en-US" sz="2000" b="1" dirty="0" smtClean="0">
                <a:solidFill>
                  <a:srgbClr val="CC0000"/>
                </a:solidFill>
                <a:cs typeface="Arial" pitchFamily="34" charset="0"/>
              </a:rPr>
              <a:t> Tariq</a:t>
            </a:r>
            <a:endParaRPr lang="en-US" sz="2000" b="1" dirty="0">
              <a:solidFill>
                <a:srgbClr val="CC0000"/>
              </a:solidFill>
              <a:cs typeface="Arial" pitchFamily="34" charset="0"/>
            </a:endParaRPr>
          </a:p>
        </p:txBody>
      </p:sp>
      <p:pic>
        <p:nvPicPr>
          <p:cNvPr id="40966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0970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1" descr="6e_co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25" y="511175"/>
            <a:ext cx="2306638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8" name="TextBox 2"/>
          <p:cNvSpPr txBox="1">
            <a:spLocks noChangeArrowheads="1"/>
          </p:cNvSpPr>
          <p:nvPr/>
        </p:nvSpPr>
        <p:spPr bwMode="auto">
          <a:xfrm>
            <a:off x="-1995488" y="3043238"/>
            <a:ext cx="184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sz="1600">
              <a:latin typeface="Tahoma" pitchFamily="34" charset="0"/>
            </a:endParaRPr>
          </a:p>
        </p:txBody>
      </p:sp>
      <p:sp>
        <p:nvSpPr>
          <p:cNvPr id="409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Network Layer</a:t>
            </a:r>
          </a:p>
        </p:txBody>
      </p:sp>
      <p:sp>
        <p:nvSpPr>
          <p:cNvPr id="40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4-</a:t>
            </a:r>
            <a:fld id="{7A350CAD-3496-44E8-B9BC-576B9F624F6E}" type="slidenum">
              <a:rPr lang="en-US" sz="1200">
                <a:latin typeface="Tahoma" pitchFamily="34" charset="0"/>
              </a:rPr>
              <a:pPr/>
              <a:t>1</a:t>
            </a:fld>
            <a:endParaRPr lang="en-US" sz="12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4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Network Layer</a:t>
            </a:r>
          </a:p>
        </p:txBody>
      </p:sp>
      <p:sp>
        <p:nvSpPr>
          <p:cNvPr id="501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4-</a:t>
            </a:r>
            <a:fld id="{406F396A-704F-48A2-B1BD-F9026BFDBC26}" type="slidenum">
              <a:rPr lang="en-US" sz="1200">
                <a:latin typeface="Tahoma" pitchFamily="34" charset="0"/>
              </a:rPr>
              <a:pPr/>
              <a:t>10</a:t>
            </a:fld>
            <a:endParaRPr lang="en-US" sz="1200">
              <a:latin typeface="Tahoma" pitchFamily="34" charset="0"/>
            </a:endParaRPr>
          </a:p>
        </p:txBody>
      </p:sp>
      <p:pic>
        <p:nvPicPr>
          <p:cNvPr id="50179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4.1 introduction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4.2 virtual circuit and datagram networks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4.3 what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inside a router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4.4 IP: Internet Protocol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datagram format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IPv4 addressing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ICMP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IPv6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4.5 routing algorithms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link state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distance vector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hierarchical routing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4.6 routing in the Internet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RIP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OSPF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BGP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4.7 broadcast and multicast routing</a:t>
            </a:r>
          </a:p>
          <a:p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50182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rgbClr val="000099"/>
                </a:solidFill>
                <a:latin typeface="Gill Sans MT" pitchFamily="34" charset="0"/>
              </a:rPr>
              <a:t>Chapter 4: 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Network Layer</a:t>
            </a:r>
          </a:p>
        </p:txBody>
      </p:sp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4-</a:t>
            </a:r>
            <a:fld id="{E9FF4EA1-A3BE-4138-8E32-C21498BB5C63}" type="slidenum">
              <a:rPr lang="en-US" sz="1200">
                <a:latin typeface="Tahoma" pitchFamily="34" charset="0"/>
              </a:rPr>
              <a:pPr/>
              <a:t>11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Connection, connection-less service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i="1">
                <a:solidFill>
                  <a:srgbClr val="000099"/>
                </a:solidFill>
                <a:cs typeface="+mn-cs"/>
              </a:rPr>
              <a:t>datagram </a:t>
            </a:r>
            <a:r>
              <a:rPr lang="en-US">
                <a:cs typeface="+mn-cs"/>
              </a:rPr>
              <a:t>network provides network-layer </a:t>
            </a:r>
            <a:r>
              <a:rPr lang="en-US" i="1">
                <a:solidFill>
                  <a:srgbClr val="000099"/>
                </a:solidFill>
                <a:cs typeface="+mn-cs"/>
              </a:rPr>
              <a:t>connectionless</a:t>
            </a:r>
            <a:r>
              <a:rPr lang="en-US">
                <a:cs typeface="+mn-cs"/>
              </a:rPr>
              <a:t> service</a:t>
            </a:r>
          </a:p>
          <a:p>
            <a:pPr>
              <a:buFont typeface="Wingdings" charset="0"/>
              <a:buChar char="v"/>
              <a:defRPr/>
            </a:pPr>
            <a:r>
              <a:rPr lang="en-US" i="1">
                <a:solidFill>
                  <a:srgbClr val="000099"/>
                </a:solidFill>
                <a:cs typeface="+mn-cs"/>
              </a:rPr>
              <a:t>virtual-circuit</a:t>
            </a:r>
            <a:r>
              <a:rPr lang="en-US">
                <a:cs typeface="+mn-cs"/>
              </a:rPr>
              <a:t> network provides network-layer </a:t>
            </a:r>
            <a:r>
              <a:rPr lang="en-US" i="1">
                <a:solidFill>
                  <a:srgbClr val="000099"/>
                </a:solidFill>
                <a:cs typeface="+mn-cs"/>
              </a:rPr>
              <a:t>connection</a:t>
            </a:r>
            <a:r>
              <a:rPr lang="en-US">
                <a:cs typeface="+mn-cs"/>
              </a:rPr>
              <a:t> service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analogous to TCP/UDP connecton-oriented / connectionless transport-layer services, but: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i="1">
                <a:solidFill>
                  <a:srgbClr val="CC0000"/>
                </a:solidFill>
              </a:rPr>
              <a:t>service: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/>
              <a:t>host-to-host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i="1">
                <a:solidFill>
                  <a:srgbClr val="CC0000"/>
                </a:solidFill>
              </a:rPr>
              <a:t>no choice: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/>
              <a:t>network provides one or the other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i="1">
                <a:solidFill>
                  <a:srgbClr val="CC0000"/>
                </a:solidFill>
              </a:rPr>
              <a:t>implementation: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/>
              <a:t>in network core</a:t>
            </a:r>
          </a:p>
        </p:txBody>
      </p:sp>
      <p:pic>
        <p:nvPicPr>
          <p:cNvPr id="51205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0048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Network Layer</a:t>
            </a:r>
          </a:p>
        </p:txBody>
      </p:sp>
      <p:sp>
        <p:nvSpPr>
          <p:cNvPr id="522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4-</a:t>
            </a:r>
            <a:fld id="{334D3205-C3A0-4F85-850A-0961E87F9D6B}" type="slidenum">
              <a:rPr lang="en-US" sz="1200">
                <a:latin typeface="Tahoma" pitchFamily="34" charset="0"/>
              </a:rPr>
              <a:pPr/>
              <a:t>12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651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Virtual circuits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3495675"/>
            <a:ext cx="7620000" cy="2257425"/>
          </a:xfrm>
        </p:spPr>
        <p:txBody>
          <a:bodyPr/>
          <a:lstStyle/>
          <a:p>
            <a:r>
              <a:rPr lang="en-US" sz="2400" smtClean="0">
                <a:ea typeface="ＭＳ Ｐゴシック" pitchFamily="34" charset="-128"/>
              </a:rPr>
              <a:t>call setup, teardown for each call </a:t>
            </a:r>
            <a:r>
              <a:rPr lang="en-US" sz="2400" i="1" smtClean="0">
                <a:ea typeface="ＭＳ Ｐゴシック" pitchFamily="34" charset="-128"/>
              </a:rPr>
              <a:t>before</a:t>
            </a:r>
            <a:r>
              <a:rPr lang="en-US" sz="2400" smtClean="0">
                <a:ea typeface="ＭＳ Ｐゴシック" pitchFamily="34" charset="-128"/>
              </a:rPr>
              <a:t> data can flow</a:t>
            </a:r>
          </a:p>
          <a:p>
            <a:r>
              <a:rPr lang="en-US" sz="2400" smtClean="0">
                <a:ea typeface="ＭＳ Ｐゴシック" pitchFamily="34" charset="-128"/>
              </a:rPr>
              <a:t>each packet carries VC identifier (not destination host address)</a:t>
            </a:r>
          </a:p>
          <a:p>
            <a:r>
              <a:rPr lang="en-US" sz="2400" i="1" smtClean="0">
                <a:ea typeface="ＭＳ Ｐゴシック" pitchFamily="34" charset="-128"/>
              </a:rPr>
              <a:t>every</a:t>
            </a:r>
            <a:r>
              <a:rPr lang="en-US" sz="2400" smtClean="0">
                <a:ea typeface="ＭＳ Ｐゴシック" pitchFamily="34" charset="-128"/>
              </a:rPr>
              <a:t> router on source-dest path maintains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state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for each passing connection</a:t>
            </a:r>
          </a:p>
          <a:p>
            <a:r>
              <a:rPr lang="en-US" sz="2400" smtClean="0">
                <a:ea typeface="ＭＳ Ｐゴシック" pitchFamily="34" charset="-128"/>
              </a:rPr>
              <a:t>link, router resources (bandwidth, buffers) may be </a:t>
            </a:r>
            <a:r>
              <a:rPr lang="en-US" sz="2400" i="1" smtClean="0">
                <a:ea typeface="ＭＳ Ｐゴシック" pitchFamily="34" charset="-128"/>
              </a:rPr>
              <a:t>allocated </a:t>
            </a:r>
            <a:r>
              <a:rPr lang="en-US" sz="2400" smtClean="0">
                <a:ea typeface="ＭＳ Ｐゴシック" pitchFamily="34" charset="-128"/>
              </a:rPr>
              <a:t>to VC (dedicated resources = predictable service)</a:t>
            </a:r>
          </a:p>
          <a:p>
            <a:pPr lvl="1">
              <a:buFont typeface="Wingdings" pitchFamily="2" charset="2"/>
              <a:buNone/>
            </a:pPr>
            <a:endParaRPr lang="en-US" sz="2000" smtClean="0">
              <a:ea typeface="ＭＳ Ｐゴシック" pitchFamily="34" charset="-128"/>
            </a:endParaRPr>
          </a:p>
        </p:txBody>
      </p:sp>
      <p:sp>
        <p:nvSpPr>
          <p:cNvPr id="5222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876300" y="1504950"/>
            <a:ext cx="7743825" cy="1828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source-to-dest path behaves much like telephone circuit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endParaRPr lang="en-US" altLang="ja-JP" smtClean="0"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performance-wise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network actions along source-to-dest path</a:t>
            </a:r>
          </a:p>
          <a:p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666750" y="1457325"/>
            <a:ext cx="7677150" cy="168592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2231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5567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Network Layer</a:t>
            </a:r>
          </a:p>
        </p:txBody>
      </p:sp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4-</a:t>
            </a:r>
            <a:fld id="{094FBE64-B71E-4D80-AE4A-0798961CE93E}" type="slidenum">
              <a:rPr lang="en-US" sz="1200">
                <a:latin typeface="Tahoma" pitchFamily="34" charset="0"/>
              </a:rPr>
              <a:pPr/>
              <a:t>13</a:t>
            </a:fld>
            <a:endParaRPr lang="en-US" sz="1200">
              <a:latin typeface="Tahoma" pitchFamily="34" charset="0"/>
            </a:endParaRPr>
          </a:p>
        </p:txBody>
      </p:sp>
      <p:pic>
        <p:nvPicPr>
          <p:cNvPr id="53251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49338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VC implementation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a VC consists of:</a:t>
            </a:r>
          </a:p>
          <a:p>
            <a:pPr marL="914400" lvl="1" indent="-457200">
              <a:buClr>
                <a:schemeClr val="tx1"/>
              </a:buClr>
              <a:buFont typeface="ZapfDingbats" charset="0"/>
              <a:buAutoNum type="arabicPeriod"/>
              <a:defRPr/>
            </a:pPr>
            <a:r>
              <a:rPr lang="en-US" i="1">
                <a:solidFill>
                  <a:srgbClr val="CC0000"/>
                </a:solidFill>
              </a:rPr>
              <a:t>path</a:t>
            </a:r>
            <a:r>
              <a:rPr lang="en-US"/>
              <a:t> from source to destination</a:t>
            </a:r>
          </a:p>
          <a:p>
            <a:pPr marL="914400" lvl="1" indent="-457200">
              <a:buClr>
                <a:schemeClr val="tx1"/>
              </a:buClr>
              <a:buFont typeface="ZapfDingbats" charset="0"/>
              <a:buAutoNum type="arabicPeriod"/>
              <a:defRPr/>
            </a:pPr>
            <a:r>
              <a:rPr lang="en-US" i="1">
                <a:solidFill>
                  <a:srgbClr val="CC0000"/>
                </a:solidFill>
              </a:rPr>
              <a:t>VC numbers</a:t>
            </a:r>
            <a:r>
              <a:rPr lang="en-US"/>
              <a:t>, one number for each link along path</a:t>
            </a:r>
          </a:p>
          <a:p>
            <a:pPr marL="914400" lvl="1" indent="-457200">
              <a:buClr>
                <a:schemeClr val="tx1"/>
              </a:buClr>
              <a:buFont typeface="ZapfDingbats" charset="0"/>
              <a:buAutoNum type="arabicPeriod"/>
              <a:defRPr/>
            </a:pPr>
            <a:r>
              <a:rPr lang="en-US" i="1">
                <a:solidFill>
                  <a:srgbClr val="CC0000"/>
                </a:solidFill>
              </a:rPr>
              <a:t>entries in forwarding tables</a:t>
            </a:r>
            <a:r>
              <a:rPr lang="en-US"/>
              <a:t> in routers along path</a:t>
            </a:r>
          </a:p>
          <a:p>
            <a:pPr marL="533400" indent="-533400"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packet belonging to VC carries VC number (rather than dest address)</a:t>
            </a:r>
          </a:p>
          <a:p>
            <a:pPr marL="533400" indent="-533400"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VC number can be changed on each link.</a:t>
            </a:r>
          </a:p>
          <a:p>
            <a:pPr marL="914400" lvl="1" indent="-457200">
              <a:buFont typeface="Wingdings" charset="0"/>
              <a:buChar char="§"/>
              <a:defRPr/>
            </a:pPr>
            <a:r>
              <a:rPr lang="en-US"/>
              <a:t>new VC number comes from forwarding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Network Layer</a:t>
            </a:r>
          </a:p>
        </p:txBody>
      </p:sp>
      <p:sp>
        <p:nvSpPr>
          <p:cNvPr id="542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4-</a:t>
            </a:r>
            <a:fld id="{D5D46567-0142-4E22-938C-92190F6EB758}" type="slidenum">
              <a:rPr lang="en-US" sz="1200">
                <a:latin typeface="Tahoma" pitchFamily="34" charset="0"/>
              </a:rPr>
              <a:pPr/>
              <a:t>14</a:t>
            </a:fld>
            <a:endParaRPr lang="en-US" sz="1200">
              <a:latin typeface="Tahoma" pitchFamily="34" charset="0"/>
            </a:endParaRPr>
          </a:p>
        </p:txBody>
      </p:sp>
      <p:pic>
        <p:nvPicPr>
          <p:cNvPr id="54275" name="Picture 20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9509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4"/>
          <p:cNvSpPr>
            <a:spLocks noGrp="1" noChangeArrowheads="1"/>
          </p:cNvSpPr>
          <p:nvPr>
            <p:ph type="title"/>
          </p:nvPr>
        </p:nvSpPr>
        <p:spPr>
          <a:xfrm>
            <a:off x="369888" y="223838"/>
            <a:ext cx="7772400" cy="1003300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en-US">
                <a:cs typeface="+mj-cs"/>
              </a:rPr>
              <a:t>VC forwarding table</a:t>
            </a:r>
          </a:p>
        </p:txBody>
      </p:sp>
      <p:sp>
        <p:nvSpPr>
          <p:cNvPr id="54277" name="Freeform 7"/>
          <p:cNvSpPr>
            <a:spLocks/>
          </p:cNvSpPr>
          <p:nvPr/>
        </p:nvSpPr>
        <p:spPr bwMode="auto">
          <a:xfrm>
            <a:off x="5492750" y="1230313"/>
            <a:ext cx="2847975" cy="1481137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115"/>
          <p:cNvSpPr>
            <a:spLocks noChangeShapeType="1"/>
          </p:cNvSpPr>
          <p:nvPr/>
        </p:nvSpPr>
        <p:spPr bwMode="auto">
          <a:xfrm>
            <a:off x="6132513" y="1828800"/>
            <a:ext cx="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79" name="Line 117"/>
          <p:cNvSpPr>
            <a:spLocks noChangeShapeType="1"/>
          </p:cNvSpPr>
          <p:nvPr/>
        </p:nvSpPr>
        <p:spPr bwMode="auto">
          <a:xfrm>
            <a:off x="6427788" y="1700213"/>
            <a:ext cx="798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0" name="Line 118"/>
          <p:cNvSpPr>
            <a:spLocks noChangeShapeType="1"/>
          </p:cNvSpPr>
          <p:nvPr/>
        </p:nvSpPr>
        <p:spPr bwMode="auto">
          <a:xfrm>
            <a:off x="6364288" y="2332038"/>
            <a:ext cx="823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1" name="Line 119"/>
          <p:cNvSpPr>
            <a:spLocks noChangeShapeType="1"/>
          </p:cNvSpPr>
          <p:nvPr/>
        </p:nvSpPr>
        <p:spPr bwMode="auto">
          <a:xfrm>
            <a:off x="7445375" y="1816100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2" name="Line 120"/>
          <p:cNvSpPr>
            <a:spLocks noChangeShapeType="1"/>
          </p:cNvSpPr>
          <p:nvPr/>
        </p:nvSpPr>
        <p:spPr bwMode="auto">
          <a:xfrm>
            <a:off x="5334000" y="1712913"/>
            <a:ext cx="554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3" name="Line 121"/>
          <p:cNvSpPr>
            <a:spLocks noChangeShapeType="1"/>
          </p:cNvSpPr>
          <p:nvPr/>
        </p:nvSpPr>
        <p:spPr bwMode="auto">
          <a:xfrm>
            <a:off x="7704138" y="1712913"/>
            <a:ext cx="74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4" name="Line 122"/>
          <p:cNvSpPr>
            <a:spLocks noChangeShapeType="1"/>
          </p:cNvSpPr>
          <p:nvPr/>
        </p:nvSpPr>
        <p:spPr bwMode="auto">
          <a:xfrm>
            <a:off x="7651750" y="2332038"/>
            <a:ext cx="37465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5" name="Line 123"/>
          <p:cNvSpPr>
            <a:spLocks noChangeShapeType="1"/>
          </p:cNvSpPr>
          <p:nvPr/>
        </p:nvSpPr>
        <p:spPr bwMode="auto">
          <a:xfrm>
            <a:off x="5681663" y="2344738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6" name="Line 126"/>
          <p:cNvSpPr>
            <a:spLocks noChangeShapeType="1"/>
          </p:cNvSpPr>
          <p:nvPr/>
        </p:nvSpPr>
        <p:spPr bwMode="auto">
          <a:xfrm>
            <a:off x="5429250" y="1633538"/>
            <a:ext cx="4111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7" name="Line 127"/>
          <p:cNvSpPr>
            <a:spLocks noChangeShapeType="1"/>
          </p:cNvSpPr>
          <p:nvPr/>
        </p:nvSpPr>
        <p:spPr bwMode="auto">
          <a:xfrm>
            <a:off x="7815263" y="1635125"/>
            <a:ext cx="58261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8" name="Line 128"/>
          <p:cNvSpPr>
            <a:spLocks noChangeShapeType="1"/>
          </p:cNvSpPr>
          <p:nvPr/>
        </p:nvSpPr>
        <p:spPr bwMode="auto">
          <a:xfrm>
            <a:off x="6491288" y="1622425"/>
            <a:ext cx="68103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9" name="Text Box 129"/>
          <p:cNvSpPr txBox="1">
            <a:spLocks noChangeArrowheads="1"/>
          </p:cNvSpPr>
          <p:nvPr/>
        </p:nvSpPr>
        <p:spPr bwMode="auto">
          <a:xfrm>
            <a:off x="5510213" y="1354138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400">
                <a:solidFill>
                  <a:srgbClr val="CC0000"/>
                </a:solidFill>
              </a:rPr>
              <a:t>12</a:t>
            </a:r>
          </a:p>
        </p:txBody>
      </p:sp>
      <p:sp>
        <p:nvSpPr>
          <p:cNvPr id="54290" name="Text Box 130"/>
          <p:cNvSpPr txBox="1">
            <a:spLocks noChangeArrowheads="1"/>
          </p:cNvSpPr>
          <p:nvPr/>
        </p:nvSpPr>
        <p:spPr bwMode="auto">
          <a:xfrm>
            <a:off x="6670675" y="1277938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400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54291" name="Text Box 131"/>
          <p:cNvSpPr txBox="1">
            <a:spLocks noChangeArrowheads="1"/>
          </p:cNvSpPr>
          <p:nvPr/>
        </p:nvSpPr>
        <p:spPr bwMode="auto">
          <a:xfrm>
            <a:off x="7829550" y="1316038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400">
                <a:solidFill>
                  <a:srgbClr val="CC0000"/>
                </a:solidFill>
              </a:rPr>
              <a:t>32</a:t>
            </a:r>
          </a:p>
        </p:txBody>
      </p:sp>
      <p:sp>
        <p:nvSpPr>
          <p:cNvPr id="54292" name="Text Box 132"/>
          <p:cNvSpPr txBox="1">
            <a:spLocks noChangeArrowheads="1"/>
          </p:cNvSpPr>
          <p:nvPr/>
        </p:nvSpPr>
        <p:spPr bwMode="auto">
          <a:xfrm>
            <a:off x="5678488" y="16637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600"/>
              <a:t>1</a:t>
            </a:r>
          </a:p>
        </p:txBody>
      </p:sp>
      <p:sp>
        <p:nvSpPr>
          <p:cNvPr id="54293" name="Text Box 133"/>
          <p:cNvSpPr txBox="1">
            <a:spLocks noChangeArrowheads="1"/>
          </p:cNvSpPr>
          <p:nvPr/>
        </p:nvSpPr>
        <p:spPr bwMode="auto">
          <a:xfrm>
            <a:off x="6065838" y="17780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600"/>
              <a:t>2</a:t>
            </a:r>
          </a:p>
        </p:txBody>
      </p:sp>
      <p:sp>
        <p:nvSpPr>
          <p:cNvPr id="54294" name="Text Box 134"/>
          <p:cNvSpPr txBox="1">
            <a:spLocks noChangeArrowheads="1"/>
          </p:cNvSpPr>
          <p:nvPr/>
        </p:nvSpPr>
        <p:spPr bwMode="auto">
          <a:xfrm>
            <a:off x="6375400" y="16240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600"/>
              <a:t>3</a:t>
            </a:r>
          </a:p>
        </p:txBody>
      </p:sp>
      <p:sp>
        <p:nvSpPr>
          <p:cNvPr id="54295" name="Text Box 135"/>
          <p:cNvSpPr txBox="1">
            <a:spLocks noChangeArrowheads="1"/>
          </p:cNvSpPr>
          <p:nvPr/>
        </p:nvSpPr>
        <p:spPr bwMode="auto">
          <a:xfrm>
            <a:off x="3981450" y="1963738"/>
            <a:ext cx="1339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VC number</a:t>
            </a:r>
          </a:p>
        </p:txBody>
      </p:sp>
      <p:sp>
        <p:nvSpPr>
          <p:cNvPr id="54296" name="Line 137"/>
          <p:cNvSpPr>
            <a:spLocks noChangeShapeType="1"/>
          </p:cNvSpPr>
          <p:nvPr/>
        </p:nvSpPr>
        <p:spPr bwMode="auto">
          <a:xfrm flipV="1">
            <a:off x="5268913" y="1522413"/>
            <a:ext cx="366712" cy="6715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7" name="Text Box 138"/>
          <p:cNvSpPr txBox="1">
            <a:spLocks noChangeArrowheads="1"/>
          </p:cNvSpPr>
          <p:nvPr/>
        </p:nvSpPr>
        <p:spPr bwMode="auto">
          <a:xfrm>
            <a:off x="4470400" y="2320925"/>
            <a:ext cx="10604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/>
              <a:t>interface</a:t>
            </a:r>
          </a:p>
          <a:p>
            <a:pPr>
              <a:lnSpc>
                <a:spcPct val="85000"/>
              </a:lnSpc>
            </a:pPr>
            <a:r>
              <a:rPr lang="en-US" sz="1800"/>
              <a:t>number</a:t>
            </a:r>
          </a:p>
        </p:txBody>
      </p:sp>
      <p:sp>
        <p:nvSpPr>
          <p:cNvPr id="54298" name="Line 139"/>
          <p:cNvSpPr>
            <a:spLocks noChangeShapeType="1"/>
          </p:cNvSpPr>
          <p:nvPr/>
        </p:nvSpPr>
        <p:spPr bwMode="auto">
          <a:xfrm flipV="1">
            <a:off x="5480050" y="1873250"/>
            <a:ext cx="325438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9" name="Text Box 143"/>
          <p:cNvSpPr txBox="1">
            <a:spLocks noChangeArrowheads="1"/>
          </p:cNvSpPr>
          <p:nvPr/>
        </p:nvSpPr>
        <p:spPr bwMode="auto">
          <a:xfrm>
            <a:off x="492125" y="3297238"/>
            <a:ext cx="774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/>
              <a:t>Incoming interface    Incoming VC #     Outgoing interface    Outgoing VC #</a:t>
            </a:r>
          </a:p>
        </p:txBody>
      </p:sp>
      <p:sp>
        <p:nvSpPr>
          <p:cNvPr id="54300" name="Line 145"/>
          <p:cNvSpPr>
            <a:spLocks noChangeShapeType="1"/>
          </p:cNvSpPr>
          <p:nvPr/>
        </p:nvSpPr>
        <p:spPr bwMode="auto">
          <a:xfrm>
            <a:off x="2609850" y="3346450"/>
            <a:ext cx="0" cy="21256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1" name="Line 146"/>
          <p:cNvSpPr>
            <a:spLocks noChangeShapeType="1"/>
          </p:cNvSpPr>
          <p:nvPr/>
        </p:nvSpPr>
        <p:spPr bwMode="auto">
          <a:xfrm>
            <a:off x="4414838" y="3384550"/>
            <a:ext cx="0" cy="2112963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2" name="Line 147"/>
          <p:cNvSpPr>
            <a:spLocks noChangeShapeType="1"/>
          </p:cNvSpPr>
          <p:nvPr/>
        </p:nvSpPr>
        <p:spPr bwMode="auto">
          <a:xfrm>
            <a:off x="6543675" y="3346450"/>
            <a:ext cx="0" cy="21891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3" name="Text Box 148"/>
          <p:cNvSpPr txBox="1">
            <a:spLocks noChangeArrowheads="1"/>
          </p:cNvSpPr>
          <p:nvPr/>
        </p:nvSpPr>
        <p:spPr bwMode="auto">
          <a:xfrm>
            <a:off x="1312863" y="3825875"/>
            <a:ext cx="65595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/>
              <a:t>1                          12                               3                          22</a:t>
            </a:r>
          </a:p>
          <a:p>
            <a:r>
              <a:rPr lang="en-US" sz="1800"/>
              <a:t>2                          63                               1                          18 </a:t>
            </a:r>
          </a:p>
          <a:p>
            <a:r>
              <a:rPr lang="en-US" sz="1800"/>
              <a:t>3                           7                                2                          17</a:t>
            </a:r>
          </a:p>
          <a:p>
            <a:r>
              <a:rPr lang="en-US" sz="1800"/>
              <a:t>1                          97                               3                           87</a:t>
            </a:r>
          </a:p>
          <a:p>
            <a:r>
              <a:rPr lang="en-US" sz="1800"/>
              <a:t>…                          …                                …                            …</a:t>
            </a:r>
          </a:p>
        </p:txBody>
      </p:sp>
      <p:sp>
        <p:nvSpPr>
          <p:cNvPr id="54304" name="Text Box 149"/>
          <p:cNvSpPr txBox="1">
            <a:spLocks noChangeArrowheads="1"/>
          </p:cNvSpPr>
          <p:nvPr/>
        </p:nvSpPr>
        <p:spPr bwMode="auto">
          <a:xfrm>
            <a:off x="1289050" y="42370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sz="1800"/>
          </a:p>
        </p:txBody>
      </p:sp>
      <p:sp>
        <p:nvSpPr>
          <p:cNvPr id="54305" name="Text Box 151"/>
          <p:cNvSpPr txBox="1">
            <a:spLocks noChangeArrowheads="1"/>
          </p:cNvSpPr>
          <p:nvPr/>
        </p:nvSpPr>
        <p:spPr bwMode="auto">
          <a:xfrm>
            <a:off x="255588" y="2436813"/>
            <a:ext cx="23272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i="1">
                <a:solidFill>
                  <a:srgbClr val="CC0000"/>
                </a:solidFill>
                <a:latin typeface="Gill Sans MT" pitchFamily="34" charset="0"/>
              </a:rPr>
              <a:t>forwarding table in</a:t>
            </a:r>
          </a:p>
          <a:p>
            <a:pPr>
              <a:lnSpc>
                <a:spcPct val="85000"/>
              </a:lnSpc>
            </a:pPr>
            <a:r>
              <a:rPr lang="en-US" i="1">
                <a:solidFill>
                  <a:srgbClr val="CC0000"/>
                </a:solidFill>
                <a:latin typeface="Gill Sans MT" pitchFamily="34" charset="0"/>
              </a:rPr>
              <a:t>northwest router:</a:t>
            </a:r>
          </a:p>
        </p:txBody>
      </p:sp>
      <p:sp>
        <p:nvSpPr>
          <p:cNvPr id="54306" name="Text Box 152"/>
          <p:cNvSpPr txBox="1">
            <a:spLocks noChangeArrowheads="1"/>
          </p:cNvSpPr>
          <p:nvPr/>
        </p:nvSpPr>
        <p:spPr bwMode="auto">
          <a:xfrm>
            <a:off x="739775" y="5621338"/>
            <a:ext cx="7802563" cy="604837"/>
          </a:xfrm>
          <a:prstGeom prst="rect">
            <a:avLst/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3200" i="1">
                <a:solidFill>
                  <a:srgbClr val="CC0000"/>
                </a:solidFill>
                <a:latin typeface="Gill Sans MT" pitchFamily="34" charset="0"/>
              </a:rPr>
              <a:t>VC routers maintain connection state information!</a:t>
            </a:r>
          </a:p>
        </p:txBody>
      </p:sp>
      <p:sp>
        <p:nvSpPr>
          <p:cNvPr id="54307" name="Line 153"/>
          <p:cNvSpPr>
            <a:spLocks noChangeShapeType="1"/>
          </p:cNvSpPr>
          <p:nvPr/>
        </p:nvSpPr>
        <p:spPr bwMode="auto">
          <a:xfrm>
            <a:off x="612775" y="3679825"/>
            <a:ext cx="7494588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4308" name="Group 154"/>
          <p:cNvGrpSpPr>
            <a:grpSpLocks/>
          </p:cNvGrpSpPr>
          <p:nvPr/>
        </p:nvGrpSpPr>
        <p:grpSpPr bwMode="auto">
          <a:xfrm>
            <a:off x="4826000" y="1403350"/>
            <a:ext cx="542925" cy="538163"/>
            <a:chOff x="-44" y="1473"/>
            <a:chExt cx="981" cy="1105"/>
          </a:xfrm>
        </p:grpSpPr>
        <p:pic>
          <p:nvPicPr>
            <p:cNvPr id="54348" name="Picture 15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349" name="Freeform 15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4309" name="Group 157"/>
          <p:cNvGrpSpPr>
            <a:grpSpLocks/>
          </p:cNvGrpSpPr>
          <p:nvPr/>
        </p:nvGrpSpPr>
        <p:grpSpPr bwMode="auto">
          <a:xfrm flipH="1">
            <a:off x="8367713" y="1433513"/>
            <a:ext cx="542925" cy="538162"/>
            <a:chOff x="-44" y="1473"/>
            <a:chExt cx="981" cy="1105"/>
          </a:xfrm>
        </p:grpSpPr>
        <p:pic>
          <p:nvPicPr>
            <p:cNvPr id="54346" name="Picture 15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347" name="Freeform 15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4310" name="Group 169"/>
          <p:cNvGrpSpPr>
            <a:grpSpLocks/>
          </p:cNvGrpSpPr>
          <p:nvPr/>
        </p:nvGrpSpPr>
        <p:grpSpPr bwMode="auto">
          <a:xfrm>
            <a:off x="5864225" y="1552575"/>
            <a:ext cx="600075" cy="287338"/>
            <a:chOff x="4396" y="1245"/>
            <a:chExt cx="672" cy="248"/>
          </a:xfrm>
        </p:grpSpPr>
        <p:sp>
          <p:nvSpPr>
            <p:cNvPr id="5433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433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434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4341" name="Group 17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4344" name="Freeform 17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45" name="Freeform 17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342" name="Line 176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3" name="Line 17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311" name="Group 178"/>
          <p:cNvGrpSpPr>
            <a:grpSpLocks/>
          </p:cNvGrpSpPr>
          <p:nvPr/>
        </p:nvGrpSpPr>
        <p:grpSpPr bwMode="auto">
          <a:xfrm>
            <a:off x="5880100" y="2209800"/>
            <a:ext cx="600075" cy="287338"/>
            <a:chOff x="4396" y="1245"/>
            <a:chExt cx="672" cy="248"/>
          </a:xfrm>
        </p:grpSpPr>
        <p:sp>
          <p:nvSpPr>
            <p:cNvPr id="5433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433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433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4333" name="Group 18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4336" name="Freeform 18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37" name="Freeform 18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334" name="Line 185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5" name="Line 186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312" name="Group 187"/>
          <p:cNvGrpSpPr>
            <a:grpSpLocks/>
          </p:cNvGrpSpPr>
          <p:nvPr/>
        </p:nvGrpSpPr>
        <p:grpSpPr bwMode="auto">
          <a:xfrm>
            <a:off x="7188200" y="1565275"/>
            <a:ext cx="600075" cy="287338"/>
            <a:chOff x="4396" y="1245"/>
            <a:chExt cx="672" cy="248"/>
          </a:xfrm>
        </p:grpSpPr>
        <p:sp>
          <p:nvSpPr>
            <p:cNvPr id="5432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432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432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4325" name="Group 19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4328" name="Freeform 19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29" name="Freeform 19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326" name="Line 194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7" name="Line 19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313" name="Group 196"/>
          <p:cNvGrpSpPr>
            <a:grpSpLocks/>
          </p:cNvGrpSpPr>
          <p:nvPr/>
        </p:nvGrpSpPr>
        <p:grpSpPr bwMode="auto">
          <a:xfrm>
            <a:off x="7188200" y="2178050"/>
            <a:ext cx="600075" cy="287338"/>
            <a:chOff x="4396" y="1245"/>
            <a:chExt cx="672" cy="248"/>
          </a:xfrm>
        </p:grpSpPr>
        <p:sp>
          <p:nvSpPr>
            <p:cNvPr id="5431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431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431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4317" name="Group 20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4320" name="Freeform 20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21" name="Freeform 20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318" name="Line 203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9" name="Line 20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Network Layer</a:t>
            </a:r>
          </a:p>
        </p:txBody>
      </p:sp>
      <p:sp>
        <p:nvSpPr>
          <p:cNvPr id="552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4-</a:t>
            </a:r>
            <a:fld id="{FDECBD37-4369-471E-9563-0A9592EE62C5}" type="slidenum">
              <a:rPr lang="en-US" sz="1200">
                <a:latin typeface="Tahoma" pitchFamily="34" charset="0"/>
              </a:rPr>
              <a:pPr/>
              <a:t>15</a:t>
            </a:fld>
            <a:endParaRPr lang="en-US" sz="1200">
              <a:latin typeface="Tahoma" pitchFamily="34" charset="0"/>
            </a:endParaRPr>
          </a:p>
        </p:txBody>
      </p:sp>
      <p:grpSp>
        <p:nvGrpSpPr>
          <p:cNvPr id="55299" name="Group 669"/>
          <p:cNvGrpSpPr>
            <a:grpSpLocks/>
          </p:cNvGrpSpPr>
          <p:nvPr/>
        </p:nvGrpSpPr>
        <p:grpSpPr bwMode="auto">
          <a:xfrm>
            <a:off x="6865938" y="3735388"/>
            <a:ext cx="2006600" cy="2416175"/>
            <a:chOff x="4325" y="2353"/>
            <a:chExt cx="1264" cy="1522"/>
          </a:xfrm>
        </p:grpSpPr>
        <p:sp>
          <p:nvSpPr>
            <p:cNvPr id="55418" name="Freeform 552"/>
            <p:cNvSpPr>
              <a:spLocks/>
            </p:cNvSpPr>
            <p:nvPr/>
          </p:nvSpPr>
          <p:spPr bwMode="auto">
            <a:xfrm>
              <a:off x="4536" y="2358"/>
              <a:ext cx="990" cy="1124"/>
            </a:xfrm>
            <a:custGeom>
              <a:avLst/>
              <a:gdLst>
                <a:gd name="T0" fmla="*/ 0 w 990"/>
                <a:gd name="T1" fmla="*/ 1089 h 1124"/>
                <a:gd name="T2" fmla="*/ 161 w 990"/>
                <a:gd name="T3" fmla="*/ 0 h 1124"/>
                <a:gd name="T4" fmla="*/ 210 w 990"/>
                <a:gd name="T5" fmla="*/ 899 h 1124"/>
                <a:gd name="T6" fmla="*/ 962 w 990"/>
                <a:gd name="T7" fmla="*/ 906 h 1124"/>
                <a:gd name="T8" fmla="*/ 990 w 990"/>
                <a:gd name="T9" fmla="*/ 990 h 1124"/>
                <a:gd name="T10" fmla="*/ 210 w 990"/>
                <a:gd name="T11" fmla="*/ 1124 h 1124"/>
                <a:gd name="T12" fmla="*/ 0 w 990"/>
                <a:gd name="T13" fmla="*/ 1089 h 1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90"/>
                <a:gd name="T22" fmla="*/ 0 h 1124"/>
                <a:gd name="T23" fmla="*/ 990 w 990"/>
                <a:gd name="T24" fmla="*/ 1124 h 11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90" h="1124">
                  <a:moveTo>
                    <a:pt x="0" y="1089"/>
                  </a:moveTo>
                  <a:lnTo>
                    <a:pt x="161" y="0"/>
                  </a:lnTo>
                  <a:lnTo>
                    <a:pt x="210" y="899"/>
                  </a:lnTo>
                  <a:lnTo>
                    <a:pt x="962" y="906"/>
                  </a:lnTo>
                  <a:lnTo>
                    <a:pt x="990" y="990"/>
                  </a:lnTo>
                  <a:lnTo>
                    <a:pt x="210" y="1124"/>
                  </a:lnTo>
                  <a:lnTo>
                    <a:pt x="0" y="1089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5419" name="Group 553"/>
            <p:cNvGrpSpPr>
              <a:grpSpLocks/>
            </p:cNvGrpSpPr>
            <p:nvPr/>
          </p:nvGrpSpPr>
          <p:grpSpPr bwMode="auto">
            <a:xfrm>
              <a:off x="4325" y="3402"/>
              <a:ext cx="454" cy="473"/>
              <a:chOff x="-44" y="1473"/>
              <a:chExt cx="981" cy="1105"/>
            </a:xfrm>
          </p:grpSpPr>
          <p:pic>
            <p:nvPicPr>
              <p:cNvPr id="55428" name="Picture 55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429" name="Freeform 55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176 w 356"/>
                  <a:gd name="T3" fmla="*/ 248 h 368"/>
                  <a:gd name="T4" fmla="*/ 4954 w 356"/>
                  <a:gd name="T5" fmla="*/ 5173 h 368"/>
                  <a:gd name="T6" fmla="*/ 1092 w 356"/>
                  <a:gd name="T7" fmla="*/ 646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5420" name="Rectangle 539"/>
            <p:cNvSpPr>
              <a:spLocks noChangeArrowheads="1"/>
            </p:cNvSpPr>
            <p:nvPr/>
          </p:nvSpPr>
          <p:spPr bwMode="auto">
            <a:xfrm>
              <a:off x="4719" y="2353"/>
              <a:ext cx="820" cy="94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21" name="Rectangle 540"/>
            <p:cNvSpPr>
              <a:spLocks noChangeArrowheads="1"/>
            </p:cNvSpPr>
            <p:nvPr/>
          </p:nvSpPr>
          <p:spPr bwMode="auto">
            <a:xfrm>
              <a:off x="4679" y="2382"/>
              <a:ext cx="837" cy="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22" name="Rectangle 541"/>
            <p:cNvSpPr>
              <a:spLocks noChangeArrowheads="1"/>
            </p:cNvSpPr>
            <p:nvPr/>
          </p:nvSpPr>
          <p:spPr bwMode="auto">
            <a:xfrm>
              <a:off x="4683" y="2784"/>
              <a:ext cx="831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23" name="Text Box 542"/>
            <p:cNvSpPr txBox="1">
              <a:spLocks noChangeArrowheads="1"/>
            </p:cNvSpPr>
            <p:nvPr/>
          </p:nvSpPr>
          <p:spPr bwMode="auto">
            <a:xfrm>
              <a:off x="4602" y="2360"/>
              <a:ext cx="987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sz="2000"/>
                <a:t>application</a:t>
              </a:r>
            </a:p>
            <a:p>
              <a:pPr algn="ctr"/>
              <a:r>
                <a:rPr lang="en-US" sz="2000"/>
                <a:t>transport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</a:rPr>
                <a:t>network</a:t>
              </a:r>
              <a:endParaRPr lang="en-US" sz="2000"/>
            </a:p>
            <a:p>
              <a:pPr algn="ctr"/>
              <a:r>
                <a:rPr lang="en-US" sz="2000"/>
                <a:t>data link</a:t>
              </a:r>
            </a:p>
            <a:p>
              <a:pPr algn="ctr"/>
              <a:r>
                <a:rPr lang="en-US" sz="2000"/>
                <a:t>physical</a:t>
              </a:r>
            </a:p>
          </p:txBody>
        </p:sp>
        <p:sp>
          <p:nvSpPr>
            <p:cNvPr id="55424" name="Line 543"/>
            <p:cNvSpPr>
              <a:spLocks noChangeShapeType="1"/>
            </p:cNvSpPr>
            <p:nvPr/>
          </p:nvSpPr>
          <p:spPr bwMode="auto">
            <a:xfrm>
              <a:off x="4678" y="2782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425" name="Line 544"/>
            <p:cNvSpPr>
              <a:spLocks noChangeShapeType="1"/>
            </p:cNvSpPr>
            <p:nvPr/>
          </p:nvSpPr>
          <p:spPr bwMode="auto">
            <a:xfrm>
              <a:off x="4678" y="2976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426" name="Line 545"/>
            <p:cNvSpPr>
              <a:spLocks noChangeShapeType="1"/>
            </p:cNvSpPr>
            <p:nvPr/>
          </p:nvSpPr>
          <p:spPr bwMode="auto">
            <a:xfrm>
              <a:off x="4676" y="3160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427" name="Line 546"/>
            <p:cNvSpPr>
              <a:spLocks noChangeShapeType="1"/>
            </p:cNvSpPr>
            <p:nvPr/>
          </p:nvSpPr>
          <p:spPr bwMode="auto">
            <a:xfrm>
              <a:off x="4678" y="2588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5300" name="Freeform 7"/>
          <p:cNvSpPr>
            <a:spLocks/>
          </p:cNvSpPr>
          <p:nvPr/>
        </p:nvSpPr>
        <p:spPr bwMode="auto">
          <a:xfrm>
            <a:off x="3371850" y="4608513"/>
            <a:ext cx="2847975" cy="1481137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301" name="Group 667"/>
          <p:cNvGrpSpPr>
            <a:grpSpLocks/>
          </p:cNvGrpSpPr>
          <p:nvPr/>
        </p:nvGrpSpPr>
        <p:grpSpPr bwMode="auto">
          <a:xfrm>
            <a:off x="3486150" y="5016500"/>
            <a:ext cx="2606675" cy="658813"/>
            <a:chOff x="959" y="3814"/>
            <a:chExt cx="1642" cy="415"/>
          </a:xfrm>
        </p:grpSpPr>
        <p:grpSp>
          <p:nvGrpSpPr>
            <p:cNvPr id="55391" name="Group 640"/>
            <p:cNvGrpSpPr>
              <a:grpSpLocks/>
            </p:cNvGrpSpPr>
            <p:nvPr/>
          </p:nvGrpSpPr>
          <p:grpSpPr bwMode="auto">
            <a:xfrm>
              <a:off x="2223" y="3814"/>
              <a:ext cx="378" cy="181"/>
              <a:chOff x="4396" y="1245"/>
              <a:chExt cx="672" cy="248"/>
            </a:xfrm>
          </p:grpSpPr>
          <p:sp>
            <p:nvSpPr>
              <p:cNvPr id="55410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55411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55412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55413" name="Group 644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55416" name="Freeform 64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17" name="Freeform 64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414" name="Line 647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15" name="Line 648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5392" name="Group 649"/>
            <p:cNvGrpSpPr>
              <a:grpSpLocks/>
            </p:cNvGrpSpPr>
            <p:nvPr/>
          </p:nvGrpSpPr>
          <p:grpSpPr bwMode="auto">
            <a:xfrm>
              <a:off x="1559" y="4048"/>
              <a:ext cx="378" cy="181"/>
              <a:chOff x="4396" y="1245"/>
              <a:chExt cx="672" cy="248"/>
            </a:xfrm>
          </p:grpSpPr>
          <p:sp>
            <p:nvSpPr>
              <p:cNvPr id="55402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55403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55404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55405" name="Group 653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55408" name="Freeform 65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09" name="Freeform 65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406" name="Line 656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07" name="Line 657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5393" name="Group 658"/>
            <p:cNvGrpSpPr>
              <a:grpSpLocks/>
            </p:cNvGrpSpPr>
            <p:nvPr/>
          </p:nvGrpSpPr>
          <p:grpSpPr bwMode="auto">
            <a:xfrm>
              <a:off x="959" y="3816"/>
              <a:ext cx="378" cy="181"/>
              <a:chOff x="4396" y="1245"/>
              <a:chExt cx="672" cy="248"/>
            </a:xfrm>
          </p:grpSpPr>
          <p:sp>
            <p:nvSpPr>
              <p:cNvPr id="55394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55395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55396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55397" name="Group 662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55400" name="Freeform 66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01" name="Freeform 66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398" name="Line 665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99" name="Line 666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5302" name="Group 611"/>
          <p:cNvGrpSpPr>
            <a:grpSpLocks/>
          </p:cNvGrpSpPr>
          <p:nvPr/>
        </p:nvGrpSpPr>
        <p:grpSpPr bwMode="auto">
          <a:xfrm>
            <a:off x="3489325" y="5014913"/>
            <a:ext cx="2603500" cy="661987"/>
            <a:chOff x="960" y="3814"/>
            <a:chExt cx="1640" cy="417"/>
          </a:xfrm>
        </p:grpSpPr>
        <p:grpSp>
          <p:nvGrpSpPr>
            <p:cNvPr id="55364" name="Group 592"/>
            <p:cNvGrpSpPr>
              <a:grpSpLocks/>
            </p:cNvGrpSpPr>
            <p:nvPr/>
          </p:nvGrpSpPr>
          <p:grpSpPr bwMode="auto">
            <a:xfrm>
              <a:off x="960" y="3817"/>
              <a:ext cx="378" cy="181"/>
              <a:chOff x="2758" y="3803"/>
              <a:chExt cx="378" cy="181"/>
            </a:xfrm>
          </p:grpSpPr>
          <p:sp>
            <p:nvSpPr>
              <p:cNvPr id="55383" name="Oval 407"/>
              <p:cNvSpPr>
                <a:spLocks noChangeArrowheads="1"/>
              </p:cNvSpPr>
              <p:nvPr/>
            </p:nvSpPr>
            <p:spPr bwMode="auto">
              <a:xfrm>
                <a:off x="2760" y="3883"/>
                <a:ext cx="374" cy="101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55384" name="Rectangle 410"/>
              <p:cNvSpPr>
                <a:spLocks noChangeArrowheads="1"/>
              </p:cNvSpPr>
              <p:nvPr/>
            </p:nvSpPr>
            <p:spPr bwMode="auto">
              <a:xfrm>
                <a:off x="2760" y="3872"/>
                <a:ext cx="376" cy="62"/>
              </a:xfrm>
              <a:prstGeom prst="rect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55385" name="Oval 411"/>
              <p:cNvSpPr>
                <a:spLocks noChangeArrowheads="1"/>
              </p:cNvSpPr>
              <p:nvPr/>
            </p:nvSpPr>
            <p:spPr bwMode="auto">
              <a:xfrm>
                <a:off x="2758" y="3803"/>
                <a:ext cx="375" cy="118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55386" name="Group 587"/>
              <p:cNvGrpSpPr>
                <a:grpSpLocks/>
              </p:cNvGrpSpPr>
              <p:nvPr/>
            </p:nvGrpSpPr>
            <p:grpSpPr bwMode="auto">
              <a:xfrm>
                <a:off x="2833" y="3834"/>
                <a:ext cx="212" cy="54"/>
                <a:chOff x="2468" y="1332"/>
                <a:chExt cx="310" cy="60"/>
              </a:xfrm>
            </p:grpSpPr>
            <p:sp>
              <p:nvSpPr>
                <p:cNvPr id="55389" name="Freeform 58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90" name="Freeform 58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387" name="Line 590"/>
              <p:cNvSpPr>
                <a:spLocks noChangeShapeType="1"/>
              </p:cNvSpPr>
              <p:nvPr/>
            </p:nvSpPr>
            <p:spPr bwMode="auto">
              <a:xfrm>
                <a:off x="2760" y="3858"/>
                <a:ext cx="0" cy="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88" name="Line 591"/>
              <p:cNvSpPr>
                <a:spLocks noChangeShapeType="1"/>
              </p:cNvSpPr>
              <p:nvPr/>
            </p:nvSpPr>
            <p:spPr bwMode="auto">
              <a:xfrm>
                <a:off x="3133" y="3862"/>
                <a:ext cx="0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5365" name="Group 593"/>
            <p:cNvGrpSpPr>
              <a:grpSpLocks/>
            </p:cNvGrpSpPr>
            <p:nvPr/>
          </p:nvGrpSpPr>
          <p:grpSpPr bwMode="auto">
            <a:xfrm>
              <a:off x="2222" y="3814"/>
              <a:ext cx="378" cy="181"/>
              <a:chOff x="2758" y="3803"/>
              <a:chExt cx="378" cy="181"/>
            </a:xfrm>
          </p:grpSpPr>
          <p:sp>
            <p:nvSpPr>
              <p:cNvPr id="55375" name="Oval 407"/>
              <p:cNvSpPr>
                <a:spLocks noChangeArrowheads="1"/>
              </p:cNvSpPr>
              <p:nvPr/>
            </p:nvSpPr>
            <p:spPr bwMode="auto">
              <a:xfrm>
                <a:off x="2760" y="3883"/>
                <a:ext cx="374" cy="101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55376" name="Rectangle 410"/>
              <p:cNvSpPr>
                <a:spLocks noChangeArrowheads="1"/>
              </p:cNvSpPr>
              <p:nvPr/>
            </p:nvSpPr>
            <p:spPr bwMode="auto">
              <a:xfrm>
                <a:off x="2760" y="3872"/>
                <a:ext cx="376" cy="62"/>
              </a:xfrm>
              <a:prstGeom prst="rect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55377" name="Oval 411"/>
              <p:cNvSpPr>
                <a:spLocks noChangeArrowheads="1"/>
              </p:cNvSpPr>
              <p:nvPr/>
            </p:nvSpPr>
            <p:spPr bwMode="auto">
              <a:xfrm>
                <a:off x="2758" y="3803"/>
                <a:ext cx="375" cy="118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55378" name="Group 597"/>
              <p:cNvGrpSpPr>
                <a:grpSpLocks/>
              </p:cNvGrpSpPr>
              <p:nvPr/>
            </p:nvGrpSpPr>
            <p:grpSpPr bwMode="auto">
              <a:xfrm>
                <a:off x="2833" y="3834"/>
                <a:ext cx="212" cy="54"/>
                <a:chOff x="2468" y="1332"/>
                <a:chExt cx="310" cy="60"/>
              </a:xfrm>
            </p:grpSpPr>
            <p:sp>
              <p:nvSpPr>
                <p:cNvPr id="55381" name="Freeform 59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82" name="Freeform 59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379" name="Line 600"/>
              <p:cNvSpPr>
                <a:spLocks noChangeShapeType="1"/>
              </p:cNvSpPr>
              <p:nvPr/>
            </p:nvSpPr>
            <p:spPr bwMode="auto">
              <a:xfrm>
                <a:off x="2760" y="3858"/>
                <a:ext cx="0" cy="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80" name="Line 601"/>
              <p:cNvSpPr>
                <a:spLocks noChangeShapeType="1"/>
              </p:cNvSpPr>
              <p:nvPr/>
            </p:nvSpPr>
            <p:spPr bwMode="auto">
              <a:xfrm>
                <a:off x="3133" y="3862"/>
                <a:ext cx="0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5366" name="Group 602"/>
            <p:cNvGrpSpPr>
              <a:grpSpLocks/>
            </p:cNvGrpSpPr>
            <p:nvPr/>
          </p:nvGrpSpPr>
          <p:grpSpPr bwMode="auto">
            <a:xfrm>
              <a:off x="1559" y="4050"/>
              <a:ext cx="378" cy="181"/>
              <a:chOff x="2758" y="3803"/>
              <a:chExt cx="378" cy="181"/>
            </a:xfrm>
          </p:grpSpPr>
          <p:sp>
            <p:nvSpPr>
              <p:cNvPr id="55367" name="Oval 407"/>
              <p:cNvSpPr>
                <a:spLocks noChangeArrowheads="1"/>
              </p:cNvSpPr>
              <p:nvPr/>
            </p:nvSpPr>
            <p:spPr bwMode="auto">
              <a:xfrm>
                <a:off x="2760" y="3883"/>
                <a:ext cx="374" cy="101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55368" name="Rectangle 410"/>
              <p:cNvSpPr>
                <a:spLocks noChangeArrowheads="1"/>
              </p:cNvSpPr>
              <p:nvPr/>
            </p:nvSpPr>
            <p:spPr bwMode="auto">
              <a:xfrm>
                <a:off x="2760" y="3872"/>
                <a:ext cx="376" cy="62"/>
              </a:xfrm>
              <a:prstGeom prst="rect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55369" name="Oval 411"/>
              <p:cNvSpPr>
                <a:spLocks noChangeArrowheads="1"/>
              </p:cNvSpPr>
              <p:nvPr/>
            </p:nvSpPr>
            <p:spPr bwMode="auto">
              <a:xfrm>
                <a:off x="2758" y="3803"/>
                <a:ext cx="375" cy="118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55370" name="Group 606"/>
              <p:cNvGrpSpPr>
                <a:grpSpLocks/>
              </p:cNvGrpSpPr>
              <p:nvPr/>
            </p:nvGrpSpPr>
            <p:grpSpPr bwMode="auto">
              <a:xfrm>
                <a:off x="2833" y="3834"/>
                <a:ext cx="212" cy="54"/>
                <a:chOff x="2468" y="1332"/>
                <a:chExt cx="310" cy="60"/>
              </a:xfrm>
            </p:grpSpPr>
            <p:sp>
              <p:nvSpPr>
                <p:cNvPr id="55373" name="Freeform 60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74" name="Freeform 60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371" name="Line 609"/>
              <p:cNvSpPr>
                <a:spLocks noChangeShapeType="1"/>
              </p:cNvSpPr>
              <p:nvPr/>
            </p:nvSpPr>
            <p:spPr bwMode="auto">
              <a:xfrm>
                <a:off x="2760" y="3858"/>
                <a:ext cx="0" cy="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72" name="Line 610"/>
              <p:cNvSpPr>
                <a:spLocks noChangeShapeType="1"/>
              </p:cNvSpPr>
              <p:nvPr/>
            </p:nvSpPr>
            <p:spPr bwMode="auto">
              <a:xfrm>
                <a:off x="3133" y="3862"/>
                <a:ext cx="0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55303" name="Picture 53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9493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4" name="Rectangle 2"/>
          <p:cNvSpPr>
            <a:spLocks noGrp="1" noChangeArrowheads="1"/>
          </p:cNvSpPr>
          <p:nvPr>
            <p:ph type="title"/>
          </p:nvPr>
        </p:nvSpPr>
        <p:spPr>
          <a:xfrm>
            <a:off x="511175" y="230188"/>
            <a:ext cx="7772400" cy="985837"/>
          </a:xfrm>
        </p:spPr>
        <p:txBody>
          <a:bodyPr/>
          <a:lstStyle/>
          <a:p>
            <a:r>
              <a:rPr lang="en-US" sz="4000" smtClean="0">
                <a:ea typeface="ＭＳ Ｐゴシック" pitchFamily="34" charset="-128"/>
              </a:rPr>
              <a:t>Virtual circuits: signaling protocols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553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7225" y="1385888"/>
            <a:ext cx="6534150" cy="139065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used to setup, maintain  teardown VC</a:t>
            </a:r>
          </a:p>
          <a:p>
            <a:r>
              <a:rPr lang="en-US" smtClean="0">
                <a:ea typeface="ＭＳ Ｐゴシック" pitchFamily="34" charset="-128"/>
              </a:rPr>
              <a:t>used in ATM, frame-relay, X.25</a:t>
            </a:r>
          </a:p>
          <a:p>
            <a:r>
              <a:rPr lang="en-US" smtClean="0">
                <a:ea typeface="ＭＳ Ｐゴシック" pitchFamily="34" charset="-128"/>
              </a:rPr>
              <a:t>not used in today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Internet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55306" name="Line 101"/>
          <p:cNvSpPr>
            <a:spLocks noChangeShapeType="1"/>
          </p:cNvSpPr>
          <p:nvPr/>
        </p:nvSpPr>
        <p:spPr bwMode="auto">
          <a:xfrm rot="5400000" flipV="1">
            <a:off x="2725738" y="4348162"/>
            <a:ext cx="6350" cy="157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7" name="Freeform 107"/>
          <p:cNvSpPr>
            <a:spLocks/>
          </p:cNvSpPr>
          <p:nvPr/>
        </p:nvSpPr>
        <p:spPr bwMode="auto">
          <a:xfrm>
            <a:off x="4086225" y="4899025"/>
            <a:ext cx="466725" cy="263525"/>
          </a:xfrm>
          <a:custGeom>
            <a:avLst/>
            <a:gdLst>
              <a:gd name="T0" fmla="*/ 0 w 294"/>
              <a:gd name="T1" fmla="*/ 2147483647 h 166"/>
              <a:gd name="T2" fmla="*/ 2147483647 w 294"/>
              <a:gd name="T3" fmla="*/ 0 h 166"/>
              <a:gd name="T4" fmla="*/ 0 60000 65536"/>
              <a:gd name="T5" fmla="*/ 0 60000 65536"/>
              <a:gd name="T6" fmla="*/ 0 w 294"/>
              <a:gd name="T7" fmla="*/ 0 h 166"/>
              <a:gd name="T8" fmla="*/ 294 w 294"/>
              <a:gd name="T9" fmla="*/ 166 h 1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66">
                <a:moveTo>
                  <a:pt x="0" y="166"/>
                </a:moveTo>
                <a:lnTo>
                  <a:pt x="294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Freeform 420"/>
          <p:cNvSpPr>
            <a:spLocks/>
          </p:cNvSpPr>
          <p:nvPr/>
        </p:nvSpPr>
        <p:spPr bwMode="auto">
          <a:xfrm>
            <a:off x="5051425" y="4892675"/>
            <a:ext cx="431800" cy="276225"/>
          </a:xfrm>
          <a:custGeom>
            <a:avLst/>
            <a:gdLst>
              <a:gd name="T0" fmla="*/ 0 w 272"/>
              <a:gd name="T1" fmla="*/ 0 h 174"/>
              <a:gd name="T2" fmla="*/ 2147483647 w 272"/>
              <a:gd name="T3" fmla="*/ 2147483647 h 174"/>
              <a:gd name="T4" fmla="*/ 0 60000 65536"/>
              <a:gd name="T5" fmla="*/ 0 60000 65536"/>
              <a:gd name="T6" fmla="*/ 0 w 272"/>
              <a:gd name="T7" fmla="*/ 0 h 174"/>
              <a:gd name="T8" fmla="*/ 272 w 272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2" h="174">
                <a:moveTo>
                  <a:pt x="0" y="0"/>
                </a:moveTo>
                <a:lnTo>
                  <a:pt x="272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Freeform 421"/>
          <p:cNvSpPr>
            <a:spLocks/>
          </p:cNvSpPr>
          <p:nvPr/>
        </p:nvSpPr>
        <p:spPr bwMode="auto">
          <a:xfrm>
            <a:off x="3986213" y="5284788"/>
            <a:ext cx="481012" cy="238125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Freeform 422"/>
          <p:cNvSpPr>
            <a:spLocks/>
          </p:cNvSpPr>
          <p:nvPr/>
        </p:nvSpPr>
        <p:spPr bwMode="auto">
          <a:xfrm>
            <a:off x="5029200" y="5273675"/>
            <a:ext cx="558800" cy="234950"/>
          </a:xfrm>
          <a:custGeom>
            <a:avLst/>
            <a:gdLst>
              <a:gd name="T0" fmla="*/ 0 w 352"/>
              <a:gd name="T1" fmla="*/ 2147483647 h 148"/>
              <a:gd name="T2" fmla="*/ 2147483647 w 352"/>
              <a:gd name="T3" fmla="*/ 0 h 148"/>
              <a:gd name="T4" fmla="*/ 0 60000 65536"/>
              <a:gd name="T5" fmla="*/ 0 60000 65536"/>
              <a:gd name="T6" fmla="*/ 0 w 352"/>
              <a:gd name="T7" fmla="*/ 0 h 148"/>
              <a:gd name="T8" fmla="*/ 352 w 352"/>
              <a:gd name="T9" fmla="*/ 148 h 1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2" h="148">
                <a:moveTo>
                  <a:pt x="0" y="148"/>
                </a:moveTo>
                <a:lnTo>
                  <a:pt x="35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1" name="Freeform 423"/>
          <p:cNvSpPr>
            <a:spLocks/>
          </p:cNvSpPr>
          <p:nvPr/>
        </p:nvSpPr>
        <p:spPr bwMode="auto">
          <a:xfrm>
            <a:off x="5600700" y="5314950"/>
            <a:ext cx="206375" cy="50800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Freeform 424"/>
          <p:cNvSpPr>
            <a:spLocks/>
          </p:cNvSpPr>
          <p:nvPr/>
        </p:nvSpPr>
        <p:spPr bwMode="auto">
          <a:xfrm>
            <a:off x="4365625" y="5848350"/>
            <a:ext cx="736600" cy="74613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3" name="Freeform 425"/>
          <p:cNvSpPr>
            <a:spLocks/>
          </p:cNvSpPr>
          <p:nvPr/>
        </p:nvSpPr>
        <p:spPr bwMode="auto">
          <a:xfrm>
            <a:off x="3829050" y="5308600"/>
            <a:ext cx="193675" cy="425450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Line 439"/>
          <p:cNvSpPr>
            <a:spLocks noChangeShapeType="1"/>
          </p:cNvSpPr>
          <p:nvPr/>
        </p:nvSpPr>
        <p:spPr bwMode="auto">
          <a:xfrm rot="-5400000" flipH="1" flipV="1">
            <a:off x="6745288" y="4548187"/>
            <a:ext cx="0" cy="136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041" name="Text Box 449"/>
          <p:cNvSpPr txBox="1">
            <a:spLocks noChangeArrowheads="1"/>
          </p:cNvSpPr>
          <p:nvPr/>
        </p:nvSpPr>
        <p:spPr bwMode="auto">
          <a:xfrm>
            <a:off x="2062163" y="4470400"/>
            <a:ext cx="1400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1800">
                <a:solidFill>
                  <a:srgbClr val="CC0000"/>
                </a:solidFill>
                <a:latin typeface="Gill Sans MT" pitchFamily="34" charset="0"/>
              </a:rPr>
              <a:t>1. initiate call</a:t>
            </a:r>
            <a:endParaRPr lang="en-US">
              <a:solidFill>
                <a:srgbClr val="CC0000"/>
              </a:solidFill>
              <a:latin typeface="Gill Sans MT" pitchFamily="34" charset="0"/>
            </a:endParaRPr>
          </a:p>
        </p:txBody>
      </p:sp>
      <p:sp>
        <p:nvSpPr>
          <p:cNvPr id="111043" name="Freeform 451"/>
          <p:cNvSpPr>
            <a:spLocks/>
          </p:cNvSpPr>
          <p:nvPr/>
        </p:nvSpPr>
        <p:spPr bwMode="auto">
          <a:xfrm>
            <a:off x="2057400" y="4822825"/>
            <a:ext cx="5305425" cy="862013"/>
          </a:xfrm>
          <a:custGeom>
            <a:avLst/>
            <a:gdLst>
              <a:gd name="T0" fmla="*/ 0 w 3342"/>
              <a:gd name="T1" fmla="*/ 0 h 543"/>
              <a:gd name="T2" fmla="*/ 2147483647 w 3342"/>
              <a:gd name="T3" fmla="*/ 2147483647 h 543"/>
              <a:gd name="T4" fmla="*/ 2147483647 w 3342"/>
              <a:gd name="T5" fmla="*/ 2147483647 h 543"/>
              <a:gd name="T6" fmla="*/ 2147483647 w 3342"/>
              <a:gd name="T7" fmla="*/ 2147483647 h 543"/>
              <a:gd name="T8" fmla="*/ 2147483647 w 3342"/>
              <a:gd name="T9" fmla="*/ 2147483647 h 543"/>
              <a:gd name="T10" fmla="*/ 2147483647 w 3342"/>
              <a:gd name="T11" fmla="*/ 2147483647 h 543"/>
              <a:gd name="T12" fmla="*/ 2147483647 w 3342"/>
              <a:gd name="T13" fmla="*/ 2147483647 h 543"/>
              <a:gd name="T14" fmla="*/ 2147483647 w 334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342"/>
              <a:gd name="T25" fmla="*/ 0 h 543"/>
              <a:gd name="T26" fmla="*/ 3342 w 334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342" h="543">
                <a:moveTo>
                  <a:pt x="0" y="0"/>
                </a:moveTo>
                <a:lnTo>
                  <a:pt x="3" y="234"/>
                </a:lnTo>
                <a:lnTo>
                  <a:pt x="939" y="234"/>
                </a:lnTo>
                <a:lnTo>
                  <a:pt x="1617" y="543"/>
                </a:lnTo>
                <a:lnTo>
                  <a:pt x="1818" y="543"/>
                </a:lnTo>
                <a:lnTo>
                  <a:pt x="2364" y="300"/>
                </a:lnTo>
                <a:lnTo>
                  <a:pt x="3342" y="306"/>
                </a:lnTo>
                <a:lnTo>
                  <a:pt x="3336" y="1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044" name="Text Box 452"/>
          <p:cNvSpPr txBox="1">
            <a:spLocks noChangeArrowheads="1"/>
          </p:cNvSpPr>
          <p:nvPr/>
        </p:nvSpPr>
        <p:spPr bwMode="auto">
          <a:xfrm>
            <a:off x="5734050" y="4537075"/>
            <a:ext cx="1603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1800">
                <a:solidFill>
                  <a:srgbClr val="CC0000"/>
                </a:solidFill>
                <a:latin typeface="Gill Sans MT" pitchFamily="34" charset="0"/>
              </a:rPr>
              <a:t>2. incoming call</a:t>
            </a:r>
            <a:endParaRPr lang="en-US">
              <a:solidFill>
                <a:srgbClr val="CC0000"/>
              </a:solidFill>
              <a:latin typeface="Gill Sans MT" pitchFamily="34" charset="0"/>
            </a:endParaRPr>
          </a:p>
        </p:txBody>
      </p:sp>
      <p:sp>
        <p:nvSpPr>
          <p:cNvPr id="111045" name="Text Box 453"/>
          <p:cNvSpPr txBox="1">
            <a:spLocks noChangeArrowheads="1"/>
          </p:cNvSpPr>
          <p:nvPr/>
        </p:nvSpPr>
        <p:spPr bwMode="auto">
          <a:xfrm>
            <a:off x="5899150" y="42037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1800">
                <a:solidFill>
                  <a:srgbClr val="CC0000"/>
                </a:solidFill>
                <a:latin typeface="Gill Sans MT" pitchFamily="34" charset="0"/>
              </a:rPr>
              <a:t>3. accept call</a:t>
            </a:r>
            <a:endParaRPr lang="en-US">
              <a:solidFill>
                <a:srgbClr val="CC0000"/>
              </a:solidFill>
              <a:latin typeface="Gill Sans MT" pitchFamily="34" charset="0"/>
            </a:endParaRPr>
          </a:p>
        </p:txBody>
      </p:sp>
      <p:sp>
        <p:nvSpPr>
          <p:cNvPr id="111046" name="Freeform 454"/>
          <p:cNvSpPr>
            <a:spLocks/>
          </p:cNvSpPr>
          <p:nvPr/>
        </p:nvSpPr>
        <p:spPr bwMode="auto">
          <a:xfrm>
            <a:off x="2173288" y="4470400"/>
            <a:ext cx="5057775" cy="1123950"/>
          </a:xfrm>
          <a:custGeom>
            <a:avLst/>
            <a:gdLst>
              <a:gd name="T0" fmla="*/ 0 w 3186"/>
              <a:gd name="T1" fmla="*/ 2147483647 h 708"/>
              <a:gd name="T2" fmla="*/ 0 w 3186"/>
              <a:gd name="T3" fmla="*/ 2147483647 h 708"/>
              <a:gd name="T4" fmla="*/ 2147483647 w 3186"/>
              <a:gd name="T5" fmla="*/ 2147483647 h 708"/>
              <a:gd name="T6" fmla="*/ 2147483647 w 3186"/>
              <a:gd name="T7" fmla="*/ 2147483647 h 708"/>
              <a:gd name="T8" fmla="*/ 2147483647 w 3186"/>
              <a:gd name="T9" fmla="*/ 2147483647 h 708"/>
              <a:gd name="T10" fmla="*/ 2147483647 w 3186"/>
              <a:gd name="T11" fmla="*/ 2147483647 h 708"/>
              <a:gd name="T12" fmla="*/ 2147483647 w 3186"/>
              <a:gd name="T13" fmla="*/ 2147483647 h 708"/>
              <a:gd name="T14" fmla="*/ 2147483647 w 3186"/>
              <a:gd name="T15" fmla="*/ 0 h 7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86"/>
              <a:gd name="T25" fmla="*/ 0 h 708"/>
              <a:gd name="T26" fmla="*/ 3186 w 3186"/>
              <a:gd name="T27" fmla="*/ 708 h 7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86" h="708">
                <a:moveTo>
                  <a:pt x="0" y="12"/>
                </a:moveTo>
                <a:lnTo>
                  <a:pt x="0" y="381"/>
                </a:lnTo>
                <a:lnTo>
                  <a:pt x="882" y="384"/>
                </a:lnTo>
                <a:lnTo>
                  <a:pt x="1551" y="708"/>
                </a:lnTo>
                <a:lnTo>
                  <a:pt x="1742" y="708"/>
                </a:lnTo>
                <a:lnTo>
                  <a:pt x="2273" y="476"/>
                </a:lnTo>
                <a:lnTo>
                  <a:pt x="3186" y="470"/>
                </a:lnTo>
                <a:lnTo>
                  <a:pt x="3180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047" name="Text Box 455"/>
          <p:cNvSpPr txBox="1">
            <a:spLocks noChangeArrowheads="1"/>
          </p:cNvSpPr>
          <p:nvPr/>
        </p:nvSpPr>
        <p:spPr bwMode="auto">
          <a:xfrm>
            <a:off x="2012950" y="4184650"/>
            <a:ext cx="173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1800">
                <a:solidFill>
                  <a:srgbClr val="CC0000"/>
                </a:solidFill>
                <a:latin typeface="Gill Sans MT" pitchFamily="34" charset="0"/>
              </a:rPr>
              <a:t>4. call connected</a:t>
            </a:r>
            <a:endParaRPr lang="en-US">
              <a:solidFill>
                <a:srgbClr val="CC0000"/>
              </a:solidFill>
              <a:latin typeface="Gill Sans MT" pitchFamily="34" charset="0"/>
            </a:endParaRPr>
          </a:p>
        </p:txBody>
      </p:sp>
      <p:sp>
        <p:nvSpPr>
          <p:cNvPr id="111048" name="Text Box 456"/>
          <p:cNvSpPr txBox="1">
            <a:spLocks noChangeArrowheads="1"/>
          </p:cNvSpPr>
          <p:nvPr/>
        </p:nvSpPr>
        <p:spPr bwMode="auto">
          <a:xfrm>
            <a:off x="2084388" y="3879850"/>
            <a:ext cx="1897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1800">
                <a:solidFill>
                  <a:srgbClr val="000099"/>
                </a:solidFill>
                <a:latin typeface="Gill Sans MT" pitchFamily="34" charset="0"/>
              </a:rPr>
              <a:t>5. data flow begins</a:t>
            </a:r>
            <a:endParaRPr lang="en-US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111049" name="Text Box 457"/>
          <p:cNvSpPr txBox="1">
            <a:spLocks noChangeArrowheads="1"/>
          </p:cNvSpPr>
          <p:nvPr/>
        </p:nvSpPr>
        <p:spPr bwMode="auto">
          <a:xfrm>
            <a:off x="5740400" y="3832225"/>
            <a:ext cx="1531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1800">
                <a:solidFill>
                  <a:srgbClr val="000099"/>
                </a:solidFill>
                <a:latin typeface="Gill Sans MT" pitchFamily="34" charset="0"/>
              </a:rPr>
              <a:t>6. receive data</a:t>
            </a:r>
            <a:endParaRPr lang="en-US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111050" name="Freeform 458"/>
          <p:cNvSpPr>
            <a:spLocks/>
          </p:cNvSpPr>
          <p:nvPr/>
        </p:nvSpPr>
        <p:spPr bwMode="auto">
          <a:xfrm>
            <a:off x="2228850" y="4146550"/>
            <a:ext cx="4895850" cy="1343025"/>
          </a:xfrm>
          <a:custGeom>
            <a:avLst/>
            <a:gdLst>
              <a:gd name="T0" fmla="*/ 0 w 3084"/>
              <a:gd name="T1" fmla="*/ 2147483647 h 846"/>
              <a:gd name="T2" fmla="*/ 0 w 3084"/>
              <a:gd name="T3" fmla="*/ 2147483647 h 846"/>
              <a:gd name="T4" fmla="*/ 2147483647 w 3084"/>
              <a:gd name="T5" fmla="*/ 2147483647 h 846"/>
              <a:gd name="T6" fmla="*/ 2147483647 w 3084"/>
              <a:gd name="T7" fmla="*/ 2147483647 h 846"/>
              <a:gd name="T8" fmla="*/ 2147483647 w 3084"/>
              <a:gd name="T9" fmla="*/ 2147483647 h 846"/>
              <a:gd name="T10" fmla="*/ 2147483647 w 3084"/>
              <a:gd name="T11" fmla="*/ 2147483647 h 846"/>
              <a:gd name="T12" fmla="*/ 2147483647 w 3084"/>
              <a:gd name="T13" fmla="*/ 2147483647 h 846"/>
              <a:gd name="T14" fmla="*/ 2147483647 w 3084"/>
              <a:gd name="T15" fmla="*/ 0 h 8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084"/>
              <a:gd name="T25" fmla="*/ 0 h 846"/>
              <a:gd name="T26" fmla="*/ 3084 w 3084"/>
              <a:gd name="T27" fmla="*/ 846 h 84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084" h="846">
                <a:moveTo>
                  <a:pt x="0" y="18"/>
                </a:moveTo>
                <a:lnTo>
                  <a:pt x="0" y="531"/>
                </a:lnTo>
                <a:lnTo>
                  <a:pt x="846" y="534"/>
                </a:lnTo>
                <a:lnTo>
                  <a:pt x="1485" y="846"/>
                </a:lnTo>
                <a:lnTo>
                  <a:pt x="1698" y="843"/>
                </a:lnTo>
                <a:lnTo>
                  <a:pt x="2238" y="633"/>
                </a:lnTo>
                <a:lnTo>
                  <a:pt x="3084" y="633"/>
                </a:lnTo>
                <a:lnTo>
                  <a:pt x="3081" y="0"/>
                </a:lnTo>
              </a:path>
            </a:pathLst>
          </a:custGeom>
          <a:noFill/>
          <a:ln w="571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324" name="Group 668"/>
          <p:cNvGrpSpPr>
            <a:grpSpLocks/>
          </p:cNvGrpSpPr>
          <p:nvPr/>
        </p:nvGrpSpPr>
        <p:grpSpPr bwMode="auto">
          <a:xfrm>
            <a:off x="0" y="3627438"/>
            <a:ext cx="2039938" cy="2427287"/>
            <a:chOff x="0" y="2285"/>
            <a:chExt cx="1285" cy="1529"/>
          </a:xfrm>
        </p:grpSpPr>
        <p:sp>
          <p:nvSpPr>
            <p:cNvPr id="55352" name="Freeform 551"/>
            <p:cNvSpPr>
              <a:spLocks/>
            </p:cNvSpPr>
            <p:nvPr/>
          </p:nvSpPr>
          <p:spPr bwMode="auto">
            <a:xfrm>
              <a:off x="211" y="2297"/>
              <a:ext cx="990" cy="1124"/>
            </a:xfrm>
            <a:custGeom>
              <a:avLst/>
              <a:gdLst>
                <a:gd name="T0" fmla="*/ 0 w 990"/>
                <a:gd name="T1" fmla="*/ 1089 h 1124"/>
                <a:gd name="T2" fmla="*/ 161 w 990"/>
                <a:gd name="T3" fmla="*/ 0 h 1124"/>
                <a:gd name="T4" fmla="*/ 210 w 990"/>
                <a:gd name="T5" fmla="*/ 899 h 1124"/>
                <a:gd name="T6" fmla="*/ 962 w 990"/>
                <a:gd name="T7" fmla="*/ 906 h 1124"/>
                <a:gd name="T8" fmla="*/ 990 w 990"/>
                <a:gd name="T9" fmla="*/ 990 h 1124"/>
                <a:gd name="T10" fmla="*/ 210 w 990"/>
                <a:gd name="T11" fmla="*/ 1124 h 1124"/>
                <a:gd name="T12" fmla="*/ 0 w 990"/>
                <a:gd name="T13" fmla="*/ 1089 h 1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90"/>
                <a:gd name="T22" fmla="*/ 0 h 1124"/>
                <a:gd name="T23" fmla="*/ 990 w 990"/>
                <a:gd name="T24" fmla="*/ 1124 h 11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90" h="1124">
                  <a:moveTo>
                    <a:pt x="0" y="1089"/>
                  </a:moveTo>
                  <a:lnTo>
                    <a:pt x="161" y="0"/>
                  </a:lnTo>
                  <a:lnTo>
                    <a:pt x="210" y="899"/>
                  </a:lnTo>
                  <a:lnTo>
                    <a:pt x="962" y="906"/>
                  </a:lnTo>
                  <a:lnTo>
                    <a:pt x="990" y="990"/>
                  </a:lnTo>
                  <a:lnTo>
                    <a:pt x="210" y="1124"/>
                  </a:lnTo>
                  <a:lnTo>
                    <a:pt x="0" y="1089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53" name="Rectangle 403"/>
            <p:cNvSpPr>
              <a:spLocks noChangeArrowheads="1"/>
            </p:cNvSpPr>
            <p:nvPr/>
          </p:nvSpPr>
          <p:spPr bwMode="auto">
            <a:xfrm>
              <a:off x="415" y="2285"/>
              <a:ext cx="820" cy="94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4" name="Rectangle 404"/>
            <p:cNvSpPr>
              <a:spLocks noChangeArrowheads="1"/>
            </p:cNvSpPr>
            <p:nvPr/>
          </p:nvSpPr>
          <p:spPr bwMode="auto">
            <a:xfrm>
              <a:off x="375" y="2314"/>
              <a:ext cx="837" cy="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5" name="Rectangle 405"/>
            <p:cNvSpPr>
              <a:spLocks noChangeArrowheads="1"/>
            </p:cNvSpPr>
            <p:nvPr/>
          </p:nvSpPr>
          <p:spPr bwMode="auto">
            <a:xfrm>
              <a:off x="379" y="2716"/>
              <a:ext cx="831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6" name="Text Box 406"/>
            <p:cNvSpPr txBox="1">
              <a:spLocks noChangeArrowheads="1"/>
            </p:cNvSpPr>
            <p:nvPr/>
          </p:nvSpPr>
          <p:spPr bwMode="auto">
            <a:xfrm>
              <a:off x="298" y="2292"/>
              <a:ext cx="987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sz="2000"/>
                <a:t>application</a:t>
              </a:r>
            </a:p>
            <a:p>
              <a:pPr algn="ctr"/>
              <a:r>
                <a:rPr lang="en-US" sz="2000"/>
                <a:t>transport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</a:rPr>
                <a:t>network</a:t>
              </a:r>
              <a:endParaRPr lang="en-US" sz="2000"/>
            </a:p>
            <a:p>
              <a:pPr algn="ctr"/>
              <a:r>
                <a:rPr lang="en-US" sz="2000"/>
                <a:t>data link</a:t>
              </a:r>
            </a:p>
            <a:p>
              <a:pPr algn="ctr"/>
              <a:r>
                <a:rPr lang="en-US" sz="2000"/>
                <a:t>physical</a:t>
              </a:r>
            </a:p>
          </p:txBody>
        </p:sp>
        <p:sp>
          <p:nvSpPr>
            <p:cNvPr id="55357" name="Line 533"/>
            <p:cNvSpPr>
              <a:spLocks noChangeShapeType="1"/>
            </p:cNvSpPr>
            <p:nvPr/>
          </p:nvSpPr>
          <p:spPr bwMode="auto">
            <a:xfrm>
              <a:off x="374" y="2714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58" name="Line 534"/>
            <p:cNvSpPr>
              <a:spLocks noChangeShapeType="1"/>
            </p:cNvSpPr>
            <p:nvPr/>
          </p:nvSpPr>
          <p:spPr bwMode="auto">
            <a:xfrm>
              <a:off x="374" y="2908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59" name="Line 535"/>
            <p:cNvSpPr>
              <a:spLocks noChangeShapeType="1"/>
            </p:cNvSpPr>
            <p:nvPr/>
          </p:nvSpPr>
          <p:spPr bwMode="auto">
            <a:xfrm>
              <a:off x="372" y="3092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60" name="Line 536"/>
            <p:cNvSpPr>
              <a:spLocks noChangeShapeType="1"/>
            </p:cNvSpPr>
            <p:nvPr/>
          </p:nvSpPr>
          <p:spPr bwMode="auto">
            <a:xfrm>
              <a:off x="374" y="2520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5361" name="Group 548"/>
            <p:cNvGrpSpPr>
              <a:grpSpLocks/>
            </p:cNvGrpSpPr>
            <p:nvPr/>
          </p:nvGrpSpPr>
          <p:grpSpPr bwMode="auto">
            <a:xfrm>
              <a:off x="0" y="3341"/>
              <a:ext cx="454" cy="473"/>
              <a:chOff x="-44" y="1473"/>
              <a:chExt cx="981" cy="1105"/>
            </a:xfrm>
          </p:grpSpPr>
          <p:pic>
            <p:nvPicPr>
              <p:cNvPr id="55362" name="Picture 54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363" name="Freeform 55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176 w 356"/>
                  <a:gd name="T3" fmla="*/ 248 h 368"/>
                  <a:gd name="T4" fmla="*/ 4954 w 356"/>
                  <a:gd name="T5" fmla="*/ 5173 h 368"/>
                  <a:gd name="T6" fmla="*/ 1092 w 356"/>
                  <a:gd name="T7" fmla="*/ 646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55325" name="Group 556"/>
          <p:cNvGrpSpPr>
            <a:grpSpLocks/>
          </p:cNvGrpSpPr>
          <p:nvPr/>
        </p:nvGrpSpPr>
        <p:grpSpPr bwMode="auto">
          <a:xfrm>
            <a:off x="4479925" y="4721225"/>
            <a:ext cx="600075" cy="287338"/>
            <a:chOff x="4396" y="1245"/>
            <a:chExt cx="672" cy="248"/>
          </a:xfrm>
        </p:grpSpPr>
        <p:sp>
          <p:nvSpPr>
            <p:cNvPr id="5534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534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534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5347" name="Group 56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5350" name="Freeform 56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51" name="Freeform 56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48" name="Line 563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9" name="Line 56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26" name="Group 565"/>
          <p:cNvGrpSpPr>
            <a:grpSpLocks/>
          </p:cNvGrpSpPr>
          <p:nvPr/>
        </p:nvGrpSpPr>
        <p:grpSpPr bwMode="auto">
          <a:xfrm>
            <a:off x="5033963" y="5721350"/>
            <a:ext cx="600075" cy="287338"/>
            <a:chOff x="4396" y="1245"/>
            <a:chExt cx="672" cy="248"/>
          </a:xfrm>
        </p:grpSpPr>
        <p:sp>
          <p:nvSpPr>
            <p:cNvPr id="5533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533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533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5339" name="Group 569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5342" name="Freeform 57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43" name="Freeform 57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40" name="Line 572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1" name="Line 573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27" name="Group 574"/>
          <p:cNvGrpSpPr>
            <a:grpSpLocks/>
          </p:cNvGrpSpPr>
          <p:nvPr/>
        </p:nvGrpSpPr>
        <p:grpSpPr bwMode="auto">
          <a:xfrm>
            <a:off x="3814763" y="5673725"/>
            <a:ext cx="600075" cy="287338"/>
            <a:chOff x="4396" y="1245"/>
            <a:chExt cx="672" cy="248"/>
          </a:xfrm>
        </p:grpSpPr>
        <p:sp>
          <p:nvSpPr>
            <p:cNvPr id="5532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532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533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5331" name="Group 578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5334" name="Freeform 57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5" name="Freeform 58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32" name="Line 581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3" name="Line 582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11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41" grpId="0" autoUpdateAnimBg="0"/>
      <p:bldP spid="111043" grpId="0" animBg="1"/>
      <p:bldP spid="111044" grpId="0" autoUpdateAnimBg="0"/>
      <p:bldP spid="111045" grpId="0" autoUpdateAnimBg="0"/>
      <p:bldP spid="111046" grpId="0" animBg="1"/>
      <p:bldP spid="111047" grpId="0" autoUpdateAnimBg="0"/>
      <p:bldP spid="111048" grpId="0" autoUpdateAnimBg="0"/>
      <p:bldP spid="111049" grpId="0" autoUpdateAnimBg="0"/>
      <p:bldP spid="1110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Network Layer</a:t>
            </a:r>
          </a:p>
        </p:txBody>
      </p:sp>
      <p:sp>
        <p:nvSpPr>
          <p:cNvPr id="563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4-</a:t>
            </a:r>
            <a:fld id="{EF5CDF84-C4BD-4300-99A1-E72C3FDDE7F5}" type="slidenum">
              <a:rPr lang="en-US" sz="1200">
                <a:latin typeface="Tahoma" pitchFamily="34" charset="0"/>
              </a:rPr>
              <a:pPr/>
              <a:t>16</a:t>
            </a:fld>
            <a:endParaRPr lang="en-US" sz="1200">
              <a:latin typeface="Tahoma" pitchFamily="34" charset="0"/>
            </a:endParaRPr>
          </a:p>
        </p:txBody>
      </p:sp>
      <p:pic>
        <p:nvPicPr>
          <p:cNvPr id="56323" name="Picture 22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79216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133350"/>
            <a:ext cx="7772400" cy="898525"/>
          </a:xfrm>
        </p:spPr>
        <p:txBody>
          <a:bodyPr/>
          <a:lstStyle/>
          <a:p>
            <a:r>
              <a:rPr lang="en-US" sz="4000" smtClean="0">
                <a:ea typeface="ＭＳ Ｐゴシック" pitchFamily="34" charset="-128"/>
              </a:rPr>
              <a:t>Datagram networks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2788" y="1104900"/>
            <a:ext cx="8070850" cy="2276475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no call setup at network layer</a:t>
            </a:r>
          </a:p>
          <a:p>
            <a:r>
              <a:rPr lang="en-US" smtClean="0">
                <a:ea typeface="ＭＳ Ｐゴシック" pitchFamily="34" charset="-128"/>
              </a:rPr>
              <a:t>routers: no state about end-to-end connections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no network-level concept of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connection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endParaRPr lang="en-US" altLang="ja-JP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packets forwarded using destination host address</a:t>
            </a:r>
          </a:p>
        </p:txBody>
      </p:sp>
      <p:sp>
        <p:nvSpPr>
          <p:cNvPr id="111736" name="Text Box 120"/>
          <p:cNvSpPr txBox="1">
            <a:spLocks noChangeArrowheads="1"/>
          </p:cNvSpPr>
          <p:nvPr/>
        </p:nvSpPr>
        <p:spPr bwMode="auto">
          <a:xfrm>
            <a:off x="1900238" y="4295775"/>
            <a:ext cx="207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1800">
                <a:solidFill>
                  <a:srgbClr val="CC0000"/>
                </a:solidFill>
              </a:rPr>
              <a:t>1. send datagrams</a:t>
            </a:r>
            <a:endParaRPr lang="en-US">
              <a:solidFill>
                <a:srgbClr val="CC0000"/>
              </a:solidFill>
            </a:endParaRPr>
          </a:p>
        </p:txBody>
      </p:sp>
      <p:grpSp>
        <p:nvGrpSpPr>
          <p:cNvPr id="56327" name="Group 458"/>
          <p:cNvGrpSpPr>
            <a:grpSpLocks/>
          </p:cNvGrpSpPr>
          <p:nvPr/>
        </p:nvGrpSpPr>
        <p:grpSpPr bwMode="auto">
          <a:xfrm>
            <a:off x="6865938" y="3735388"/>
            <a:ext cx="2006600" cy="2416175"/>
            <a:chOff x="4325" y="2353"/>
            <a:chExt cx="1264" cy="1522"/>
          </a:xfrm>
        </p:grpSpPr>
        <p:sp>
          <p:nvSpPr>
            <p:cNvPr id="56432" name="Freeform 459"/>
            <p:cNvSpPr>
              <a:spLocks/>
            </p:cNvSpPr>
            <p:nvPr/>
          </p:nvSpPr>
          <p:spPr bwMode="auto">
            <a:xfrm>
              <a:off x="4536" y="2358"/>
              <a:ext cx="990" cy="1124"/>
            </a:xfrm>
            <a:custGeom>
              <a:avLst/>
              <a:gdLst>
                <a:gd name="T0" fmla="*/ 0 w 990"/>
                <a:gd name="T1" fmla="*/ 1089 h 1124"/>
                <a:gd name="T2" fmla="*/ 161 w 990"/>
                <a:gd name="T3" fmla="*/ 0 h 1124"/>
                <a:gd name="T4" fmla="*/ 210 w 990"/>
                <a:gd name="T5" fmla="*/ 899 h 1124"/>
                <a:gd name="T6" fmla="*/ 962 w 990"/>
                <a:gd name="T7" fmla="*/ 906 h 1124"/>
                <a:gd name="T8" fmla="*/ 990 w 990"/>
                <a:gd name="T9" fmla="*/ 990 h 1124"/>
                <a:gd name="T10" fmla="*/ 210 w 990"/>
                <a:gd name="T11" fmla="*/ 1124 h 1124"/>
                <a:gd name="T12" fmla="*/ 0 w 990"/>
                <a:gd name="T13" fmla="*/ 1089 h 1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90"/>
                <a:gd name="T22" fmla="*/ 0 h 1124"/>
                <a:gd name="T23" fmla="*/ 990 w 990"/>
                <a:gd name="T24" fmla="*/ 1124 h 11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90" h="1124">
                  <a:moveTo>
                    <a:pt x="0" y="1089"/>
                  </a:moveTo>
                  <a:lnTo>
                    <a:pt x="161" y="0"/>
                  </a:lnTo>
                  <a:lnTo>
                    <a:pt x="210" y="899"/>
                  </a:lnTo>
                  <a:lnTo>
                    <a:pt x="962" y="906"/>
                  </a:lnTo>
                  <a:lnTo>
                    <a:pt x="990" y="990"/>
                  </a:lnTo>
                  <a:lnTo>
                    <a:pt x="210" y="1124"/>
                  </a:lnTo>
                  <a:lnTo>
                    <a:pt x="0" y="1089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6433" name="Group 460"/>
            <p:cNvGrpSpPr>
              <a:grpSpLocks/>
            </p:cNvGrpSpPr>
            <p:nvPr/>
          </p:nvGrpSpPr>
          <p:grpSpPr bwMode="auto">
            <a:xfrm>
              <a:off x="4325" y="3402"/>
              <a:ext cx="454" cy="473"/>
              <a:chOff x="-44" y="1473"/>
              <a:chExt cx="981" cy="1105"/>
            </a:xfrm>
          </p:grpSpPr>
          <p:pic>
            <p:nvPicPr>
              <p:cNvPr id="56442" name="Picture 46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443" name="Freeform 46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176 w 356"/>
                  <a:gd name="T3" fmla="*/ 248 h 368"/>
                  <a:gd name="T4" fmla="*/ 4954 w 356"/>
                  <a:gd name="T5" fmla="*/ 5173 h 368"/>
                  <a:gd name="T6" fmla="*/ 1092 w 356"/>
                  <a:gd name="T7" fmla="*/ 646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6434" name="Rectangle 463"/>
            <p:cNvSpPr>
              <a:spLocks noChangeArrowheads="1"/>
            </p:cNvSpPr>
            <p:nvPr/>
          </p:nvSpPr>
          <p:spPr bwMode="auto">
            <a:xfrm>
              <a:off x="4719" y="2353"/>
              <a:ext cx="820" cy="94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35" name="Rectangle 464"/>
            <p:cNvSpPr>
              <a:spLocks noChangeArrowheads="1"/>
            </p:cNvSpPr>
            <p:nvPr/>
          </p:nvSpPr>
          <p:spPr bwMode="auto">
            <a:xfrm>
              <a:off x="4679" y="2382"/>
              <a:ext cx="837" cy="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36" name="Rectangle 465"/>
            <p:cNvSpPr>
              <a:spLocks noChangeArrowheads="1"/>
            </p:cNvSpPr>
            <p:nvPr/>
          </p:nvSpPr>
          <p:spPr bwMode="auto">
            <a:xfrm>
              <a:off x="4683" y="2784"/>
              <a:ext cx="831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37" name="Text Box 466"/>
            <p:cNvSpPr txBox="1">
              <a:spLocks noChangeArrowheads="1"/>
            </p:cNvSpPr>
            <p:nvPr/>
          </p:nvSpPr>
          <p:spPr bwMode="auto">
            <a:xfrm>
              <a:off x="4602" y="2360"/>
              <a:ext cx="987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sz="2000"/>
                <a:t>application</a:t>
              </a:r>
            </a:p>
            <a:p>
              <a:pPr algn="ctr"/>
              <a:r>
                <a:rPr lang="en-US" sz="2000"/>
                <a:t>transport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</a:rPr>
                <a:t>network</a:t>
              </a:r>
              <a:endParaRPr lang="en-US" sz="2000"/>
            </a:p>
            <a:p>
              <a:pPr algn="ctr"/>
              <a:r>
                <a:rPr lang="en-US" sz="2000"/>
                <a:t>data link</a:t>
              </a:r>
            </a:p>
            <a:p>
              <a:pPr algn="ctr"/>
              <a:r>
                <a:rPr lang="en-US" sz="2000"/>
                <a:t>physical</a:t>
              </a:r>
            </a:p>
          </p:txBody>
        </p:sp>
        <p:sp>
          <p:nvSpPr>
            <p:cNvPr id="56438" name="Line 467"/>
            <p:cNvSpPr>
              <a:spLocks noChangeShapeType="1"/>
            </p:cNvSpPr>
            <p:nvPr/>
          </p:nvSpPr>
          <p:spPr bwMode="auto">
            <a:xfrm>
              <a:off x="4678" y="2782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439" name="Line 468"/>
            <p:cNvSpPr>
              <a:spLocks noChangeShapeType="1"/>
            </p:cNvSpPr>
            <p:nvPr/>
          </p:nvSpPr>
          <p:spPr bwMode="auto">
            <a:xfrm>
              <a:off x="4678" y="2976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440" name="Line 469"/>
            <p:cNvSpPr>
              <a:spLocks noChangeShapeType="1"/>
            </p:cNvSpPr>
            <p:nvPr/>
          </p:nvSpPr>
          <p:spPr bwMode="auto">
            <a:xfrm>
              <a:off x="4676" y="3160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441" name="Line 470"/>
            <p:cNvSpPr>
              <a:spLocks noChangeShapeType="1"/>
            </p:cNvSpPr>
            <p:nvPr/>
          </p:nvSpPr>
          <p:spPr bwMode="auto">
            <a:xfrm>
              <a:off x="4678" y="2588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328" name="Group 471"/>
          <p:cNvGrpSpPr>
            <a:grpSpLocks/>
          </p:cNvGrpSpPr>
          <p:nvPr/>
        </p:nvGrpSpPr>
        <p:grpSpPr bwMode="auto">
          <a:xfrm>
            <a:off x="0" y="3627438"/>
            <a:ext cx="2039938" cy="2427287"/>
            <a:chOff x="0" y="2285"/>
            <a:chExt cx="1285" cy="1529"/>
          </a:xfrm>
        </p:grpSpPr>
        <p:sp>
          <p:nvSpPr>
            <p:cNvPr id="56420" name="Freeform 472"/>
            <p:cNvSpPr>
              <a:spLocks/>
            </p:cNvSpPr>
            <p:nvPr/>
          </p:nvSpPr>
          <p:spPr bwMode="auto">
            <a:xfrm>
              <a:off x="211" y="2297"/>
              <a:ext cx="990" cy="1124"/>
            </a:xfrm>
            <a:custGeom>
              <a:avLst/>
              <a:gdLst>
                <a:gd name="T0" fmla="*/ 0 w 990"/>
                <a:gd name="T1" fmla="*/ 1089 h 1124"/>
                <a:gd name="T2" fmla="*/ 161 w 990"/>
                <a:gd name="T3" fmla="*/ 0 h 1124"/>
                <a:gd name="T4" fmla="*/ 210 w 990"/>
                <a:gd name="T5" fmla="*/ 899 h 1124"/>
                <a:gd name="T6" fmla="*/ 962 w 990"/>
                <a:gd name="T7" fmla="*/ 906 h 1124"/>
                <a:gd name="T8" fmla="*/ 990 w 990"/>
                <a:gd name="T9" fmla="*/ 990 h 1124"/>
                <a:gd name="T10" fmla="*/ 210 w 990"/>
                <a:gd name="T11" fmla="*/ 1124 h 1124"/>
                <a:gd name="T12" fmla="*/ 0 w 990"/>
                <a:gd name="T13" fmla="*/ 1089 h 1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90"/>
                <a:gd name="T22" fmla="*/ 0 h 1124"/>
                <a:gd name="T23" fmla="*/ 990 w 990"/>
                <a:gd name="T24" fmla="*/ 1124 h 11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90" h="1124">
                  <a:moveTo>
                    <a:pt x="0" y="1089"/>
                  </a:moveTo>
                  <a:lnTo>
                    <a:pt x="161" y="0"/>
                  </a:lnTo>
                  <a:lnTo>
                    <a:pt x="210" y="899"/>
                  </a:lnTo>
                  <a:lnTo>
                    <a:pt x="962" y="906"/>
                  </a:lnTo>
                  <a:lnTo>
                    <a:pt x="990" y="990"/>
                  </a:lnTo>
                  <a:lnTo>
                    <a:pt x="210" y="1124"/>
                  </a:lnTo>
                  <a:lnTo>
                    <a:pt x="0" y="1089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421" name="Rectangle 473"/>
            <p:cNvSpPr>
              <a:spLocks noChangeArrowheads="1"/>
            </p:cNvSpPr>
            <p:nvPr/>
          </p:nvSpPr>
          <p:spPr bwMode="auto">
            <a:xfrm>
              <a:off x="415" y="2285"/>
              <a:ext cx="820" cy="94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22" name="Rectangle 474"/>
            <p:cNvSpPr>
              <a:spLocks noChangeArrowheads="1"/>
            </p:cNvSpPr>
            <p:nvPr/>
          </p:nvSpPr>
          <p:spPr bwMode="auto">
            <a:xfrm>
              <a:off x="375" y="2314"/>
              <a:ext cx="837" cy="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23" name="Rectangle 475"/>
            <p:cNvSpPr>
              <a:spLocks noChangeArrowheads="1"/>
            </p:cNvSpPr>
            <p:nvPr/>
          </p:nvSpPr>
          <p:spPr bwMode="auto">
            <a:xfrm>
              <a:off x="379" y="2716"/>
              <a:ext cx="831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24" name="Text Box 476"/>
            <p:cNvSpPr txBox="1">
              <a:spLocks noChangeArrowheads="1"/>
            </p:cNvSpPr>
            <p:nvPr/>
          </p:nvSpPr>
          <p:spPr bwMode="auto">
            <a:xfrm>
              <a:off x="298" y="2292"/>
              <a:ext cx="987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sz="2000"/>
                <a:t>application</a:t>
              </a:r>
            </a:p>
            <a:p>
              <a:pPr algn="ctr"/>
              <a:r>
                <a:rPr lang="en-US" sz="2000"/>
                <a:t>transport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</a:rPr>
                <a:t>network</a:t>
              </a:r>
              <a:endParaRPr lang="en-US" sz="2000"/>
            </a:p>
            <a:p>
              <a:pPr algn="ctr"/>
              <a:r>
                <a:rPr lang="en-US" sz="2000"/>
                <a:t>data link</a:t>
              </a:r>
            </a:p>
            <a:p>
              <a:pPr algn="ctr"/>
              <a:r>
                <a:rPr lang="en-US" sz="2000"/>
                <a:t>physical</a:t>
              </a:r>
            </a:p>
          </p:txBody>
        </p:sp>
        <p:sp>
          <p:nvSpPr>
            <p:cNvPr id="56425" name="Line 477"/>
            <p:cNvSpPr>
              <a:spLocks noChangeShapeType="1"/>
            </p:cNvSpPr>
            <p:nvPr/>
          </p:nvSpPr>
          <p:spPr bwMode="auto">
            <a:xfrm>
              <a:off x="374" y="2714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426" name="Line 478"/>
            <p:cNvSpPr>
              <a:spLocks noChangeShapeType="1"/>
            </p:cNvSpPr>
            <p:nvPr/>
          </p:nvSpPr>
          <p:spPr bwMode="auto">
            <a:xfrm>
              <a:off x="374" y="2908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427" name="Line 479"/>
            <p:cNvSpPr>
              <a:spLocks noChangeShapeType="1"/>
            </p:cNvSpPr>
            <p:nvPr/>
          </p:nvSpPr>
          <p:spPr bwMode="auto">
            <a:xfrm>
              <a:off x="372" y="3092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428" name="Line 480"/>
            <p:cNvSpPr>
              <a:spLocks noChangeShapeType="1"/>
            </p:cNvSpPr>
            <p:nvPr/>
          </p:nvSpPr>
          <p:spPr bwMode="auto">
            <a:xfrm>
              <a:off x="374" y="2520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6429" name="Group 481"/>
            <p:cNvGrpSpPr>
              <a:grpSpLocks/>
            </p:cNvGrpSpPr>
            <p:nvPr/>
          </p:nvGrpSpPr>
          <p:grpSpPr bwMode="auto">
            <a:xfrm>
              <a:off x="0" y="3341"/>
              <a:ext cx="454" cy="473"/>
              <a:chOff x="-44" y="1473"/>
              <a:chExt cx="981" cy="1105"/>
            </a:xfrm>
          </p:grpSpPr>
          <p:pic>
            <p:nvPicPr>
              <p:cNvPr id="56430" name="Picture 48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431" name="Freeform 48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176 w 356"/>
                  <a:gd name="T3" fmla="*/ 248 h 368"/>
                  <a:gd name="T4" fmla="*/ 4954 w 356"/>
                  <a:gd name="T5" fmla="*/ 5173 h 368"/>
                  <a:gd name="T6" fmla="*/ 1092 w 356"/>
                  <a:gd name="T7" fmla="*/ 646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6329" name="Freeform 484"/>
          <p:cNvSpPr>
            <a:spLocks/>
          </p:cNvSpPr>
          <p:nvPr/>
        </p:nvSpPr>
        <p:spPr bwMode="auto">
          <a:xfrm>
            <a:off x="3371850" y="4608513"/>
            <a:ext cx="2847975" cy="1481137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330" name="Group 485"/>
          <p:cNvGrpSpPr>
            <a:grpSpLocks/>
          </p:cNvGrpSpPr>
          <p:nvPr/>
        </p:nvGrpSpPr>
        <p:grpSpPr bwMode="auto">
          <a:xfrm>
            <a:off x="3486150" y="5016500"/>
            <a:ext cx="2606675" cy="658813"/>
            <a:chOff x="959" y="3814"/>
            <a:chExt cx="1642" cy="415"/>
          </a:xfrm>
        </p:grpSpPr>
        <p:grpSp>
          <p:nvGrpSpPr>
            <p:cNvPr id="56393" name="Group 486"/>
            <p:cNvGrpSpPr>
              <a:grpSpLocks/>
            </p:cNvGrpSpPr>
            <p:nvPr/>
          </p:nvGrpSpPr>
          <p:grpSpPr bwMode="auto">
            <a:xfrm>
              <a:off x="2223" y="3814"/>
              <a:ext cx="378" cy="181"/>
              <a:chOff x="4396" y="1245"/>
              <a:chExt cx="672" cy="248"/>
            </a:xfrm>
          </p:grpSpPr>
          <p:sp>
            <p:nvSpPr>
              <p:cNvPr id="56412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56413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56414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56415" name="Group 490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56418" name="Freeform 49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19" name="Freeform 49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416" name="Line 493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17" name="Line 494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94" name="Group 495"/>
            <p:cNvGrpSpPr>
              <a:grpSpLocks/>
            </p:cNvGrpSpPr>
            <p:nvPr/>
          </p:nvGrpSpPr>
          <p:grpSpPr bwMode="auto">
            <a:xfrm>
              <a:off x="1559" y="4048"/>
              <a:ext cx="378" cy="181"/>
              <a:chOff x="4396" y="1245"/>
              <a:chExt cx="672" cy="248"/>
            </a:xfrm>
          </p:grpSpPr>
          <p:sp>
            <p:nvSpPr>
              <p:cNvPr id="56404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56405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56406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56407" name="Group 49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56410" name="Freeform 50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11" name="Freeform 50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408" name="Line 502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09" name="Line 503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95" name="Group 504"/>
            <p:cNvGrpSpPr>
              <a:grpSpLocks/>
            </p:cNvGrpSpPr>
            <p:nvPr/>
          </p:nvGrpSpPr>
          <p:grpSpPr bwMode="auto">
            <a:xfrm>
              <a:off x="959" y="3816"/>
              <a:ext cx="378" cy="181"/>
              <a:chOff x="4396" y="1245"/>
              <a:chExt cx="672" cy="248"/>
            </a:xfrm>
          </p:grpSpPr>
          <p:sp>
            <p:nvSpPr>
              <p:cNvPr id="56396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56397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56398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56399" name="Group 508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56402" name="Freeform 50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03" name="Freeform 51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400" name="Line 511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01" name="Line 512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6331" name="Line 541"/>
          <p:cNvSpPr>
            <a:spLocks noChangeShapeType="1"/>
          </p:cNvSpPr>
          <p:nvPr/>
        </p:nvSpPr>
        <p:spPr bwMode="auto">
          <a:xfrm rot="5400000" flipV="1">
            <a:off x="2725738" y="4348162"/>
            <a:ext cx="6350" cy="157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Freeform 542"/>
          <p:cNvSpPr>
            <a:spLocks/>
          </p:cNvSpPr>
          <p:nvPr/>
        </p:nvSpPr>
        <p:spPr bwMode="auto">
          <a:xfrm>
            <a:off x="4086225" y="4899025"/>
            <a:ext cx="466725" cy="263525"/>
          </a:xfrm>
          <a:custGeom>
            <a:avLst/>
            <a:gdLst>
              <a:gd name="T0" fmla="*/ 0 w 294"/>
              <a:gd name="T1" fmla="*/ 2147483647 h 166"/>
              <a:gd name="T2" fmla="*/ 2147483647 w 294"/>
              <a:gd name="T3" fmla="*/ 0 h 166"/>
              <a:gd name="T4" fmla="*/ 0 60000 65536"/>
              <a:gd name="T5" fmla="*/ 0 60000 65536"/>
              <a:gd name="T6" fmla="*/ 0 w 294"/>
              <a:gd name="T7" fmla="*/ 0 h 166"/>
              <a:gd name="T8" fmla="*/ 294 w 294"/>
              <a:gd name="T9" fmla="*/ 166 h 1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66">
                <a:moveTo>
                  <a:pt x="0" y="166"/>
                </a:moveTo>
                <a:lnTo>
                  <a:pt x="294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Freeform 543"/>
          <p:cNvSpPr>
            <a:spLocks/>
          </p:cNvSpPr>
          <p:nvPr/>
        </p:nvSpPr>
        <p:spPr bwMode="auto">
          <a:xfrm>
            <a:off x="5051425" y="4892675"/>
            <a:ext cx="431800" cy="276225"/>
          </a:xfrm>
          <a:custGeom>
            <a:avLst/>
            <a:gdLst>
              <a:gd name="T0" fmla="*/ 0 w 272"/>
              <a:gd name="T1" fmla="*/ 0 h 174"/>
              <a:gd name="T2" fmla="*/ 2147483647 w 272"/>
              <a:gd name="T3" fmla="*/ 2147483647 h 174"/>
              <a:gd name="T4" fmla="*/ 0 60000 65536"/>
              <a:gd name="T5" fmla="*/ 0 60000 65536"/>
              <a:gd name="T6" fmla="*/ 0 w 272"/>
              <a:gd name="T7" fmla="*/ 0 h 174"/>
              <a:gd name="T8" fmla="*/ 272 w 272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2" h="174">
                <a:moveTo>
                  <a:pt x="0" y="0"/>
                </a:moveTo>
                <a:lnTo>
                  <a:pt x="272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Freeform 544"/>
          <p:cNvSpPr>
            <a:spLocks/>
          </p:cNvSpPr>
          <p:nvPr/>
        </p:nvSpPr>
        <p:spPr bwMode="auto">
          <a:xfrm>
            <a:off x="3986213" y="5284788"/>
            <a:ext cx="481012" cy="238125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Freeform 545"/>
          <p:cNvSpPr>
            <a:spLocks/>
          </p:cNvSpPr>
          <p:nvPr/>
        </p:nvSpPr>
        <p:spPr bwMode="auto">
          <a:xfrm>
            <a:off x="5029200" y="5273675"/>
            <a:ext cx="558800" cy="234950"/>
          </a:xfrm>
          <a:custGeom>
            <a:avLst/>
            <a:gdLst>
              <a:gd name="T0" fmla="*/ 0 w 352"/>
              <a:gd name="T1" fmla="*/ 2147483647 h 148"/>
              <a:gd name="T2" fmla="*/ 2147483647 w 352"/>
              <a:gd name="T3" fmla="*/ 0 h 148"/>
              <a:gd name="T4" fmla="*/ 0 60000 65536"/>
              <a:gd name="T5" fmla="*/ 0 60000 65536"/>
              <a:gd name="T6" fmla="*/ 0 w 352"/>
              <a:gd name="T7" fmla="*/ 0 h 148"/>
              <a:gd name="T8" fmla="*/ 352 w 352"/>
              <a:gd name="T9" fmla="*/ 148 h 1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2" h="148">
                <a:moveTo>
                  <a:pt x="0" y="148"/>
                </a:moveTo>
                <a:lnTo>
                  <a:pt x="35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Freeform 546"/>
          <p:cNvSpPr>
            <a:spLocks/>
          </p:cNvSpPr>
          <p:nvPr/>
        </p:nvSpPr>
        <p:spPr bwMode="auto">
          <a:xfrm>
            <a:off x="5600700" y="5314950"/>
            <a:ext cx="206375" cy="50800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Freeform 547"/>
          <p:cNvSpPr>
            <a:spLocks/>
          </p:cNvSpPr>
          <p:nvPr/>
        </p:nvSpPr>
        <p:spPr bwMode="auto">
          <a:xfrm>
            <a:off x="4365625" y="5848350"/>
            <a:ext cx="736600" cy="74613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Freeform 548"/>
          <p:cNvSpPr>
            <a:spLocks/>
          </p:cNvSpPr>
          <p:nvPr/>
        </p:nvSpPr>
        <p:spPr bwMode="auto">
          <a:xfrm>
            <a:off x="3829050" y="5308600"/>
            <a:ext cx="193675" cy="425450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9" name="Line 549"/>
          <p:cNvSpPr>
            <a:spLocks noChangeShapeType="1"/>
          </p:cNvSpPr>
          <p:nvPr/>
        </p:nvSpPr>
        <p:spPr bwMode="auto">
          <a:xfrm rot="-5400000" flipH="1" flipV="1">
            <a:off x="6745288" y="4548187"/>
            <a:ext cx="0" cy="136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340" name="Group 553"/>
          <p:cNvGrpSpPr>
            <a:grpSpLocks/>
          </p:cNvGrpSpPr>
          <p:nvPr/>
        </p:nvGrpSpPr>
        <p:grpSpPr bwMode="auto">
          <a:xfrm>
            <a:off x="4479925" y="4721225"/>
            <a:ext cx="600075" cy="287338"/>
            <a:chOff x="4396" y="1245"/>
            <a:chExt cx="672" cy="248"/>
          </a:xfrm>
        </p:grpSpPr>
        <p:sp>
          <p:nvSpPr>
            <p:cNvPr id="5638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38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38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6388" name="Group 55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6391" name="Freeform 55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92" name="Freeform 55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89" name="Line 560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90" name="Line 56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341" name="Group 562"/>
          <p:cNvGrpSpPr>
            <a:grpSpLocks/>
          </p:cNvGrpSpPr>
          <p:nvPr/>
        </p:nvGrpSpPr>
        <p:grpSpPr bwMode="auto">
          <a:xfrm>
            <a:off x="5033963" y="5721350"/>
            <a:ext cx="600075" cy="287338"/>
            <a:chOff x="4396" y="1245"/>
            <a:chExt cx="672" cy="248"/>
          </a:xfrm>
        </p:grpSpPr>
        <p:sp>
          <p:nvSpPr>
            <p:cNvPr id="5637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37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37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6380" name="Group 56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6383" name="Freeform 56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84" name="Freeform 56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81" name="Line 569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82" name="Line 57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342" name="Group 571"/>
          <p:cNvGrpSpPr>
            <a:grpSpLocks/>
          </p:cNvGrpSpPr>
          <p:nvPr/>
        </p:nvGrpSpPr>
        <p:grpSpPr bwMode="auto">
          <a:xfrm>
            <a:off x="3814763" y="5673725"/>
            <a:ext cx="600075" cy="287338"/>
            <a:chOff x="4396" y="1245"/>
            <a:chExt cx="672" cy="248"/>
          </a:xfrm>
        </p:grpSpPr>
        <p:sp>
          <p:nvSpPr>
            <p:cNvPr id="5636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37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37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6372" name="Group 57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6375" name="Freeform 57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6" name="Freeform 57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73" name="Line 578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74" name="Line 57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343" name="Group 342"/>
          <p:cNvGrpSpPr>
            <a:grpSpLocks/>
          </p:cNvGrpSpPr>
          <p:nvPr/>
        </p:nvGrpSpPr>
        <p:grpSpPr bwMode="auto">
          <a:xfrm>
            <a:off x="2386013" y="4770438"/>
            <a:ext cx="4433887" cy="1200150"/>
            <a:chOff x="1489" y="3201"/>
            <a:chExt cx="2793" cy="756"/>
          </a:xfrm>
        </p:grpSpPr>
        <p:grpSp>
          <p:nvGrpSpPr>
            <p:cNvPr id="56345" name="Group 177"/>
            <p:cNvGrpSpPr>
              <a:grpSpLocks/>
            </p:cNvGrpSpPr>
            <p:nvPr/>
          </p:nvGrpSpPr>
          <p:grpSpPr bwMode="auto">
            <a:xfrm>
              <a:off x="1489" y="3267"/>
              <a:ext cx="228" cy="165"/>
              <a:chOff x="1548" y="3723"/>
              <a:chExt cx="228" cy="165"/>
            </a:xfrm>
          </p:grpSpPr>
          <p:sp>
            <p:nvSpPr>
              <p:cNvPr id="56366" name="Rectangle 175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67" name="Rectangle 174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68" name="Line 176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6346" name="Group 178"/>
            <p:cNvGrpSpPr>
              <a:grpSpLocks/>
            </p:cNvGrpSpPr>
            <p:nvPr/>
          </p:nvGrpSpPr>
          <p:grpSpPr bwMode="auto">
            <a:xfrm>
              <a:off x="1987" y="3270"/>
              <a:ext cx="228" cy="165"/>
              <a:chOff x="1548" y="3723"/>
              <a:chExt cx="228" cy="165"/>
            </a:xfrm>
          </p:grpSpPr>
          <p:sp>
            <p:nvSpPr>
              <p:cNvPr id="56363" name="Rectangle 179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64" name="Rectangle 180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65" name="Line 181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6347" name="Group 182"/>
            <p:cNvGrpSpPr>
              <a:grpSpLocks/>
            </p:cNvGrpSpPr>
            <p:nvPr/>
          </p:nvGrpSpPr>
          <p:grpSpPr bwMode="auto">
            <a:xfrm>
              <a:off x="3166" y="3201"/>
              <a:ext cx="228" cy="165"/>
              <a:chOff x="1548" y="3723"/>
              <a:chExt cx="228" cy="165"/>
            </a:xfrm>
          </p:grpSpPr>
          <p:sp>
            <p:nvSpPr>
              <p:cNvPr id="56360" name="Rectangle 183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61" name="Rectangle 184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62" name="Line 185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6348" name="Group 186"/>
            <p:cNvGrpSpPr>
              <a:grpSpLocks/>
            </p:cNvGrpSpPr>
            <p:nvPr/>
          </p:nvGrpSpPr>
          <p:grpSpPr bwMode="auto">
            <a:xfrm>
              <a:off x="2836" y="3792"/>
              <a:ext cx="228" cy="165"/>
              <a:chOff x="1548" y="3723"/>
              <a:chExt cx="228" cy="165"/>
            </a:xfrm>
          </p:grpSpPr>
          <p:sp>
            <p:nvSpPr>
              <p:cNvPr id="56357" name="Rectangle 187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58" name="Rectangle 188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59" name="Line 189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6349" name="Group 190"/>
            <p:cNvGrpSpPr>
              <a:grpSpLocks/>
            </p:cNvGrpSpPr>
            <p:nvPr/>
          </p:nvGrpSpPr>
          <p:grpSpPr bwMode="auto">
            <a:xfrm>
              <a:off x="2572" y="3492"/>
              <a:ext cx="228" cy="165"/>
              <a:chOff x="1548" y="3723"/>
              <a:chExt cx="228" cy="165"/>
            </a:xfrm>
          </p:grpSpPr>
          <p:sp>
            <p:nvSpPr>
              <p:cNvPr id="56354" name="Rectangle 191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55" name="Rectangle 192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56" name="Line 193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6350" name="Group 194"/>
            <p:cNvGrpSpPr>
              <a:grpSpLocks/>
            </p:cNvGrpSpPr>
            <p:nvPr/>
          </p:nvGrpSpPr>
          <p:grpSpPr bwMode="auto">
            <a:xfrm>
              <a:off x="4054" y="3318"/>
              <a:ext cx="228" cy="165"/>
              <a:chOff x="1548" y="3723"/>
              <a:chExt cx="228" cy="165"/>
            </a:xfrm>
          </p:grpSpPr>
          <p:sp>
            <p:nvSpPr>
              <p:cNvPr id="56351" name="Rectangle 195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52" name="Rectangle 196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53" name="Line 197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1738" name="Text Box 122"/>
          <p:cNvSpPr txBox="1">
            <a:spLocks noChangeArrowheads="1"/>
          </p:cNvSpPr>
          <p:nvPr/>
        </p:nvSpPr>
        <p:spPr bwMode="auto">
          <a:xfrm>
            <a:off x="5194300" y="4384675"/>
            <a:ext cx="231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1800">
                <a:solidFill>
                  <a:srgbClr val="CC0000"/>
                </a:solidFill>
              </a:rPr>
              <a:t>2. receive datagrams</a:t>
            </a:r>
            <a:endParaRPr lang="en-US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36" grpId="0" autoUpdateAnimBg="0"/>
      <p:bldP spid="11173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Network Layer</a:t>
            </a:r>
          </a:p>
        </p:txBody>
      </p:sp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4-</a:t>
            </a:r>
            <a:fld id="{551ECA53-9CC2-4443-B678-E863A909FE4C}" type="slidenum">
              <a:rPr lang="en-US" sz="1200">
                <a:latin typeface="Tahoma" pitchFamily="34" charset="0"/>
              </a:rPr>
              <a:pPr/>
              <a:t>17</a:t>
            </a:fld>
            <a:endParaRPr lang="en-US" sz="1200">
              <a:latin typeface="Tahoma" pitchFamily="34" charset="0"/>
            </a:endParaRPr>
          </a:p>
        </p:txBody>
      </p:sp>
      <p:grpSp>
        <p:nvGrpSpPr>
          <p:cNvPr id="57347" name="Group 243"/>
          <p:cNvGrpSpPr>
            <a:grpSpLocks/>
          </p:cNvGrpSpPr>
          <p:nvPr/>
        </p:nvGrpSpPr>
        <p:grpSpPr bwMode="auto">
          <a:xfrm>
            <a:off x="3851275" y="4275138"/>
            <a:ext cx="2847975" cy="1481137"/>
            <a:chOff x="291" y="3093"/>
            <a:chExt cx="1794" cy="933"/>
          </a:xfrm>
        </p:grpSpPr>
        <p:grpSp>
          <p:nvGrpSpPr>
            <p:cNvPr id="57421" name="Group 242"/>
            <p:cNvGrpSpPr>
              <a:grpSpLocks/>
            </p:cNvGrpSpPr>
            <p:nvPr/>
          </p:nvGrpSpPr>
          <p:grpSpPr bwMode="auto">
            <a:xfrm>
              <a:off x="291" y="3093"/>
              <a:ext cx="1794" cy="933"/>
              <a:chOff x="2124" y="2903"/>
              <a:chExt cx="1794" cy="933"/>
            </a:xfrm>
          </p:grpSpPr>
          <p:sp>
            <p:nvSpPr>
              <p:cNvPr id="57425" name="Freeform 179"/>
              <p:cNvSpPr>
                <a:spLocks/>
              </p:cNvSpPr>
              <p:nvPr/>
            </p:nvSpPr>
            <p:spPr bwMode="auto">
              <a:xfrm>
                <a:off x="2124" y="2903"/>
                <a:ext cx="1794" cy="933"/>
              </a:xfrm>
              <a:custGeom>
                <a:avLst/>
                <a:gdLst>
                  <a:gd name="T0" fmla="*/ 6 w 1794"/>
                  <a:gd name="T1" fmla="*/ 483 h 933"/>
                  <a:gd name="T2" fmla="*/ 108 w 1794"/>
                  <a:gd name="T3" fmla="*/ 125 h 933"/>
                  <a:gd name="T4" fmla="*/ 559 w 1794"/>
                  <a:gd name="T5" fmla="*/ 100 h 933"/>
                  <a:gd name="T6" fmla="*/ 1128 w 1794"/>
                  <a:gd name="T7" fmla="*/ 29 h 933"/>
                  <a:gd name="T8" fmla="*/ 1716 w 1794"/>
                  <a:gd name="T9" fmla="*/ 275 h 933"/>
                  <a:gd name="T10" fmla="*/ 1596 w 1794"/>
                  <a:gd name="T11" fmla="*/ 827 h 933"/>
                  <a:gd name="T12" fmla="*/ 1380 w 1794"/>
                  <a:gd name="T13" fmla="*/ 911 h 933"/>
                  <a:gd name="T14" fmla="*/ 840 w 1794"/>
                  <a:gd name="T15" fmla="*/ 929 h 933"/>
                  <a:gd name="T16" fmla="*/ 414 w 1794"/>
                  <a:gd name="T17" fmla="*/ 911 h 933"/>
                  <a:gd name="T18" fmla="*/ 143 w 1794"/>
                  <a:gd name="T19" fmla="*/ 832 h 933"/>
                  <a:gd name="T20" fmla="*/ 6 w 1794"/>
                  <a:gd name="T21" fmla="*/ 483 h 9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94"/>
                  <a:gd name="T34" fmla="*/ 0 h 933"/>
                  <a:gd name="T35" fmla="*/ 1794 w 1794"/>
                  <a:gd name="T36" fmla="*/ 933 h 93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94" h="933">
                    <a:moveTo>
                      <a:pt x="6" y="483"/>
                    </a:moveTo>
                    <a:cubicBezTo>
                      <a:pt x="0" y="365"/>
                      <a:pt x="16" y="189"/>
                      <a:pt x="108" y="125"/>
                    </a:cubicBezTo>
                    <a:cubicBezTo>
                      <a:pt x="200" y="61"/>
                      <a:pt x="389" y="116"/>
                      <a:pt x="559" y="100"/>
                    </a:cubicBezTo>
                    <a:cubicBezTo>
                      <a:pt x="729" y="84"/>
                      <a:pt x="935" y="0"/>
                      <a:pt x="1128" y="29"/>
                    </a:cubicBezTo>
                    <a:cubicBezTo>
                      <a:pt x="1321" y="58"/>
                      <a:pt x="1638" y="142"/>
                      <a:pt x="1716" y="275"/>
                    </a:cubicBezTo>
                    <a:cubicBezTo>
                      <a:pt x="1794" y="408"/>
                      <a:pt x="1652" y="721"/>
                      <a:pt x="1596" y="827"/>
                    </a:cubicBezTo>
                    <a:cubicBezTo>
                      <a:pt x="1540" y="933"/>
                      <a:pt x="1506" y="894"/>
                      <a:pt x="1380" y="911"/>
                    </a:cubicBezTo>
                    <a:cubicBezTo>
                      <a:pt x="1254" y="928"/>
                      <a:pt x="1001" y="929"/>
                      <a:pt x="840" y="929"/>
                    </a:cubicBezTo>
                    <a:cubicBezTo>
                      <a:pt x="679" y="929"/>
                      <a:pt x="530" y="927"/>
                      <a:pt x="414" y="911"/>
                    </a:cubicBezTo>
                    <a:cubicBezTo>
                      <a:pt x="298" y="895"/>
                      <a:pt x="211" y="903"/>
                      <a:pt x="143" y="832"/>
                    </a:cubicBezTo>
                    <a:cubicBezTo>
                      <a:pt x="75" y="761"/>
                      <a:pt x="4" y="624"/>
                      <a:pt x="6" y="483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7426" name="Group 180"/>
              <p:cNvGrpSpPr>
                <a:grpSpLocks/>
              </p:cNvGrpSpPr>
              <p:nvPr/>
            </p:nvGrpSpPr>
            <p:grpSpPr bwMode="auto">
              <a:xfrm>
                <a:off x="2196" y="3160"/>
                <a:ext cx="1642" cy="415"/>
                <a:chOff x="959" y="3814"/>
                <a:chExt cx="1642" cy="415"/>
              </a:xfrm>
            </p:grpSpPr>
            <p:grpSp>
              <p:nvGrpSpPr>
                <p:cNvPr id="57461" name="Group 181"/>
                <p:cNvGrpSpPr>
                  <a:grpSpLocks/>
                </p:cNvGrpSpPr>
                <p:nvPr/>
              </p:nvGrpSpPr>
              <p:grpSpPr bwMode="auto">
                <a:xfrm>
                  <a:off x="2223" y="3814"/>
                  <a:ext cx="378" cy="181"/>
                  <a:chOff x="4396" y="1245"/>
                  <a:chExt cx="672" cy="248"/>
                </a:xfrm>
              </p:grpSpPr>
              <p:sp>
                <p:nvSpPr>
                  <p:cNvPr id="57480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55"/>
                    <a:ext cx="666" cy="138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7481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39"/>
                    <a:ext cx="669" cy="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7482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1245"/>
                    <a:ext cx="667" cy="1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57483" name="Group 185"/>
                  <p:cNvGrpSpPr>
                    <a:grpSpLocks/>
                  </p:cNvGrpSpPr>
                  <p:nvPr/>
                </p:nvGrpSpPr>
                <p:grpSpPr bwMode="auto">
                  <a:xfrm>
                    <a:off x="4530" y="1287"/>
                    <a:ext cx="377" cy="75"/>
                    <a:chOff x="2468" y="1332"/>
                    <a:chExt cx="310" cy="60"/>
                  </a:xfrm>
                </p:grpSpPr>
                <p:sp>
                  <p:nvSpPr>
                    <p:cNvPr id="57486" name="Freeform 186"/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487" name="Freeform 187"/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7484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4400" y="1320"/>
                    <a:ext cx="0" cy="1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485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5063" y="1326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7462" name="Group 190"/>
                <p:cNvGrpSpPr>
                  <a:grpSpLocks/>
                </p:cNvGrpSpPr>
                <p:nvPr/>
              </p:nvGrpSpPr>
              <p:grpSpPr bwMode="auto">
                <a:xfrm>
                  <a:off x="1559" y="4048"/>
                  <a:ext cx="378" cy="181"/>
                  <a:chOff x="4396" y="1245"/>
                  <a:chExt cx="672" cy="248"/>
                </a:xfrm>
              </p:grpSpPr>
              <p:sp>
                <p:nvSpPr>
                  <p:cNvPr id="57472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55"/>
                    <a:ext cx="666" cy="138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7473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39"/>
                    <a:ext cx="669" cy="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7474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1245"/>
                    <a:ext cx="667" cy="1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57475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4530" y="1287"/>
                    <a:ext cx="377" cy="75"/>
                    <a:chOff x="2468" y="1332"/>
                    <a:chExt cx="310" cy="60"/>
                  </a:xfrm>
                </p:grpSpPr>
                <p:sp>
                  <p:nvSpPr>
                    <p:cNvPr id="57478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479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7476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4400" y="1320"/>
                    <a:ext cx="0" cy="1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477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5063" y="1326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7463" name="Group 199"/>
                <p:cNvGrpSpPr>
                  <a:grpSpLocks/>
                </p:cNvGrpSpPr>
                <p:nvPr/>
              </p:nvGrpSpPr>
              <p:grpSpPr bwMode="auto">
                <a:xfrm>
                  <a:off x="959" y="3816"/>
                  <a:ext cx="378" cy="181"/>
                  <a:chOff x="4396" y="1245"/>
                  <a:chExt cx="672" cy="248"/>
                </a:xfrm>
              </p:grpSpPr>
              <p:sp>
                <p:nvSpPr>
                  <p:cNvPr id="57464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55"/>
                    <a:ext cx="666" cy="138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7465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39"/>
                    <a:ext cx="669" cy="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7466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1245"/>
                    <a:ext cx="667" cy="1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57467" name="Group 203"/>
                  <p:cNvGrpSpPr>
                    <a:grpSpLocks/>
                  </p:cNvGrpSpPr>
                  <p:nvPr/>
                </p:nvGrpSpPr>
                <p:grpSpPr bwMode="auto">
                  <a:xfrm>
                    <a:off x="4530" y="1287"/>
                    <a:ext cx="377" cy="75"/>
                    <a:chOff x="2468" y="1332"/>
                    <a:chExt cx="310" cy="60"/>
                  </a:xfrm>
                </p:grpSpPr>
                <p:sp>
                  <p:nvSpPr>
                    <p:cNvPr id="57470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471" name="Freeform 205"/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7468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4400" y="1320"/>
                    <a:ext cx="0" cy="1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469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5063" y="1326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7427" name="Freeform 208"/>
              <p:cNvSpPr>
                <a:spLocks/>
              </p:cNvSpPr>
              <p:nvPr/>
            </p:nvSpPr>
            <p:spPr bwMode="auto">
              <a:xfrm>
                <a:off x="2574" y="3086"/>
                <a:ext cx="294" cy="166"/>
              </a:xfrm>
              <a:custGeom>
                <a:avLst/>
                <a:gdLst>
                  <a:gd name="T0" fmla="*/ 0 w 294"/>
                  <a:gd name="T1" fmla="*/ 166 h 166"/>
                  <a:gd name="T2" fmla="*/ 294 w 294"/>
                  <a:gd name="T3" fmla="*/ 0 h 166"/>
                  <a:gd name="T4" fmla="*/ 0 60000 65536"/>
                  <a:gd name="T5" fmla="*/ 0 60000 65536"/>
                  <a:gd name="T6" fmla="*/ 0 w 294"/>
                  <a:gd name="T7" fmla="*/ 0 h 166"/>
                  <a:gd name="T8" fmla="*/ 294 w 294"/>
                  <a:gd name="T9" fmla="*/ 166 h 1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94" h="166">
                    <a:moveTo>
                      <a:pt x="0" y="166"/>
                    </a:moveTo>
                    <a:lnTo>
                      <a:pt x="294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8" name="Freeform 209"/>
              <p:cNvSpPr>
                <a:spLocks/>
              </p:cNvSpPr>
              <p:nvPr/>
            </p:nvSpPr>
            <p:spPr bwMode="auto">
              <a:xfrm>
                <a:off x="3182" y="3082"/>
                <a:ext cx="272" cy="174"/>
              </a:xfrm>
              <a:custGeom>
                <a:avLst/>
                <a:gdLst>
                  <a:gd name="T0" fmla="*/ 0 w 272"/>
                  <a:gd name="T1" fmla="*/ 0 h 174"/>
                  <a:gd name="T2" fmla="*/ 272 w 272"/>
                  <a:gd name="T3" fmla="*/ 174 h 174"/>
                  <a:gd name="T4" fmla="*/ 0 60000 65536"/>
                  <a:gd name="T5" fmla="*/ 0 60000 65536"/>
                  <a:gd name="T6" fmla="*/ 0 w 272"/>
                  <a:gd name="T7" fmla="*/ 0 h 174"/>
                  <a:gd name="T8" fmla="*/ 272 w 272"/>
                  <a:gd name="T9" fmla="*/ 174 h 17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72" h="174">
                    <a:moveTo>
                      <a:pt x="0" y="0"/>
                    </a:moveTo>
                    <a:lnTo>
                      <a:pt x="272" y="17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9" name="Freeform 210"/>
              <p:cNvSpPr>
                <a:spLocks/>
              </p:cNvSpPr>
              <p:nvPr/>
            </p:nvSpPr>
            <p:spPr bwMode="auto">
              <a:xfrm>
                <a:off x="2511" y="3329"/>
                <a:ext cx="303" cy="150"/>
              </a:xfrm>
              <a:custGeom>
                <a:avLst/>
                <a:gdLst>
                  <a:gd name="T0" fmla="*/ 0 w 294"/>
                  <a:gd name="T1" fmla="*/ 0 h 174"/>
                  <a:gd name="T2" fmla="*/ 385 w 294"/>
                  <a:gd name="T3" fmla="*/ 46 h 174"/>
                  <a:gd name="T4" fmla="*/ 0 60000 65536"/>
                  <a:gd name="T5" fmla="*/ 0 60000 65536"/>
                  <a:gd name="T6" fmla="*/ 0 w 294"/>
                  <a:gd name="T7" fmla="*/ 0 h 174"/>
                  <a:gd name="T8" fmla="*/ 294 w 294"/>
                  <a:gd name="T9" fmla="*/ 174 h 17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94" h="174">
                    <a:moveTo>
                      <a:pt x="0" y="0"/>
                    </a:moveTo>
                    <a:lnTo>
                      <a:pt x="294" y="17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0" name="Freeform 211"/>
              <p:cNvSpPr>
                <a:spLocks/>
              </p:cNvSpPr>
              <p:nvPr/>
            </p:nvSpPr>
            <p:spPr bwMode="auto">
              <a:xfrm>
                <a:off x="3168" y="3322"/>
                <a:ext cx="352" cy="148"/>
              </a:xfrm>
              <a:custGeom>
                <a:avLst/>
                <a:gdLst>
                  <a:gd name="T0" fmla="*/ 0 w 352"/>
                  <a:gd name="T1" fmla="*/ 148 h 148"/>
                  <a:gd name="T2" fmla="*/ 352 w 352"/>
                  <a:gd name="T3" fmla="*/ 0 h 148"/>
                  <a:gd name="T4" fmla="*/ 0 60000 65536"/>
                  <a:gd name="T5" fmla="*/ 0 60000 65536"/>
                  <a:gd name="T6" fmla="*/ 0 w 352"/>
                  <a:gd name="T7" fmla="*/ 0 h 148"/>
                  <a:gd name="T8" fmla="*/ 352 w 352"/>
                  <a:gd name="T9" fmla="*/ 148 h 1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52" h="148">
                    <a:moveTo>
                      <a:pt x="0" y="148"/>
                    </a:moveTo>
                    <a:lnTo>
                      <a:pt x="35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1" name="Freeform 212"/>
              <p:cNvSpPr>
                <a:spLocks/>
              </p:cNvSpPr>
              <p:nvPr/>
            </p:nvSpPr>
            <p:spPr bwMode="auto">
              <a:xfrm>
                <a:off x="3528" y="3348"/>
                <a:ext cx="130" cy="320"/>
              </a:xfrm>
              <a:custGeom>
                <a:avLst/>
                <a:gdLst>
                  <a:gd name="T0" fmla="*/ 0 w 118"/>
                  <a:gd name="T1" fmla="*/ 9 h 500"/>
                  <a:gd name="T2" fmla="*/ 284 w 118"/>
                  <a:gd name="T3" fmla="*/ 0 h 500"/>
                  <a:gd name="T4" fmla="*/ 0 60000 65536"/>
                  <a:gd name="T5" fmla="*/ 0 60000 65536"/>
                  <a:gd name="T6" fmla="*/ 0 w 118"/>
                  <a:gd name="T7" fmla="*/ 0 h 500"/>
                  <a:gd name="T8" fmla="*/ 118 w 118"/>
                  <a:gd name="T9" fmla="*/ 500 h 5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8" h="500">
                    <a:moveTo>
                      <a:pt x="0" y="500"/>
                    </a:moveTo>
                    <a:lnTo>
                      <a:pt x="11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2" name="Freeform 213"/>
              <p:cNvSpPr>
                <a:spLocks/>
              </p:cNvSpPr>
              <p:nvPr/>
            </p:nvSpPr>
            <p:spPr bwMode="auto">
              <a:xfrm>
                <a:off x="2750" y="3684"/>
                <a:ext cx="464" cy="47"/>
              </a:xfrm>
              <a:custGeom>
                <a:avLst/>
                <a:gdLst>
                  <a:gd name="T0" fmla="*/ 2835 w 370"/>
                  <a:gd name="T1" fmla="*/ 1012 h 32"/>
                  <a:gd name="T2" fmla="*/ 0 w 370"/>
                  <a:gd name="T3" fmla="*/ 0 h 32"/>
                  <a:gd name="T4" fmla="*/ 0 60000 65536"/>
                  <a:gd name="T5" fmla="*/ 0 60000 65536"/>
                  <a:gd name="T6" fmla="*/ 0 w 370"/>
                  <a:gd name="T7" fmla="*/ 0 h 32"/>
                  <a:gd name="T8" fmla="*/ 370 w 370"/>
                  <a:gd name="T9" fmla="*/ 32 h 3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70" h="32">
                    <a:moveTo>
                      <a:pt x="370" y="32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3" name="Freeform 214"/>
              <p:cNvSpPr>
                <a:spLocks/>
              </p:cNvSpPr>
              <p:nvPr/>
            </p:nvSpPr>
            <p:spPr bwMode="auto">
              <a:xfrm>
                <a:off x="2412" y="3344"/>
                <a:ext cx="122" cy="268"/>
              </a:xfrm>
              <a:custGeom>
                <a:avLst/>
                <a:gdLst>
                  <a:gd name="T0" fmla="*/ 6 w 176"/>
                  <a:gd name="T1" fmla="*/ 8 h 412"/>
                  <a:gd name="T2" fmla="*/ 6 w 176"/>
                  <a:gd name="T3" fmla="*/ 8 h 412"/>
                  <a:gd name="T4" fmla="*/ 0 w 176"/>
                  <a:gd name="T5" fmla="*/ 0 h 412"/>
                  <a:gd name="T6" fmla="*/ 0 60000 65536"/>
                  <a:gd name="T7" fmla="*/ 0 60000 65536"/>
                  <a:gd name="T8" fmla="*/ 0 60000 65536"/>
                  <a:gd name="T9" fmla="*/ 0 w 176"/>
                  <a:gd name="T10" fmla="*/ 0 h 412"/>
                  <a:gd name="T11" fmla="*/ 176 w 176"/>
                  <a:gd name="T12" fmla="*/ 412 h 4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6" h="412">
                    <a:moveTo>
                      <a:pt x="162" y="408"/>
                    </a:moveTo>
                    <a:lnTo>
                      <a:pt x="176" y="412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7434" name="Group 215"/>
              <p:cNvGrpSpPr>
                <a:grpSpLocks/>
              </p:cNvGrpSpPr>
              <p:nvPr/>
            </p:nvGrpSpPr>
            <p:grpSpPr bwMode="auto">
              <a:xfrm>
                <a:off x="2822" y="2974"/>
                <a:ext cx="378" cy="181"/>
                <a:chOff x="4396" y="1245"/>
                <a:chExt cx="672" cy="248"/>
              </a:xfrm>
            </p:grpSpPr>
            <p:sp>
              <p:nvSpPr>
                <p:cNvPr id="57453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5745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57455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57456" name="Group 219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57459" name="Freeform 22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460" name="Freeform 22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7457" name="Line 222"/>
                <p:cNvSpPr>
                  <a:spLocks noChangeShapeType="1"/>
                </p:cNvSpPr>
                <p:nvPr/>
              </p:nvSpPr>
              <p:spPr bwMode="auto">
                <a:xfrm>
                  <a:off x="4400" y="1320"/>
                  <a:ext cx="0" cy="1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458" name="Line 223"/>
                <p:cNvSpPr>
                  <a:spLocks noChangeShapeType="1"/>
                </p:cNvSpPr>
                <p:nvPr/>
              </p:nvSpPr>
              <p:spPr bwMode="auto">
                <a:xfrm>
                  <a:off x="5063" y="1326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7435" name="Group 224"/>
              <p:cNvGrpSpPr>
                <a:grpSpLocks/>
              </p:cNvGrpSpPr>
              <p:nvPr/>
            </p:nvGrpSpPr>
            <p:grpSpPr bwMode="auto">
              <a:xfrm>
                <a:off x="3171" y="3604"/>
                <a:ext cx="378" cy="181"/>
                <a:chOff x="4396" y="1245"/>
                <a:chExt cx="672" cy="248"/>
              </a:xfrm>
            </p:grpSpPr>
            <p:sp>
              <p:nvSpPr>
                <p:cNvPr id="57445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57446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57447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57448" name="Group 228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57451" name="Freeform 22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452" name="Freeform 23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7449" name="Line 231"/>
                <p:cNvSpPr>
                  <a:spLocks noChangeShapeType="1"/>
                </p:cNvSpPr>
                <p:nvPr/>
              </p:nvSpPr>
              <p:spPr bwMode="auto">
                <a:xfrm>
                  <a:off x="4400" y="1320"/>
                  <a:ext cx="0" cy="1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450" name="Line 232"/>
                <p:cNvSpPr>
                  <a:spLocks noChangeShapeType="1"/>
                </p:cNvSpPr>
                <p:nvPr/>
              </p:nvSpPr>
              <p:spPr bwMode="auto">
                <a:xfrm>
                  <a:off x="5063" y="1326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7436" name="Group 233"/>
              <p:cNvGrpSpPr>
                <a:grpSpLocks/>
              </p:cNvGrpSpPr>
              <p:nvPr/>
            </p:nvGrpSpPr>
            <p:grpSpPr bwMode="auto">
              <a:xfrm>
                <a:off x="2403" y="3574"/>
                <a:ext cx="378" cy="181"/>
                <a:chOff x="4396" y="1245"/>
                <a:chExt cx="672" cy="248"/>
              </a:xfrm>
            </p:grpSpPr>
            <p:sp>
              <p:nvSpPr>
                <p:cNvPr id="57437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57438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57439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57440" name="Group 237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57443" name="Freeform 238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444" name="Freeform 239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7441" name="Line 240"/>
                <p:cNvSpPr>
                  <a:spLocks noChangeShapeType="1"/>
                </p:cNvSpPr>
                <p:nvPr/>
              </p:nvSpPr>
              <p:spPr bwMode="auto">
                <a:xfrm>
                  <a:off x="4400" y="1320"/>
                  <a:ext cx="0" cy="1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442" name="Line 241"/>
                <p:cNvSpPr>
                  <a:spLocks noChangeShapeType="1"/>
                </p:cNvSpPr>
                <p:nvPr/>
              </p:nvSpPr>
              <p:spPr bwMode="auto">
                <a:xfrm>
                  <a:off x="5063" y="1326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7422" name="Text Box 108"/>
            <p:cNvSpPr txBox="1">
              <a:spLocks noChangeArrowheads="1"/>
            </p:cNvSpPr>
            <p:nvPr/>
          </p:nvSpPr>
          <p:spPr bwMode="auto">
            <a:xfrm>
              <a:off x="667" y="322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/>
                <a:t>1</a:t>
              </a:r>
            </a:p>
          </p:txBody>
        </p:sp>
        <p:sp>
          <p:nvSpPr>
            <p:cNvPr id="57423" name="Text Box 109"/>
            <p:cNvSpPr txBox="1">
              <a:spLocks noChangeArrowheads="1"/>
            </p:cNvSpPr>
            <p:nvPr/>
          </p:nvSpPr>
          <p:spPr bwMode="auto">
            <a:xfrm>
              <a:off x="620" y="350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600"/>
                <a:t>2</a:t>
              </a:r>
            </a:p>
          </p:txBody>
        </p:sp>
        <p:sp>
          <p:nvSpPr>
            <p:cNvPr id="57424" name="Text Box 110"/>
            <p:cNvSpPr txBox="1">
              <a:spLocks noChangeArrowheads="1"/>
            </p:cNvSpPr>
            <p:nvPr/>
          </p:nvSpPr>
          <p:spPr bwMode="auto">
            <a:xfrm>
              <a:off x="448" y="350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600"/>
                <a:t>3</a:t>
              </a:r>
            </a:p>
          </p:txBody>
        </p:sp>
      </p:grpSp>
      <p:pic>
        <p:nvPicPr>
          <p:cNvPr id="57348" name="Picture 17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7715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7950"/>
            <a:ext cx="6378575" cy="8636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Datagram forwarding  table</a:t>
            </a:r>
          </a:p>
        </p:txBody>
      </p:sp>
      <p:sp>
        <p:nvSpPr>
          <p:cNvPr id="57350" name="Freeform 11"/>
          <p:cNvSpPr>
            <a:spLocks/>
          </p:cNvSpPr>
          <p:nvPr/>
        </p:nvSpPr>
        <p:spPr bwMode="auto">
          <a:xfrm>
            <a:off x="2397125" y="3521075"/>
            <a:ext cx="2290763" cy="1295400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1" name="Rectangle 12"/>
          <p:cNvSpPr>
            <a:spLocks noChangeArrowheads="1"/>
          </p:cNvSpPr>
          <p:nvPr/>
        </p:nvSpPr>
        <p:spPr bwMode="auto">
          <a:xfrm>
            <a:off x="2176463" y="1195388"/>
            <a:ext cx="2528887" cy="23336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Oval 13"/>
          <p:cNvSpPr>
            <a:spLocks noChangeArrowheads="1"/>
          </p:cNvSpPr>
          <p:nvPr/>
        </p:nvSpPr>
        <p:spPr bwMode="auto">
          <a:xfrm>
            <a:off x="2513013" y="1247775"/>
            <a:ext cx="2095500" cy="6048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Rectangle 105"/>
          <p:cNvSpPr>
            <a:spLocks noChangeArrowheads="1"/>
          </p:cNvSpPr>
          <p:nvPr/>
        </p:nvSpPr>
        <p:spPr bwMode="auto">
          <a:xfrm>
            <a:off x="2457450" y="4584700"/>
            <a:ext cx="1155700" cy="2381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Rectangle 106"/>
          <p:cNvSpPr>
            <a:spLocks noChangeArrowheads="1"/>
          </p:cNvSpPr>
          <p:nvPr/>
        </p:nvSpPr>
        <p:spPr bwMode="auto">
          <a:xfrm>
            <a:off x="2433638" y="4608513"/>
            <a:ext cx="1147762" cy="238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Line 107"/>
          <p:cNvSpPr>
            <a:spLocks noChangeShapeType="1"/>
          </p:cNvSpPr>
          <p:nvPr/>
        </p:nvSpPr>
        <p:spPr bwMode="auto">
          <a:xfrm>
            <a:off x="3459163" y="4740275"/>
            <a:ext cx="42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Rectangle 111"/>
          <p:cNvSpPr>
            <a:spLocks noChangeArrowheads="1"/>
          </p:cNvSpPr>
          <p:nvPr/>
        </p:nvSpPr>
        <p:spPr bwMode="auto">
          <a:xfrm>
            <a:off x="3062288" y="4611688"/>
            <a:ext cx="427037" cy="239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Text Box 112"/>
          <p:cNvSpPr txBox="1">
            <a:spLocks noChangeArrowheads="1"/>
          </p:cNvSpPr>
          <p:nvPr/>
        </p:nvSpPr>
        <p:spPr bwMode="auto">
          <a:xfrm>
            <a:off x="3014663" y="4584700"/>
            <a:ext cx="184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sz="1200"/>
          </a:p>
        </p:txBody>
      </p:sp>
      <p:sp>
        <p:nvSpPr>
          <p:cNvPr id="57358" name="Text Box 113"/>
          <p:cNvSpPr txBox="1">
            <a:spLocks noChangeArrowheads="1"/>
          </p:cNvSpPr>
          <p:nvPr/>
        </p:nvSpPr>
        <p:spPr bwMode="auto">
          <a:xfrm>
            <a:off x="1298575" y="3913188"/>
            <a:ext cx="24653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/>
              <a:t>IP destination address in </a:t>
            </a:r>
          </a:p>
          <a:p>
            <a:pPr eaLnBrk="1" hangingPunct="1"/>
            <a:r>
              <a:rPr lang="en-US" sz="1600"/>
              <a:t>arriving packet</a:t>
            </a:r>
            <a:r>
              <a:rPr lang="ja-JP" altLang="en-US" sz="1600"/>
              <a:t>’</a:t>
            </a:r>
            <a:r>
              <a:rPr lang="en-US" altLang="ja-JP" sz="1600"/>
              <a:t>s header</a:t>
            </a:r>
            <a:endParaRPr lang="en-US" sz="1600"/>
          </a:p>
        </p:txBody>
      </p:sp>
      <p:sp>
        <p:nvSpPr>
          <p:cNvPr id="57359" name="Line 114"/>
          <p:cNvSpPr>
            <a:spLocks noChangeShapeType="1"/>
          </p:cNvSpPr>
          <p:nvPr/>
        </p:nvSpPr>
        <p:spPr bwMode="auto">
          <a:xfrm flipH="1">
            <a:off x="2681288" y="4870450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0" name="Text Box 115"/>
          <p:cNvSpPr txBox="1">
            <a:spLocks noChangeArrowheads="1"/>
          </p:cNvSpPr>
          <p:nvPr/>
        </p:nvSpPr>
        <p:spPr bwMode="auto">
          <a:xfrm>
            <a:off x="2641600" y="1404938"/>
            <a:ext cx="1863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400"/>
              <a:t>routing algorithm</a:t>
            </a:r>
          </a:p>
        </p:txBody>
      </p:sp>
      <p:sp>
        <p:nvSpPr>
          <p:cNvPr id="57361" name="Rectangle 116"/>
          <p:cNvSpPr>
            <a:spLocks noChangeArrowheads="1"/>
          </p:cNvSpPr>
          <p:nvPr/>
        </p:nvSpPr>
        <p:spPr bwMode="auto">
          <a:xfrm>
            <a:off x="2387600" y="2141538"/>
            <a:ext cx="2184400" cy="1298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Text Box 117"/>
          <p:cNvSpPr txBox="1">
            <a:spLocks noChangeArrowheads="1"/>
          </p:cNvSpPr>
          <p:nvPr/>
        </p:nvSpPr>
        <p:spPr bwMode="auto">
          <a:xfrm>
            <a:off x="2647950" y="2105025"/>
            <a:ext cx="1858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/>
              <a:t>local forwarding table</a:t>
            </a:r>
          </a:p>
        </p:txBody>
      </p:sp>
      <p:sp>
        <p:nvSpPr>
          <p:cNvPr id="57363" name="Text Box 118"/>
          <p:cNvSpPr txBox="1">
            <a:spLocks noChangeArrowheads="1"/>
          </p:cNvSpPr>
          <p:nvPr/>
        </p:nvSpPr>
        <p:spPr bwMode="auto">
          <a:xfrm>
            <a:off x="2430463" y="2352675"/>
            <a:ext cx="1312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400"/>
              <a:t>dest address</a:t>
            </a:r>
          </a:p>
        </p:txBody>
      </p:sp>
      <p:sp>
        <p:nvSpPr>
          <p:cNvPr id="57364" name="Text Box 119"/>
          <p:cNvSpPr txBox="1">
            <a:spLocks noChangeArrowheads="1"/>
          </p:cNvSpPr>
          <p:nvPr/>
        </p:nvSpPr>
        <p:spPr bwMode="auto">
          <a:xfrm>
            <a:off x="3597275" y="2354263"/>
            <a:ext cx="1041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400"/>
              <a:t>output  link</a:t>
            </a:r>
          </a:p>
        </p:txBody>
      </p:sp>
      <p:sp>
        <p:nvSpPr>
          <p:cNvPr id="57365" name="Line 120"/>
          <p:cNvSpPr>
            <a:spLocks noChangeShapeType="1"/>
          </p:cNvSpPr>
          <p:nvPr/>
        </p:nvSpPr>
        <p:spPr bwMode="auto">
          <a:xfrm>
            <a:off x="3695700" y="2365375"/>
            <a:ext cx="7938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6" name="Text Box 121"/>
          <p:cNvSpPr txBox="1">
            <a:spLocks noChangeArrowheads="1"/>
          </p:cNvSpPr>
          <p:nvPr/>
        </p:nvSpPr>
        <p:spPr bwMode="auto">
          <a:xfrm>
            <a:off x="2417763" y="2636838"/>
            <a:ext cx="12890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sz="1200"/>
              <a:t>address-range 1</a:t>
            </a:r>
          </a:p>
          <a:p>
            <a:pPr algn="r" eaLnBrk="1" hangingPunct="1"/>
            <a:r>
              <a:rPr lang="en-US" sz="1200"/>
              <a:t>address-range 2</a:t>
            </a:r>
          </a:p>
          <a:p>
            <a:pPr algn="r" eaLnBrk="1" hangingPunct="1"/>
            <a:r>
              <a:rPr lang="en-US" sz="1200"/>
              <a:t>address-range 3</a:t>
            </a:r>
          </a:p>
          <a:p>
            <a:pPr algn="r" eaLnBrk="1" hangingPunct="1"/>
            <a:r>
              <a:rPr lang="en-US" sz="1200"/>
              <a:t>address-range 4</a:t>
            </a:r>
          </a:p>
        </p:txBody>
      </p:sp>
      <p:sp>
        <p:nvSpPr>
          <p:cNvPr id="57367" name="Text Box 122"/>
          <p:cNvSpPr txBox="1">
            <a:spLocks noChangeArrowheads="1"/>
          </p:cNvSpPr>
          <p:nvPr/>
        </p:nvSpPr>
        <p:spPr bwMode="auto">
          <a:xfrm>
            <a:off x="3711575" y="2636838"/>
            <a:ext cx="2682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200"/>
              <a:t>3</a:t>
            </a:r>
          </a:p>
          <a:p>
            <a:pPr algn="ctr" eaLnBrk="1" hangingPunct="1"/>
            <a:r>
              <a:rPr lang="en-US" sz="1200"/>
              <a:t>2</a:t>
            </a:r>
          </a:p>
          <a:p>
            <a:pPr algn="ctr" eaLnBrk="1" hangingPunct="1"/>
            <a:r>
              <a:rPr lang="en-US" sz="1200"/>
              <a:t>2</a:t>
            </a:r>
          </a:p>
          <a:p>
            <a:pPr algn="ctr" eaLnBrk="1" hangingPunct="1"/>
            <a:r>
              <a:rPr lang="en-US" sz="1200"/>
              <a:t>1</a:t>
            </a:r>
          </a:p>
        </p:txBody>
      </p:sp>
      <p:sp>
        <p:nvSpPr>
          <p:cNvPr id="57368" name="Line 123"/>
          <p:cNvSpPr>
            <a:spLocks noChangeShapeType="1"/>
          </p:cNvSpPr>
          <p:nvPr/>
        </p:nvSpPr>
        <p:spPr bwMode="auto">
          <a:xfrm>
            <a:off x="2409825" y="2617788"/>
            <a:ext cx="2163763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9" name="Line 124"/>
          <p:cNvSpPr>
            <a:spLocks noChangeShapeType="1"/>
          </p:cNvSpPr>
          <p:nvPr/>
        </p:nvSpPr>
        <p:spPr bwMode="auto">
          <a:xfrm>
            <a:off x="2392363" y="2370138"/>
            <a:ext cx="21732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0" name="AutoShape 125"/>
          <p:cNvSpPr>
            <a:spLocks noChangeArrowheads="1"/>
          </p:cNvSpPr>
          <p:nvPr/>
        </p:nvSpPr>
        <p:spPr bwMode="auto">
          <a:xfrm rot="5400000">
            <a:off x="3466306" y="1859757"/>
            <a:ext cx="239713" cy="273050"/>
          </a:xfrm>
          <a:prstGeom prst="rightArrow">
            <a:avLst>
              <a:gd name="adj1" fmla="val 51167"/>
              <a:gd name="adj2" fmla="val 3973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1" name="Line 126"/>
          <p:cNvSpPr>
            <a:spLocks noChangeShapeType="1"/>
          </p:cNvSpPr>
          <p:nvPr/>
        </p:nvSpPr>
        <p:spPr bwMode="auto">
          <a:xfrm>
            <a:off x="2843213" y="4302125"/>
            <a:ext cx="363537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2" name="Freeform 127"/>
          <p:cNvSpPr>
            <a:spLocks/>
          </p:cNvSpPr>
          <p:nvPr/>
        </p:nvSpPr>
        <p:spPr bwMode="auto">
          <a:xfrm>
            <a:off x="3916363" y="4792663"/>
            <a:ext cx="879475" cy="26511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3" name="Freeform 128"/>
          <p:cNvSpPr>
            <a:spLocks/>
          </p:cNvSpPr>
          <p:nvPr/>
        </p:nvSpPr>
        <p:spPr bwMode="auto">
          <a:xfrm flipH="1">
            <a:off x="6249988" y="4356100"/>
            <a:ext cx="5778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4" name="Freeform 129"/>
          <p:cNvSpPr>
            <a:spLocks/>
          </p:cNvSpPr>
          <p:nvPr/>
        </p:nvSpPr>
        <p:spPr bwMode="auto">
          <a:xfrm flipH="1">
            <a:off x="5240338" y="4083050"/>
            <a:ext cx="5778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5" name="Freeform 130"/>
          <p:cNvSpPr>
            <a:spLocks/>
          </p:cNvSpPr>
          <p:nvPr/>
        </p:nvSpPr>
        <p:spPr bwMode="auto">
          <a:xfrm flipH="1" flipV="1">
            <a:off x="5908675" y="5629275"/>
            <a:ext cx="542925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6" name="Freeform 131"/>
          <p:cNvSpPr>
            <a:spLocks/>
          </p:cNvSpPr>
          <p:nvPr/>
        </p:nvSpPr>
        <p:spPr bwMode="auto">
          <a:xfrm flipH="1" flipV="1">
            <a:off x="4559300" y="5613400"/>
            <a:ext cx="542925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7" name="Freeform 132"/>
          <p:cNvSpPr>
            <a:spLocks/>
          </p:cNvSpPr>
          <p:nvPr/>
        </p:nvSpPr>
        <p:spPr bwMode="auto">
          <a:xfrm flipH="1" flipV="1">
            <a:off x="5199063" y="5321300"/>
            <a:ext cx="542925" cy="452438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7378" name="Group 133"/>
          <p:cNvGrpSpPr>
            <a:grpSpLocks/>
          </p:cNvGrpSpPr>
          <p:nvPr/>
        </p:nvGrpSpPr>
        <p:grpSpPr bwMode="auto">
          <a:xfrm>
            <a:off x="5248275" y="3638550"/>
            <a:ext cx="550863" cy="452438"/>
            <a:chOff x="2886" y="1668"/>
            <a:chExt cx="347" cy="285"/>
          </a:xfrm>
        </p:grpSpPr>
        <p:sp>
          <p:nvSpPr>
            <p:cNvPr id="57414" name="Rectangle 134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15" name="Oval 135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16" name="Rectangle 136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17" name="Line 137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8" name="Line 138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9" name="Line 139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0" name="AutoShape 140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379" name="Group 141"/>
          <p:cNvGrpSpPr>
            <a:grpSpLocks/>
          </p:cNvGrpSpPr>
          <p:nvPr/>
        </p:nvGrpSpPr>
        <p:grpSpPr bwMode="auto">
          <a:xfrm>
            <a:off x="6261100" y="3911600"/>
            <a:ext cx="550863" cy="452438"/>
            <a:chOff x="2886" y="1668"/>
            <a:chExt cx="347" cy="285"/>
          </a:xfrm>
        </p:grpSpPr>
        <p:sp>
          <p:nvSpPr>
            <p:cNvPr id="57407" name="Rectangle 142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8" name="Oval 143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9" name="Rectangle 144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10" name="Line 145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1" name="Line 146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2" name="Line 147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3" name="AutoShape 148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380" name="Group 149"/>
          <p:cNvGrpSpPr>
            <a:grpSpLocks/>
          </p:cNvGrpSpPr>
          <p:nvPr/>
        </p:nvGrpSpPr>
        <p:grpSpPr bwMode="auto">
          <a:xfrm>
            <a:off x="5891213" y="5988050"/>
            <a:ext cx="550862" cy="452438"/>
            <a:chOff x="2886" y="1668"/>
            <a:chExt cx="347" cy="285"/>
          </a:xfrm>
        </p:grpSpPr>
        <p:sp>
          <p:nvSpPr>
            <p:cNvPr id="57400" name="Rectangle 150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1" name="Oval 151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2" name="Rectangle 152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3" name="Line 153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4" name="Line 154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5" name="Line 155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6" name="AutoShape 156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381" name="Group 157"/>
          <p:cNvGrpSpPr>
            <a:grpSpLocks/>
          </p:cNvGrpSpPr>
          <p:nvPr/>
        </p:nvGrpSpPr>
        <p:grpSpPr bwMode="auto">
          <a:xfrm>
            <a:off x="5195888" y="5768975"/>
            <a:ext cx="550862" cy="452438"/>
            <a:chOff x="2886" y="1668"/>
            <a:chExt cx="347" cy="285"/>
          </a:xfrm>
        </p:grpSpPr>
        <p:sp>
          <p:nvSpPr>
            <p:cNvPr id="57393" name="Rectangle 158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4" name="Oval 159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5" name="Rectangle 160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6" name="Line 161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97" name="Line 162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98" name="Line 163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99" name="AutoShape 164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382" name="Group 165"/>
          <p:cNvGrpSpPr>
            <a:grpSpLocks/>
          </p:cNvGrpSpPr>
          <p:nvPr/>
        </p:nvGrpSpPr>
        <p:grpSpPr bwMode="auto">
          <a:xfrm>
            <a:off x="4540250" y="5961063"/>
            <a:ext cx="550863" cy="452437"/>
            <a:chOff x="2886" y="1668"/>
            <a:chExt cx="347" cy="285"/>
          </a:xfrm>
        </p:grpSpPr>
        <p:sp>
          <p:nvSpPr>
            <p:cNvPr id="57386" name="Rectangle 166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7" name="Oval 167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8" name="Rectangle 168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9" name="Line 169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90" name="Line 170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91" name="Line 171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92" name="AutoShape 172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176"/>
          <p:cNvGrpSpPr>
            <a:grpSpLocks/>
          </p:cNvGrpSpPr>
          <p:nvPr/>
        </p:nvGrpSpPr>
        <p:grpSpPr bwMode="auto">
          <a:xfrm>
            <a:off x="3492500" y="1201738"/>
            <a:ext cx="4986338" cy="1887537"/>
            <a:chOff x="2037" y="708"/>
            <a:chExt cx="3471" cy="1189"/>
          </a:xfrm>
        </p:grpSpPr>
        <p:sp>
          <p:nvSpPr>
            <p:cNvPr id="57384" name="Text Box 174"/>
            <p:cNvSpPr txBox="1">
              <a:spLocks noChangeArrowheads="1"/>
            </p:cNvSpPr>
            <p:nvPr/>
          </p:nvSpPr>
          <p:spPr bwMode="auto">
            <a:xfrm>
              <a:off x="3474" y="708"/>
              <a:ext cx="2034" cy="881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2000">
                  <a:solidFill>
                    <a:srgbClr val="000099"/>
                  </a:solidFill>
                  <a:latin typeface="Gill Sans MT" pitchFamily="34" charset="0"/>
                </a:rPr>
                <a:t>4 billion IP addresses, so rather than list individual destination address</a:t>
              </a:r>
            </a:p>
            <a:p>
              <a:pPr>
                <a:lnSpc>
                  <a:spcPct val="85000"/>
                </a:lnSpc>
              </a:pPr>
              <a:r>
                <a:rPr lang="en-US" sz="2000">
                  <a:solidFill>
                    <a:srgbClr val="000099"/>
                  </a:solidFill>
                  <a:latin typeface="Gill Sans MT" pitchFamily="34" charset="0"/>
                </a:rPr>
                <a:t>list </a:t>
              </a:r>
              <a:r>
                <a:rPr lang="en-US" sz="2000" i="1">
                  <a:solidFill>
                    <a:srgbClr val="000099"/>
                  </a:solidFill>
                  <a:latin typeface="Gill Sans MT" pitchFamily="34" charset="0"/>
                </a:rPr>
                <a:t>range</a:t>
              </a:r>
              <a:r>
                <a:rPr lang="en-US" sz="2000">
                  <a:solidFill>
                    <a:srgbClr val="000099"/>
                  </a:solidFill>
                  <a:latin typeface="Gill Sans MT" pitchFamily="34" charset="0"/>
                </a:rPr>
                <a:t> of addresses</a:t>
              </a:r>
            </a:p>
            <a:p>
              <a:pPr>
                <a:lnSpc>
                  <a:spcPct val="85000"/>
                </a:lnSpc>
              </a:pPr>
              <a:r>
                <a:rPr lang="en-US" sz="2000">
                  <a:solidFill>
                    <a:srgbClr val="000099"/>
                  </a:solidFill>
                  <a:latin typeface="Gill Sans MT" pitchFamily="34" charset="0"/>
                </a:rPr>
                <a:t>(aggregate table entries)</a:t>
              </a:r>
            </a:p>
          </p:txBody>
        </p:sp>
        <p:sp>
          <p:nvSpPr>
            <p:cNvPr id="57385" name="Line 175"/>
            <p:cNvSpPr>
              <a:spLocks noChangeShapeType="1"/>
            </p:cNvSpPr>
            <p:nvPr/>
          </p:nvSpPr>
          <p:spPr bwMode="auto">
            <a:xfrm flipH="1">
              <a:off x="2037" y="1229"/>
              <a:ext cx="1433" cy="66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Network Layer</a:t>
            </a:r>
          </a:p>
        </p:txBody>
      </p:sp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4-</a:t>
            </a:r>
            <a:fld id="{5CFE0CAE-BC76-459F-A652-F2E6AA829CC7}" type="slidenum">
              <a:rPr lang="en-US" sz="1200">
                <a:latin typeface="Tahoma" pitchFamily="34" charset="0"/>
              </a:rPr>
              <a:pPr/>
              <a:t>18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628650" y="1392238"/>
            <a:ext cx="5235575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b="1">
                <a:cs typeface="Times New Roman" pitchFamily="18" charset="0"/>
              </a:rPr>
              <a:t>Destination Address Range</a:t>
            </a:r>
          </a:p>
          <a:p>
            <a:pPr algn="just"/>
            <a:endParaRPr lang="en-US" b="1">
              <a:cs typeface="Times New Roman" pitchFamily="18" charset="0"/>
            </a:endParaRPr>
          </a:p>
          <a:p>
            <a:pPr algn="just"/>
            <a:r>
              <a:rPr lang="en-US" b="1">
                <a:latin typeface="Courier New" pitchFamily="49" charset="0"/>
                <a:cs typeface="Times New Roman" pitchFamily="18" charset="0"/>
              </a:rPr>
              <a:t>11001000 00010111 00010000 00000000</a:t>
            </a:r>
            <a:endParaRPr lang="en-US" sz="2000" b="1">
              <a:latin typeface="Courier New" pitchFamily="49" charset="0"/>
            </a:endParaRPr>
          </a:p>
          <a:p>
            <a:pPr algn="just"/>
            <a:r>
              <a:rPr lang="en-US">
                <a:cs typeface="Times New Roman" pitchFamily="18" charset="0"/>
              </a:rPr>
              <a:t>through</a:t>
            </a:r>
            <a:r>
              <a:rPr lang="en-US">
                <a:latin typeface="Comic Sans MS" pitchFamily="66" charset="0"/>
                <a:cs typeface="Times New Roman" pitchFamily="18" charset="0"/>
              </a:rPr>
              <a:t>                                 </a:t>
            </a:r>
            <a:endParaRPr lang="en-US" sz="2000">
              <a:latin typeface="Comic Sans MS" pitchFamily="66" charset="0"/>
            </a:endParaRPr>
          </a:p>
          <a:p>
            <a:pPr algn="just"/>
            <a:r>
              <a:rPr lang="en-US" b="1">
                <a:latin typeface="Courier New" pitchFamily="49" charset="0"/>
                <a:cs typeface="Times New Roman" pitchFamily="18" charset="0"/>
              </a:rPr>
              <a:t>11001000 00010111 00010111 11111111</a:t>
            </a:r>
          </a:p>
          <a:p>
            <a:pPr algn="just"/>
            <a:endParaRPr lang="en-US" b="1">
              <a:latin typeface="Courier New" pitchFamily="49" charset="0"/>
              <a:cs typeface="Times New Roman" pitchFamily="18" charset="0"/>
            </a:endParaRPr>
          </a:p>
          <a:p>
            <a:pPr algn="just"/>
            <a:r>
              <a:rPr lang="en-US" b="1">
                <a:latin typeface="Courier New" pitchFamily="49" charset="0"/>
                <a:cs typeface="Times New Roman" pitchFamily="18" charset="0"/>
              </a:rPr>
              <a:t>11001000 00010111 00011000 00000000</a:t>
            </a:r>
            <a:endParaRPr lang="en-US" sz="2000" b="1">
              <a:latin typeface="Courier New" pitchFamily="49" charset="0"/>
            </a:endParaRPr>
          </a:p>
          <a:p>
            <a:pPr algn="just"/>
            <a:r>
              <a:rPr lang="en-US">
                <a:cs typeface="Times New Roman" pitchFamily="18" charset="0"/>
              </a:rPr>
              <a:t>through</a:t>
            </a:r>
            <a:endParaRPr lang="en-US" sz="2000"/>
          </a:p>
          <a:p>
            <a:pPr algn="just"/>
            <a:r>
              <a:rPr lang="en-US" b="1">
                <a:latin typeface="Courier New" pitchFamily="49" charset="0"/>
                <a:cs typeface="Times New Roman" pitchFamily="18" charset="0"/>
              </a:rPr>
              <a:t>11001000 00010111 00011000 11111111  </a:t>
            </a:r>
          </a:p>
          <a:p>
            <a:pPr algn="just"/>
            <a:endParaRPr lang="en-US" sz="2000" b="1">
              <a:latin typeface="Courier New" pitchFamily="49" charset="0"/>
            </a:endParaRPr>
          </a:p>
          <a:p>
            <a:pPr algn="just"/>
            <a:r>
              <a:rPr lang="en-US" b="1">
                <a:latin typeface="Courier New" pitchFamily="49" charset="0"/>
                <a:cs typeface="Times New Roman" pitchFamily="18" charset="0"/>
              </a:rPr>
              <a:t>11001000 00010111 00011001 00000000</a:t>
            </a:r>
            <a:endParaRPr lang="en-US" sz="2000" b="1">
              <a:latin typeface="Courier New" pitchFamily="49" charset="0"/>
            </a:endParaRPr>
          </a:p>
          <a:p>
            <a:pPr algn="just"/>
            <a:r>
              <a:rPr lang="en-US">
                <a:cs typeface="Times New Roman" pitchFamily="18" charset="0"/>
              </a:rPr>
              <a:t>through</a:t>
            </a:r>
            <a:endParaRPr lang="en-US" sz="2000"/>
          </a:p>
          <a:p>
            <a:pPr algn="just"/>
            <a:r>
              <a:rPr lang="en-US" b="1">
                <a:latin typeface="Courier New" pitchFamily="49" charset="0"/>
                <a:cs typeface="Times New Roman" pitchFamily="18" charset="0"/>
              </a:rPr>
              <a:t>11001000 00010111 00011111 11111111  </a:t>
            </a:r>
          </a:p>
          <a:p>
            <a:pPr algn="just"/>
            <a:endParaRPr lang="en-US">
              <a:latin typeface="Comic Sans MS" pitchFamily="66" charset="0"/>
              <a:cs typeface="Times New Roman" pitchFamily="18" charset="0"/>
            </a:endParaRPr>
          </a:p>
          <a:p>
            <a:pPr algn="just"/>
            <a:r>
              <a:rPr lang="en-US">
                <a:cs typeface="Times New Roman" pitchFamily="18" charset="0"/>
              </a:rPr>
              <a:t>otherwise</a:t>
            </a:r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6053138" y="1430338"/>
            <a:ext cx="15557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>
                <a:cs typeface="Times New Roman" pitchFamily="18" charset="0"/>
              </a:rPr>
              <a:t>Link Interface</a:t>
            </a:r>
          </a:p>
          <a:p>
            <a:pPr algn="just"/>
            <a:endParaRPr lang="en-US">
              <a:cs typeface="Times New Roman" pitchFamily="18" charset="0"/>
            </a:endParaRPr>
          </a:p>
          <a:p>
            <a:pPr algn="just"/>
            <a:endParaRPr lang="en-US" u="sng">
              <a:cs typeface="Times New Roman" pitchFamily="18" charset="0"/>
            </a:endParaRPr>
          </a:p>
          <a:p>
            <a:pPr algn="just"/>
            <a:r>
              <a:rPr lang="en-US">
                <a:cs typeface="Times New Roman" pitchFamily="18" charset="0"/>
              </a:rPr>
              <a:t>0</a:t>
            </a:r>
          </a:p>
          <a:p>
            <a:pPr algn="just"/>
            <a:endParaRPr lang="en-US">
              <a:cs typeface="Times New Roman" pitchFamily="18" charset="0"/>
            </a:endParaRPr>
          </a:p>
          <a:p>
            <a:pPr algn="just"/>
            <a:endParaRPr lang="en-US">
              <a:cs typeface="Times New Roman" pitchFamily="18" charset="0"/>
            </a:endParaRPr>
          </a:p>
          <a:p>
            <a:pPr algn="just"/>
            <a:endParaRPr lang="en-US">
              <a:cs typeface="Times New Roman" pitchFamily="18" charset="0"/>
            </a:endParaRPr>
          </a:p>
          <a:p>
            <a:pPr algn="just"/>
            <a:r>
              <a:rPr lang="en-US">
                <a:cs typeface="Times New Roman" pitchFamily="18" charset="0"/>
              </a:rPr>
              <a:t>1</a:t>
            </a:r>
          </a:p>
          <a:p>
            <a:pPr algn="just"/>
            <a:endParaRPr lang="en-US">
              <a:cs typeface="Times New Roman" pitchFamily="18" charset="0"/>
            </a:endParaRPr>
          </a:p>
          <a:p>
            <a:pPr algn="just"/>
            <a:endParaRPr lang="en-US">
              <a:cs typeface="Times New Roman" pitchFamily="18" charset="0"/>
            </a:endParaRPr>
          </a:p>
          <a:p>
            <a:pPr algn="just"/>
            <a:endParaRPr lang="en-US">
              <a:cs typeface="Times New Roman" pitchFamily="18" charset="0"/>
            </a:endParaRPr>
          </a:p>
          <a:p>
            <a:pPr algn="just"/>
            <a:r>
              <a:rPr lang="en-US">
                <a:cs typeface="Times New Roman" pitchFamily="18" charset="0"/>
              </a:rPr>
              <a:t>2</a:t>
            </a:r>
          </a:p>
          <a:p>
            <a:pPr algn="just"/>
            <a:endParaRPr lang="en-US">
              <a:cs typeface="Times New Roman" pitchFamily="18" charset="0"/>
            </a:endParaRPr>
          </a:p>
          <a:p>
            <a:pPr algn="just"/>
            <a:endParaRPr lang="en-US">
              <a:cs typeface="Times New Roman" pitchFamily="18" charset="0"/>
            </a:endParaRPr>
          </a:p>
          <a:p>
            <a:pPr algn="just"/>
            <a:r>
              <a:rPr lang="en-US">
                <a:cs typeface="Times New Roman" pitchFamily="18" charset="0"/>
              </a:rPr>
              <a:t>3  </a:t>
            </a:r>
            <a:endParaRPr lang="en-US" sz="2000"/>
          </a:p>
          <a:p>
            <a:pPr algn="just"/>
            <a:endParaRPr lang="en-US" b="1">
              <a:cs typeface="Times New Roman" pitchFamily="18" charset="0"/>
            </a:endParaRPr>
          </a:p>
        </p:txBody>
      </p:sp>
      <p:sp>
        <p:nvSpPr>
          <p:cNvPr id="58373" name="Rectangle 6"/>
          <p:cNvSpPr>
            <a:spLocks noChangeArrowheads="1"/>
          </p:cNvSpPr>
          <p:nvPr/>
        </p:nvSpPr>
        <p:spPr bwMode="auto">
          <a:xfrm>
            <a:off x="636588" y="1266825"/>
            <a:ext cx="7223125" cy="4525963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Line 7"/>
          <p:cNvSpPr>
            <a:spLocks noChangeShapeType="1"/>
          </p:cNvSpPr>
          <p:nvPr/>
        </p:nvSpPr>
        <p:spPr bwMode="auto">
          <a:xfrm>
            <a:off x="625475" y="1873250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75" name="Line 8"/>
          <p:cNvSpPr>
            <a:spLocks noChangeShapeType="1"/>
          </p:cNvSpPr>
          <p:nvPr/>
        </p:nvSpPr>
        <p:spPr bwMode="auto">
          <a:xfrm>
            <a:off x="652463" y="2928938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76" name="Line 9"/>
          <p:cNvSpPr>
            <a:spLocks noChangeShapeType="1"/>
          </p:cNvSpPr>
          <p:nvPr/>
        </p:nvSpPr>
        <p:spPr bwMode="auto">
          <a:xfrm>
            <a:off x="646113" y="4051300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77" name="Line 10"/>
          <p:cNvSpPr>
            <a:spLocks noChangeShapeType="1"/>
          </p:cNvSpPr>
          <p:nvPr/>
        </p:nvSpPr>
        <p:spPr bwMode="auto">
          <a:xfrm>
            <a:off x="639763" y="5173663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78" name="Line 11"/>
          <p:cNvSpPr>
            <a:spLocks noChangeShapeType="1"/>
          </p:cNvSpPr>
          <p:nvPr/>
        </p:nvSpPr>
        <p:spPr bwMode="auto">
          <a:xfrm>
            <a:off x="5929313" y="1277938"/>
            <a:ext cx="0" cy="451485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79" name="Text Box 12"/>
          <p:cNvSpPr txBox="1">
            <a:spLocks noChangeArrowheads="1"/>
          </p:cNvSpPr>
          <p:nvPr/>
        </p:nvSpPr>
        <p:spPr bwMode="auto">
          <a:xfrm>
            <a:off x="565150" y="6007100"/>
            <a:ext cx="7081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i="1">
                <a:solidFill>
                  <a:srgbClr val="CC0000"/>
                </a:solidFill>
                <a:latin typeface="Gill Sans MT" pitchFamily="34" charset="0"/>
              </a:rPr>
              <a:t>Q:</a:t>
            </a:r>
            <a:r>
              <a:rPr lang="en-US">
                <a:latin typeface="Gill Sans MT" pitchFamily="34" charset="0"/>
              </a:rPr>
              <a:t> but what happens if ranges don</a:t>
            </a:r>
            <a:r>
              <a:rPr lang="ja-JP" altLang="en-US">
                <a:latin typeface="Gill Sans MT" pitchFamily="34" charset="0"/>
              </a:rPr>
              <a:t>’</a:t>
            </a:r>
            <a:r>
              <a:rPr lang="en-US" altLang="ja-JP">
                <a:latin typeface="Gill Sans MT" pitchFamily="34" charset="0"/>
              </a:rPr>
              <a:t>t divide up so nicely? </a:t>
            </a:r>
            <a:endParaRPr lang="en-US">
              <a:latin typeface="Gill Sans MT" pitchFamily="34" charset="0"/>
            </a:endParaRPr>
          </a:p>
        </p:txBody>
      </p:sp>
      <p:pic>
        <p:nvPicPr>
          <p:cNvPr id="58380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7715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6" name="Rectangle 17"/>
          <p:cNvSpPr>
            <a:spLocks noGrp="1" noChangeArrowheads="1"/>
          </p:cNvSpPr>
          <p:nvPr>
            <p:ph type="title"/>
          </p:nvPr>
        </p:nvSpPr>
        <p:spPr>
          <a:xfrm>
            <a:off x="533400" y="107950"/>
            <a:ext cx="6378575" cy="8636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Datagram forwarding 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Network Layer</a:t>
            </a:r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4-</a:t>
            </a:r>
            <a:fld id="{FE7798B9-780F-4000-93FF-B1ED260CB0D5}" type="slidenum">
              <a:rPr lang="en-US" sz="1200">
                <a:latin typeface="Tahoma" pitchFamily="34" charset="0"/>
              </a:rPr>
              <a:pPr/>
              <a:t>19</a:t>
            </a:fld>
            <a:endParaRPr lang="en-US" sz="1200">
              <a:latin typeface="Tahoma" pitchFamily="34" charset="0"/>
            </a:endParaRPr>
          </a:p>
        </p:txBody>
      </p:sp>
      <p:pic>
        <p:nvPicPr>
          <p:cNvPr id="59395" name="Picture 3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77787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Rectangle 20"/>
          <p:cNvSpPr>
            <a:spLocks noChangeArrowheads="1"/>
          </p:cNvSpPr>
          <p:nvPr/>
        </p:nvSpPr>
        <p:spPr bwMode="auto">
          <a:xfrm>
            <a:off x="434975" y="1335088"/>
            <a:ext cx="8001000" cy="1371600"/>
          </a:xfrm>
          <a:prstGeom prst="rect">
            <a:avLst/>
          </a:prstGeom>
          <a:solidFill>
            <a:schemeClr val="bg1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Rectangle 18"/>
          <p:cNvSpPr>
            <a:spLocks noChangeArrowheads="1"/>
          </p:cNvSpPr>
          <p:nvPr/>
        </p:nvSpPr>
        <p:spPr bwMode="auto">
          <a:xfrm>
            <a:off x="4276725" y="5673725"/>
            <a:ext cx="1636713" cy="269875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Rectangle 17"/>
          <p:cNvSpPr>
            <a:spLocks noChangeArrowheads="1"/>
          </p:cNvSpPr>
          <p:nvPr/>
        </p:nvSpPr>
        <p:spPr bwMode="auto">
          <a:xfrm>
            <a:off x="4283075" y="6069013"/>
            <a:ext cx="1636713" cy="269875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95250"/>
            <a:ext cx="7772400" cy="90963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Longest prefix matching</a:t>
            </a:r>
          </a:p>
        </p:txBody>
      </p:sp>
      <p:sp>
        <p:nvSpPr>
          <p:cNvPr id="59400" name="Rectangle 5"/>
          <p:cNvSpPr>
            <a:spLocks noChangeArrowheads="1"/>
          </p:cNvSpPr>
          <p:nvPr/>
        </p:nvSpPr>
        <p:spPr bwMode="auto">
          <a:xfrm>
            <a:off x="1065213" y="2989263"/>
            <a:ext cx="5235575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>
                <a:cs typeface="Times New Roman" pitchFamily="18" charset="0"/>
              </a:rPr>
              <a:t>Destination Address Range                        </a:t>
            </a:r>
          </a:p>
          <a:p>
            <a:pPr algn="just">
              <a:lnSpc>
                <a:spcPct val="150000"/>
              </a:lnSpc>
            </a:pPr>
            <a:r>
              <a:rPr lang="en-US">
                <a:latin typeface="Courier New" pitchFamily="49" charset="0"/>
                <a:cs typeface="Times New Roman" pitchFamily="18" charset="0"/>
              </a:rPr>
              <a:t>11001000 00010111 00010*** ********* </a:t>
            </a:r>
            <a:endParaRPr lang="en-US" sz="2000">
              <a:latin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>
                <a:latin typeface="Courier New" pitchFamily="49" charset="0"/>
                <a:cs typeface="Times New Roman" pitchFamily="18" charset="0"/>
              </a:rPr>
              <a:t>11001000 00010111 00011000 *********</a:t>
            </a:r>
            <a:endParaRPr lang="en-US" sz="2000">
              <a:latin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>
                <a:latin typeface="Courier New" pitchFamily="49" charset="0"/>
                <a:cs typeface="Times New Roman" pitchFamily="18" charset="0"/>
              </a:rPr>
              <a:t>11001000 00010111 00011*** *********</a:t>
            </a:r>
            <a:endParaRPr lang="en-US" sz="2000">
              <a:latin typeface="Comic Sans MS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US">
                <a:cs typeface="Times New Roman" pitchFamily="18" charset="0"/>
              </a:rPr>
              <a:t>otherwise  </a:t>
            </a:r>
            <a:r>
              <a:rPr lang="en-US">
                <a:latin typeface="Times" pitchFamily="-84" charset="0"/>
                <a:cs typeface="Times New Roman" pitchFamily="18" charset="0"/>
              </a:rPr>
              <a:t>           </a:t>
            </a:r>
          </a:p>
        </p:txBody>
      </p:sp>
      <p:sp>
        <p:nvSpPr>
          <p:cNvPr id="59401" name="Rectangle 7"/>
          <p:cNvSpPr>
            <a:spLocks noChangeArrowheads="1"/>
          </p:cNvSpPr>
          <p:nvPr/>
        </p:nvSpPr>
        <p:spPr bwMode="auto">
          <a:xfrm>
            <a:off x="958850" y="6026150"/>
            <a:ext cx="514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DA: 11001000  00010111  00011000  10101010</a:t>
            </a:r>
            <a:r>
              <a:rPr lang="en-US">
                <a:latin typeface="Comic Sans MS" pitchFamily="66" charset="0"/>
              </a:rPr>
              <a:t> </a:t>
            </a:r>
          </a:p>
        </p:txBody>
      </p:sp>
      <p:sp>
        <p:nvSpPr>
          <p:cNvPr id="59402" name="Text Box 8"/>
          <p:cNvSpPr txBox="1">
            <a:spLocks noChangeArrowheads="1"/>
          </p:cNvSpPr>
          <p:nvPr/>
        </p:nvSpPr>
        <p:spPr bwMode="auto">
          <a:xfrm>
            <a:off x="280988" y="5272088"/>
            <a:ext cx="1341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>
                <a:solidFill>
                  <a:srgbClr val="000099"/>
                </a:solidFill>
              </a:rPr>
              <a:t>examples:</a:t>
            </a:r>
          </a:p>
        </p:txBody>
      </p:sp>
      <p:sp>
        <p:nvSpPr>
          <p:cNvPr id="59403" name="Text Box 9"/>
          <p:cNvSpPr txBox="1">
            <a:spLocks noChangeArrowheads="1"/>
          </p:cNvSpPr>
          <p:nvPr/>
        </p:nvSpPr>
        <p:spPr bwMode="auto">
          <a:xfrm>
            <a:off x="944563" y="5641975"/>
            <a:ext cx="513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/>
              <a:t>DA: 11001000  00010111  00010110  10100001 </a:t>
            </a:r>
          </a:p>
        </p:txBody>
      </p:sp>
      <p:sp>
        <p:nvSpPr>
          <p:cNvPr id="59404" name="Text Box 15"/>
          <p:cNvSpPr txBox="1">
            <a:spLocks noChangeArrowheads="1"/>
          </p:cNvSpPr>
          <p:nvPr/>
        </p:nvSpPr>
        <p:spPr bwMode="auto">
          <a:xfrm>
            <a:off x="6262688" y="5640388"/>
            <a:ext cx="183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>
                <a:solidFill>
                  <a:srgbClr val="CC0000"/>
                </a:solidFill>
                <a:latin typeface="Gill Sans MT" pitchFamily="34" charset="0"/>
              </a:rPr>
              <a:t>which interface?</a:t>
            </a:r>
          </a:p>
        </p:txBody>
      </p:sp>
      <p:sp>
        <p:nvSpPr>
          <p:cNvPr id="59405" name="Text Box 16"/>
          <p:cNvSpPr txBox="1">
            <a:spLocks noChangeArrowheads="1"/>
          </p:cNvSpPr>
          <p:nvPr/>
        </p:nvSpPr>
        <p:spPr bwMode="auto">
          <a:xfrm>
            <a:off x="6310313" y="5991225"/>
            <a:ext cx="183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>
                <a:solidFill>
                  <a:srgbClr val="CC0000"/>
                </a:solidFill>
                <a:latin typeface="Gill Sans MT" pitchFamily="34" charset="0"/>
              </a:rPr>
              <a:t>which interface?</a:t>
            </a:r>
          </a:p>
        </p:txBody>
      </p:sp>
      <p:sp>
        <p:nvSpPr>
          <p:cNvPr id="59406" name="Text Box 19"/>
          <p:cNvSpPr txBox="1">
            <a:spLocks noChangeArrowheads="1"/>
          </p:cNvSpPr>
          <p:nvPr/>
        </p:nvSpPr>
        <p:spPr bwMode="auto">
          <a:xfrm>
            <a:off x="571500" y="1490663"/>
            <a:ext cx="7799388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800">
                <a:latin typeface="Gill Sans MT" pitchFamily="34" charset="0"/>
              </a:rPr>
              <a:t>when looking for forwarding table entry for given destination address, use </a:t>
            </a:r>
            <a:r>
              <a:rPr lang="en-US" sz="2800" i="1">
                <a:solidFill>
                  <a:srgbClr val="000099"/>
                </a:solidFill>
                <a:latin typeface="Gill Sans MT" pitchFamily="34" charset="0"/>
              </a:rPr>
              <a:t>longest</a:t>
            </a:r>
            <a:r>
              <a:rPr lang="en-US" sz="2800">
                <a:latin typeface="Gill Sans MT" pitchFamily="34" charset="0"/>
              </a:rPr>
              <a:t> address prefix that matches destination address.</a:t>
            </a:r>
          </a:p>
        </p:txBody>
      </p:sp>
      <p:sp>
        <p:nvSpPr>
          <p:cNvPr id="59407" name="Text Box 22"/>
          <p:cNvSpPr txBox="1">
            <a:spLocks noChangeArrowheads="1"/>
          </p:cNvSpPr>
          <p:nvPr/>
        </p:nvSpPr>
        <p:spPr bwMode="auto">
          <a:xfrm>
            <a:off x="558800" y="1036638"/>
            <a:ext cx="3282950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longest prefix matching</a:t>
            </a:r>
          </a:p>
        </p:txBody>
      </p:sp>
      <p:sp>
        <p:nvSpPr>
          <p:cNvPr id="59408" name="Rectangle 24"/>
          <p:cNvSpPr>
            <a:spLocks noChangeArrowheads="1"/>
          </p:cNvSpPr>
          <p:nvPr/>
        </p:nvSpPr>
        <p:spPr bwMode="auto">
          <a:xfrm>
            <a:off x="992188" y="3022600"/>
            <a:ext cx="7459662" cy="2106613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9" name="Line 25"/>
          <p:cNvSpPr>
            <a:spLocks noChangeShapeType="1"/>
          </p:cNvSpPr>
          <p:nvPr/>
        </p:nvSpPr>
        <p:spPr bwMode="auto">
          <a:xfrm>
            <a:off x="992188" y="3457575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10" name="Line 26"/>
          <p:cNvSpPr>
            <a:spLocks noChangeShapeType="1"/>
          </p:cNvSpPr>
          <p:nvPr/>
        </p:nvSpPr>
        <p:spPr bwMode="auto">
          <a:xfrm>
            <a:off x="1022350" y="3887788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11" name="Line 27"/>
          <p:cNvSpPr>
            <a:spLocks noChangeShapeType="1"/>
          </p:cNvSpPr>
          <p:nvPr/>
        </p:nvSpPr>
        <p:spPr bwMode="auto">
          <a:xfrm>
            <a:off x="996950" y="4306888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12" name="Line 28"/>
          <p:cNvSpPr>
            <a:spLocks noChangeShapeType="1"/>
          </p:cNvSpPr>
          <p:nvPr/>
        </p:nvSpPr>
        <p:spPr bwMode="auto">
          <a:xfrm>
            <a:off x="993775" y="4737100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13" name="Line 29"/>
          <p:cNvSpPr>
            <a:spLocks noChangeShapeType="1"/>
          </p:cNvSpPr>
          <p:nvPr/>
        </p:nvSpPr>
        <p:spPr bwMode="auto">
          <a:xfrm>
            <a:off x="6176963" y="3022600"/>
            <a:ext cx="0" cy="21177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14" name="Text Box 30"/>
          <p:cNvSpPr txBox="1">
            <a:spLocks noChangeArrowheads="1"/>
          </p:cNvSpPr>
          <p:nvPr/>
        </p:nvSpPr>
        <p:spPr bwMode="auto">
          <a:xfrm>
            <a:off x="6475413" y="2965450"/>
            <a:ext cx="154305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/>
              <a:t>Link interface</a:t>
            </a:r>
          </a:p>
          <a:p>
            <a:pPr>
              <a:lnSpc>
                <a:spcPct val="150000"/>
              </a:lnSpc>
            </a:pPr>
            <a:r>
              <a:rPr lang="en-US" sz="1800"/>
              <a:t>0</a:t>
            </a:r>
          </a:p>
          <a:p>
            <a:pPr>
              <a:lnSpc>
                <a:spcPct val="150000"/>
              </a:lnSpc>
            </a:pPr>
            <a:r>
              <a:rPr lang="en-US" sz="1800"/>
              <a:t>1</a:t>
            </a:r>
          </a:p>
          <a:p>
            <a:pPr>
              <a:lnSpc>
                <a:spcPct val="150000"/>
              </a:lnSpc>
            </a:pPr>
            <a:r>
              <a:rPr lang="en-US" sz="1800"/>
              <a:t>2</a:t>
            </a:r>
          </a:p>
          <a:p>
            <a:pPr>
              <a:lnSpc>
                <a:spcPct val="150000"/>
              </a:lnSpc>
            </a:pPr>
            <a:r>
              <a:rPr lang="en-US" sz="18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Network Layer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4-</a:t>
            </a:r>
            <a:fld id="{DF0517AB-FBA4-47B3-8FC1-4A02FF22588F}" type="slidenum">
              <a:rPr lang="en-US" sz="1200">
                <a:latin typeface="Tahoma" pitchFamily="34" charset="0"/>
              </a:rPr>
              <a:pPr/>
              <a:t>2</a:t>
            </a:fld>
            <a:endParaRPr lang="en-US" sz="1200">
              <a:latin typeface="Tahoma" pitchFamily="34" charset="0"/>
            </a:endParaRPr>
          </a:p>
        </p:txBody>
      </p:sp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4: network layer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645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>
                <a:solidFill>
                  <a:srgbClr val="CC0000"/>
                </a:solidFill>
                <a:cs typeface="+mn-cs"/>
              </a:rPr>
              <a:t>chapter goals:</a:t>
            </a:r>
            <a:r>
              <a:rPr lang="en-US" sz="3200">
                <a:solidFill>
                  <a:srgbClr val="CC0000"/>
                </a:solidFill>
                <a:cs typeface="+mn-cs"/>
              </a:rPr>
              <a:t> 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understand principles behind network layer services: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network layer service models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forwarding versus routing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how a router works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routing (path selection)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broadcast, multicast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instantiation, implementation in the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Network Layer</a:t>
            </a:r>
          </a:p>
        </p:txBody>
      </p:sp>
      <p:sp>
        <p:nvSpPr>
          <p:cNvPr id="604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4-</a:t>
            </a:r>
            <a:fld id="{FD2C059D-4291-483A-86F7-CBC786B915DF}" type="slidenum">
              <a:rPr lang="en-US" sz="1200">
                <a:latin typeface="Tahoma" pitchFamily="34" charset="0"/>
              </a:rPr>
              <a:pPr/>
              <a:t>20</a:t>
            </a:fld>
            <a:endParaRPr lang="en-US" sz="1200">
              <a:latin typeface="Tahoma" pitchFamily="34" charset="0"/>
            </a:endParaRPr>
          </a:p>
        </p:txBody>
      </p:sp>
      <p:pic>
        <p:nvPicPr>
          <p:cNvPr id="60419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94932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39700"/>
            <a:ext cx="832485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Datagram or VC network: why?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33425" y="1298575"/>
            <a:ext cx="402907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Internet (datagram)</a:t>
            </a:r>
          </a:p>
          <a:p>
            <a:r>
              <a:rPr lang="en-US" sz="2400" smtClean="0">
                <a:ea typeface="ＭＳ Ｐゴシック" pitchFamily="34" charset="-128"/>
              </a:rPr>
              <a:t>data exchange among computers</a:t>
            </a:r>
          </a:p>
          <a:p>
            <a:pPr lvl="1"/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smtClean="0">
                <a:ea typeface="ＭＳ Ｐゴシック" pitchFamily="34" charset="-128"/>
              </a:rPr>
              <a:t>elastic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r>
              <a:rPr lang="en-US" altLang="ja-JP" sz="2000" smtClean="0">
                <a:ea typeface="ＭＳ Ｐゴシック" pitchFamily="34" charset="-128"/>
              </a:rPr>
              <a:t> service, no strict timing req.</a:t>
            </a:r>
            <a:r>
              <a:rPr lang="en-US" altLang="ja-JP" smtClean="0">
                <a:ea typeface="ＭＳ Ｐゴシック" pitchFamily="34" charset="-128"/>
              </a:rPr>
              <a:t> </a:t>
            </a:r>
          </a:p>
          <a:p>
            <a:r>
              <a:rPr lang="en-US" sz="2400" smtClean="0">
                <a:ea typeface="ＭＳ Ｐゴシック" pitchFamily="34" charset="-128"/>
              </a:rPr>
              <a:t>many link types 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different characteristics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uniform service difficult</a:t>
            </a:r>
          </a:p>
          <a:p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smart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end systems (computers)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can adapt, perform control, error recovery</a:t>
            </a:r>
          </a:p>
          <a:p>
            <a:pPr lvl="1"/>
            <a:r>
              <a:rPr lang="en-US" sz="2000" b="1" i="1" smtClean="0">
                <a:solidFill>
                  <a:srgbClr val="CC0000"/>
                </a:solidFill>
                <a:ea typeface="ＭＳ Ｐゴシック" pitchFamily="34" charset="-128"/>
              </a:rPr>
              <a:t>simple inside network, complexity at </a:t>
            </a:r>
            <a:r>
              <a:rPr lang="ja-JP" altLang="en-US" sz="2000" b="1" i="1" smtClean="0">
                <a:solidFill>
                  <a:srgbClr val="CC0000"/>
                </a:solidFill>
                <a:ea typeface="ＭＳ Ｐゴシック" pitchFamily="34" charset="-128"/>
              </a:rPr>
              <a:t>“</a:t>
            </a:r>
            <a:r>
              <a:rPr lang="en-US" altLang="ja-JP" sz="2000" b="1" i="1" smtClean="0">
                <a:solidFill>
                  <a:srgbClr val="CC0000"/>
                </a:solidFill>
                <a:ea typeface="ＭＳ Ｐゴシック" pitchFamily="34" charset="-128"/>
              </a:rPr>
              <a:t>edge</a:t>
            </a:r>
            <a:r>
              <a:rPr lang="ja-JP" altLang="en-US" sz="2000" b="1" i="1" smtClean="0">
                <a:solidFill>
                  <a:srgbClr val="CC0000"/>
                </a:solidFill>
                <a:ea typeface="ＭＳ Ｐゴシック" pitchFamily="34" charset="-128"/>
              </a:rPr>
              <a:t>”</a:t>
            </a:r>
            <a:endParaRPr lang="en-US" altLang="ja-JP" sz="2000" b="1" i="1" smtClean="0">
              <a:solidFill>
                <a:srgbClr val="CC0000"/>
              </a:solidFill>
              <a:ea typeface="ＭＳ Ｐゴシック" pitchFamily="34" charset="-128"/>
            </a:endParaRPr>
          </a:p>
          <a:p>
            <a:endParaRPr lang="en-US" sz="2400" b="1" i="1" smtClean="0">
              <a:solidFill>
                <a:srgbClr val="CC0000"/>
              </a:solidFill>
              <a:ea typeface="ＭＳ Ｐゴシック" pitchFamily="34" charset="-128"/>
            </a:endParaRPr>
          </a:p>
        </p:txBody>
      </p:sp>
      <p:sp>
        <p:nvSpPr>
          <p:cNvPr id="604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62513" y="1330325"/>
            <a:ext cx="3810000" cy="4648200"/>
          </a:xfrm>
        </p:spPr>
        <p:txBody>
          <a:bodyPr/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ATM (VC)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ea typeface="ＭＳ Ｐゴシック" pitchFamily="34" charset="-128"/>
              </a:rPr>
              <a:t>evolved from telephony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ea typeface="ＭＳ Ｐゴシック" pitchFamily="34" charset="-128"/>
              </a:rPr>
              <a:t>human conversation: </a:t>
            </a:r>
          </a:p>
          <a:p>
            <a:pPr lvl="1">
              <a:lnSpc>
                <a:spcPct val="75000"/>
              </a:lnSpc>
            </a:pPr>
            <a:r>
              <a:rPr lang="en-US" sz="2000" smtClean="0">
                <a:ea typeface="ＭＳ Ｐゴシック" pitchFamily="34" charset="-128"/>
              </a:rPr>
              <a:t>strict timing, reliability requirements</a:t>
            </a:r>
          </a:p>
          <a:p>
            <a:pPr lvl="1">
              <a:lnSpc>
                <a:spcPct val="75000"/>
              </a:lnSpc>
            </a:pPr>
            <a:r>
              <a:rPr lang="en-US" sz="2000" smtClean="0">
                <a:ea typeface="ＭＳ Ｐゴシック" pitchFamily="34" charset="-128"/>
              </a:rPr>
              <a:t>need for guaranteed service</a:t>
            </a:r>
          </a:p>
          <a:p>
            <a:pPr>
              <a:lnSpc>
                <a:spcPct val="75000"/>
              </a:lnSpc>
            </a:pP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dumb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end systems</a:t>
            </a:r>
          </a:p>
          <a:p>
            <a:pPr lvl="1">
              <a:lnSpc>
                <a:spcPct val="75000"/>
              </a:lnSpc>
            </a:pPr>
            <a:r>
              <a:rPr lang="en-US" sz="2000" smtClean="0">
                <a:ea typeface="ＭＳ Ｐゴシック" pitchFamily="34" charset="-128"/>
              </a:rPr>
              <a:t>telephones</a:t>
            </a:r>
          </a:p>
          <a:p>
            <a:pPr lvl="1">
              <a:lnSpc>
                <a:spcPct val="75000"/>
              </a:lnSpc>
            </a:pPr>
            <a:r>
              <a:rPr lang="en-US" sz="2000" b="1" i="1" smtClean="0">
                <a:solidFill>
                  <a:srgbClr val="CC0000"/>
                </a:solidFill>
                <a:ea typeface="ＭＳ Ｐゴシック" pitchFamily="34" charset="-128"/>
              </a:rPr>
              <a:t>complexity inside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Network Layer</a:t>
            </a:r>
          </a:p>
        </p:txBody>
      </p:sp>
      <p:sp>
        <p:nvSpPr>
          <p:cNvPr id="430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4-</a:t>
            </a:r>
            <a:fld id="{8D76A43F-2C51-4A92-9FBE-B19EEDB371F1}" type="slidenum">
              <a:rPr lang="en-US" sz="1200">
                <a:latin typeface="Tahoma" pitchFamily="34" charset="0"/>
              </a:rPr>
              <a:pPr/>
              <a:t>3</a:t>
            </a:fld>
            <a:endParaRPr lang="en-US" sz="1200">
              <a:latin typeface="Tahoma" pitchFamily="34" charset="0"/>
            </a:endParaRPr>
          </a:p>
        </p:txBody>
      </p:sp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4.1 introduction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4.2 virtual circuit and datagram networks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4.3 what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inside a router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4.4 IP: Internet Protocol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datagram format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IPv4 addressing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ICMP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IPv6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4.5 routing algorithms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link state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distance vector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hierarchical routing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4.6 routing in the Internet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RIP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OSPF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BGP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4.7 broadcast and multicast routing</a:t>
            </a:r>
          </a:p>
          <a:p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rgbClr val="000099"/>
                </a:solidFill>
                <a:latin typeface="Gill Sans MT" pitchFamily="34" charset="0"/>
              </a:rPr>
              <a:t>Chapter 4: 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Network Layer</a:t>
            </a:r>
          </a:p>
        </p:txBody>
      </p:sp>
      <p:sp>
        <p:nvSpPr>
          <p:cNvPr id="440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4-</a:t>
            </a:r>
            <a:fld id="{5AD2994F-C4BF-4172-80DB-74B987EFCDC8}" type="slidenum">
              <a:rPr lang="en-US" sz="1200">
                <a:latin typeface="Tahoma" pitchFamily="34" charset="0"/>
              </a:rPr>
              <a:pPr/>
              <a:t>4</a:t>
            </a:fld>
            <a:endParaRPr lang="en-US" sz="1200">
              <a:latin typeface="Tahoma" pitchFamily="34" charset="0"/>
            </a:endParaRPr>
          </a:p>
        </p:txBody>
      </p:sp>
      <p:pic>
        <p:nvPicPr>
          <p:cNvPr id="44097" name="Picture 128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334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222250"/>
            <a:ext cx="8382000" cy="942975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Network layer</a:t>
            </a:r>
          </a:p>
        </p:txBody>
      </p:sp>
      <p:sp>
        <p:nvSpPr>
          <p:cNvPr id="4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6100" y="1255713"/>
            <a:ext cx="4365625" cy="5100637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transport segment from sending to receiving host </a:t>
            </a:r>
          </a:p>
          <a:p>
            <a:r>
              <a:rPr lang="en-US" smtClean="0">
                <a:ea typeface="ＭＳ Ｐゴシック" pitchFamily="34" charset="-128"/>
              </a:rPr>
              <a:t>on sending side encapsulates segments into datagrams</a:t>
            </a:r>
          </a:p>
          <a:p>
            <a:r>
              <a:rPr lang="en-US" smtClean="0">
                <a:ea typeface="ＭＳ Ｐゴシック" pitchFamily="34" charset="-128"/>
              </a:rPr>
              <a:t>on receiving side, delivers segments to transport layer</a:t>
            </a:r>
          </a:p>
          <a:p>
            <a:r>
              <a:rPr lang="en-US" smtClean="0">
                <a:ea typeface="ＭＳ Ｐゴシック" pitchFamily="34" charset="-128"/>
              </a:rPr>
              <a:t>network layer protocols in </a:t>
            </a:r>
            <a:r>
              <a:rPr lang="en-US" i="1" smtClean="0">
                <a:solidFill>
                  <a:srgbClr val="000099"/>
                </a:solidFill>
                <a:ea typeface="ＭＳ Ｐゴシック" pitchFamily="34" charset="-128"/>
              </a:rPr>
              <a:t>every</a:t>
            </a:r>
            <a:r>
              <a:rPr lang="en-US" smtClean="0">
                <a:solidFill>
                  <a:srgbClr val="000099"/>
                </a:solidFill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host, router</a:t>
            </a:r>
          </a:p>
          <a:p>
            <a:r>
              <a:rPr lang="en-US" smtClean="0">
                <a:ea typeface="ＭＳ Ｐゴシック" pitchFamily="34" charset="-128"/>
              </a:rPr>
              <a:t>router examines header fields in all IP datagrams passing through it</a:t>
            </a:r>
            <a:endParaRPr lang="en-US" sz="2000" smtClean="0">
              <a:ea typeface="ＭＳ Ｐゴシック" pitchFamily="34" charset="-128"/>
            </a:endParaRPr>
          </a:p>
          <a:p>
            <a:endParaRPr lang="en-US" sz="2400" smtClean="0"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09" y="933450"/>
            <a:ext cx="4001612" cy="53195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Network Layer</a:t>
            </a:r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4-</a:t>
            </a:r>
            <a:fld id="{A2899DDE-4676-4500-B769-42003FFCB976}" type="slidenum">
              <a:rPr lang="en-US" sz="1200">
                <a:latin typeface="Tahoma" pitchFamily="34" charset="0"/>
              </a:rPr>
              <a:pPr/>
              <a:t>5</a:t>
            </a:fld>
            <a:endParaRPr lang="en-US" sz="1200">
              <a:latin typeface="Tahoma" pitchFamily="34" charset="0"/>
            </a:endParaRPr>
          </a:p>
        </p:txBody>
      </p:sp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0350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Two key network-layer functions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25600"/>
            <a:ext cx="4192587" cy="4648200"/>
          </a:xfrm>
        </p:spPr>
        <p:txBody>
          <a:bodyPr/>
          <a:lstStyle/>
          <a:p>
            <a:r>
              <a:rPr lang="en-US" i="1" smtClean="0">
                <a:solidFill>
                  <a:srgbClr val="000099"/>
                </a:solidFill>
                <a:ea typeface="ＭＳ Ｐゴシック" pitchFamily="34" charset="-128"/>
              </a:rPr>
              <a:t>forwarding:</a:t>
            </a:r>
            <a:r>
              <a:rPr lang="en-US" smtClean="0">
                <a:ea typeface="ＭＳ Ｐゴシック" pitchFamily="34" charset="-128"/>
              </a:rPr>
              <a:t> move packets from router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input to appropriate router output</a:t>
            </a:r>
          </a:p>
          <a:p>
            <a:pPr>
              <a:spcBef>
                <a:spcPct val="70000"/>
              </a:spcBef>
            </a:pPr>
            <a:r>
              <a:rPr lang="en-US" i="1" smtClean="0">
                <a:solidFill>
                  <a:srgbClr val="000099"/>
                </a:solidFill>
                <a:ea typeface="ＭＳ Ｐゴシック" pitchFamily="34" charset="-128"/>
              </a:rPr>
              <a:t>routing:</a:t>
            </a:r>
            <a:r>
              <a:rPr lang="en-US" smtClean="0">
                <a:ea typeface="ＭＳ Ｐゴシック" pitchFamily="34" charset="-128"/>
              </a:rPr>
              <a:t> determine route taken by packets from source to dest. </a:t>
            </a:r>
          </a:p>
          <a:p>
            <a:pPr lvl="1">
              <a:spcBef>
                <a:spcPct val="70000"/>
              </a:spcBef>
            </a:pPr>
            <a:r>
              <a:rPr lang="en-US" i="1" smtClean="0">
                <a:ea typeface="ＭＳ Ｐゴシック" pitchFamily="34" charset="-128"/>
              </a:rPr>
              <a:t>routing algorithms</a:t>
            </a:r>
            <a:endParaRPr lang="en-US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4784725" y="1577975"/>
            <a:ext cx="41925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3200" i="1">
                <a:solidFill>
                  <a:srgbClr val="CC0000"/>
                </a:solidFill>
                <a:latin typeface="Gill Sans MT" pitchFamily="34" charset="0"/>
              </a:rPr>
              <a:t>analogy:</a:t>
            </a:r>
          </a:p>
          <a:p>
            <a:pPr marL="342900" indent="-342900"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 i="1">
                <a:solidFill>
                  <a:srgbClr val="000099"/>
                </a:solidFill>
                <a:latin typeface="Gill Sans MT" pitchFamily="34" charset="0"/>
              </a:rPr>
              <a:t>routing:</a:t>
            </a:r>
            <a:r>
              <a:rPr lang="en-US" sz="2800">
                <a:latin typeface="Gill Sans MT" pitchFamily="34" charset="0"/>
              </a:rPr>
              <a:t> process of planning trip from source to dest</a:t>
            </a:r>
          </a:p>
          <a:p>
            <a:pPr marL="342900" indent="-342900"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 i="1">
                <a:solidFill>
                  <a:srgbClr val="000099"/>
                </a:solidFill>
                <a:latin typeface="Gill Sans MT" pitchFamily="34" charset="0"/>
              </a:rPr>
              <a:t>forwarding</a:t>
            </a:r>
            <a:r>
              <a:rPr lang="en-US" sz="2800" i="1">
                <a:solidFill>
                  <a:schemeClr val="accent2"/>
                </a:solidFill>
                <a:latin typeface="Gill Sans MT" pitchFamily="34" charset="0"/>
              </a:rPr>
              <a:t>:</a:t>
            </a:r>
            <a:r>
              <a:rPr lang="en-US" sz="2800">
                <a:latin typeface="Gill Sans MT" pitchFamily="34" charset="0"/>
              </a:rPr>
              <a:t> process of getting through single interchange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sz="2800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Network Layer</a:t>
            </a:r>
          </a:p>
        </p:txBody>
      </p:sp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4-</a:t>
            </a:r>
            <a:fld id="{39DA51DD-D96E-4D4A-AD18-8E4860F3C681}" type="slidenum">
              <a:rPr lang="en-US" sz="1200">
                <a:latin typeface="Tahoma" pitchFamily="34" charset="0"/>
              </a:rPr>
              <a:pPr/>
              <a:t>6</a:t>
            </a:fld>
            <a:endParaRPr lang="en-US" sz="1200">
              <a:latin typeface="Tahoma" pitchFamily="34" charset="0"/>
            </a:endParaRPr>
          </a:p>
        </p:txBody>
      </p:sp>
      <p:pic>
        <p:nvPicPr>
          <p:cNvPr id="46083" name="Picture 169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70326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084" name="Group 166"/>
          <p:cNvGrpSpPr>
            <a:grpSpLocks/>
          </p:cNvGrpSpPr>
          <p:nvPr/>
        </p:nvGrpSpPr>
        <p:grpSpPr bwMode="auto">
          <a:xfrm>
            <a:off x="1301750" y="1198563"/>
            <a:ext cx="5530850" cy="5245100"/>
            <a:chOff x="398" y="129"/>
            <a:chExt cx="3484" cy="3304"/>
          </a:xfrm>
        </p:grpSpPr>
        <p:sp>
          <p:nvSpPr>
            <p:cNvPr id="46092" name="Freeform 2"/>
            <p:cNvSpPr>
              <a:spLocks/>
            </p:cNvSpPr>
            <p:nvPr/>
          </p:nvSpPr>
          <p:spPr bwMode="auto">
            <a:xfrm>
              <a:off x="2031" y="2058"/>
              <a:ext cx="1794" cy="933"/>
            </a:xfrm>
            <a:custGeom>
              <a:avLst/>
              <a:gdLst>
                <a:gd name="T0" fmla="*/ 6 w 1794"/>
                <a:gd name="T1" fmla="*/ 483 h 933"/>
                <a:gd name="T2" fmla="*/ 108 w 1794"/>
                <a:gd name="T3" fmla="*/ 125 h 933"/>
                <a:gd name="T4" fmla="*/ 559 w 1794"/>
                <a:gd name="T5" fmla="*/ 100 h 933"/>
                <a:gd name="T6" fmla="*/ 1128 w 1794"/>
                <a:gd name="T7" fmla="*/ 29 h 933"/>
                <a:gd name="T8" fmla="*/ 1716 w 1794"/>
                <a:gd name="T9" fmla="*/ 275 h 933"/>
                <a:gd name="T10" fmla="*/ 1596 w 1794"/>
                <a:gd name="T11" fmla="*/ 827 h 933"/>
                <a:gd name="T12" fmla="*/ 1380 w 1794"/>
                <a:gd name="T13" fmla="*/ 911 h 933"/>
                <a:gd name="T14" fmla="*/ 840 w 1794"/>
                <a:gd name="T15" fmla="*/ 929 h 933"/>
                <a:gd name="T16" fmla="*/ 414 w 1794"/>
                <a:gd name="T17" fmla="*/ 911 h 933"/>
                <a:gd name="T18" fmla="*/ 143 w 1794"/>
                <a:gd name="T19" fmla="*/ 832 h 933"/>
                <a:gd name="T20" fmla="*/ 6 w 1794"/>
                <a:gd name="T21" fmla="*/ 483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Freeform 3"/>
            <p:cNvSpPr>
              <a:spLocks/>
            </p:cNvSpPr>
            <p:nvPr/>
          </p:nvSpPr>
          <p:spPr bwMode="auto">
            <a:xfrm>
              <a:off x="1090" y="1594"/>
              <a:ext cx="1443" cy="816"/>
            </a:xfrm>
            <a:custGeom>
              <a:avLst/>
              <a:gdLst>
                <a:gd name="T0" fmla="*/ 0 w 1443"/>
                <a:gd name="T1" fmla="*/ 0 h 816"/>
                <a:gd name="T2" fmla="*/ 1076 w 1443"/>
                <a:gd name="T3" fmla="*/ 782 h 816"/>
                <a:gd name="T4" fmla="*/ 1320 w 1443"/>
                <a:gd name="T5" fmla="*/ 788 h 816"/>
                <a:gd name="T6" fmla="*/ 1443 w 1443"/>
                <a:gd name="T7" fmla="*/ 5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4" name="Rectangle 4"/>
            <p:cNvSpPr>
              <a:spLocks noChangeArrowheads="1"/>
            </p:cNvSpPr>
            <p:nvPr/>
          </p:nvSpPr>
          <p:spPr bwMode="auto">
            <a:xfrm>
              <a:off x="1084" y="129"/>
              <a:ext cx="1460" cy="147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5"/>
            <p:cNvSpPr>
              <a:spLocks noChangeArrowheads="1"/>
            </p:cNvSpPr>
            <p:nvPr/>
          </p:nvSpPr>
          <p:spPr bwMode="auto">
            <a:xfrm>
              <a:off x="1163" y="162"/>
              <a:ext cx="1320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Freeform 6"/>
            <p:cNvSpPr>
              <a:spLocks/>
            </p:cNvSpPr>
            <p:nvPr/>
          </p:nvSpPr>
          <p:spPr bwMode="auto">
            <a:xfrm>
              <a:off x="2433" y="2249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097" name="Group 7"/>
            <p:cNvGrpSpPr>
              <a:grpSpLocks/>
            </p:cNvGrpSpPr>
            <p:nvPr/>
          </p:nvGrpSpPr>
          <p:grpSpPr bwMode="auto">
            <a:xfrm>
              <a:off x="2122" y="2359"/>
              <a:ext cx="316" cy="147"/>
              <a:chOff x="3600" y="219"/>
              <a:chExt cx="360" cy="175"/>
            </a:xfrm>
          </p:grpSpPr>
          <p:sp>
            <p:nvSpPr>
              <p:cNvPr id="46242" name="Oval 8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43" name="Line 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44" name="Line 1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45" name="Rectangle 1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6246" name="Oval 1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6247" name="Group 1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625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53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3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54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248" name="Group 1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6249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50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51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6098" name="Group 21"/>
            <p:cNvGrpSpPr>
              <a:grpSpLocks/>
            </p:cNvGrpSpPr>
            <p:nvPr/>
          </p:nvGrpSpPr>
          <p:grpSpPr bwMode="auto">
            <a:xfrm>
              <a:off x="2344" y="2761"/>
              <a:ext cx="316" cy="147"/>
              <a:chOff x="3600" y="219"/>
              <a:chExt cx="360" cy="175"/>
            </a:xfrm>
          </p:grpSpPr>
          <p:sp>
            <p:nvSpPr>
              <p:cNvPr id="46229" name="Oval 22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30" name="Line 2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31" name="Line 2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32" name="Rectangle 2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6233" name="Oval 2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6234" name="Group 2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6239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40" name="Line 29"/>
                <p:cNvSpPr>
                  <a:spLocks noChangeShapeType="1"/>
                </p:cNvSpPr>
                <p:nvPr/>
              </p:nvSpPr>
              <p:spPr bwMode="auto">
                <a:xfrm>
                  <a:off x="2944" y="943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41" name="Line 3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235" name="Group 3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6236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37" name="Line 3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38" name="Line 34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6099" name="Group 35"/>
            <p:cNvGrpSpPr>
              <a:grpSpLocks/>
            </p:cNvGrpSpPr>
            <p:nvPr/>
          </p:nvGrpSpPr>
          <p:grpSpPr bwMode="auto">
            <a:xfrm>
              <a:off x="2769" y="2167"/>
              <a:ext cx="316" cy="147"/>
              <a:chOff x="3600" y="219"/>
              <a:chExt cx="360" cy="175"/>
            </a:xfrm>
          </p:grpSpPr>
          <p:sp>
            <p:nvSpPr>
              <p:cNvPr id="46216" name="Oval 36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17" name="Line 3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18" name="Line 3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19" name="Rectangle 3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6220" name="Oval 4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6221" name="Group 4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6226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27" name="Line 43"/>
                <p:cNvSpPr>
                  <a:spLocks noChangeShapeType="1"/>
                </p:cNvSpPr>
                <p:nvPr/>
              </p:nvSpPr>
              <p:spPr bwMode="auto">
                <a:xfrm>
                  <a:off x="2944" y="943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28" name="Line 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222" name="Group 4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6223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24" name="Line 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25" name="Line 48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6100" name="Group 49"/>
            <p:cNvGrpSpPr>
              <a:grpSpLocks/>
            </p:cNvGrpSpPr>
            <p:nvPr/>
          </p:nvGrpSpPr>
          <p:grpSpPr bwMode="auto">
            <a:xfrm>
              <a:off x="2720" y="2586"/>
              <a:ext cx="315" cy="147"/>
              <a:chOff x="3600" y="219"/>
              <a:chExt cx="360" cy="175"/>
            </a:xfrm>
          </p:grpSpPr>
          <p:sp>
            <p:nvSpPr>
              <p:cNvPr id="46203" name="Oval 50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04" name="Line 5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05" name="Line 5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06" name="Rectangle 5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6207" name="Oval 5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6208" name="Group 5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6213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14" name="Line 57"/>
                <p:cNvSpPr>
                  <a:spLocks noChangeShapeType="1"/>
                </p:cNvSpPr>
                <p:nvPr/>
              </p:nvSpPr>
              <p:spPr bwMode="auto">
                <a:xfrm>
                  <a:off x="2944" y="943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15" name="Line 5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209" name="Group 5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6210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11" name="Line 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12" name="Line 62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6101" name="Group 63"/>
            <p:cNvGrpSpPr>
              <a:grpSpLocks/>
            </p:cNvGrpSpPr>
            <p:nvPr/>
          </p:nvGrpSpPr>
          <p:grpSpPr bwMode="auto">
            <a:xfrm>
              <a:off x="3120" y="2773"/>
              <a:ext cx="316" cy="147"/>
              <a:chOff x="3600" y="219"/>
              <a:chExt cx="360" cy="175"/>
            </a:xfrm>
          </p:grpSpPr>
          <p:sp>
            <p:nvSpPr>
              <p:cNvPr id="46190" name="Oval 64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91" name="Line 6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92" name="Line 6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93" name="Rectangle 6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6194" name="Oval 6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6195" name="Group 6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6200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01" name="Line 71"/>
                <p:cNvSpPr>
                  <a:spLocks noChangeShapeType="1"/>
                </p:cNvSpPr>
                <p:nvPr/>
              </p:nvSpPr>
              <p:spPr bwMode="auto">
                <a:xfrm>
                  <a:off x="2944" y="943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02" name="Line 7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196" name="Group 7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6197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98" name="Line 7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99" name="Line 76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6102" name="Group 77"/>
            <p:cNvGrpSpPr>
              <a:grpSpLocks/>
            </p:cNvGrpSpPr>
            <p:nvPr/>
          </p:nvGrpSpPr>
          <p:grpSpPr bwMode="auto">
            <a:xfrm>
              <a:off x="3400" y="2360"/>
              <a:ext cx="316" cy="147"/>
              <a:chOff x="3600" y="219"/>
              <a:chExt cx="360" cy="175"/>
            </a:xfrm>
          </p:grpSpPr>
          <p:sp>
            <p:nvSpPr>
              <p:cNvPr id="46177" name="Oval 78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78" name="Line 7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79" name="Line 8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80" name="Rectangle 8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6181" name="Oval 8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6182" name="Group 8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6187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88" name="Line 85"/>
                <p:cNvSpPr>
                  <a:spLocks noChangeShapeType="1"/>
                </p:cNvSpPr>
                <p:nvPr/>
              </p:nvSpPr>
              <p:spPr bwMode="auto">
                <a:xfrm>
                  <a:off x="2944" y="943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89" name="Line 8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183" name="Group 8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618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85" name="Line 8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86" name="Line 9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6103" name="Freeform 91"/>
            <p:cNvSpPr>
              <a:spLocks/>
            </p:cNvSpPr>
            <p:nvPr/>
          </p:nvSpPr>
          <p:spPr bwMode="auto">
            <a:xfrm>
              <a:off x="3089" y="2245"/>
              <a:ext cx="318" cy="194"/>
            </a:xfrm>
            <a:custGeom>
              <a:avLst/>
              <a:gdLst>
                <a:gd name="T0" fmla="*/ 0 w 318"/>
                <a:gd name="T1" fmla="*/ 0 h 194"/>
                <a:gd name="T2" fmla="*/ 318 w 318"/>
                <a:gd name="T3" fmla="*/ 194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Freeform 92"/>
            <p:cNvSpPr>
              <a:spLocks/>
            </p:cNvSpPr>
            <p:nvPr/>
          </p:nvSpPr>
          <p:spPr bwMode="auto">
            <a:xfrm>
              <a:off x="2418" y="2492"/>
              <a:ext cx="303" cy="150"/>
            </a:xfrm>
            <a:custGeom>
              <a:avLst/>
              <a:gdLst>
                <a:gd name="T0" fmla="*/ 0 w 294"/>
                <a:gd name="T1" fmla="*/ 0 h 174"/>
                <a:gd name="T2" fmla="*/ 385 w 294"/>
                <a:gd name="T3" fmla="*/ 46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Freeform 93"/>
            <p:cNvSpPr>
              <a:spLocks/>
            </p:cNvSpPr>
            <p:nvPr/>
          </p:nvSpPr>
          <p:spPr bwMode="auto">
            <a:xfrm>
              <a:off x="3015" y="2477"/>
              <a:ext cx="396" cy="156"/>
            </a:xfrm>
            <a:custGeom>
              <a:avLst/>
              <a:gdLst>
                <a:gd name="T0" fmla="*/ 0 w 378"/>
                <a:gd name="T1" fmla="*/ 66 h 174"/>
                <a:gd name="T2" fmla="*/ 57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Freeform 94"/>
            <p:cNvSpPr>
              <a:spLocks/>
            </p:cNvSpPr>
            <p:nvPr/>
          </p:nvSpPr>
          <p:spPr bwMode="auto">
            <a:xfrm>
              <a:off x="3435" y="2511"/>
              <a:ext cx="130" cy="320"/>
            </a:xfrm>
            <a:custGeom>
              <a:avLst/>
              <a:gdLst>
                <a:gd name="T0" fmla="*/ 0 w 118"/>
                <a:gd name="T1" fmla="*/ 9 h 500"/>
                <a:gd name="T2" fmla="*/ 284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Freeform 95"/>
            <p:cNvSpPr>
              <a:spLocks/>
            </p:cNvSpPr>
            <p:nvPr/>
          </p:nvSpPr>
          <p:spPr bwMode="auto">
            <a:xfrm>
              <a:off x="2657" y="2847"/>
              <a:ext cx="464" cy="47"/>
            </a:xfrm>
            <a:custGeom>
              <a:avLst/>
              <a:gdLst>
                <a:gd name="T0" fmla="*/ 2835 w 370"/>
                <a:gd name="T1" fmla="*/ 1012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Freeform 96"/>
            <p:cNvSpPr>
              <a:spLocks/>
            </p:cNvSpPr>
            <p:nvPr/>
          </p:nvSpPr>
          <p:spPr bwMode="auto">
            <a:xfrm>
              <a:off x="2319" y="2507"/>
              <a:ext cx="122" cy="268"/>
            </a:xfrm>
            <a:custGeom>
              <a:avLst/>
              <a:gdLst>
                <a:gd name="T0" fmla="*/ 6 w 176"/>
                <a:gd name="T1" fmla="*/ 8 h 412"/>
                <a:gd name="T2" fmla="*/ 6 w 176"/>
                <a:gd name="T3" fmla="*/ 8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Rectangle 97"/>
            <p:cNvSpPr>
              <a:spLocks noChangeArrowheads="1"/>
            </p:cNvSpPr>
            <p:nvPr/>
          </p:nvSpPr>
          <p:spPr bwMode="auto">
            <a:xfrm>
              <a:off x="1128" y="2264"/>
              <a:ext cx="728" cy="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Rectangle 98"/>
            <p:cNvSpPr>
              <a:spLocks noChangeArrowheads="1"/>
            </p:cNvSpPr>
            <p:nvPr/>
          </p:nvSpPr>
          <p:spPr bwMode="auto">
            <a:xfrm>
              <a:off x="1113" y="2279"/>
              <a:ext cx="723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Line 99"/>
            <p:cNvSpPr>
              <a:spLocks noChangeShapeType="1"/>
            </p:cNvSpPr>
            <p:nvPr/>
          </p:nvSpPr>
          <p:spPr bwMode="auto">
            <a:xfrm>
              <a:off x="1759" y="2362"/>
              <a:ext cx="26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Text Box 100"/>
            <p:cNvSpPr txBox="1">
              <a:spLocks noChangeArrowheads="1"/>
            </p:cNvSpPr>
            <p:nvPr/>
          </p:nvSpPr>
          <p:spPr bwMode="auto">
            <a:xfrm>
              <a:off x="2390" y="218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/>
                <a:t>1</a:t>
              </a:r>
            </a:p>
          </p:txBody>
        </p:sp>
        <p:sp>
          <p:nvSpPr>
            <p:cNvPr id="46113" name="Text Box 101"/>
            <p:cNvSpPr txBox="1">
              <a:spLocks noChangeArrowheads="1"/>
            </p:cNvSpPr>
            <p:nvPr/>
          </p:nvSpPr>
          <p:spPr bwMode="auto">
            <a:xfrm>
              <a:off x="2336" y="245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600"/>
                <a:t>2</a:t>
              </a:r>
            </a:p>
          </p:txBody>
        </p:sp>
        <p:sp>
          <p:nvSpPr>
            <p:cNvPr id="46114" name="Text Box 102"/>
            <p:cNvSpPr txBox="1">
              <a:spLocks noChangeArrowheads="1"/>
            </p:cNvSpPr>
            <p:nvPr/>
          </p:nvSpPr>
          <p:spPr bwMode="auto">
            <a:xfrm>
              <a:off x="2178" y="2505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600"/>
                <a:t>3</a:t>
              </a:r>
            </a:p>
          </p:txBody>
        </p:sp>
        <p:sp>
          <p:nvSpPr>
            <p:cNvPr id="46115" name="Rectangle 104"/>
            <p:cNvSpPr>
              <a:spLocks noChangeArrowheads="1"/>
            </p:cNvSpPr>
            <p:nvPr/>
          </p:nvSpPr>
          <p:spPr bwMode="auto">
            <a:xfrm>
              <a:off x="1509" y="2281"/>
              <a:ext cx="269" cy="1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Text Box 105"/>
            <p:cNvSpPr txBox="1">
              <a:spLocks noChangeArrowheads="1"/>
            </p:cNvSpPr>
            <p:nvPr/>
          </p:nvSpPr>
          <p:spPr bwMode="auto">
            <a:xfrm>
              <a:off x="1479" y="2264"/>
              <a:ext cx="3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200"/>
                <a:t>0111</a:t>
              </a:r>
            </a:p>
          </p:txBody>
        </p:sp>
        <p:sp>
          <p:nvSpPr>
            <p:cNvPr id="46117" name="Text Box 106"/>
            <p:cNvSpPr txBox="1">
              <a:spLocks noChangeArrowheads="1"/>
            </p:cNvSpPr>
            <p:nvPr/>
          </p:nvSpPr>
          <p:spPr bwMode="auto">
            <a:xfrm>
              <a:off x="398" y="1841"/>
              <a:ext cx="101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600"/>
                <a:t>value in arriving</a:t>
              </a:r>
            </a:p>
            <a:p>
              <a:pPr eaLnBrk="1" hangingPunct="1"/>
              <a:r>
                <a:rPr lang="en-US" sz="1600"/>
                <a:t>packet</a:t>
              </a:r>
              <a:r>
                <a:rPr lang="ja-JP" altLang="en-US" sz="1600"/>
                <a:t>’</a:t>
              </a:r>
              <a:r>
                <a:rPr lang="en-US" altLang="ja-JP" sz="1600"/>
                <a:t>s header</a:t>
              </a:r>
              <a:endParaRPr lang="en-US" sz="1600"/>
            </a:p>
          </p:txBody>
        </p:sp>
        <p:sp>
          <p:nvSpPr>
            <p:cNvPr id="46118" name="Line 107"/>
            <p:cNvSpPr>
              <a:spLocks noChangeShapeType="1"/>
            </p:cNvSpPr>
            <p:nvPr/>
          </p:nvSpPr>
          <p:spPr bwMode="auto">
            <a:xfrm flipH="1">
              <a:off x="1269" y="2444"/>
              <a:ext cx="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9" name="Text Box 108"/>
            <p:cNvSpPr txBox="1">
              <a:spLocks noChangeArrowheads="1"/>
            </p:cNvSpPr>
            <p:nvPr/>
          </p:nvSpPr>
          <p:spPr bwMode="auto">
            <a:xfrm>
              <a:off x="1244" y="261"/>
              <a:ext cx="11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1400"/>
                <a:t>routing algorithm</a:t>
              </a:r>
            </a:p>
          </p:txBody>
        </p:sp>
        <p:sp>
          <p:nvSpPr>
            <p:cNvPr id="46120" name="Rectangle 109"/>
            <p:cNvSpPr>
              <a:spLocks noChangeArrowheads="1"/>
            </p:cNvSpPr>
            <p:nvPr/>
          </p:nvSpPr>
          <p:spPr bwMode="auto">
            <a:xfrm>
              <a:off x="1197" y="732"/>
              <a:ext cx="1263" cy="8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1" name="Text Box 110"/>
            <p:cNvSpPr txBox="1">
              <a:spLocks noChangeArrowheads="1"/>
            </p:cNvSpPr>
            <p:nvPr/>
          </p:nvSpPr>
          <p:spPr bwMode="auto">
            <a:xfrm>
              <a:off x="1248" y="702"/>
              <a:ext cx="11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400"/>
                <a:t>local forwarding table</a:t>
              </a:r>
            </a:p>
          </p:txBody>
        </p:sp>
        <p:sp>
          <p:nvSpPr>
            <p:cNvPr id="46122" name="Text Box 111"/>
            <p:cNvSpPr txBox="1">
              <a:spLocks noChangeArrowheads="1"/>
            </p:cNvSpPr>
            <p:nvPr/>
          </p:nvSpPr>
          <p:spPr bwMode="auto">
            <a:xfrm>
              <a:off x="1174" y="858"/>
              <a:ext cx="7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1400"/>
                <a:t>header value</a:t>
              </a:r>
            </a:p>
          </p:txBody>
        </p:sp>
        <p:sp>
          <p:nvSpPr>
            <p:cNvPr id="46123" name="Text Box 112"/>
            <p:cNvSpPr txBox="1">
              <a:spLocks noChangeArrowheads="1"/>
            </p:cNvSpPr>
            <p:nvPr/>
          </p:nvSpPr>
          <p:spPr bwMode="auto">
            <a:xfrm>
              <a:off x="1846" y="859"/>
              <a:ext cx="6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1400"/>
                <a:t>output link</a:t>
              </a:r>
            </a:p>
          </p:txBody>
        </p:sp>
        <p:sp>
          <p:nvSpPr>
            <p:cNvPr id="46124" name="Line 113"/>
            <p:cNvSpPr>
              <a:spLocks noChangeShapeType="1"/>
            </p:cNvSpPr>
            <p:nvPr/>
          </p:nvSpPr>
          <p:spPr bwMode="auto">
            <a:xfrm>
              <a:off x="1908" y="866"/>
              <a:ext cx="5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5" name="Text Box 114"/>
            <p:cNvSpPr txBox="1">
              <a:spLocks noChangeArrowheads="1"/>
            </p:cNvSpPr>
            <p:nvPr/>
          </p:nvSpPr>
          <p:spPr bwMode="auto">
            <a:xfrm>
              <a:off x="1587" y="1037"/>
              <a:ext cx="32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/>
              <a:r>
                <a:rPr lang="en-US" sz="1200"/>
                <a:t>0100</a:t>
              </a:r>
            </a:p>
            <a:p>
              <a:pPr algn="r" eaLnBrk="1" hangingPunct="1"/>
              <a:r>
                <a:rPr lang="en-US" sz="1200"/>
                <a:t>0101</a:t>
              </a:r>
            </a:p>
            <a:p>
              <a:pPr algn="r" eaLnBrk="1" hangingPunct="1"/>
              <a:r>
                <a:rPr lang="en-US" sz="1200"/>
                <a:t>0111</a:t>
              </a:r>
            </a:p>
            <a:p>
              <a:pPr algn="r" eaLnBrk="1" hangingPunct="1"/>
              <a:r>
                <a:rPr lang="en-US" sz="1200"/>
                <a:t>1001</a:t>
              </a:r>
            </a:p>
          </p:txBody>
        </p:sp>
        <p:sp>
          <p:nvSpPr>
            <p:cNvPr id="46126" name="Text Box 115"/>
            <p:cNvSpPr txBox="1">
              <a:spLocks noChangeArrowheads="1"/>
            </p:cNvSpPr>
            <p:nvPr/>
          </p:nvSpPr>
          <p:spPr bwMode="auto">
            <a:xfrm>
              <a:off x="1918" y="1037"/>
              <a:ext cx="16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1200"/>
                <a:t>3</a:t>
              </a:r>
            </a:p>
            <a:p>
              <a:pPr algn="ctr" eaLnBrk="1" hangingPunct="1"/>
              <a:r>
                <a:rPr lang="en-US" sz="1200"/>
                <a:t>2</a:t>
              </a:r>
            </a:p>
            <a:p>
              <a:pPr algn="ctr" eaLnBrk="1" hangingPunct="1"/>
              <a:r>
                <a:rPr lang="en-US" sz="1200"/>
                <a:t>2</a:t>
              </a:r>
            </a:p>
            <a:p>
              <a:pPr algn="ctr" eaLnBrk="1" hangingPunct="1"/>
              <a:r>
                <a:rPr lang="en-US" sz="1200"/>
                <a:t>1</a:t>
              </a:r>
            </a:p>
          </p:txBody>
        </p:sp>
        <p:sp>
          <p:nvSpPr>
            <p:cNvPr id="46127" name="Line 116"/>
            <p:cNvSpPr>
              <a:spLocks noChangeShapeType="1"/>
            </p:cNvSpPr>
            <p:nvPr/>
          </p:nvSpPr>
          <p:spPr bwMode="auto">
            <a:xfrm>
              <a:off x="1197" y="1028"/>
              <a:ext cx="1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8" name="Line 117"/>
            <p:cNvSpPr>
              <a:spLocks noChangeShapeType="1"/>
            </p:cNvSpPr>
            <p:nvPr/>
          </p:nvSpPr>
          <p:spPr bwMode="auto">
            <a:xfrm>
              <a:off x="1192" y="872"/>
              <a:ext cx="1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9" name="AutoShape 118"/>
            <p:cNvSpPr>
              <a:spLocks noChangeArrowheads="1"/>
            </p:cNvSpPr>
            <p:nvPr/>
          </p:nvSpPr>
          <p:spPr bwMode="auto">
            <a:xfrm rot="5400000">
              <a:off x="1763" y="548"/>
              <a:ext cx="151" cy="172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0" name="Line 119"/>
            <p:cNvSpPr>
              <a:spLocks noChangeShapeType="1"/>
            </p:cNvSpPr>
            <p:nvPr/>
          </p:nvSpPr>
          <p:spPr bwMode="auto">
            <a:xfrm>
              <a:off x="1371" y="2086"/>
              <a:ext cx="229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1" name="Freeform 120"/>
            <p:cNvSpPr>
              <a:spLocks/>
            </p:cNvSpPr>
            <p:nvPr/>
          </p:nvSpPr>
          <p:spPr bwMode="auto">
            <a:xfrm>
              <a:off x="2047" y="2395"/>
              <a:ext cx="554" cy="167"/>
            </a:xfrm>
            <a:custGeom>
              <a:avLst/>
              <a:gdLst>
                <a:gd name="T0" fmla="*/ 0 w 554"/>
                <a:gd name="T1" fmla="*/ 10 h 167"/>
                <a:gd name="T2" fmla="*/ 324 w 554"/>
                <a:gd name="T3" fmla="*/ 26 h 167"/>
                <a:gd name="T4" fmla="*/ 554 w 554"/>
                <a:gd name="T5" fmla="*/ 16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2" name="Freeform 121"/>
            <p:cNvSpPr>
              <a:spLocks/>
            </p:cNvSpPr>
            <p:nvPr/>
          </p:nvSpPr>
          <p:spPr bwMode="auto">
            <a:xfrm flipH="1">
              <a:off x="3518" y="2127"/>
              <a:ext cx="364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3" name="Freeform 122"/>
            <p:cNvSpPr>
              <a:spLocks/>
            </p:cNvSpPr>
            <p:nvPr/>
          </p:nvSpPr>
          <p:spPr bwMode="auto">
            <a:xfrm flipH="1">
              <a:off x="2881" y="1948"/>
              <a:ext cx="364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4" name="Freeform 123"/>
            <p:cNvSpPr>
              <a:spLocks/>
            </p:cNvSpPr>
            <p:nvPr/>
          </p:nvSpPr>
          <p:spPr bwMode="auto">
            <a:xfrm flipH="1" flipV="1">
              <a:off x="3302" y="2922"/>
              <a:ext cx="342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5" name="Freeform 124"/>
            <p:cNvSpPr>
              <a:spLocks/>
            </p:cNvSpPr>
            <p:nvPr/>
          </p:nvSpPr>
          <p:spPr bwMode="auto">
            <a:xfrm flipH="1" flipV="1">
              <a:off x="2452" y="2912"/>
              <a:ext cx="342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6" name="Freeform 125"/>
            <p:cNvSpPr>
              <a:spLocks/>
            </p:cNvSpPr>
            <p:nvPr/>
          </p:nvSpPr>
          <p:spPr bwMode="auto">
            <a:xfrm flipH="1" flipV="1">
              <a:off x="2855" y="2728"/>
              <a:ext cx="342" cy="285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137" name="Group 126"/>
            <p:cNvGrpSpPr>
              <a:grpSpLocks/>
            </p:cNvGrpSpPr>
            <p:nvPr/>
          </p:nvGrpSpPr>
          <p:grpSpPr bwMode="auto">
            <a:xfrm>
              <a:off x="2886" y="1668"/>
              <a:ext cx="347" cy="285"/>
              <a:chOff x="2886" y="1668"/>
              <a:chExt cx="347" cy="285"/>
            </a:xfrm>
          </p:grpSpPr>
          <p:sp>
            <p:nvSpPr>
              <p:cNvPr id="46170" name="Rectangle 127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71" name="Oval 128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72" name="Rectangle 129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73" name="Line 130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74" name="Line 131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75" name="Line 132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76" name="AutoShape 133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6138" name="Group 134"/>
            <p:cNvGrpSpPr>
              <a:grpSpLocks/>
            </p:cNvGrpSpPr>
            <p:nvPr/>
          </p:nvGrpSpPr>
          <p:grpSpPr bwMode="auto">
            <a:xfrm>
              <a:off x="3524" y="1840"/>
              <a:ext cx="347" cy="285"/>
              <a:chOff x="2886" y="1668"/>
              <a:chExt cx="347" cy="285"/>
            </a:xfrm>
          </p:grpSpPr>
          <p:sp>
            <p:nvSpPr>
              <p:cNvPr id="46163" name="Rectangle 135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4" name="Oval 136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5" name="Rectangle 137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6" name="Line 138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7" name="Line 139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8" name="Line 140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9" name="AutoShape 141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6139" name="Group 142"/>
            <p:cNvGrpSpPr>
              <a:grpSpLocks/>
            </p:cNvGrpSpPr>
            <p:nvPr/>
          </p:nvGrpSpPr>
          <p:grpSpPr bwMode="auto">
            <a:xfrm>
              <a:off x="3291" y="3148"/>
              <a:ext cx="347" cy="285"/>
              <a:chOff x="2886" y="1668"/>
              <a:chExt cx="347" cy="285"/>
            </a:xfrm>
          </p:grpSpPr>
          <p:sp>
            <p:nvSpPr>
              <p:cNvPr id="46156" name="Rectangle 143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7" name="Oval 144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8" name="Rectangle 145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9" name="Line 146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0" name="Line 147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1" name="Line 148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2" name="AutoShape 149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6140" name="Group 150"/>
            <p:cNvGrpSpPr>
              <a:grpSpLocks/>
            </p:cNvGrpSpPr>
            <p:nvPr/>
          </p:nvGrpSpPr>
          <p:grpSpPr bwMode="auto">
            <a:xfrm>
              <a:off x="2853" y="3010"/>
              <a:ext cx="347" cy="285"/>
              <a:chOff x="2886" y="1668"/>
              <a:chExt cx="347" cy="285"/>
            </a:xfrm>
          </p:grpSpPr>
          <p:sp>
            <p:nvSpPr>
              <p:cNvPr id="46149" name="Rectangle 151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0" name="Oval 152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1" name="Rectangle 153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2" name="Line 154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53" name="Line 155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54" name="Line 156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55" name="AutoShape 157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6141" name="Group 158"/>
            <p:cNvGrpSpPr>
              <a:grpSpLocks/>
            </p:cNvGrpSpPr>
            <p:nvPr/>
          </p:nvGrpSpPr>
          <p:grpSpPr bwMode="auto">
            <a:xfrm>
              <a:off x="2440" y="3131"/>
              <a:ext cx="347" cy="285"/>
              <a:chOff x="2886" y="1668"/>
              <a:chExt cx="347" cy="285"/>
            </a:xfrm>
          </p:grpSpPr>
          <p:sp>
            <p:nvSpPr>
              <p:cNvPr id="46142" name="Rectangle 159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3" name="Oval 160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4" name="Rectangle 161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5" name="Line 162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6" name="Line 163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7" name="Line 164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8" name="AutoShape 165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6085" name="Text Box 167"/>
          <p:cNvSpPr txBox="1">
            <a:spLocks noChangeArrowheads="1"/>
          </p:cNvSpPr>
          <p:nvPr/>
        </p:nvSpPr>
        <p:spPr bwMode="auto">
          <a:xfrm>
            <a:off x="501650" y="195263"/>
            <a:ext cx="7912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3600">
                <a:solidFill>
                  <a:srgbClr val="000099"/>
                </a:solidFill>
                <a:latin typeface="Gill Sans MT" pitchFamily="34" charset="0"/>
              </a:rPr>
              <a:t>Interplay between routing and forwarding</a:t>
            </a:r>
          </a:p>
        </p:txBody>
      </p:sp>
      <p:grpSp>
        <p:nvGrpSpPr>
          <p:cNvPr id="26" name="Group 170"/>
          <p:cNvGrpSpPr>
            <a:grpSpLocks/>
          </p:cNvGrpSpPr>
          <p:nvPr/>
        </p:nvGrpSpPr>
        <p:grpSpPr bwMode="auto">
          <a:xfrm>
            <a:off x="4360863" y="1292225"/>
            <a:ext cx="4435475" cy="641350"/>
            <a:chOff x="2782" y="912"/>
            <a:chExt cx="2794" cy="404"/>
          </a:xfrm>
        </p:grpSpPr>
        <p:sp>
          <p:nvSpPr>
            <p:cNvPr id="46090" name="Line 171"/>
            <p:cNvSpPr>
              <a:spLocks noChangeShapeType="1"/>
            </p:cNvSpPr>
            <p:nvPr/>
          </p:nvSpPr>
          <p:spPr bwMode="auto">
            <a:xfrm>
              <a:off x="2782" y="1117"/>
              <a:ext cx="103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091" name="Text Box 172"/>
            <p:cNvSpPr txBox="1">
              <a:spLocks noChangeArrowheads="1"/>
            </p:cNvSpPr>
            <p:nvPr/>
          </p:nvSpPr>
          <p:spPr bwMode="auto">
            <a:xfrm>
              <a:off x="3532" y="912"/>
              <a:ext cx="20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sz="1800">
                  <a:solidFill>
                    <a:srgbClr val="CC0000"/>
                  </a:solidFill>
                </a:rPr>
                <a:t>routing algorithm determines</a:t>
              </a:r>
            </a:p>
            <a:p>
              <a:r>
                <a:rPr lang="en-US" sz="1800">
                  <a:solidFill>
                    <a:srgbClr val="CC0000"/>
                  </a:solidFill>
                </a:rPr>
                <a:t>end-end-path through network</a:t>
              </a:r>
            </a:p>
          </p:txBody>
        </p:sp>
      </p:grpSp>
      <p:grpSp>
        <p:nvGrpSpPr>
          <p:cNvPr id="27" name="Group 173"/>
          <p:cNvGrpSpPr>
            <a:grpSpLocks/>
          </p:cNvGrpSpPr>
          <p:nvPr/>
        </p:nvGrpSpPr>
        <p:grpSpPr bwMode="auto">
          <a:xfrm>
            <a:off x="4424363" y="1979613"/>
            <a:ext cx="4308475" cy="641350"/>
            <a:chOff x="2782" y="912"/>
            <a:chExt cx="2714" cy="404"/>
          </a:xfrm>
        </p:grpSpPr>
        <p:sp>
          <p:nvSpPr>
            <p:cNvPr id="46088" name="Line 174"/>
            <p:cNvSpPr>
              <a:spLocks noChangeShapeType="1"/>
            </p:cNvSpPr>
            <p:nvPr/>
          </p:nvSpPr>
          <p:spPr bwMode="auto">
            <a:xfrm>
              <a:off x="2782" y="1117"/>
              <a:ext cx="103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089" name="Text Box 175"/>
            <p:cNvSpPr txBox="1">
              <a:spLocks noChangeArrowheads="1"/>
            </p:cNvSpPr>
            <p:nvPr/>
          </p:nvSpPr>
          <p:spPr bwMode="auto">
            <a:xfrm>
              <a:off x="3532" y="912"/>
              <a:ext cx="19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sz="1800">
                  <a:solidFill>
                    <a:srgbClr val="CC0000"/>
                  </a:solidFill>
                </a:rPr>
                <a:t>forwarding table determines</a:t>
              </a:r>
            </a:p>
            <a:p>
              <a:r>
                <a:rPr lang="en-US" sz="1800">
                  <a:solidFill>
                    <a:srgbClr val="CC0000"/>
                  </a:solidFill>
                </a:rPr>
                <a:t>local forwarding at this router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Network Layer</a:t>
            </a:r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4-</a:t>
            </a:r>
            <a:fld id="{2A867327-5B95-4E30-8A08-D9E77B8ED87B}" type="slidenum">
              <a:rPr lang="en-US" sz="1200">
                <a:latin typeface="Tahoma" pitchFamily="34" charset="0"/>
              </a:rPr>
              <a:pPr/>
              <a:t>7</a:t>
            </a:fld>
            <a:endParaRPr lang="en-US" sz="1200">
              <a:latin typeface="Tahoma" pitchFamily="34" charset="0"/>
            </a:endParaRPr>
          </a:p>
        </p:txBody>
      </p:sp>
      <p:pic>
        <p:nvPicPr>
          <p:cNvPr id="47107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4775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Connection setup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0075" cy="46482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3</a:t>
            </a:r>
            <a:r>
              <a:rPr lang="en-US" baseline="30000" smtClean="0">
                <a:ea typeface="ＭＳ Ｐゴシック" pitchFamily="34" charset="-128"/>
              </a:rPr>
              <a:t>rd</a:t>
            </a:r>
            <a:r>
              <a:rPr lang="en-US" smtClean="0">
                <a:ea typeface="ＭＳ Ｐゴシック" pitchFamily="34" charset="-128"/>
              </a:rPr>
              <a:t> important function in </a:t>
            </a:r>
            <a:r>
              <a:rPr lang="en-US" i="1" smtClean="0">
                <a:ea typeface="ＭＳ Ｐゴシック" pitchFamily="34" charset="-128"/>
              </a:rPr>
              <a:t>some</a:t>
            </a:r>
            <a:r>
              <a:rPr lang="en-US" smtClean="0">
                <a:ea typeface="ＭＳ Ｐゴシック" pitchFamily="34" charset="-128"/>
              </a:rPr>
              <a:t> network architectures: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ATM, frame relay, X.25</a:t>
            </a:r>
          </a:p>
          <a:p>
            <a:r>
              <a:rPr lang="en-US" smtClean="0">
                <a:ea typeface="ＭＳ Ｐゴシック" pitchFamily="34" charset="-128"/>
              </a:rPr>
              <a:t>before datagrams flow, two end hosts </a:t>
            </a:r>
            <a:r>
              <a:rPr lang="en-US" i="1" smtClean="0">
                <a:ea typeface="ＭＳ Ｐゴシック" pitchFamily="34" charset="-128"/>
              </a:rPr>
              <a:t>and</a:t>
            </a:r>
            <a:r>
              <a:rPr lang="en-US" smtClean="0">
                <a:ea typeface="ＭＳ Ｐゴシック" pitchFamily="34" charset="-128"/>
              </a:rPr>
              <a:t> intervening routers establish virtual connection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routers get involved</a:t>
            </a:r>
          </a:p>
          <a:p>
            <a:r>
              <a:rPr lang="en-US" smtClean="0">
                <a:ea typeface="ＭＳ Ｐゴシック" pitchFamily="34" charset="-128"/>
              </a:rPr>
              <a:t>network vs transport layer connection service:</a:t>
            </a:r>
          </a:p>
          <a:p>
            <a:pPr lvl="1"/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network:</a:t>
            </a:r>
            <a:r>
              <a:rPr lang="en-US" smtClean="0">
                <a:ea typeface="ＭＳ Ｐゴシック" pitchFamily="34" charset="-128"/>
              </a:rPr>
              <a:t> between two hosts (may also involve intervening routers in case of VCs)</a:t>
            </a:r>
          </a:p>
          <a:p>
            <a:pPr lvl="1"/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transport:</a:t>
            </a:r>
            <a:r>
              <a:rPr lang="en-US" smtClean="0">
                <a:ea typeface="ＭＳ Ｐゴシック" pitchFamily="34" charset="-128"/>
              </a:rPr>
              <a:t> between two processes</a:t>
            </a:r>
          </a:p>
          <a:p>
            <a:pPr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Network Layer</a:t>
            </a:r>
          </a:p>
        </p:txBody>
      </p:sp>
      <p:sp>
        <p:nvSpPr>
          <p:cNvPr id="481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4-</a:t>
            </a:r>
            <a:fld id="{22BCA1F3-13DC-44CF-923D-CD85EC4B796D}" type="slidenum">
              <a:rPr lang="en-US" sz="1200">
                <a:latin typeface="Tahoma" pitchFamily="34" charset="0"/>
              </a:rPr>
              <a:pPr/>
              <a:t>8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Network service model</a:t>
            </a:r>
          </a:p>
        </p:txBody>
      </p:sp>
      <p:sp>
        <p:nvSpPr>
          <p:cNvPr id="48132" name="Rectangle 13"/>
          <p:cNvSpPr>
            <a:spLocks noChangeArrowheads="1"/>
          </p:cNvSpPr>
          <p:nvPr/>
        </p:nvSpPr>
        <p:spPr bwMode="auto">
          <a:xfrm>
            <a:off x="609600" y="1430338"/>
            <a:ext cx="75549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Q:</a:t>
            </a:r>
            <a:r>
              <a:rPr lang="en-US" sz="2800">
                <a:latin typeface="Gill Sans MT" pitchFamily="34" charset="0"/>
              </a:rPr>
              <a:t> What </a:t>
            </a:r>
            <a:r>
              <a:rPr lang="en-US" sz="2800" i="1">
                <a:solidFill>
                  <a:srgbClr val="000099"/>
                </a:solidFill>
                <a:latin typeface="Gill Sans MT" pitchFamily="34" charset="0"/>
              </a:rPr>
              <a:t>service model</a:t>
            </a:r>
            <a:r>
              <a:rPr lang="en-US" sz="2800">
                <a:latin typeface="Gill Sans MT" pitchFamily="34" charset="0"/>
              </a:rPr>
              <a:t> for </a:t>
            </a:r>
            <a:r>
              <a:rPr lang="ja-JP" altLang="en-US" sz="2800">
                <a:latin typeface="Gill Sans MT" pitchFamily="34" charset="0"/>
              </a:rPr>
              <a:t>“</a:t>
            </a:r>
            <a:r>
              <a:rPr lang="en-US" altLang="ja-JP" sz="2800">
                <a:latin typeface="Gill Sans MT" pitchFamily="34" charset="0"/>
              </a:rPr>
              <a:t>channel</a:t>
            </a:r>
            <a:r>
              <a:rPr lang="ja-JP" altLang="en-US" sz="2800">
                <a:latin typeface="Gill Sans MT" pitchFamily="34" charset="0"/>
              </a:rPr>
              <a:t>”</a:t>
            </a:r>
            <a:r>
              <a:rPr lang="en-US" altLang="ja-JP" sz="2800">
                <a:latin typeface="Gill Sans MT" pitchFamily="34" charset="0"/>
              </a:rPr>
              <a:t> transporting datagrams from sender to receiver?</a:t>
            </a:r>
            <a:endParaRPr lang="en-US" sz="2800">
              <a:latin typeface="Gill Sans MT" pitchFamily="34" charset="0"/>
            </a:endParaRPr>
          </a:p>
        </p:txBody>
      </p:sp>
      <p:sp>
        <p:nvSpPr>
          <p:cNvPr id="8198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442913" y="2587625"/>
            <a:ext cx="3810000" cy="252888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example services for individual datagrams: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guaranteed delivery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guaranteed delivery with less than 40 msec delay</a:t>
            </a:r>
          </a:p>
        </p:txBody>
      </p:sp>
      <p:sp>
        <p:nvSpPr>
          <p:cNvPr id="48134" name="Rectangle 16"/>
          <p:cNvSpPr>
            <a:spLocks noGrp="1" noChangeArrowheads="1"/>
          </p:cNvSpPr>
          <p:nvPr>
            <p:ph type="body" sz="half" idx="2"/>
          </p:nvPr>
        </p:nvSpPr>
        <p:spPr>
          <a:xfrm>
            <a:off x="4559300" y="2579688"/>
            <a:ext cx="3810000" cy="36861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example services for a flow of datagrams:</a:t>
            </a:r>
          </a:p>
          <a:p>
            <a:r>
              <a:rPr lang="en-US" sz="2400" smtClean="0">
                <a:ea typeface="ＭＳ Ｐゴシック" pitchFamily="34" charset="-128"/>
              </a:rPr>
              <a:t>in-order datagram delivery</a:t>
            </a:r>
          </a:p>
          <a:p>
            <a:r>
              <a:rPr lang="en-US" sz="2400" smtClean="0">
                <a:ea typeface="ＭＳ Ｐゴシック" pitchFamily="34" charset="-128"/>
              </a:rPr>
              <a:t>guaranteed minimum bandwidth to flow</a:t>
            </a:r>
          </a:p>
          <a:p>
            <a:r>
              <a:rPr lang="en-US" sz="2400" smtClean="0">
                <a:ea typeface="ＭＳ Ｐゴシック" pitchFamily="34" charset="-128"/>
              </a:rPr>
              <a:t>restrictions on changes in inter-packet spacing</a:t>
            </a:r>
          </a:p>
          <a:p>
            <a:endParaRPr lang="en-US" sz="2400" smtClean="0">
              <a:ea typeface="ＭＳ Ｐゴシック" pitchFamily="34" charset="-128"/>
            </a:endParaRPr>
          </a:p>
        </p:txBody>
      </p:sp>
      <p:pic>
        <p:nvPicPr>
          <p:cNvPr id="48135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334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Network Layer</a:t>
            </a:r>
          </a:p>
        </p:txBody>
      </p:sp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4-</a:t>
            </a:r>
            <a:fld id="{F1E56FCF-0D75-44F3-B10D-564E61F28F4C}" type="slidenum">
              <a:rPr lang="en-US" sz="1200">
                <a:latin typeface="Tahoma" pitchFamily="34" charset="0"/>
              </a:rPr>
              <a:pPr/>
              <a:t>9</a:t>
            </a:fld>
            <a:endParaRPr lang="en-US" sz="1200">
              <a:latin typeface="Tahoma" pitchFamily="34" charset="0"/>
            </a:endParaRPr>
          </a:p>
        </p:txBody>
      </p:sp>
      <p:pic>
        <p:nvPicPr>
          <p:cNvPr id="49155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957263"/>
            <a:ext cx="70246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1300"/>
            <a:ext cx="7772400" cy="974725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Network layer service models:</a:t>
            </a:r>
            <a:endParaRPr lang="en-US" sz="4800" smtClean="0">
              <a:ea typeface="ＭＳ Ｐゴシック" pitchFamily="34" charset="-128"/>
            </a:endParaRPr>
          </a:p>
        </p:txBody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309563" y="1506538"/>
            <a:ext cx="1538287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sz="2000"/>
              <a:t>Network</a:t>
            </a:r>
          </a:p>
          <a:p>
            <a:pPr algn="r"/>
            <a:r>
              <a:rPr lang="en-US" sz="2000"/>
              <a:t>Architecture</a:t>
            </a:r>
          </a:p>
          <a:p>
            <a:pPr algn="r"/>
            <a:endParaRPr lang="en-US" sz="2000"/>
          </a:p>
          <a:p>
            <a:pPr algn="r"/>
            <a:r>
              <a:rPr lang="en-US" sz="2000"/>
              <a:t>Internet</a:t>
            </a:r>
          </a:p>
          <a:p>
            <a:pPr algn="r"/>
            <a:endParaRPr lang="en-US" sz="2000"/>
          </a:p>
          <a:p>
            <a:pPr algn="r"/>
            <a:r>
              <a:rPr lang="en-US" sz="2000"/>
              <a:t>ATM</a:t>
            </a:r>
          </a:p>
          <a:p>
            <a:pPr algn="r"/>
            <a:endParaRPr lang="en-US" sz="2000"/>
          </a:p>
          <a:p>
            <a:pPr algn="r"/>
            <a:r>
              <a:rPr lang="en-US" sz="2000"/>
              <a:t>ATM</a:t>
            </a:r>
          </a:p>
          <a:p>
            <a:pPr algn="r"/>
            <a:endParaRPr lang="en-US" sz="2000"/>
          </a:p>
          <a:p>
            <a:pPr algn="r"/>
            <a:r>
              <a:rPr lang="en-US" sz="2000"/>
              <a:t>ATM</a:t>
            </a:r>
          </a:p>
          <a:p>
            <a:pPr algn="r"/>
            <a:endParaRPr lang="en-US" sz="2000"/>
          </a:p>
          <a:p>
            <a:pPr algn="r"/>
            <a:r>
              <a:rPr lang="en-US" sz="2000"/>
              <a:t>ATM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1966913" y="1506538"/>
            <a:ext cx="1309687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/>
              <a:t>Service</a:t>
            </a:r>
          </a:p>
          <a:p>
            <a:r>
              <a:rPr lang="en-US" sz="2000"/>
              <a:t>Model</a:t>
            </a:r>
          </a:p>
          <a:p>
            <a:endParaRPr lang="en-US" sz="2000"/>
          </a:p>
          <a:p>
            <a:r>
              <a:rPr lang="en-US" sz="2000"/>
              <a:t>best effort</a:t>
            </a:r>
          </a:p>
          <a:p>
            <a:endParaRPr lang="en-US" sz="2000"/>
          </a:p>
          <a:p>
            <a:r>
              <a:rPr lang="en-US" sz="2000"/>
              <a:t>CBR</a:t>
            </a:r>
          </a:p>
          <a:p>
            <a:endParaRPr lang="en-US" sz="2000"/>
          </a:p>
          <a:p>
            <a:r>
              <a:rPr lang="en-US" sz="2000"/>
              <a:t>VBR</a:t>
            </a:r>
          </a:p>
          <a:p>
            <a:endParaRPr lang="en-US" sz="2000"/>
          </a:p>
          <a:p>
            <a:r>
              <a:rPr lang="en-US" sz="2000"/>
              <a:t>ABR</a:t>
            </a:r>
          </a:p>
          <a:p>
            <a:endParaRPr lang="en-US" sz="2000"/>
          </a:p>
          <a:p>
            <a:r>
              <a:rPr lang="en-US" sz="2000"/>
              <a:t>UBR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9159" name="Text Box 5"/>
          <p:cNvSpPr txBox="1">
            <a:spLocks noChangeArrowheads="1"/>
          </p:cNvSpPr>
          <p:nvPr/>
        </p:nvSpPr>
        <p:spPr bwMode="auto">
          <a:xfrm>
            <a:off x="3300413" y="1801813"/>
            <a:ext cx="153828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/>
              <a:t>Bandwidth</a:t>
            </a:r>
          </a:p>
          <a:p>
            <a:endParaRPr lang="en-US" sz="2000"/>
          </a:p>
          <a:p>
            <a:r>
              <a:rPr lang="en-US" sz="2000"/>
              <a:t>none</a:t>
            </a:r>
          </a:p>
          <a:p>
            <a:endParaRPr lang="en-US" sz="2000"/>
          </a:p>
          <a:p>
            <a:r>
              <a:rPr lang="en-US" sz="2000"/>
              <a:t>constant</a:t>
            </a:r>
          </a:p>
          <a:p>
            <a:r>
              <a:rPr lang="en-US" sz="2000"/>
              <a:t>rate</a:t>
            </a:r>
          </a:p>
          <a:p>
            <a:r>
              <a:rPr lang="en-US" sz="2000"/>
              <a:t>guaranteed</a:t>
            </a:r>
          </a:p>
          <a:p>
            <a:r>
              <a:rPr lang="en-US" sz="2000"/>
              <a:t>rate</a:t>
            </a:r>
          </a:p>
          <a:p>
            <a:r>
              <a:rPr lang="en-US" sz="2000"/>
              <a:t>guaranteed </a:t>
            </a:r>
          </a:p>
          <a:p>
            <a:r>
              <a:rPr lang="en-US" sz="2000"/>
              <a:t>minimum</a:t>
            </a:r>
          </a:p>
          <a:p>
            <a:r>
              <a:rPr lang="en-US" sz="2000"/>
              <a:t>none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9160" name="Text Box 11"/>
          <p:cNvSpPr txBox="1">
            <a:spLocks noChangeArrowheads="1"/>
          </p:cNvSpPr>
          <p:nvPr/>
        </p:nvSpPr>
        <p:spPr bwMode="auto">
          <a:xfrm>
            <a:off x="4700588" y="1801813"/>
            <a:ext cx="720725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/>
              <a:t>Loss</a:t>
            </a:r>
          </a:p>
          <a:p>
            <a:endParaRPr lang="en-US" sz="2000"/>
          </a:p>
          <a:p>
            <a:r>
              <a:rPr lang="en-US" sz="2000"/>
              <a:t>no</a:t>
            </a:r>
          </a:p>
          <a:p>
            <a:endParaRPr lang="en-US" sz="2000"/>
          </a:p>
          <a:p>
            <a:r>
              <a:rPr lang="en-US" sz="2000"/>
              <a:t>yes</a:t>
            </a:r>
          </a:p>
          <a:p>
            <a:endParaRPr lang="en-US" sz="2000"/>
          </a:p>
          <a:p>
            <a:r>
              <a:rPr lang="en-US" sz="2000"/>
              <a:t>yes</a:t>
            </a:r>
          </a:p>
          <a:p>
            <a:endParaRPr lang="en-US" sz="2000"/>
          </a:p>
          <a:p>
            <a:r>
              <a:rPr lang="en-US" sz="2000"/>
              <a:t>no</a:t>
            </a:r>
          </a:p>
          <a:p>
            <a:endParaRPr lang="en-US" sz="2000"/>
          </a:p>
          <a:p>
            <a:r>
              <a:rPr lang="en-US" sz="2000"/>
              <a:t>no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9161" name="Text Box 12"/>
          <p:cNvSpPr txBox="1">
            <a:spLocks noChangeArrowheads="1"/>
          </p:cNvSpPr>
          <p:nvPr/>
        </p:nvSpPr>
        <p:spPr bwMode="auto">
          <a:xfrm>
            <a:off x="5424488" y="1811338"/>
            <a:ext cx="83185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/>
              <a:t>Order</a:t>
            </a:r>
          </a:p>
          <a:p>
            <a:endParaRPr lang="en-US" sz="2000"/>
          </a:p>
          <a:p>
            <a:r>
              <a:rPr lang="en-US" sz="2000"/>
              <a:t>no</a:t>
            </a:r>
          </a:p>
          <a:p>
            <a:endParaRPr lang="en-US" sz="2000"/>
          </a:p>
          <a:p>
            <a:r>
              <a:rPr lang="en-US" sz="2000"/>
              <a:t>yes</a:t>
            </a:r>
          </a:p>
          <a:p>
            <a:endParaRPr lang="en-US" sz="2000"/>
          </a:p>
          <a:p>
            <a:r>
              <a:rPr lang="en-US" sz="2000"/>
              <a:t>yes</a:t>
            </a:r>
          </a:p>
          <a:p>
            <a:endParaRPr lang="en-US" sz="2000"/>
          </a:p>
          <a:p>
            <a:r>
              <a:rPr lang="en-US" sz="2000"/>
              <a:t>yes</a:t>
            </a:r>
          </a:p>
          <a:p>
            <a:endParaRPr lang="en-US" sz="2000"/>
          </a:p>
          <a:p>
            <a:r>
              <a:rPr lang="en-US" sz="2000"/>
              <a:t>yes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9162" name="Text Box 13"/>
          <p:cNvSpPr txBox="1">
            <a:spLocks noChangeArrowheads="1"/>
          </p:cNvSpPr>
          <p:nvPr/>
        </p:nvSpPr>
        <p:spPr bwMode="auto">
          <a:xfrm>
            <a:off x="6281738" y="1811338"/>
            <a:ext cx="94773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/>
              <a:t>Timing</a:t>
            </a:r>
          </a:p>
          <a:p>
            <a:endParaRPr lang="en-US" sz="2000"/>
          </a:p>
          <a:p>
            <a:r>
              <a:rPr lang="en-US" sz="2000"/>
              <a:t>no</a:t>
            </a:r>
          </a:p>
          <a:p>
            <a:endParaRPr lang="en-US" sz="2000"/>
          </a:p>
          <a:p>
            <a:r>
              <a:rPr lang="en-US" sz="2000"/>
              <a:t>yes</a:t>
            </a:r>
          </a:p>
          <a:p>
            <a:endParaRPr lang="en-US" sz="2000"/>
          </a:p>
          <a:p>
            <a:r>
              <a:rPr lang="en-US" sz="2000"/>
              <a:t>yes</a:t>
            </a:r>
          </a:p>
          <a:p>
            <a:endParaRPr lang="en-US" sz="2000"/>
          </a:p>
          <a:p>
            <a:r>
              <a:rPr lang="en-US" sz="2000"/>
              <a:t>no</a:t>
            </a:r>
          </a:p>
          <a:p>
            <a:endParaRPr lang="en-US" sz="2000"/>
          </a:p>
          <a:p>
            <a:r>
              <a:rPr lang="en-US" sz="2000"/>
              <a:t>no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9163" name="Text Box 14"/>
          <p:cNvSpPr txBox="1">
            <a:spLocks noChangeArrowheads="1"/>
          </p:cNvSpPr>
          <p:nvPr/>
        </p:nvSpPr>
        <p:spPr bwMode="auto">
          <a:xfrm>
            <a:off x="7281863" y="1525588"/>
            <a:ext cx="1481137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/>
              <a:t>Congestion</a:t>
            </a:r>
          </a:p>
          <a:p>
            <a:r>
              <a:rPr lang="en-US" sz="2000"/>
              <a:t>feedback</a:t>
            </a:r>
          </a:p>
          <a:p>
            <a:endParaRPr lang="en-US" sz="2000"/>
          </a:p>
          <a:p>
            <a:r>
              <a:rPr lang="en-US" sz="2000"/>
              <a:t>no (inferred</a:t>
            </a:r>
          </a:p>
          <a:p>
            <a:r>
              <a:rPr lang="en-US" sz="2000"/>
              <a:t>via loss)</a:t>
            </a:r>
          </a:p>
          <a:p>
            <a:r>
              <a:rPr lang="en-US" sz="2000"/>
              <a:t>no</a:t>
            </a:r>
          </a:p>
          <a:p>
            <a:r>
              <a:rPr lang="en-US" sz="2000"/>
              <a:t>congestion</a:t>
            </a:r>
          </a:p>
          <a:p>
            <a:r>
              <a:rPr lang="en-US" sz="2000"/>
              <a:t>no</a:t>
            </a:r>
          </a:p>
          <a:p>
            <a:r>
              <a:rPr lang="en-US" sz="2000"/>
              <a:t>congestion</a:t>
            </a:r>
          </a:p>
          <a:p>
            <a:r>
              <a:rPr lang="en-US" sz="2000"/>
              <a:t>yes</a:t>
            </a:r>
          </a:p>
          <a:p>
            <a:endParaRPr lang="en-US" sz="2000"/>
          </a:p>
          <a:p>
            <a:r>
              <a:rPr lang="en-US" sz="2000"/>
              <a:t>no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9164" name="Text Box 15"/>
          <p:cNvSpPr txBox="1">
            <a:spLocks noChangeArrowheads="1"/>
          </p:cNvSpPr>
          <p:nvPr/>
        </p:nvSpPr>
        <p:spPr bwMode="auto">
          <a:xfrm>
            <a:off x="4672013" y="1374775"/>
            <a:ext cx="172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/>
              <a:t>Guarantees ?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9165" name="Line 16"/>
          <p:cNvSpPr>
            <a:spLocks noChangeShapeType="1"/>
          </p:cNvSpPr>
          <p:nvPr/>
        </p:nvSpPr>
        <p:spPr bwMode="auto">
          <a:xfrm flipV="1">
            <a:off x="3390900" y="1800225"/>
            <a:ext cx="37338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Line 19"/>
          <p:cNvSpPr>
            <a:spLocks noChangeShapeType="1"/>
          </p:cNvSpPr>
          <p:nvPr/>
        </p:nvSpPr>
        <p:spPr bwMode="auto">
          <a:xfrm>
            <a:off x="646113" y="2308225"/>
            <a:ext cx="7985125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67" name="Line 25"/>
          <p:cNvSpPr>
            <a:spLocks noChangeShapeType="1"/>
          </p:cNvSpPr>
          <p:nvPr/>
        </p:nvSpPr>
        <p:spPr bwMode="auto">
          <a:xfrm>
            <a:off x="904875" y="3098800"/>
            <a:ext cx="7437438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68" name="Line 26"/>
          <p:cNvSpPr>
            <a:spLocks noChangeShapeType="1"/>
          </p:cNvSpPr>
          <p:nvPr/>
        </p:nvSpPr>
        <p:spPr bwMode="auto">
          <a:xfrm>
            <a:off x="901700" y="3708400"/>
            <a:ext cx="7437438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69" name="Line 27"/>
          <p:cNvSpPr>
            <a:spLocks noChangeShapeType="1"/>
          </p:cNvSpPr>
          <p:nvPr/>
        </p:nvSpPr>
        <p:spPr bwMode="auto">
          <a:xfrm>
            <a:off x="898525" y="4329113"/>
            <a:ext cx="7437438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70" name="Line 28"/>
          <p:cNvSpPr>
            <a:spLocks noChangeShapeType="1"/>
          </p:cNvSpPr>
          <p:nvPr/>
        </p:nvSpPr>
        <p:spPr bwMode="auto">
          <a:xfrm>
            <a:off x="906463" y="4905375"/>
            <a:ext cx="7437437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11679</TotalTime>
  <Words>1168</Words>
  <Application>Microsoft Office PowerPoint</Application>
  <PresentationFormat>On-screen Show (4:3)</PresentationFormat>
  <Paragraphs>405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ＭＳ Ｐゴシック</vt:lpstr>
      <vt:lpstr>Arial</vt:lpstr>
      <vt:lpstr>Comic Sans MS</vt:lpstr>
      <vt:lpstr>Courier New</vt:lpstr>
      <vt:lpstr>Gill Sans MT</vt:lpstr>
      <vt:lpstr>Tahoma</vt:lpstr>
      <vt:lpstr>Times</vt:lpstr>
      <vt:lpstr>Times New Roman</vt:lpstr>
      <vt:lpstr>Wingdings</vt:lpstr>
      <vt:lpstr>ZapfDingbats</vt:lpstr>
      <vt:lpstr>Default Design</vt:lpstr>
      <vt:lpstr>PowerPoint Presentation</vt:lpstr>
      <vt:lpstr>Chapter 4: network layer</vt:lpstr>
      <vt:lpstr>PowerPoint Presentation</vt:lpstr>
      <vt:lpstr>Network layer</vt:lpstr>
      <vt:lpstr>Two key network-layer functions</vt:lpstr>
      <vt:lpstr>PowerPoint Presentation</vt:lpstr>
      <vt:lpstr>Connection setup</vt:lpstr>
      <vt:lpstr>Network service model</vt:lpstr>
      <vt:lpstr>Network layer service models:</vt:lpstr>
      <vt:lpstr>PowerPoint Presentation</vt:lpstr>
      <vt:lpstr>Connection, connection-less service</vt:lpstr>
      <vt:lpstr>Virtual circuits</vt:lpstr>
      <vt:lpstr>VC implementation</vt:lpstr>
      <vt:lpstr>VC forwarding table</vt:lpstr>
      <vt:lpstr>Virtual circuits: signaling protocols</vt:lpstr>
      <vt:lpstr>Datagram networks</vt:lpstr>
      <vt:lpstr>Datagram forwarding  table</vt:lpstr>
      <vt:lpstr>Datagram forwarding  table</vt:lpstr>
      <vt:lpstr>Longest prefix matching</vt:lpstr>
      <vt:lpstr>Datagram or VC network: why?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user</cp:lastModifiedBy>
  <cp:revision>347</cp:revision>
  <dcterms:created xsi:type="dcterms:W3CDTF">1999-10-08T19:08:27Z</dcterms:created>
  <dcterms:modified xsi:type="dcterms:W3CDTF">2020-04-14T05:55:19Z</dcterms:modified>
</cp:coreProperties>
</file>