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07" r:id="rId2"/>
  </p:sldMasterIdLst>
  <p:notesMasterIdLst>
    <p:notesMasterId r:id="rId15"/>
  </p:notesMasterIdLst>
  <p:handoutMasterIdLst>
    <p:handoutMasterId r:id="rId16"/>
  </p:handoutMasterIdLst>
  <p:sldIdLst>
    <p:sldId id="778" r:id="rId3"/>
    <p:sldId id="749" r:id="rId4"/>
    <p:sldId id="530" r:id="rId5"/>
    <p:sldId id="531" r:id="rId6"/>
    <p:sldId id="533" r:id="rId7"/>
    <p:sldId id="534" r:id="rId8"/>
    <p:sldId id="535" r:id="rId9"/>
    <p:sldId id="536" r:id="rId10"/>
    <p:sldId id="776" r:id="rId11"/>
    <p:sldId id="538" r:id="rId12"/>
    <p:sldId id="679" r:id="rId13"/>
    <p:sldId id="53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878315D7-013D-4D2B-A85F-5D6708A91A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68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ECE5CF49-07D0-4791-A92C-A450F5921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09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5CF49-07D0-4791-A92C-A450F5921B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EE8D68E1-11D9-4503-A751-01AF0D07CC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108068B2-6F19-4030-88D3-FC7C0D1F60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BF02EDC-A6F9-4E71-B017-3F91B7B204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4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912A2DA-63FD-40DB-9A6F-54B51B541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23116E83-8382-4ADA-91DA-CB9DEEDFF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9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1E52D22C-8EE7-4C11-8D7C-82E0DE9AD8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49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07FDB2D9-70CB-40E4-B7BE-E4C7F0C54F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6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BF1D8C44-BEB6-4419-8603-C8E3A7773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5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463593E0-AE89-4F6B-B4EB-210EF68533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6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EDC5F986-DCD1-49C9-8D95-F624B03451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1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AAF0368B-DAD9-4770-B89C-018D6EA93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3E60D269-92BC-4762-B808-0E836502D3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1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D4B28D50-22A8-417D-8DBB-F0613D1E2A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22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32769A23-0418-4F10-AD6B-D2335AC22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97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D9D9DC64-6241-4586-9332-7315DEEED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9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/>
              <a:t>3-</a:t>
            </a:r>
            <a:fld id="{75316874-CA30-45E5-811F-68F67D226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BDC67775-892A-49CF-A2A3-E9C84AD0D4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FB56CDEF-E7BE-45C4-86D0-68525DEA6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D3F3A27-CD0D-4EA8-8E1E-D56EC7A0E5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74D95F0-A52C-436C-BCD7-4DA9D7EE68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7C99781-C8F2-417F-BE4A-D5142E8A0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6FDE3D9D-5C8E-4FB8-8BE0-FD531F4748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C3053165-6695-4156-9DD2-AA6C40FC2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3243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r>
              <a:rPr lang="en-US"/>
              <a:t>4-</a:t>
            </a:r>
            <a:fld id="{E1605A6A-5B7C-4D23-A05F-EBF5F1DC4C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r>
              <a:rPr lang="en-US"/>
              <a:t>3-</a:t>
            </a:r>
            <a:fld id="{5898A9BE-33A3-43DB-8A04-776FCA8F1C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4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Network Layer</a:t>
            </a:r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53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002060"/>
                </a:solidFill>
                <a:cs typeface="Arial" pitchFamily="34" charset="0"/>
              </a:rPr>
              <a:t>Course Name: </a:t>
            </a:r>
          </a:p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002060"/>
                </a:solidFill>
                <a:cs typeface="Arial" pitchFamily="34" charset="0"/>
              </a:rPr>
              <a:t>Computer Networks</a:t>
            </a:r>
            <a:endParaRPr lang="en-US" sz="2800" b="1" dirty="0">
              <a:solidFill>
                <a:srgbClr val="002060"/>
              </a:solidFill>
              <a:cs typeface="Arial" pitchFamily="34" charset="0"/>
            </a:endParaRPr>
          </a:p>
          <a:p>
            <a:pPr>
              <a:lnSpc>
                <a:spcPct val="85000"/>
              </a:lnSpc>
            </a:pPr>
            <a:endParaRPr lang="en-US" sz="1400" dirty="0" smtClean="0"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Lecture by:</a:t>
            </a:r>
          </a:p>
          <a:p>
            <a:pPr>
              <a:lnSpc>
                <a:spcPct val="85000"/>
              </a:lnSpc>
            </a:pP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Dr. </a:t>
            </a:r>
            <a:r>
              <a:rPr lang="en-US" sz="2000" b="1" dirty="0" err="1" smtClean="0">
                <a:solidFill>
                  <a:srgbClr val="CC0000"/>
                </a:solidFill>
                <a:cs typeface="Arial" pitchFamily="34" charset="0"/>
              </a:rPr>
              <a:t>Moeenuddin</a:t>
            </a:r>
            <a:r>
              <a:rPr lang="en-US" sz="2000" b="1" dirty="0" smtClean="0">
                <a:solidFill>
                  <a:srgbClr val="CC0000"/>
                </a:solidFill>
                <a:cs typeface="Arial" pitchFamily="34" charset="0"/>
              </a:rPr>
              <a:t> Tariq</a:t>
            </a:r>
            <a:endParaRPr lang="en-US" sz="2000" b="1" dirty="0">
              <a:solidFill>
                <a:srgbClr val="CC0000"/>
              </a:solidFill>
              <a:cs typeface="Arial" pitchFamily="34" charset="0"/>
            </a:endParaRPr>
          </a:p>
        </p:txBody>
      </p:sp>
      <p:pic>
        <p:nvPicPr>
          <p:cNvPr id="40966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" descr="6e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sz="1600">
              <a:latin typeface="Tahoma" pitchFamily="34" charset="0"/>
            </a:endParaRPr>
          </a:p>
        </p:txBody>
      </p:sp>
      <p:sp>
        <p:nvSpPr>
          <p:cNvPr id="409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40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7A350CAD-3496-44E8-B9BC-576B9F624F6E}" type="slidenum">
              <a:rPr lang="en-US" sz="1200">
                <a:latin typeface="Tahoma" pitchFamily="34" charset="0"/>
              </a:rPr>
              <a:pPr/>
              <a:t>1</a:t>
            </a:fld>
            <a:endParaRPr lang="en-US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AF6830FF-E6BA-465A-AE26-5BC5322DCB3C}" type="slidenum">
              <a:rPr lang="en-US" sz="1200">
                <a:latin typeface="Tahoma" pitchFamily="34" charset="0"/>
              </a:rPr>
              <a:pPr/>
              <a:t>10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9635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42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6850"/>
            <a:ext cx="7772400" cy="73025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Output port queueing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4602163"/>
            <a:ext cx="7772400" cy="119062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buffering when arrival rate via switch exceeds output line speed</a:t>
            </a:r>
          </a:p>
          <a:p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queueing (delay) and loss due to output port buffer overflow!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grpSp>
        <p:nvGrpSpPr>
          <p:cNvPr id="69638" name="Group 78"/>
          <p:cNvGrpSpPr>
            <a:grpSpLocks/>
          </p:cNvGrpSpPr>
          <p:nvPr/>
        </p:nvGrpSpPr>
        <p:grpSpPr bwMode="auto">
          <a:xfrm>
            <a:off x="884238" y="1477963"/>
            <a:ext cx="7412037" cy="2870200"/>
            <a:chOff x="550" y="931"/>
            <a:chExt cx="4669" cy="1808"/>
          </a:xfrm>
        </p:grpSpPr>
        <p:grpSp>
          <p:nvGrpSpPr>
            <p:cNvPr id="69639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69685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686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9705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6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7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87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9702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3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704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88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89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90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91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92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93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9694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9699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700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701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9695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9696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97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98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640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69662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663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9682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4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664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9679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68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81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9665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6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7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8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69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670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9671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9676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77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7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9672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9673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74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67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9641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3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4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6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7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8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800"/>
                <a:t>at </a:t>
              </a:r>
              <a:r>
                <a:rPr lang="en-US" sz="1800" i="1"/>
                <a:t>t,</a:t>
              </a:r>
              <a:r>
                <a:rPr lang="en-US" sz="1800"/>
                <a:t> packets more</a:t>
              </a:r>
            </a:p>
            <a:p>
              <a:pPr algn="ctr"/>
              <a:r>
                <a:rPr lang="en-US" sz="1800"/>
                <a:t>from input to output</a:t>
              </a:r>
              <a:endParaRPr lang="en-US" sz="1800" i="1"/>
            </a:p>
          </p:txBody>
        </p:sp>
        <p:sp>
          <p:nvSpPr>
            <p:cNvPr id="69649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800"/>
                <a:t>one packet time later</a:t>
              </a:r>
              <a:endParaRPr lang="en-US" sz="1800" i="1"/>
            </a:p>
          </p:txBody>
        </p:sp>
        <p:sp>
          <p:nvSpPr>
            <p:cNvPr id="69650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switch</a:t>
              </a:r>
            </a:p>
            <a:p>
              <a:r>
                <a:rPr lang="en-US" sz="1600"/>
                <a:t>fabric</a:t>
              </a: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switch</a:t>
              </a:r>
            </a:p>
            <a:p>
              <a:r>
                <a:rPr lang="en-US" sz="1600"/>
                <a:t>fabric</a:t>
              </a:r>
            </a:p>
          </p:txBody>
        </p:sp>
        <p:sp>
          <p:nvSpPr>
            <p:cNvPr id="69652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4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8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973 h 480"/>
                <a:gd name="T2" fmla="*/ 459 w 1002"/>
                <a:gd name="T3" fmla="*/ 0 h 480"/>
                <a:gd name="T4" fmla="*/ 882 w 1002"/>
                <a:gd name="T5" fmla="*/ 225779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9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60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00BB8781-70F9-4D13-A19C-49C63F1E085E}" type="slidenum">
              <a:rPr lang="en-US" sz="1200">
                <a:latin typeface="Tahoma" pitchFamily="34" charset="0"/>
              </a:rPr>
              <a:pPr/>
              <a:t>11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7065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398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much buffering?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RFC 3439 rule of thumb: average buffering equal to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typical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RTT (say 250 msec) times link capacity C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e.g., C = 10 Gpbs link: 2.5 Gbit buffer</a:t>
            </a:r>
          </a:p>
          <a:p>
            <a:r>
              <a:rPr lang="en-US" smtClean="0">
                <a:ea typeface="ＭＳ Ｐゴシック" pitchFamily="34" charset="-128"/>
              </a:rPr>
              <a:t>recent recommendation: with </a:t>
            </a:r>
            <a:r>
              <a:rPr lang="en-US" i="1" smtClean="0">
                <a:ea typeface="ＭＳ Ｐゴシック" pitchFamily="34" charset="-128"/>
              </a:rPr>
              <a:t>N</a:t>
            </a:r>
            <a:r>
              <a:rPr lang="en-US" smtClean="0">
                <a:ea typeface="ＭＳ Ｐゴシック" pitchFamily="34" charset="-128"/>
              </a:rPr>
              <a:t> flows, buffering equal to </a:t>
            </a:r>
          </a:p>
        </p:txBody>
      </p:sp>
      <p:grpSp>
        <p:nvGrpSpPr>
          <p:cNvPr id="70662" name="Group 9"/>
          <p:cNvGrpSpPr>
            <a:grpSpLocks/>
          </p:cNvGrpSpPr>
          <p:nvPr/>
        </p:nvGrpSpPr>
        <p:grpSpPr bwMode="auto">
          <a:xfrm>
            <a:off x="4167188" y="3717925"/>
            <a:ext cx="1165225" cy="1109663"/>
            <a:chOff x="1923" y="2801"/>
            <a:chExt cx="734" cy="699"/>
          </a:xfrm>
        </p:grpSpPr>
        <p:sp>
          <p:nvSpPr>
            <p:cNvPr id="70663" name="Text Box 4"/>
            <p:cNvSpPr txBox="1">
              <a:spLocks noChangeArrowheads="1"/>
            </p:cNvSpPr>
            <p:nvPr/>
          </p:nvSpPr>
          <p:spPr bwMode="auto">
            <a:xfrm>
              <a:off x="1923" y="2918"/>
              <a:ext cx="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/>
                <a:t>RTT  C</a:t>
              </a:r>
            </a:p>
          </p:txBody>
        </p:sp>
        <p:sp>
          <p:nvSpPr>
            <p:cNvPr id="70664" name="Text Box 5"/>
            <p:cNvSpPr txBox="1">
              <a:spLocks noChangeArrowheads="1"/>
            </p:cNvSpPr>
            <p:nvPr/>
          </p:nvSpPr>
          <p:spPr bwMode="auto">
            <a:xfrm>
              <a:off x="2309" y="2801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3200"/>
                <a:t>.</a:t>
              </a:r>
            </a:p>
          </p:txBody>
        </p:sp>
        <p:sp>
          <p:nvSpPr>
            <p:cNvPr id="70665" name="Line 6"/>
            <p:cNvSpPr>
              <a:spLocks noChangeShapeType="1"/>
            </p:cNvSpPr>
            <p:nvPr/>
          </p:nvSpPr>
          <p:spPr bwMode="auto">
            <a:xfrm>
              <a:off x="1929" y="3168"/>
              <a:ext cx="6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6" name="Text Box 7"/>
            <p:cNvSpPr txBox="1">
              <a:spLocks noChangeArrowheads="1"/>
            </p:cNvSpPr>
            <p:nvPr/>
          </p:nvSpPr>
          <p:spPr bwMode="auto">
            <a:xfrm>
              <a:off x="2091" y="32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/>
                <a:t>N</a:t>
              </a:r>
            </a:p>
          </p:txBody>
        </p:sp>
        <p:sp>
          <p:nvSpPr>
            <p:cNvPr id="70667" name="Freeform 8"/>
            <p:cNvSpPr>
              <a:spLocks/>
            </p:cNvSpPr>
            <p:nvPr/>
          </p:nvSpPr>
          <p:spPr bwMode="auto">
            <a:xfrm>
              <a:off x="2062" y="3218"/>
              <a:ext cx="279" cy="209"/>
            </a:xfrm>
            <a:custGeom>
              <a:avLst/>
              <a:gdLst>
                <a:gd name="T0" fmla="*/ 0 w 279"/>
                <a:gd name="T1" fmla="*/ 148 h 209"/>
                <a:gd name="T2" fmla="*/ 26 w 279"/>
                <a:gd name="T3" fmla="*/ 105 h 209"/>
                <a:gd name="T4" fmla="*/ 44 w 279"/>
                <a:gd name="T5" fmla="*/ 209 h 209"/>
                <a:gd name="T6" fmla="*/ 61 w 279"/>
                <a:gd name="T7" fmla="*/ 0 h 209"/>
                <a:gd name="T8" fmla="*/ 279 w 27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9"/>
                <a:gd name="T17" fmla="*/ 279 w 27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9">
                  <a:moveTo>
                    <a:pt x="0" y="148"/>
                  </a:moveTo>
                  <a:lnTo>
                    <a:pt x="26" y="105"/>
                  </a:lnTo>
                  <a:lnTo>
                    <a:pt x="44" y="209"/>
                  </a:lnTo>
                  <a:lnTo>
                    <a:pt x="61" y="0"/>
                  </a:lnTo>
                  <a:lnTo>
                    <a:pt x="279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81BD1FC1-7F87-48EB-896F-096339F612FB}" type="slidenum">
              <a:rPr lang="en-US" sz="1200">
                <a:latin typeface="Tahoma" pitchFamily="34" charset="0"/>
              </a:rPr>
              <a:pPr/>
              <a:t>12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71683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112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Input port queuing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queueing delay and loss due to input buffer overflow!</a:t>
            </a:r>
            <a:endParaRPr lang="en-US" smtClean="0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Head-of-the-Line (HOL) blocking:</a:t>
            </a:r>
            <a:r>
              <a:rPr lang="en-US" sz="2400" smtClean="0">
                <a:ea typeface="ＭＳ Ｐゴシック" pitchFamily="34" charset="-128"/>
              </a:rPr>
              <a:t> queued datagram at front of queue prevents others in queue from moving forward</a:t>
            </a:r>
          </a:p>
        </p:txBody>
      </p:sp>
      <p:grpSp>
        <p:nvGrpSpPr>
          <p:cNvPr id="71686" name="Group 7"/>
          <p:cNvGrpSpPr>
            <a:grpSpLocks/>
          </p:cNvGrpSpPr>
          <p:nvPr/>
        </p:nvGrpSpPr>
        <p:grpSpPr bwMode="auto">
          <a:xfrm>
            <a:off x="1389063" y="3194050"/>
            <a:ext cx="3027362" cy="1809750"/>
            <a:chOff x="523" y="976"/>
            <a:chExt cx="2099" cy="1356"/>
          </a:xfrm>
        </p:grpSpPr>
        <p:sp>
          <p:nvSpPr>
            <p:cNvPr id="71731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732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71751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2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3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33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71748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9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50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34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5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6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7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8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39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1740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71745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46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47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741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71742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43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44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1687" name="Rectangle 55"/>
          <p:cNvSpPr>
            <a:spLocks noChangeArrowheads="1"/>
          </p:cNvSpPr>
          <p:nvPr/>
        </p:nvSpPr>
        <p:spPr bwMode="auto">
          <a:xfrm>
            <a:off x="1841500" y="3190875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56"/>
          <p:cNvSpPr>
            <a:spLocks noChangeArrowheads="1"/>
          </p:cNvSpPr>
          <p:nvPr/>
        </p:nvSpPr>
        <p:spPr bwMode="auto">
          <a:xfrm>
            <a:off x="1827213" y="392271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Rectangle 57"/>
          <p:cNvSpPr>
            <a:spLocks noChangeArrowheads="1"/>
          </p:cNvSpPr>
          <p:nvPr/>
        </p:nvSpPr>
        <p:spPr bwMode="auto">
          <a:xfrm>
            <a:off x="1825625" y="455771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58"/>
          <p:cNvSpPr>
            <a:spLocks noChangeArrowheads="1"/>
          </p:cNvSpPr>
          <p:nvPr/>
        </p:nvSpPr>
        <p:spPr bwMode="auto">
          <a:xfrm>
            <a:off x="1482725" y="318611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Rectangle 59"/>
          <p:cNvSpPr>
            <a:spLocks noChangeArrowheads="1"/>
          </p:cNvSpPr>
          <p:nvPr/>
        </p:nvSpPr>
        <p:spPr bwMode="auto">
          <a:xfrm>
            <a:off x="1477963" y="4546600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60"/>
          <p:cNvSpPr>
            <a:spLocks noChangeShapeType="1"/>
          </p:cNvSpPr>
          <p:nvPr/>
        </p:nvSpPr>
        <p:spPr bwMode="auto">
          <a:xfrm>
            <a:off x="2133600" y="3246438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3" name="Freeform 61"/>
          <p:cNvSpPr>
            <a:spLocks/>
          </p:cNvSpPr>
          <p:nvPr/>
        </p:nvSpPr>
        <p:spPr bwMode="auto">
          <a:xfrm>
            <a:off x="2178050" y="3644900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4" name="Text Box 62"/>
          <p:cNvSpPr txBox="1">
            <a:spLocks noChangeArrowheads="1"/>
          </p:cNvSpPr>
          <p:nvPr/>
        </p:nvSpPr>
        <p:spPr bwMode="auto">
          <a:xfrm>
            <a:off x="1349375" y="5100638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>
                <a:latin typeface="Gill Sans MT" pitchFamily="34" charset="0"/>
              </a:rPr>
              <a:t>output port contention:</a:t>
            </a:r>
          </a:p>
          <a:p>
            <a:pPr algn="ctr"/>
            <a:r>
              <a:rPr lang="en-US" sz="1800">
                <a:latin typeface="Gill Sans MT" pitchFamily="34" charset="0"/>
              </a:rPr>
              <a:t>only one red datagram can be transferred.</a:t>
            </a:r>
            <a:br>
              <a:rPr lang="en-US" sz="1800">
                <a:latin typeface="Gill Sans MT" pitchFamily="34" charset="0"/>
              </a:rPr>
            </a:br>
            <a:r>
              <a:rPr lang="en-US" sz="1800" i="1">
                <a:latin typeface="Gill Sans MT" pitchFamily="34" charset="0"/>
              </a:rPr>
              <a:t>lower red packet is blocked</a:t>
            </a:r>
          </a:p>
        </p:txBody>
      </p:sp>
      <p:sp>
        <p:nvSpPr>
          <p:cNvPr id="71695" name="Text Box 64"/>
          <p:cNvSpPr txBox="1">
            <a:spLocks noChangeArrowheads="1"/>
          </p:cNvSpPr>
          <p:nvPr/>
        </p:nvSpPr>
        <p:spPr bwMode="auto">
          <a:xfrm>
            <a:off x="2527300" y="3990975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/>
              <a:t>switch</a:t>
            </a:r>
          </a:p>
          <a:p>
            <a:r>
              <a:rPr lang="en-US" sz="1600"/>
              <a:t>fabric</a:t>
            </a:r>
          </a:p>
        </p:txBody>
      </p:sp>
      <p:sp>
        <p:nvSpPr>
          <p:cNvPr id="71696" name="Line 73"/>
          <p:cNvSpPr>
            <a:spLocks noChangeShapeType="1"/>
          </p:cNvSpPr>
          <p:nvPr/>
        </p:nvSpPr>
        <p:spPr bwMode="auto">
          <a:xfrm>
            <a:off x="2124075" y="399097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879975" y="3214688"/>
            <a:ext cx="3027363" cy="3086100"/>
            <a:chOff x="3074" y="2025"/>
            <a:chExt cx="1907" cy="1944"/>
          </a:xfrm>
        </p:grpSpPr>
        <p:grpSp>
          <p:nvGrpSpPr>
            <p:cNvPr id="71698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71708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709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71728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9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30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710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71725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726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27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1711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2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3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4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5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16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71717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71722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723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724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1718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71719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720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721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71699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800">
                  <a:latin typeface="Gill Sans MT" pitchFamily="34" charset="0"/>
                </a:rPr>
                <a:t>one packet time later: green packet experiences HOL blocking</a:t>
              </a:r>
              <a:endParaRPr lang="en-US" sz="1800" i="1">
                <a:latin typeface="Gill Sans MT" pitchFamily="34" charset="0"/>
              </a:endParaRPr>
            </a:p>
          </p:txBody>
        </p:sp>
        <p:sp>
          <p:nvSpPr>
            <p:cNvPr id="71700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600"/>
                <a:t>switch</a:t>
              </a:r>
            </a:p>
            <a:p>
              <a:r>
                <a:rPr lang="en-US" sz="1600"/>
                <a:t>fabric</a:t>
              </a:r>
            </a:p>
          </p:txBody>
        </p:sp>
        <p:sp>
          <p:nvSpPr>
            <p:cNvPr id="71701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155 h 735"/>
                <a:gd name="T2" fmla="*/ 218 w 967"/>
                <a:gd name="T3" fmla="*/ 155 h 735"/>
                <a:gd name="T4" fmla="*/ 406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05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06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7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33F0D9F4-5677-4854-9F27-49B8403E4395}" type="slidenum">
              <a:rPr lang="en-US" sz="1200">
                <a:latin typeface="Tahoma" pitchFamily="34" charset="0"/>
              </a:rPr>
              <a:pPr/>
              <a:t>2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144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solidFill>
                  <a:srgbClr val="CC0000"/>
                </a:solidFill>
                <a:ea typeface="ＭＳ Ｐゴシック" pitchFamily="34" charset="-128"/>
              </a:rPr>
              <a:t>4.3 what</a:t>
            </a:r>
            <a:r>
              <a:rPr lang="ja-JP" altLang="en-US" sz="2400" smtClean="0">
                <a:solidFill>
                  <a:srgbClr val="CC0000"/>
                </a:solidFill>
                <a:ea typeface="ＭＳ Ｐゴシック" pitchFamily="34" charset="-128"/>
              </a:rPr>
              <a:t>’</a:t>
            </a:r>
            <a:r>
              <a:rPr lang="en-US" altLang="ja-JP" sz="2400" smtClean="0">
                <a:solidFill>
                  <a:srgbClr val="CC0000"/>
                </a:solidFill>
                <a:ea typeface="ＭＳ Ｐゴシック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4.4 IP: Internet Protocol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datagram format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IPv4 addressing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ICMP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IPv6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4.5 routing algorithms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link state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distance vector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hierarchical routing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4.6 routing in the Internet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RIP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OSPF</a:t>
            </a:r>
          </a:p>
          <a:p>
            <a:pPr lvl="1"/>
            <a:r>
              <a:rPr lang="en-US" sz="2000" smtClean="0">
                <a:ea typeface="ＭＳ Ｐゴシック" pitchFamily="34" charset="-128"/>
              </a:rPr>
              <a:t>BGP</a:t>
            </a:r>
          </a:p>
          <a:p>
            <a:pPr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4.7 broadcast and multicast routing</a:t>
            </a:r>
          </a:p>
          <a:p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686BC8E9-D19F-4ABF-9F7A-8B76F2BA9CB4}" type="slidenum">
              <a:rPr lang="en-US" sz="1200">
                <a:latin typeface="Tahoma" pitchFamily="34" charset="0"/>
              </a:rPr>
              <a:pPr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Router architecture overview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052513"/>
            <a:ext cx="8126412" cy="914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two key router functions:</a:t>
            </a:r>
            <a:r>
              <a:rPr lang="en-US" sz="1800" dirty="0"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cs typeface="+mn-cs"/>
              </a:rPr>
              <a:t>run routing algorithms/protocol (RIP, OSPF, BGP)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i="1" dirty="0">
                <a:cs typeface="+mn-cs"/>
              </a:rPr>
              <a:t>forwarding </a:t>
            </a:r>
            <a:r>
              <a:rPr lang="en-US" sz="2400" dirty="0">
                <a:cs typeface="+mn-cs"/>
              </a:rPr>
              <a:t>datagrams from incoming to outgoing link</a:t>
            </a:r>
          </a:p>
        </p:txBody>
      </p:sp>
      <p:grpSp>
        <p:nvGrpSpPr>
          <p:cNvPr id="62469" name="Group 60"/>
          <p:cNvGrpSpPr>
            <a:grpSpLocks/>
          </p:cNvGrpSpPr>
          <p:nvPr/>
        </p:nvGrpSpPr>
        <p:grpSpPr bwMode="auto">
          <a:xfrm>
            <a:off x="2787650" y="3646488"/>
            <a:ext cx="1609725" cy="2343150"/>
            <a:chOff x="2418" y="1882"/>
            <a:chExt cx="1014" cy="1476"/>
          </a:xfrm>
        </p:grpSpPr>
        <p:sp>
          <p:nvSpPr>
            <p:cNvPr id="62519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0" name="Text Box 48"/>
            <p:cNvSpPr txBox="1">
              <a:spLocks noChangeArrowheads="1"/>
            </p:cNvSpPr>
            <p:nvPr/>
          </p:nvSpPr>
          <p:spPr bwMode="auto">
            <a:xfrm>
              <a:off x="2533" y="2418"/>
              <a:ext cx="77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sz="1800"/>
                <a:t>high-seed </a:t>
              </a:r>
            </a:p>
            <a:p>
              <a:pPr algn="ctr">
                <a:lnSpc>
                  <a:spcPct val="85000"/>
                </a:lnSpc>
              </a:pPr>
              <a:r>
                <a:rPr lang="en-US" sz="1800"/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sz="1800"/>
                <a:t>fabric</a:t>
              </a:r>
            </a:p>
          </p:txBody>
        </p:sp>
      </p:grpSp>
      <p:sp>
        <p:nvSpPr>
          <p:cNvPr id="62470" name="Rectangle 46"/>
          <p:cNvSpPr>
            <a:spLocks noChangeArrowheads="1"/>
          </p:cNvSpPr>
          <p:nvPr/>
        </p:nvSpPr>
        <p:spPr bwMode="auto">
          <a:xfrm>
            <a:off x="2805113" y="2684463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 Box 47"/>
          <p:cNvSpPr txBox="1">
            <a:spLocks noChangeArrowheads="1"/>
          </p:cNvSpPr>
          <p:nvPr/>
        </p:nvSpPr>
        <p:spPr bwMode="auto">
          <a:xfrm>
            <a:off x="2982913" y="2725738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/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sz="1800"/>
              <a:t>processor</a:t>
            </a:r>
          </a:p>
        </p:txBody>
      </p:sp>
      <p:sp>
        <p:nvSpPr>
          <p:cNvPr id="62472" name="Line 50"/>
          <p:cNvSpPr>
            <a:spLocks noChangeShapeType="1"/>
          </p:cNvSpPr>
          <p:nvPr/>
        </p:nvSpPr>
        <p:spPr bwMode="auto">
          <a:xfrm>
            <a:off x="3533775" y="3203575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2473" name="Group 17"/>
          <p:cNvGrpSpPr>
            <a:grpSpLocks/>
          </p:cNvGrpSpPr>
          <p:nvPr/>
        </p:nvGrpSpPr>
        <p:grpSpPr bwMode="auto">
          <a:xfrm>
            <a:off x="744538" y="3660775"/>
            <a:ext cx="2033587" cy="566738"/>
            <a:chOff x="930" y="1989"/>
            <a:chExt cx="1482" cy="357"/>
          </a:xfrm>
        </p:grpSpPr>
        <p:sp>
          <p:nvSpPr>
            <p:cNvPr id="62514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5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6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7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4" name="Group 18"/>
          <p:cNvGrpSpPr>
            <a:grpSpLocks/>
          </p:cNvGrpSpPr>
          <p:nvPr/>
        </p:nvGrpSpPr>
        <p:grpSpPr bwMode="auto">
          <a:xfrm>
            <a:off x="733425" y="5399088"/>
            <a:ext cx="2058988" cy="566737"/>
            <a:chOff x="930" y="1989"/>
            <a:chExt cx="1482" cy="357"/>
          </a:xfrm>
        </p:grpSpPr>
        <p:sp>
          <p:nvSpPr>
            <p:cNvPr id="62509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1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3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5" name="Group 29"/>
          <p:cNvGrpSpPr>
            <a:grpSpLocks/>
          </p:cNvGrpSpPr>
          <p:nvPr/>
        </p:nvGrpSpPr>
        <p:grpSpPr bwMode="auto">
          <a:xfrm rot="2656396">
            <a:off x="1363663" y="4551363"/>
            <a:ext cx="546100" cy="546100"/>
            <a:chOff x="354" y="2715"/>
            <a:chExt cx="344" cy="344"/>
          </a:xfrm>
        </p:grpSpPr>
        <p:sp>
          <p:nvSpPr>
            <p:cNvPr id="62505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7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6" name="Text Box 57"/>
          <p:cNvSpPr txBox="1">
            <a:spLocks noChangeArrowheads="1"/>
          </p:cNvSpPr>
          <p:nvPr/>
        </p:nvSpPr>
        <p:spPr bwMode="auto">
          <a:xfrm>
            <a:off x="639763" y="6045200"/>
            <a:ext cx="191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router input ports</a:t>
            </a:r>
          </a:p>
        </p:txBody>
      </p:sp>
      <p:grpSp>
        <p:nvGrpSpPr>
          <p:cNvPr id="62477" name="Group 37"/>
          <p:cNvGrpSpPr>
            <a:grpSpLocks/>
          </p:cNvGrpSpPr>
          <p:nvPr/>
        </p:nvGrpSpPr>
        <p:grpSpPr bwMode="auto">
          <a:xfrm>
            <a:off x="4344988" y="3665538"/>
            <a:ext cx="1957387" cy="566737"/>
            <a:chOff x="-51" y="2454"/>
            <a:chExt cx="1482" cy="357"/>
          </a:xfrm>
        </p:grpSpPr>
        <p:grpSp>
          <p:nvGrpSpPr>
            <p:cNvPr id="62499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62501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500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8" name="Group 38"/>
          <p:cNvGrpSpPr>
            <a:grpSpLocks/>
          </p:cNvGrpSpPr>
          <p:nvPr/>
        </p:nvGrpSpPr>
        <p:grpSpPr bwMode="auto">
          <a:xfrm>
            <a:off x="4364038" y="5399088"/>
            <a:ext cx="2011362" cy="566737"/>
            <a:chOff x="-51" y="2454"/>
            <a:chExt cx="1482" cy="357"/>
          </a:xfrm>
        </p:grpSpPr>
        <p:grpSp>
          <p:nvGrpSpPr>
            <p:cNvPr id="62493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62495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494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9" name="Group 51"/>
          <p:cNvGrpSpPr>
            <a:grpSpLocks/>
          </p:cNvGrpSpPr>
          <p:nvPr/>
        </p:nvGrpSpPr>
        <p:grpSpPr bwMode="auto">
          <a:xfrm rot="2656396">
            <a:off x="5230813" y="4541838"/>
            <a:ext cx="546100" cy="546100"/>
            <a:chOff x="354" y="2715"/>
            <a:chExt cx="344" cy="344"/>
          </a:xfrm>
        </p:grpSpPr>
        <p:sp>
          <p:nvSpPr>
            <p:cNvPr id="62489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0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1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2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80" name="Text Box 58"/>
          <p:cNvSpPr txBox="1">
            <a:spLocks noChangeArrowheads="1"/>
          </p:cNvSpPr>
          <p:nvPr/>
        </p:nvSpPr>
        <p:spPr bwMode="auto">
          <a:xfrm>
            <a:off x="4664075" y="6086475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router output ports</a:t>
            </a:r>
          </a:p>
        </p:txBody>
      </p:sp>
      <p:pic>
        <p:nvPicPr>
          <p:cNvPr id="62481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801688"/>
            <a:ext cx="63531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733425" y="3455988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88163" y="3492500"/>
            <a:ext cx="1938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1600"/>
              <a:t>forwarding data plane  (hardware)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62700" y="2825750"/>
            <a:ext cx="2449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600"/>
              <a:t>routing, management</a:t>
            </a:r>
          </a:p>
          <a:p>
            <a:pPr algn="r"/>
            <a:r>
              <a:rPr lang="en-US" sz="1600"/>
              <a:t>control plane (software)</a:t>
            </a:r>
          </a:p>
        </p:txBody>
      </p:sp>
      <p:sp>
        <p:nvSpPr>
          <p:cNvPr id="62485" name="Freeform 10"/>
          <p:cNvSpPr>
            <a:spLocks/>
          </p:cNvSpPr>
          <p:nvPr/>
        </p:nvSpPr>
        <p:spPr bwMode="auto">
          <a:xfrm>
            <a:off x="2198688" y="2979738"/>
            <a:ext cx="512762" cy="73025"/>
          </a:xfrm>
          <a:custGeom>
            <a:avLst/>
            <a:gdLst>
              <a:gd name="T0" fmla="*/ 487748 w 512919"/>
              <a:gd name="T1" fmla="*/ 72069 h 73266"/>
              <a:gd name="T2" fmla="*/ 512134 w 512919"/>
              <a:gd name="T3" fmla="*/ 0 h 73266"/>
              <a:gd name="T4" fmla="*/ 146323 w 512919"/>
              <a:gd name="T5" fmla="*/ 12011 h 73266"/>
              <a:gd name="T6" fmla="*/ 97549 w 512919"/>
              <a:gd name="T7" fmla="*/ 24023 h 73266"/>
              <a:gd name="T8" fmla="*/ 0 w 512919"/>
              <a:gd name="T9" fmla="*/ 12011 h 73266"/>
              <a:gd name="T10" fmla="*/ 0 w 512919"/>
              <a:gd name="T11" fmla="*/ 12011 h 73266"/>
              <a:gd name="T12" fmla="*/ 512134 w 512919"/>
              <a:gd name="T13" fmla="*/ 12011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86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2681 w 8802811"/>
              <a:gd name="T1" fmla="*/ 0 h 2197979"/>
              <a:gd name="T2" fmla="*/ 8289313 w 8802811"/>
              <a:gd name="T3" fmla="*/ 353412 h 2197979"/>
              <a:gd name="T4" fmla="*/ 8301525 w 8802811"/>
              <a:gd name="T5" fmla="*/ 987114 h 2197979"/>
              <a:gd name="T6" fmla="*/ 8313737 w 8802811"/>
              <a:gd name="T7" fmla="*/ 1206473 h 2197979"/>
              <a:gd name="T8" fmla="*/ 8338158 w 8802811"/>
              <a:gd name="T9" fmla="*/ 1377086 h 2197979"/>
              <a:gd name="T10" fmla="*/ 8313737 w 8802811"/>
              <a:gd name="T11" fmla="*/ 1303965 h 2197979"/>
              <a:gd name="T12" fmla="*/ 8301525 w 8802811"/>
              <a:gd name="T13" fmla="*/ 1218659 h 2197979"/>
              <a:gd name="T14" fmla="*/ 8289313 w 8802811"/>
              <a:gd name="T15" fmla="*/ 1169914 h 2197979"/>
              <a:gd name="T16" fmla="*/ 8252681 w 8802811"/>
              <a:gd name="T17" fmla="*/ 987114 h 2197979"/>
              <a:gd name="T18" fmla="*/ 8240469 w 8802811"/>
              <a:gd name="T19" fmla="*/ 853062 h 2197979"/>
              <a:gd name="T20" fmla="*/ 8216041 w 8802811"/>
              <a:gd name="T21" fmla="*/ 682450 h 2197979"/>
              <a:gd name="T22" fmla="*/ 8203829 w 8802811"/>
              <a:gd name="T23" fmla="*/ 548397 h 2197979"/>
              <a:gd name="T24" fmla="*/ 8179409 w 8802811"/>
              <a:gd name="T25" fmla="*/ 548397 h 2197979"/>
              <a:gd name="T26" fmla="*/ 8179409 w 8802811"/>
              <a:gd name="T27" fmla="*/ 548397 h 2197979"/>
              <a:gd name="T28" fmla="*/ 8411428 w 8802811"/>
              <a:gd name="T29" fmla="*/ 621515 h 2197979"/>
              <a:gd name="T30" fmla="*/ 8472483 w 8802811"/>
              <a:gd name="T31" fmla="*/ 682450 h 2197979"/>
              <a:gd name="T32" fmla="*/ 8557963 w 8802811"/>
              <a:gd name="T33" fmla="*/ 792129 h 2197979"/>
              <a:gd name="T34" fmla="*/ 8582387 w 8802811"/>
              <a:gd name="T35" fmla="*/ 865249 h 2197979"/>
              <a:gd name="T36" fmla="*/ 8619027 w 8802811"/>
              <a:gd name="T37" fmla="*/ 950555 h 2197979"/>
              <a:gd name="T38" fmla="*/ 8692295 w 8802811"/>
              <a:gd name="T39" fmla="*/ 1182100 h 2197979"/>
              <a:gd name="T40" fmla="*/ 8704499 w 8802811"/>
              <a:gd name="T41" fmla="*/ 1255220 h 2197979"/>
              <a:gd name="T42" fmla="*/ 8716715 w 8802811"/>
              <a:gd name="T43" fmla="*/ 1340526 h 2197979"/>
              <a:gd name="T44" fmla="*/ 8741139 w 8802811"/>
              <a:gd name="T45" fmla="*/ 1401458 h 2197979"/>
              <a:gd name="T46" fmla="*/ 8802199 w 8802811"/>
              <a:gd name="T47" fmla="*/ 1401458 h 2197979"/>
              <a:gd name="T48" fmla="*/ 8802199 w 8802811"/>
              <a:gd name="T49" fmla="*/ 1401458 h 2197979"/>
              <a:gd name="T50" fmla="*/ 8789983 w 8802811"/>
              <a:gd name="T51" fmla="*/ 1669565 h 2197979"/>
              <a:gd name="T52" fmla="*/ 8789983 w 8802811"/>
              <a:gd name="T53" fmla="*/ 1669565 h 2197979"/>
              <a:gd name="T54" fmla="*/ 8704499 w 8802811"/>
              <a:gd name="T55" fmla="*/ 1572072 h 2197979"/>
              <a:gd name="T56" fmla="*/ 8643447 w 8802811"/>
              <a:gd name="T57" fmla="*/ 1511137 h 2197979"/>
              <a:gd name="T58" fmla="*/ 8582387 w 8802811"/>
              <a:gd name="T59" fmla="*/ 1413645 h 2197979"/>
              <a:gd name="T60" fmla="*/ 8509119 w 8802811"/>
              <a:gd name="T61" fmla="*/ 1328339 h 2197979"/>
              <a:gd name="T62" fmla="*/ 8435851 w 8802811"/>
              <a:gd name="T63" fmla="*/ 1230846 h 2197979"/>
              <a:gd name="T64" fmla="*/ 8301525 w 8802811"/>
              <a:gd name="T65" fmla="*/ 1035860 h 2197979"/>
              <a:gd name="T66" fmla="*/ 8228253 w 8802811"/>
              <a:gd name="T67" fmla="*/ 913994 h 2197979"/>
              <a:gd name="T68" fmla="*/ 8216041 w 8802811"/>
              <a:gd name="T69" fmla="*/ 877435 h 2197979"/>
              <a:gd name="T70" fmla="*/ 8191621 w 8802811"/>
              <a:gd name="T71" fmla="*/ 840874 h 2197979"/>
              <a:gd name="T72" fmla="*/ 8179409 w 8802811"/>
              <a:gd name="T73" fmla="*/ 792129 h 2197979"/>
              <a:gd name="T74" fmla="*/ 8130561 w 8802811"/>
              <a:gd name="T75" fmla="*/ 719008 h 2197979"/>
              <a:gd name="T76" fmla="*/ 8118353 w 8802811"/>
              <a:gd name="T77" fmla="*/ 706822 h 2197979"/>
              <a:gd name="T78" fmla="*/ 8216041 w 8802811"/>
              <a:gd name="T79" fmla="*/ 779942 h 2197979"/>
              <a:gd name="T80" fmla="*/ 8252681 w 8802811"/>
              <a:gd name="T81" fmla="*/ 816501 h 2197979"/>
              <a:gd name="T82" fmla="*/ 8362581 w 8802811"/>
              <a:gd name="T83" fmla="*/ 913994 h 2197979"/>
              <a:gd name="T84" fmla="*/ 8435851 w 8802811"/>
              <a:gd name="T85" fmla="*/ 1011487 h 2197979"/>
              <a:gd name="T86" fmla="*/ 8472483 w 8802811"/>
              <a:gd name="T87" fmla="*/ 1048048 h 2197979"/>
              <a:gd name="T88" fmla="*/ 8460275 w 8802811"/>
              <a:gd name="T89" fmla="*/ 1035860 h 2197979"/>
              <a:gd name="T90" fmla="*/ 632701 w 8802811"/>
              <a:gd name="T91" fmla="*/ 2157029 h 2197979"/>
              <a:gd name="T92" fmla="*/ 1524143 w 8802811"/>
              <a:gd name="T93" fmla="*/ 2193588 h 2197979"/>
              <a:gd name="T94" fmla="*/ 1035684 w 8802811"/>
              <a:gd name="T95" fmla="*/ 2157029 h 2197979"/>
              <a:gd name="T96" fmla="*/ 547221 w 8802811"/>
              <a:gd name="T97" fmla="*/ 2108282 h 2197979"/>
              <a:gd name="T98" fmla="*/ 70973 w 8802811"/>
              <a:gd name="T99" fmla="*/ 2083909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4" name="Elbow Connector 13"/>
          <p:cNvCxnSpPr>
            <a:cxnSpLocks noChangeShapeType="1"/>
            <a:endCxn id="62512" idx="0"/>
          </p:cNvCxnSpPr>
          <p:nvPr/>
        </p:nvCxnSpPr>
        <p:spPr bwMode="auto">
          <a:xfrm rot="5400000">
            <a:off x="1215231" y="4042570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01675" y="2698750"/>
            <a:ext cx="215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i="1"/>
              <a:t>forwarding tables computed,</a:t>
            </a:r>
          </a:p>
          <a:p>
            <a:r>
              <a:rPr lang="en-US" sz="1200" i="1"/>
              <a:t>pushed to input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A4A05112-6376-4AD2-B5EE-48068DCE8687}" type="slidenum">
              <a:rPr lang="en-US" sz="1200">
                <a:latin typeface="Tahoma" pitchFamily="34" charset="0"/>
              </a:rPr>
              <a:pPr/>
              <a:t>4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3491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line</a:t>
            </a:r>
          </a:p>
          <a:p>
            <a:pPr algn="ctr"/>
            <a:r>
              <a:rPr lang="en-US"/>
              <a:t>termination</a:t>
            </a:r>
          </a:p>
        </p:txBody>
      </p:sp>
      <p:sp>
        <p:nvSpPr>
          <p:cNvPr id="63494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8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9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0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link </a:t>
            </a:r>
          </a:p>
          <a:p>
            <a:pPr algn="ctr">
              <a:lnSpc>
                <a:spcPct val="90000"/>
              </a:lnSpc>
            </a:pPr>
            <a:r>
              <a:rPr lang="en-US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/>
              <a:t>(receive)</a:t>
            </a:r>
          </a:p>
        </p:txBody>
      </p:sp>
      <p:sp>
        <p:nvSpPr>
          <p:cNvPr id="63501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800"/>
              <a:t>lookup,</a:t>
            </a:r>
          </a:p>
          <a:p>
            <a:pPr algn="ctr"/>
            <a:r>
              <a:rPr lang="en-US" sz="1800"/>
              <a:t>forwarding</a:t>
            </a:r>
          </a:p>
          <a:p>
            <a:pPr algn="ctr"/>
            <a:endParaRPr lang="en-US" sz="1800"/>
          </a:p>
          <a:p>
            <a:pPr algn="ctr"/>
            <a:endParaRPr lang="en-US" sz="1800"/>
          </a:p>
          <a:p>
            <a:pPr algn="ctr"/>
            <a:r>
              <a:rPr lang="en-US" sz="1800"/>
              <a:t>queueing</a:t>
            </a:r>
          </a:p>
        </p:txBody>
      </p:sp>
      <p:sp>
        <p:nvSpPr>
          <p:cNvPr id="63502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Input port functions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35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7465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decentralized switching</a:t>
            </a:r>
            <a:r>
              <a:rPr lang="en-US" sz="2400" i="1" smtClean="0">
                <a:solidFill>
                  <a:srgbClr val="000099"/>
                </a:solidFill>
                <a:ea typeface="ＭＳ Ｐゴシック" pitchFamily="34" charset="-128"/>
              </a:rPr>
              <a:t>:</a:t>
            </a:r>
            <a:r>
              <a:rPr lang="en-US" sz="2400" smtClean="0">
                <a:solidFill>
                  <a:srgbClr val="000099"/>
                </a:solidFill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200" smtClean="0">
                <a:ea typeface="ＭＳ Ｐゴシック" pitchFamily="34" charset="-128"/>
              </a:rPr>
              <a:t>given datagram dest., lookup output port using forwarding table in input port memory </a:t>
            </a:r>
            <a:r>
              <a:rPr lang="en-US" sz="2200" i="1" smtClean="0">
                <a:ea typeface="ＭＳ Ｐゴシック" pitchFamily="34" charset="-128"/>
              </a:rPr>
              <a:t>(</a:t>
            </a:r>
            <a:r>
              <a:rPr lang="en-US" altLang="en-US" sz="2200" i="1" smtClean="0">
                <a:ea typeface="ＭＳ Ｐゴシック" pitchFamily="34" charset="-128"/>
              </a:rPr>
              <a:t>“</a:t>
            </a:r>
            <a:r>
              <a:rPr lang="en-US" sz="2200" i="1" smtClean="0">
                <a:ea typeface="ＭＳ Ｐゴシック" pitchFamily="34" charset="-128"/>
              </a:rPr>
              <a:t>match plus action</a:t>
            </a:r>
            <a:r>
              <a:rPr lang="en-US" altLang="en-US" sz="2200" i="1" smtClean="0">
                <a:ea typeface="ＭＳ Ｐゴシック" pitchFamily="34" charset="-128"/>
              </a:rPr>
              <a:t>”</a:t>
            </a:r>
            <a:r>
              <a:rPr lang="en-US" sz="2200" i="1" smtClean="0">
                <a:ea typeface="ＭＳ Ｐゴシック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smtClean="0">
                <a:ea typeface="ＭＳ Ｐゴシック" pitchFamily="34" charset="-128"/>
              </a:rPr>
              <a:t>goal: complete input port processing at </a:t>
            </a:r>
            <a:r>
              <a:rPr lang="ja-JP" altLang="en-US" sz="2200" smtClean="0">
                <a:ea typeface="ＭＳ Ｐゴシック" pitchFamily="34" charset="-128"/>
              </a:rPr>
              <a:t>‘</a:t>
            </a:r>
            <a:r>
              <a:rPr lang="en-US" altLang="ja-JP" sz="2200" smtClean="0">
                <a:ea typeface="ＭＳ Ｐゴシック" pitchFamily="34" charset="-128"/>
              </a:rPr>
              <a:t>line speed</a:t>
            </a:r>
            <a:r>
              <a:rPr lang="ja-JP" altLang="en-US" sz="2200" smtClean="0">
                <a:ea typeface="ＭＳ Ｐゴシック" pitchFamily="34" charset="-128"/>
              </a:rPr>
              <a:t>’</a:t>
            </a:r>
            <a:endParaRPr lang="en-US" altLang="ja-JP" sz="22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ea typeface="ＭＳ Ｐゴシック" pitchFamily="34" charset="-128"/>
              </a:rPr>
              <a:t>queuing: if datagrams arrive faster than forwarding rate into switch fabric</a:t>
            </a:r>
          </a:p>
        </p:txBody>
      </p:sp>
      <p:sp>
        <p:nvSpPr>
          <p:cNvPr id="63504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physical layer:</a:t>
            </a:r>
          </a:p>
          <a:p>
            <a:pPr algn="r"/>
            <a:r>
              <a:rPr lang="en-US" sz="2000"/>
              <a:t>bit-level reception</a:t>
            </a:r>
            <a:endParaRPr lang="en-US" sz="1800"/>
          </a:p>
        </p:txBody>
      </p:sp>
      <p:sp>
        <p:nvSpPr>
          <p:cNvPr id="63505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data link layer:</a:t>
            </a:r>
          </a:p>
          <a:p>
            <a:pPr algn="r"/>
            <a:r>
              <a:rPr lang="en-US" sz="2000"/>
              <a:t>e.g., Ethernet</a:t>
            </a:r>
          </a:p>
          <a:p>
            <a:pPr algn="r"/>
            <a:r>
              <a:rPr lang="en-US" sz="2000"/>
              <a:t>see chapter 5</a:t>
            </a:r>
            <a:endParaRPr lang="en-US" sz="1800"/>
          </a:p>
        </p:txBody>
      </p:sp>
      <p:sp>
        <p:nvSpPr>
          <p:cNvPr id="63506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7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/>
              <a:t>fabric</a:t>
            </a:r>
          </a:p>
        </p:txBody>
      </p:sp>
      <p:grpSp>
        <p:nvGrpSpPr>
          <p:cNvPr id="63508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6351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1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2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3509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0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11" name="Line 60"/>
          <p:cNvSpPr>
            <a:spLocks noChangeShapeType="1"/>
          </p:cNvSpPr>
          <p:nvPr/>
        </p:nvSpPr>
        <p:spPr bwMode="auto">
          <a:xfrm flipV="1">
            <a:off x="4910138" y="3070225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D487C178-9F73-4D17-A04D-804690554764}" type="slidenum">
              <a:rPr lang="en-US" sz="1200">
                <a:latin typeface="Tahoma" pitchFamily="34" charset="0"/>
              </a:rPr>
              <a:pPr/>
              <a:t>5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4515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00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Switching fabrics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transfer packet from input buffer to appropriate output buffer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switching rate: rate at which packets can be transfer from inputs to outputs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often measured as multiple of input/output line rate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N inputs: switching rate N times line rate desirable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three types of switching fabrics</a:t>
            </a:r>
          </a:p>
        </p:txBody>
      </p:sp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64646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7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8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9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50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19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64641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2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3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4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5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20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64636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7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8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9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40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21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2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64631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2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3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4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5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23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64626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7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8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9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30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24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64621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2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3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4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5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25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memory</a:t>
            </a:r>
          </a:p>
        </p:txBody>
      </p:sp>
      <p:sp>
        <p:nvSpPr>
          <p:cNvPr id="64526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memory</a:t>
            </a:r>
          </a:p>
        </p:txBody>
      </p:sp>
      <p:grpSp>
        <p:nvGrpSpPr>
          <p:cNvPr id="64527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64616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7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8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9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20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28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64611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2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3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4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5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29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64606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7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8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9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10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30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4531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64601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2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3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4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5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32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64596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7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8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9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00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33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64591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2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3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4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5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34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bus</a:t>
            </a:r>
          </a:p>
        </p:txBody>
      </p:sp>
      <p:grpSp>
        <p:nvGrpSpPr>
          <p:cNvPr id="64535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64586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7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8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9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90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36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64581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2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3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4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5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37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64576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7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8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79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80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538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64558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64571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2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3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4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5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559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64566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7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8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9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0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560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64561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4539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0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1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2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3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4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5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/>
              <a:t>crossbar</a:t>
            </a:r>
          </a:p>
        </p:txBody>
      </p:sp>
      <p:sp>
        <p:nvSpPr>
          <p:cNvPr id="64555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56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57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7E980BF0-355A-4679-83BD-7044D8BE01BA}" type="slidenum">
              <a:rPr lang="en-US" sz="1200">
                <a:latin typeface="Tahoma" pitchFamily="34" charset="0"/>
              </a:rPr>
              <a:pPr/>
              <a:t>6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5539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8105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263525"/>
            <a:ext cx="7772400" cy="6096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Switching via memory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7925"/>
            <a:ext cx="7848600" cy="1066800"/>
          </a:xfrm>
        </p:spPr>
        <p:txBody>
          <a:bodyPr/>
          <a:lstStyle/>
          <a:p>
            <a:pPr marL="234950" indent="-234950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first generation routers:</a:t>
            </a:r>
          </a:p>
          <a:p>
            <a:pPr marL="234950" indent="-234950"/>
            <a:r>
              <a:rPr lang="en-US" sz="2400" smtClean="0">
                <a:ea typeface="ＭＳ Ｐゴシック" pitchFamily="34" charset="-128"/>
              </a:rPr>
              <a:t>traditional computers with switching under direct control of CPU</a:t>
            </a:r>
          </a:p>
          <a:p>
            <a:pPr marL="234950" indent="-234950"/>
            <a:r>
              <a:rPr lang="en-US" sz="2400" smtClean="0">
                <a:ea typeface="ＭＳ Ｐゴシック" pitchFamily="34" charset="-128"/>
              </a:rPr>
              <a:t>packet copied to system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memory</a:t>
            </a:r>
          </a:p>
          <a:p>
            <a:pPr marL="234950" indent="-234950"/>
            <a:r>
              <a:rPr lang="en-US" sz="2400" smtClean="0">
                <a:ea typeface="ＭＳ Ｐゴシック" pitchFamily="34" charset="-128"/>
              </a:rPr>
              <a:t> speed limited by memory bandwidth (2 bus crossings per datagram)</a:t>
            </a:r>
            <a:endParaRPr lang="en-US" sz="1800" smtClean="0">
              <a:ea typeface="ＭＳ Ｐゴシック" pitchFamily="34" charset="-128"/>
            </a:endParaRPr>
          </a:p>
        </p:txBody>
      </p:sp>
      <p:grpSp>
        <p:nvGrpSpPr>
          <p:cNvPr id="65542" name="Group 42"/>
          <p:cNvGrpSpPr>
            <a:grpSpLocks/>
          </p:cNvGrpSpPr>
          <p:nvPr/>
        </p:nvGrpSpPr>
        <p:grpSpPr bwMode="auto">
          <a:xfrm>
            <a:off x="1560513" y="4032250"/>
            <a:ext cx="6611937" cy="1787525"/>
            <a:chOff x="983" y="2540"/>
            <a:chExt cx="4165" cy="1126"/>
          </a:xfrm>
        </p:grpSpPr>
        <p:sp>
          <p:nvSpPr>
            <p:cNvPr id="65547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800"/>
                <a:t>input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Ethernet)</a:t>
              </a:r>
            </a:p>
          </p:txBody>
        </p:sp>
        <p:sp>
          <p:nvSpPr>
            <p:cNvPr id="65549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800"/>
                <a:t>memory</a:t>
              </a:r>
            </a:p>
          </p:txBody>
        </p:sp>
        <p:sp>
          <p:nvSpPr>
            <p:cNvPr id="65550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800"/>
                <a:t>output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sz="1800"/>
                <a:t>Ethernet)</a:t>
              </a:r>
            </a:p>
          </p:txBody>
        </p:sp>
        <p:sp>
          <p:nvSpPr>
            <p:cNvPr id="65553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4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5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6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557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1800"/>
                <a:t>system bus</a:t>
              </a:r>
            </a:p>
          </p:txBody>
        </p:sp>
      </p:grpSp>
      <p:pic>
        <p:nvPicPr>
          <p:cNvPr id="6554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225925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18941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77825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390525" y="447040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68A3BBF2-35FB-49C7-994D-076F295C34D7}" type="slidenum">
              <a:rPr lang="en-US" sz="1200">
                <a:latin typeface="Tahoma" pitchFamily="34" charset="0"/>
              </a:rPr>
              <a:pPr/>
              <a:t>7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6563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52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Switching via a bus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071938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datagram from input port memory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   to output port memory via a shared bus</a:t>
            </a:r>
          </a:p>
          <a:p>
            <a:pPr>
              <a:buFont typeface="Wingdings" charset="0"/>
              <a:buChar char="v"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bus contention:</a:t>
            </a:r>
            <a:r>
              <a:rPr lang="en-US">
                <a:cs typeface="+mn-cs"/>
              </a:rPr>
              <a:t>  switching speed limited by bus bandwidth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32 Gbps bus, Cisco 5600: sufficient speed for access and enterprise routers</a:t>
            </a:r>
          </a:p>
        </p:txBody>
      </p:sp>
      <p:grpSp>
        <p:nvGrpSpPr>
          <p:cNvPr id="66566" name="Group 8"/>
          <p:cNvGrpSpPr>
            <a:grpSpLocks/>
          </p:cNvGrpSpPr>
          <p:nvPr/>
        </p:nvGrpSpPr>
        <p:grpSpPr bwMode="auto">
          <a:xfrm>
            <a:off x="6408738" y="2435225"/>
            <a:ext cx="890587" cy="215900"/>
            <a:chOff x="876" y="2800"/>
            <a:chExt cx="642" cy="175"/>
          </a:xfrm>
        </p:grpSpPr>
        <p:sp>
          <p:nvSpPr>
            <p:cNvPr id="66600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1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2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567" name="Group 14"/>
          <p:cNvGrpSpPr>
            <a:grpSpLocks/>
          </p:cNvGrpSpPr>
          <p:nvPr/>
        </p:nvGrpSpPr>
        <p:grpSpPr bwMode="auto">
          <a:xfrm>
            <a:off x="6407150" y="2830513"/>
            <a:ext cx="890588" cy="215900"/>
            <a:chOff x="876" y="2800"/>
            <a:chExt cx="642" cy="175"/>
          </a:xfrm>
        </p:grpSpPr>
        <p:sp>
          <p:nvSpPr>
            <p:cNvPr id="66595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568" name="Group 20"/>
          <p:cNvGrpSpPr>
            <a:grpSpLocks/>
          </p:cNvGrpSpPr>
          <p:nvPr/>
        </p:nvGrpSpPr>
        <p:grpSpPr bwMode="auto">
          <a:xfrm>
            <a:off x="6402388" y="3257550"/>
            <a:ext cx="890587" cy="215900"/>
            <a:chOff x="876" y="2800"/>
            <a:chExt cx="642" cy="175"/>
          </a:xfrm>
        </p:grpSpPr>
        <p:sp>
          <p:nvSpPr>
            <p:cNvPr id="66590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69" name="Line 26"/>
          <p:cNvSpPr>
            <a:spLocks noChangeShapeType="1"/>
          </p:cNvSpPr>
          <p:nvPr/>
        </p:nvSpPr>
        <p:spPr bwMode="auto">
          <a:xfrm>
            <a:off x="7310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6570" name="Group 27"/>
          <p:cNvGrpSpPr>
            <a:grpSpLocks/>
          </p:cNvGrpSpPr>
          <p:nvPr/>
        </p:nvGrpSpPr>
        <p:grpSpPr bwMode="auto">
          <a:xfrm>
            <a:off x="7364413" y="2422525"/>
            <a:ext cx="890587" cy="215900"/>
            <a:chOff x="455" y="3463"/>
            <a:chExt cx="561" cy="136"/>
          </a:xfrm>
        </p:grpSpPr>
        <p:sp>
          <p:nvSpPr>
            <p:cNvPr id="66585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571" name="Group 33"/>
          <p:cNvGrpSpPr>
            <a:grpSpLocks/>
          </p:cNvGrpSpPr>
          <p:nvPr/>
        </p:nvGrpSpPr>
        <p:grpSpPr bwMode="auto">
          <a:xfrm>
            <a:off x="7369175" y="2814638"/>
            <a:ext cx="890588" cy="215900"/>
            <a:chOff x="455" y="3463"/>
            <a:chExt cx="561" cy="136"/>
          </a:xfrm>
        </p:grpSpPr>
        <p:sp>
          <p:nvSpPr>
            <p:cNvPr id="66580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572" name="Group 39"/>
          <p:cNvGrpSpPr>
            <a:grpSpLocks/>
          </p:cNvGrpSpPr>
          <p:nvPr/>
        </p:nvGrpSpPr>
        <p:grpSpPr bwMode="auto">
          <a:xfrm>
            <a:off x="7364413" y="3241675"/>
            <a:ext cx="890587" cy="215900"/>
            <a:chOff x="455" y="3463"/>
            <a:chExt cx="561" cy="136"/>
          </a:xfrm>
        </p:grpSpPr>
        <p:sp>
          <p:nvSpPr>
            <p:cNvPr id="66575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3" name="Text Box 45"/>
          <p:cNvSpPr txBox="1">
            <a:spLocks noChangeArrowheads="1"/>
          </p:cNvSpPr>
          <p:nvPr/>
        </p:nvSpPr>
        <p:spPr bwMode="auto">
          <a:xfrm>
            <a:off x="7046913" y="36782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/>
              <a:t>bus</a:t>
            </a:r>
          </a:p>
        </p:txBody>
      </p:sp>
      <p:sp>
        <p:nvSpPr>
          <p:cNvPr id="66574" name="Freeform 46"/>
          <p:cNvSpPr>
            <a:spLocks/>
          </p:cNvSpPr>
          <p:nvPr/>
        </p:nvSpPr>
        <p:spPr bwMode="auto">
          <a:xfrm>
            <a:off x="6402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latin typeface="Tahoma" pitchFamily="34" charset="0"/>
              </a:rPr>
              <a:t>Network Layer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latin typeface="Tahoma" pitchFamily="34" charset="0"/>
              </a:rPr>
              <a:t>4-</a:t>
            </a:r>
            <a:fld id="{5C220AFC-096A-44C1-8815-322B3D7E8ABE}" type="slidenum">
              <a:rPr lang="en-US" sz="1200">
                <a:latin typeface="Tahoma" pitchFamily="34" charset="0"/>
              </a:rPr>
              <a:pPr/>
              <a:t>8</a:t>
            </a:fld>
            <a:endParaRPr lang="en-US" sz="1200">
              <a:latin typeface="Tahoma" pitchFamily="34" charset="0"/>
            </a:endParaRPr>
          </a:p>
        </p:txBody>
      </p:sp>
      <p:pic>
        <p:nvPicPr>
          <p:cNvPr id="67587" name="Picture 5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5934075" cy="44116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overcome  bus bandwidth limitations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banyan networks, crossbar, other interconnection nets initially developed to connect processors in multiprocessor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advanced design: fragmenting datagram into fixed length cells, switch cells through the fabric.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Cisco 12000: switches 60 Gbps through the interconnection network</a:t>
            </a:r>
          </a:p>
        </p:txBody>
      </p:sp>
      <p:grpSp>
        <p:nvGrpSpPr>
          <p:cNvPr id="67590" name="Group 58"/>
          <p:cNvGrpSpPr>
            <a:grpSpLocks/>
          </p:cNvGrpSpPr>
          <p:nvPr/>
        </p:nvGrpSpPr>
        <p:grpSpPr bwMode="auto">
          <a:xfrm>
            <a:off x="6184900" y="2535238"/>
            <a:ext cx="2252663" cy="2066925"/>
            <a:chOff x="3812" y="2763"/>
            <a:chExt cx="1419" cy="1302"/>
          </a:xfrm>
        </p:grpSpPr>
        <p:grpSp>
          <p:nvGrpSpPr>
            <p:cNvPr id="67591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7640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41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42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43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44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592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7635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6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7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8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9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593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7630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1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2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3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34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594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67612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76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7613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7620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1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2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3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2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7614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7615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6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7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8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61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7595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7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8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9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0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1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2000"/>
                <a:t>crossbar</a:t>
              </a:r>
            </a:p>
          </p:txBody>
        </p:sp>
        <p:sp>
          <p:nvSpPr>
            <p:cNvPr id="67611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93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 smtClean="0">
                <a:solidFill>
                  <a:srgbClr val="000000"/>
                </a:solidFill>
                <a:latin typeface="Tahoma" pitchFamily="34" charset="0"/>
              </a:rPr>
              <a:t>Network Layer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latin typeface="Tahoma" pitchFamily="34" charset="0"/>
              </a:rPr>
              <a:t>4-</a:t>
            </a:r>
            <a:fld id="{CE81D81C-B0DA-4E7F-92B5-F774A8E2B2C3}" type="slidenum">
              <a:rPr lang="en-US" sz="1200">
                <a:solidFill>
                  <a:srgbClr val="000000"/>
                </a:solidFill>
                <a:latin typeface="Tahoma" pitchFamily="34" charset="0"/>
              </a:rPr>
              <a:pPr/>
              <a:t>9</a:t>
            </a:fld>
            <a:endParaRPr lang="en-US" sz="12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68611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822325"/>
            <a:ext cx="2970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946525"/>
            <a:ext cx="7772400" cy="9144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buffering</a:t>
            </a:r>
            <a:r>
              <a:rPr lang="en-US" dirty="0">
                <a:cs typeface="+mn-cs"/>
              </a:rPr>
              <a:t> required when datagrams arrive from fabric faster than the transmission rate</a:t>
            </a:r>
          </a:p>
          <a:p>
            <a:pPr>
              <a:buFont typeface="Wingdings" charset="0"/>
              <a:buChar char="v"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scheduling discipline</a:t>
            </a:r>
            <a:r>
              <a:rPr lang="en-US" dirty="0">
                <a:cs typeface="+mn-cs"/>
              </a:rPr>
              <a:t> chooses among queued datagrams for transmission</a:t>
            </a: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line</a:t>
            </a:r>
          </a:p>
          <a:p>
            <a:pPr algn="ctr"/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termination</a:t>
            </a:r>
          </a:p>
        </p:txBody>
      </p:sp>
      <p:sp>
        <p:nvSpPr>
          <p:cNvPr id="68616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9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0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(send)</a:t>
            </a:r>
          </a:p>
        </p:txBody>
      </p:sp>
      <p:sp>
        <p:nvSpPr>
          <p:cNvPr id="68621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Tahoma" pitchFamily="34" charset="0"/>
              </a:rPr>
              <a:t>fabric</a:t>
            </a:r>
          </a:p>
        </p:txBody>
      </p:sp>
      <p:grpSp>
        <p:nvGrpSpPr>
          <p:cNvPr id="68622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862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68629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sz="1600">
                <a:solidFill>
                  <a:srgbClr val="000000"/>
                </a:solidFill>
              </a:endParaRPr>
            </a:p>
            <a:p>
              <a:pPr algn="ctr"/>
              <a:endParaRPr lang="en-US" sz="1600">
                <a:solidFill>
                  <a:srgbClr val="000000"/>
                </a:solidFill>
              </a:endParaRPr>
            </a:p>
            <a:p>
              <a:pPr algn="ctr"/>
              <a:r>
                <a:rPr lang="en-US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6863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863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6863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3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8623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TextBox 1"/>
          <p:cNvSpPr txBox="1">
            <a:spLocks noChangeArrowheads="1"/>
          </p:cNvSpPr>
          <p:nvPr/>
        </p:nvSpPr>
        <p:spPr bwMode="auto">
          <a:xfrm>
            <a:off x="4222750" y="293688"/>
            <a:ext cx="458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i="1">
                <a:solidFill>
                  <a:srgbClr val="CC0000"/>
                </a:solidFill>
                <a:latin typeface="Tahoma" pitchFamily="34" charset="0"/>
              </a:rPr>
              <a:t>This slide in HUGELY important!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7638" y="4049713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ahoma" pitchFamily="34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74938" y="5341938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ahoma" pitchFamily="34" charset="0"/>
              </a:rPr>
              <a:t>Priority scheduling – who gets best performance, network neutrality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11479</TotalTime>
  <Words>673</Words>
  <Application>Microsoft Office PowerPoint</Application>
  <PresentationFormat>On-screen Show (4:3)</PresentationFormat>
  <Paragraphs>173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Design</vt:lpstr>
      <vt:lpstr>2_Default Design</vt:lpstr>
      <vt:lpstr>PowerPoint Presentation</vt:lpstr>
      <vt:lpstr>PowerPoint Presentation</vt:lpstr>
      <vt:lpstr>Router architecture overview</vt:lpstr>
      <vt:lpstr>Input port functions</vt:lpstr>
      <vt:lpstr>Switching fabrics</vt:lpstr>
      <vt:lpstr>Switching via memory</vt:lpstr>
      <vt:lpstr>Switching via a bus</vt:lpstr>
      <vt:lpstr>Switching via interconnection network</vt:lpstr>
      <vt:lpstr>Output ports</vt:lpstr>
      <vt:lpstr>Output port queueing</vt:lpstr>
      <vt:lpstr>How much buffering?</vt:lpstr>
      <vt:lpstr>Input port queuing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user</cp:lastModifiedBy>
  <cp:revision>339</cp:revision>
  <dcterms:created xsi:type="dcterms:W3CDTF">1999-10-08T19:08:27Z</dcterms:created>
  <dcterms:modified xsi:type="dcterms:W3CDTF">2020-04-14T21:44:54Z</dcterms:modified>
</cp:coreProperties>
</file>