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4621"/>
  </p:normalViewPr>
  <p:slideViewPr>
    <p:cSldViewPr snapToGrid="0" snapToObjects="1">
      <p:cViewPr varScale="1">
        <p:scale>
          <a:sx n="108" d="100"/>
          <a:sy n="108" d="100"/>
        </p:scale>
        <p:origin x="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78D7-43E7-4E4F-A4B1-64FA6A1AB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C13F-E44C-294E-815A-978DDB39D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996A0-43D4-334D-A0FF-24F82ACE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A5F-2D76-444E-AB81-8C7DAFAE9B1F}" type="datetimeFigureOut">
              <a:rPr lang="en-PK" smtClean="0"/>
              <a:t>01/12/2021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85284-4FF0-114D-8E57-BD6215BCB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1B0D8-0F48-9E48-883C-4A673952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7F0C-D78D-9C45-A76D-9DF43314020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4574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B4FE-86FA-2B41-86E2-9ED9A794C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9B6D3-3159-BD4D-858B-BF1B0F91C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EA128-5EA8-084C-AD71-6BC10520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A5F-2D76-444E-AB81-8C7DAFAE9B1F}" type="datetimeFigureOut">
              <a:rPr lang="en-PK" smtClean="0"/>
              <a:t>01/12/2021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C4BFC-7F89-AB43-BDA4-33605A7A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66895-B685-C24B-A99F-952BD7E5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7F0C-D78D-9C45-A76D-9DF43314020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1897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F0BD5-6130-BF41-8F92-F1C980CC1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2B0A6-46F6-0840-A31D-6F37C5E87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6EE8A-42A6-6941-8063-28694F59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A5F-2D76-444E-AB81-8C7DAFAE9B1F}" type="datetimeFigureOut">
              <a:rPr lang="en-PK" smtClean="0"/>
              <a:t>01/12/2021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10AB0-255C-4D49-98A5-A45957DA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26525-5507-C44E-AAF7-3A9DE87E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7F0C-D78D-9C45-A76D-9DF43314020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1294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DA53-D92B-C749-9453-52B7A09E9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4E085-3853-4846-AD84-C9967BDBB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397F1-34B8-674D-8271-EC8EB7DD6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A5F-2D76-444E-AB81-8C7DAFAE9B1F}" type="datetimeFigureOut">
              <a:rPr lang="en-PK" smtClean="0"/>
              <a:t>01/12/2021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5DF30-35E6-894C-999D-DD7F0A13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FE13C-0747-A543-80DA-09F5FC6A6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7F0C-D78D-9C45-A76D-9DF43314020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4234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88C5-1C8B-204F-AC63-8539EC3F8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8E7D8-BDE0-0840-B7B5-78F7AA31C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E9F57-5534-9042-9A36-61BE7897B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A5F-2D76-444E-AB81-8C7DAFAE9B1F}" type="datetimeFigureOut">
              <a:rPr lang="en-PK" smtClean="0"/>
              <a:t>01/12/2021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F3174-BDA3-2341-91DF-5FE3073AE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FE24-C1E8-2E4A-BBCB-4F435C755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7F0C-D78D-9C45-A76D-9DF43314020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2744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90FA7-7287-9346-9410-48460AE58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83023-7D0B-9540-8034-112138474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70857-78E5-C04A-9967-9DBEEC2B0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F8A10-A47D-AF42-95BD-C4FAEB10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A5F-2D76-444E-AB81-8C7DAFAE9B1F}" type="datetimeFigureOut">
              <a:rPr lang="en-PK" smtClean="0"/>
              <a:t>01/12/2021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E1F6D-A02B-8747-9737-0EEA0944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15170-5520-F24D-8111-FBCF9B9F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7F0C-D78D-9C45-A76D-9DF43314020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176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6E48F-64B9-A74A-84D8-40C5B4E28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6A65-A4D6-DE4E-BF80-D4FEA2A1F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6A7F7-8A4A-B74E-BD15-28F2A3FCD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C8BB00-8D4D-804A-BBCC-4EE454A4D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94362-8EE5-DF49-95A5-06BF87711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0AF39F-D669-DF4F-A320-935867C5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A5F-2D76-444E-AB81-8C7DAFAE9B1F}" type="datetimeFigureOut">
              <a:rPr lang="en-PK" smtClean="0"/>
              <a:t>01/12/2021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6F0264-22E1-2941-A487-46EB8948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2ADFB-0F1A-8440-B4E0-27C5DAFE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7F0C-D78D-9C45-A76D-9DF43314020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641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243BE-D71F-014C-8DA4-A7EA2121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DBE0BC-9B8F-2644-9AE9-8BC3A7B1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A5F-2D76-444E-AB81-8C7DAFAE9B1F}" type="datetimeFigureOut">
              <a:rPr lang="en-PK" smtClean="0"/>
              <a:t>01/12/2021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33FB0-CFD4-7C46-A979-DC31515E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9C46C-197F-AF4F-860A-451E4292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7F0C-D78D-9C45-A76D-9DF43314020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7579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1C8BD-805E-4042-943F-3A46A80FA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A5F-2D76-444E-AB81-8C7DAFAE9B1F}" type="datetimeFigureOut">
              <a:rPr lang="en-PK" smtClean="0"/>
              <a:t>01/12/2021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9A539-8B3D-7E45-A7F1-19236B738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663B1-2DB8-5340-9ED2-AAC1154A7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7F0C-D78D-9C45-A76D-9DF43314020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8091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561C9-64E7-DC43-9042-555A7098A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200F5-B92C-CD46-AC6D-1CCFD7AFA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5C4FA-0E05-774F-85A9-91A48AABB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9DAA4-9007-3747-8553-ADEA5C16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A5F-2D76-444E-AB81-8C7DAFAE9B1F}" type="datetimeFigureOut">
              <a:rPr lang="en-PK" smtClean="0"/>
              <a:t>01/12/2021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487DA-DD64-DC4E-B17C-FC7DBCEB5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9A5BC-C558-4F4E-B5A5-1DCFE26C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7F0C-D78D-9C45-A76D-9DF43314020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6946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7ED14-B377-5942-B853-F1368F2B0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EED12-EE42-F34A-B1F6-E9304489E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5D5A1-3D22-7444-B553-9D500329A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E3F3F-105D-9A45-96F7-C50D0710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A5F-2D76-444E-AB81-8C7DAFAE9B1F}" type="datetimeFigureOut">
              <a:rPr lang="en-PK" smtClean="0"/>
              <a:t>01/12/2021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2EB0B-BCF9-6E44-A07E-A7CB9325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B3ECD-124B-C745-B3E6-F5EB0A5B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7F0C-D78D-9C45-A76D-9DF43314020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715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4449DA-673A-A143-A1E1-0D85FB617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79515-08C7-2E4A-BBD5-8E579CFA8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B5BEA-B7BC-0247-B7B0-67135434E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5AA5F-2D76-444E-AB81-8C7DAFAE9B1F}" type="datetimeFigureOut">
              <a:rPr lang="en-PK" smtClean="0"/>
              <a:t>01/12/2021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2C12F-8203-134E-A705-3D2504F5F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00C2C-1A6B-6146-AE59-A38EA8B80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07F0C-D78D-9C45-A76D-9DF43314020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2598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09457-408A-494D-8246-CFEB3EABE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K" sz="6600" dirty="0"/>
              <a:t>BROCHURES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A0636-E789-3B4F-B124-8B01E15197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K" b="1" dirty="0"/>
              <a:t>Fouzia Jamal Goreja</a:t>
            </a:r>
          </a:p>
          <a:p>
            <a:r>
              <a:rPr lang="en-PK" b="1" dirty="0"/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1397357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CA77-9AC8-4347-8D1E-DA6C96D6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K" sz="6000" b="1" u="sng" dirty="0"/>
              <a:t>First Inside Panel</a:t>
            </a:r>
            <a:r>
              <a:rPr lang="en-PK" sz="6000" b="1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DE8A7-7AC3-0748-AD53-1AB5E8610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The first inside panel of a brochure should again identify the organization and attract the reader with head- lines and brief, readable content, such as that used in advertising. </a:t>
            </a:r>
          </a:p>
          <a:p>
            <a:r>
              <a:rPr lang="en-PK" dirty="0"/>
              <a:t>The first inside panel of the brochure uses boldface </a:t>
            </a:r>
            <a:r>
              <a:rPr lang="en-PK" b="1" dirty="0"/>
              <a:t>headings </a:t>
            </a:r>
            <a:r>
              <a:rPr lang="en-PK" dirty="0"/>
              <a:t>to high- light brief descriptions of the course and those participants who may benefit. 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43581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6CBF4-EB54-3640-AB35-FF4B30F52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sz="6000" b="1" u="sng" dirty="0"/>
              <a:t>Subsequent Panels</a:t>
            </a:r>
            <a:r>
              <a:rPr lang="en-PK" b="1" i="1" dirty="0"/>
              <a:t>.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9A4F5-64AA-4146-8DD3-4EA4E4656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K" dirty="0"/>
              <a:t>Subsequent panels should describe the product or service with the reader’s needs in mind, clearly stating the benefits and solutions to problems that your product or service offers. </a:t>
            </a:r>
          </a:p>
          <a:p>
            <a:r>
              <a:rPr lang="en-PK" dirty="0"/>
              <a:t>Include relevant and accurate supporting facts and </a:t>
            </a:r>
            <a:r>
              <a:rPr lang="en-PK" b="1" dirty="0"/>
              <a:t>visuals</a:t>
            </a:r>
            <a:r>
              <a:rPr lang="en-PK" dirty="0"/>
              <a:t>. </a:t>
            </a:r>
          </a:p>
          <a:p>
            <a:r>
              <a:rPr lang="en-PK" dirty="0"/>
              <a:t>You might further establish credibility with a brief company or product history or with a list of current clients or testimonials. 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209240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5E36-D831-AA43-95D8-B4747F6B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u="sng" dirty="0"/>
              <a:t>FINAL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614E8-55E1-264B-9485-6F01573B3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  <a:p>
            <a:r>
              <a:rPr lang="en-PK" dirty="0"/>
              <a:t>Use subheadings and bulleted </a:t>
            </a:r>
            <a:r>
              <a:rPr lang="en-PK" b="1" dirty="0"/>
              <a:t>lists </a:t>
            </a:r>
            <a:r>
              <a:rPr lang="en-PK" dirty="0"/>
              <a:t>to break up the text and highlight key points. </a:t>
            </a:r>
          </a:p>
          <a:p>
            <a:r>
              <a:rPr lang="en-PK" dirty="0"/>
              <a:t>Be clear about the action you want the reader to take, such as calling to order the product or visiting a Web site for more information. </a:t>
            </a:r>
          </a:p>
          <a:p>
            <a:r>
              <a:rPr lang="en-PK" dirty="0"/>
              <a:t>Give contact details, email address, or website address.</a:t>
            </a:r>
          </a:p>
          <a:p>
            <a:endParaRPr lang="en-PK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60481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5FBD1-CCFD-8A4D-9231-FE5AFC3A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/>
              <a:t>Design Style and Unity</a:t>
            </a:r>
            <a:r>
              <a:rPr lang="en-PK" b="1" dirty="0">
                <a:effectLst/>
              </a:rPr>
              <a:t> 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5038A-2ED3-9841-8AFF-C1E424CA5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K" dirty="0"/>
              <a:t>To help you develop an effective design and to stimulate your thinking, gather sample brochures for products or services similar to yours. </a:t>
            </a:r>
          </a:p>
          <a:p>
            <a:r>
              <a:rPr lang="en-PK" dirty="0"/>
              <a:t>Develop a style that unifies and complements the content of your brochure, and use it consistently throughout. </a:t>
            </a:r>
          </a:p>
          <a:p>
            <a:r>
              <a:rPr lang="en-PK" dirty="0"/>
              <a:t>For example, a brochure for a cruise line would feature many attractive photos of passengers and scenery. </a:t>
            </a:r>
          </a:p>
          <a:p>
            <a:r>
              <a:rPr lang="en-PK" dirty="0"/>
              <a:t>A brochure related to a serious medical subject, might use images of professionals in workplace settings. 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56159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14D9-1A4C-E146-A775-7D7D36B5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/>
              <a:t>Designing a Brochure </a:t>
            </a:r>
            <a:br>
              <a:rPr lang="en-PK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BD35F-D026-804C-8415-5937194FD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PK" b="1" dirty="0"/>
              <a:t>Collect other brochures to stimulate your thinking as you consider the goals and content for your brochure and each panel. </a:t>
            </a:r>
          </a:p>
          <a:p>
            <a:pPr lvl="0"/>
            <a:r>
              <a:rPr lang="en-PK" dirty="0"/>
              <a:t> Create a rough sketch that maps out the content of each panel to help you select visuals, color schemes, and the number of panels. </a:t>
            </a:r>
          </a:p>
          <a:p>
            <a:pPr lvl="0"/>
            <a:r>
              <a:rPr lang="en-PK" dirty="0"/>
              <a:t>Experiment with margins, spacing, and the arrangement and amount of text on each panel; make appropriate changes to content or length and allow adequate white space for readability. </a:t>
            </a:r>
          </a:p>
          <a:p>
            <a:r>
              <a:rPr lang="en-PK" dirty="0"/>
              <a:t> Experiment with fonts and formatting, such as enlarging the first let- ter of the first word in a paragraph, but do not overuse unusual fonts or alternative styles, such as running type vertically</a:t>
            </a:r>
          </a:p>
          <a:p>
            <a:pPr lvl="0"/>
            <a:endParaRPr lang="en-PK" dirty="0"/>
          </a:p>
          <a:p>
            <a:pPr lvl="0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31510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6E0A1-7126-2B4F-9F02-6E53EDBF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Cont….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806DF-A4D4-8946-A686-06A73609B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PK" dirty="0"/>
              <a:t>Consider color choices: black and white, which is cheaper than color, can be effective; in some circumstances, however, color is a must. </a:t>
            </a:r>
          </a:p>
          <a:p>
            <a:pPr lvl="0"/>
            <a:r>
              <a:rPr lang="en-PK" dirty="0"/>
              <a:t> Evaluate the impact of the design with your content. Have you ade- quately considered the needs of your audience? </a:t>
            </a:r>
          </a:p>
          <a:p>
            <a:pPr lvl="0"/>
            <a:r>
              <a:rPr lang="en-PK" dirty="0"/>
              <a:t> Consider using a professional printer and high-quality paper, depend- ing on your budget and the scale of your project. 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08945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4218-FEFD-9F4A-A593-722C0948E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81"/>
            <a:ext cx="10515600" cy="1488807"/>
          </a:xfrm>
        </p:spPr>
        <p:txBody>
          <a:bodyPr>
            <a:noAutofit/>
          </a:bodyPr>
          <a:lstStyle/>
          <a:p>
            <a:pPr algn="ctr"/>
            <a:r>
              <a:rPr lang="en-PK" sz="5400" b="1" dirty="0"/>
              <a:t>Faxes </a:t>
            </a:r>
            <a:br>
              <a:rPr lang="en-PK" sz="5400" b="1" dirty="0"/>
            </a:br>
            <a:endParaRPr lang="en-PK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45DA5-9F31-7F40-9D35-03D2E6603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A fax is most useful when the information—a drawing or signed contract, for example—must be viewed in its original form. </a:t>
            </a:r>
          </a:p>
          <a:p>
            <a:r>
              <a:rPr lang="en-PK" dirty="0"/>
              <a:t>Faxes are also useful when the recipient either does not have e-mail or prefers faxed documents. </a:t>
            </a:r>
          </a:p>
          <a:p>
            <a:r>
              <a:rPr lang="en-PK" dirty="0"/>
              <a:t>Fax machines in offices can be located in shared areas, so call the intended recipient before you send confidential or sensitive messages. 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56557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FC06-739B-0F49-AD25-0E190A5CC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2602C-49F9-284A-AAB8-C65C1D999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Brochures are printed publications that promote the products and services offered by a business or that promote the image of a business or an organization by providing general or specific technical information important to a target </a:t>
            </a:r>
            <a:r>
              <a:rPr lang="en-PK" b="1" dirty="0"/>
              <a:t>audience</a:t>
            </a:r>
            <a:r>
              <a:rPr lang="en-PK" dirty="0"/>
              <a:t>.</a:t>
            </a:r>
          </a:p>
          <a:p>
            <a:r>
              <a:rPr lang="en-PK" dirty="0"/>
              <a:t> The goal of a brochure is to inform or to persuade or to do both. 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804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F27EC-48B7-814E-BFEC-8AA973D3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/>
              <a:t>Types of Brochures </a:t>
            </a:r>
            <a:br>
              <a:rPr lang="en-PK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0846F-F26E-AE49-8F02-7E22158B6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K" dirty="0"/>
              <a:t>The two major types of brochures are </a:t>
            </a:r>
          </a:p>
          <a:p>
            <a:r>
              <a:rPr lang="en-PK" b="1" dirty="0"/>
              <a:t>Sales brochures </a:t>
            </a:r>
          </a:p>
          <a:p>
            <a:r>
              <a:rPr lang="en-PK" b="1" dirty="0"/>
              <a:t>Informational brochures. </a:t>
            </a:r>
          </a:p>
        </p:txBody>
      </p:sp>
    </p:spTree>
    <p:extLst>
      <p:ext uri="{BB962C8B-B14F-4D97-AF65-F5344CB8AC3E}">
        <p14:creationId xmlns:p14="http://schemas.microsoft.com/office/powerpoint/2010/main" val="207603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37040-3EFA-6B49-90D4-2C3CBFAC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Sample brochure</a:t>
            </a:r>
          </a:p>
        </p:txBody>
      </p:sp>
      <p:pic>
        <p:nvPicPr>
          <p:cNvPr id="1026" name="Picture 2" descr="520+ Customizable Brochure Templates | Printable Brochures">
            <a:extLst>
              <a:ext uri="{FF2B5EF4-FFF2-40B4-BE49-F238E27FC236}">
                <a16:creationId xmlns:a16="http://schemas.microsoft.com/office/drawing/2014/main" id="{86F7E259-331C-F341-BA7F-90B2E73125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53" y="1448790"/>
            <a:ext cx="8539545" cy="471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55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58D55-F78E-2948-A4F6-C3869849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Sample brochure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6EAE4-4F80-C34F-8312-F124E24FA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90FA092-44BE-2244-9A8E-CDB5AAE7C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758825"/>
            <a:ext cx="9241714" cy="452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20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26FA-AE5E-224D-8328-090F471C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/>
              <a:t>Sales brochures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FB5D8-1F6C-2249-8CE4-3C2305308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These are created specifically to sell a company’s products and services. </a:t>
            </a:r>
          </a:p>
          <a:p>
            <a:r>
              <a:rPr lang="en-PK" dirty="0"/>
              <a:t>A technically oriented sales brochure can promote the performance data of various models of a product or list the benefits or capabilities of different types of equipment available for specific jobs.</a:t>
            </a:r>
          </a:p>
          <a:p>
            <a:r>
              <a:rPr lang="en-PK" dirty="0"/>
              <a:t> For example, the brochure of a microwave oven manufacturer might describe the various models and their accessories and how the ovens are to be installed over stove tops.</a:t>
            </a:r>
          </a:p>
        </p:txBody>
      </p:sp>
    </p:spTree>
    <p:extLst>
      <p:ext uri="{BB962C8B-B14F-4D97-AF65-F5344CB8AC3E}">
        <p14:creationId xmlns:p14="http://schemas.microsoft.com/office/powerpoint/2010/main" val="281684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05119-CEE1-BC4C-8EF3-640B3BD1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/>
              <a:t>Informational brochures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DD043-3901-1242-AE82-C8B3EC310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PK" dirty="0"/>
              <a:t>hese are created to inform and to educate the reader as well as to promote goodwill and to raise the profile of an organization. </a:t>
            </a:r>
          </a:p>
          <a:p>
            <a:r>
              <a:rPr lang="en-PK" dirty="0"/>
              <a:t>For example, an informational brochure for a pesticide company might show the reader how to identify various types of pests like silverfish and termites, detail the damage they can do, and explain its harmful effects.</a:t>
            </a:r>
          </a:p>
        </p:txBody>
      </p:sp>
    </p:spTree>
    <p:extLst>
      <p:ext uri="{BB962C8B-B14F-4D97-AF65-F5344CB8AC3E}">
        <p14:creationId xmlns:p14="http://schemas.microsoft.com/office/powerpoint/2010/main" val="3448632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12C6D-4F93-264C-B70B-68FF7CF2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/>
              <a:t>Designing the Brochure </a:t>
            </a:r>
            <a:br>
              <a:rPr lang="en-PK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7A317-B0AC-694E-AAE8-6357A9500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Before you begin to write, determine the specific </a:t>
            </a:r>
            <a:r>
              <a:rPr lang="en-PK" b="1" dirty="0"/>
              <a:t>purpose </a:t>
            </a:r>
            <a:r>
              <a:rPr lang="en-PK" dirty="0"/>
              <a:t>of the brochure—to provide information about a service? to sell a product? </a:t>
            </a:r>
          </a:p>
          <a:p>
            <a:r>
              <a:rPr lang="en-PK" dirty="0"/>
              <a:t>You must also identify your target audience—general reader? expert? potential or existing client? </a:t>
            </a:r>
          </a:p>
          <a:p>
            <a:r>
              <a:rPr lang="en-PK" dirty="0"/>
              <a:t>Understanding your purpose, audience, and </a:t>
            </a:r>
            <a:r>
              <a:rPr lang="en-PK" b="1" dirty="0"/>
              <a:t>context </a:t>
            </a:r>
            <a:r>
              <a:rPr lang="en-PK" dirty="0"/>
              <a:t>is essential to creating content and a design that will be both appropriate and persuasive to your target audience. 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566778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24CFE-494C-4B40-A134-6DAC65560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/>
              <a:t>Cover Panel</a:t>
            </a:r>
            <a:r>
              <a:rPr lang="en-PK" b="1" i="1" dirty="0"/>
              <a:t>.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DF0C5-BDCE-1C49-8170-337F293FE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K" dirty="0"/>
              <a:t>The main goal of the cover panel is to gain the audience’s attention.</a:t>
            </a:r>
          </a:p>
          <a:p>
            <a:r>
              <a:rPr lang="en-PK" dirty="0"/>
              <a:t> It should clearly identify the organization or product being promoted and provide a carefully selected visual image or headline geared toward the interest of the audience. </a:t>
            </a:r>
          </a:p>
          <a:p>
            <a:r>
              <a:rPr lang="en-PK" dirty="0"/>
              <a:t>Keep the amount of text to a minimum—</a:t>
            </a:r>
          </a:p>
          <a:p>
            <a:r>
              <a:rPr lang="en-PK" dirty="0"/>
              <a:t>for example, a statement about the organization’s mission and success or a brief promotional quotation from a satisfied customer. 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782813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908</Words>
  <Application>Microsoft Macintosh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BROCHURES</vt:lpstr>
      <vt:lpstr>DEFINITION</vt:lpstr>
      <vt:lpstr>Types of Brochures  </vt:lpstr>
      <vt:lpstr>Sample brochure</vt:lpstr>
      <vt:lpstr>Sample brochure</vt:lpstr>
      <vt:lpstr>Sales brochures</vt:lpstr>
      <vt:lpstr>Informational brochures</vt:lpstr>
      <vt:lpstr>Designing the Brochure  </vt:lpstr>
      <vt:lpstr>Cover Panel.</vt:lpstr>
      <vt:lpstr>First Inside Panel.</vt:lpstr>
      <vt:lpstr>Subsequent Panels.</vt:lpstr>
      <vt:lpstr>FINAL PANEL</vt:lpstr>
      <vt:lpstr>Design Style and Unity </vt:lpstr>
      <vt:lpstr>Designing a Brochure  </vt:lpstr>
      <vt:lpstr>Cont….</vt:lpstr>
      <vt:lpstr>Faxes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2021-11-30T05:11:55Z</dcterms:created>
  <dcterms:modified xsi:type="dcterms:W3CDTF">2021-12-01T04:39:09Z</dcterms:modified>
</cp:coreProperties>
</file>