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32"/>
  </p:notesMasterIdLst>
  <p:sldIdLst>
    <p:sldId id="256" r:id="rId2"/>
    <p:sldId id="257" r:id="rId3"/>
    <p:sldId id="262" r:id="rId4"/>
    <p:sldId id="282" r:id="rId5"/>
    <p:sldId id="258" r:id="rId6"/>
    <p:sldId id="259" r:id="rId7"/>
    <p:sldId id="260" r:id="rId8"/>
    <p:sldId id="284" r:id="rId9"/>
    <p:sldId id="263" r:id="rId10"/>
    <p:sldId id="288" r:id="rId11"/>
    <p:sldId id="264" r:id="rId12"/>
    <p:sldId id="285" r:id="rId13"/>
    <p:sldId id="261" r:id="rId14"/>
    <p:sldId id="265" r:id="rId15"/>
    <p:sldId id="267" r:id="rId16"/>
    <p:sldId id="266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83" r:id="rId25"/>
    <p:sldId id="275" r:id="rId26"/>
    <p:sldId id="276" r:id="rId27"/>
    <p:sldId id="277" r:id="rId28"/>
    <p:sldId id="278" r:id="rId29"/>
    <p:sldId id="286" r:id="rId30"/>
    <p:sldId id="281" r:id="rId31"/>
  </p:sldIdLst>
  <p:sldSz cx="9144000" cy="6858000" type="screen4x3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/>
    <p:restoredTop sz="93604"/>
  </p:normalViewPr>
  <p:slideViewPr>
    <p:cSldViewPr snapToGrid="0" snapToObjects="1">
      <p:cViewPr>
        <p:scale>
          <a:sx n="225" d="100"/>
          <a:sy n="225" d="100"/>
        </p:scale>
        <p:origin x="144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AEA1-96E2-974E-89E3-D01BAB5BC795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5630-B568-C74A-BAF6-448DC3F5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5630-B568-C74A-BAF6-448DC3F5D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be considered either a table or a figure (chart), since the information in the cells can be both numerical and textual.  You can therefore caption a Weighted Objectives Chart as either a figure or a table.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A5630-B568-C74A-BAF6-448DC3F5D9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A8B-1488-5548-B6DA-691BBADC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ABE07-61A2-494B-9297-78C8FC947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F5D8-5EBE-DB41-AA0B-8EC65DFF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F0A6-72A7-DA47-BE2D-21CFBBE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EBA6-58BC-0640-B0BC-D81466C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C898-E2E5-DB4C-B6D8-ABD7D4B2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CAE63-248D-134E-97D6-79121CDDD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B5E1-DC4B-DA41-BDA1-6B5B73FA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582A-E829-0145-8013-B48B97E7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F883-1E6C-2148-B1CE-F48C845D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DFC89-833B-3C4A-A4FC-E00540AF9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5C31B-D5AF-584B-893D-83A237C7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B0C7-084A-1341-BF26-3337CBB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24B2-E385-4B44-B5C5-A461524A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85E2-02B7-5D4F-AC5D-6A05FB7B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FD59-C6C7-0B42-9BF5-DEEF3875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C1B0-3FCA-A844-B4DA-1EA1F603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7D75-9EF8-404D-8B00-224C8ADA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2477-1964-3949-8B96-07829DBE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A4F3-07C1-F744-A3F2-1FD9B270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068D-E29B-D445-879C-CC494301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807F1-6F28-F142-9861-D399F548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662E-6D63-E64C-BF2C-805AE095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2876-1747-4944-BD74-42AF1DAB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7F23-EFA5-524F-982D-6E97CC3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3EA9-30CA-8D4A-8061-78BD565B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D0E7-65EE-1045-B0CF-70F9F0F89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C5713-9D72-0941-B901-358B46CC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2988-73A6-9A4B-BF28-334AD090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723D9-B5B5-8E41-A99D-F7EE6DF2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694B-3A57-204F-9FFD-7E368407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1D49-BE04-D843-ADB0-0B82182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3DAD-BA78-D04C-A0B8-F32DFB43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2278-CF53-8B4D-9D64-92CBE62C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281D5-B3F7-3949-A25B-E63116747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6C044-91B7-A84B-B374-A8FDBF4F5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E39F5-06AD-DE45-8ECC-54511F45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89812-8B38-B341-BFE5-F9EF84AA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CD9DF-B490-A24D-8913-4A6D9AB0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3E4C-4309-F842-86AD-765C152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A98DF-78E9-444E-90ED-54C83ED2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6104F-788D-F34B-AD1E-48A5FB67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784F9-08EF-294A-A9C8-70F0AF78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33D26-87DE-1A44-928D-C781A6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6D035-2821-734F-B47B-26913571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C810-0C95-FB4C-B46F-F839BEB6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562E-04F1-3546-ADCF-980D2F54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D1C9-9940-3A43-AF94-3639EBBF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FA340-C237-2645-A864-2D4ABD398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A62E3-D312-D143-9AD2-2FE986C1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E427-C49E-D744-9BC9-AA7D4CC4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9049-6E13-8246-8EEC-B9D2B1B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4939-617A-9E4F-A97B-EB1F9BF6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6D23C-772F-FA40-850E-BE0D33BF8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B5BD-6664-2945-A83E-8E461154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8631-330D-7948-82A2-8F0EE5E8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82EA-C550-5442-9FA0-D223AE16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E074-A566-E540-84BB-10817BF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6818-C485-2049-8126-843DE2A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AD16F-9E63-4143-B668-4D8523E73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E7B3-DBFE-D940-9BC7-E20592AA2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EE9A-09C0-F844-8456-E26DF70D2927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685D-702C-EB41-A1DD-66AD554B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A875-1C10-934D-BE24-21265AD7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33C-114B-DE49-92E5-93430FB9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sulast/Desktop/Screen%20Shot%202016-02-17%20at%203.27.59%20PM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Using Graphs, Tables, Charts, and illustrations in Technical Reports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/>
          </a:p>
          <a:p>
            <a:r>
              <a:rPr lang="en-US" b="1"/>
              <a:t>FOUZIA </a:t>
            </a:r>
            <a:r>
              <a:rPr lang="en-US" b="1" dirty="0"/>
              <a:t>GOREJA</a:t>
            </a:r>
          </a:p>
          <a:p>
            <a:r>
              <a:rPr lang="en-US" b="1" dirty="0"/>
              <a:t>ASSISTANT PROFESSOR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29062" y="1891386"/>
            <a:ext cx="7571937" cy="1655762"/>
          </a:xfrm>
          <a:prstGeom prst="rect">
            <a:avLst/>
          </a:prstGeom>
        </p:spPr>
        <p:txBody>
          <a:bodyPr vert="horz" lIns="45720" rIns="45720" anchor="t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kern="1200" dirty="0">
                <a:latin typeface="Arial" charset="0"/>
              </a:rPr>
              <a:t>Effective Visuals </a:t>
            </a:r>
            <a:br>
              <a:rPr lang="en-CA" kern="1200" dirty="0">
                <a:latin typeface="Arial" charset="0"/>
              </a:rPr>
            </a:b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01854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94A5-DEAD-F346-90E4-53F564A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/>
              <a:t>SAMPLE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71C351-A12B-8740-A530-7B840EA0E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41" t="1" b="57405"/>
          <a:stretch/>
        </p:blipFill>
        <p:spPr>
          <a:xfrm>
            <a:off x="771525" y="2237876"/>
            <a:ext cx="7743826" cy="32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1B5877-EA2F-E94C-B06D-22F03C65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8788"/>
          </a:xfrm>
        </p:spPr>
        <p:txBody>
          <a:bodyPr/>
          <a:lstStyle/>
          <a:p>
            <a:r>
              <a:rPr lang="en-US" dirty="0"/>
              <a:t>Sample Table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015034"/>
              </p:ext>
            </p:extLst>
          </p:nvPr>
        </p:nvGraphicFramePr>
        <p:xfrm>
          <a:off x="457198" y="1457740"/>
          <a:ext cx="8003288" cy="377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55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Design</a:t>
                      </a:r>
                      <a:r>
                        <a:rPr lang="en-US" b="1" baseline="0" dirty="0"/>
                        <a:t> 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Design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r>
                        <a:rPr lang="en-US" b="1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98" y="5743645"/>
            <a:ext cx="779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Type in box head is usually centered and bolded  to distinguish it</a:t>
            </a:r>
          </a:p>
          <a:p>
            <a:r>
              <a:rPr lang="en-US" dirty="0"/>
              <a:t> from the data in the table and enhance readability.  </a:t>
            </a:r>
          </a:p>
          <a:p>
            <a:r>
              <a:rPr lang="en-US" dirty="0"/>
              <a:t>Always give the totals; don’t’ make your reader do math. </a:t>
            </a:r>
          </a:p>
        </p:txBody>
      </p:sp>
    </p:spTree>
    <p:extLst>
      <p:ext uri="{BB962C8B-B14F-4D97-AF65-F5344CB8AC3E}">
        <p14:creationId xmlns:p14="http://schemas.microsoft.com/office/powerpoint/2010/main" val="411940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Objectives Table</a:t>
            </a:r>
          </a:p>
        </p:txBody>
      </p:sp>
      <p:pic>
        <p:nvPicPr>
          <p:cNvPr id="4" name="Screen Shot 2016-02-17 at 3.27.59 PM.png" descr="/Users/sulast/Desktop/Screen Shot 2016-02-17 at 3.27.59 PM.png"/>
          <p:cNvPicPr>
            <a:picLocks noGrp="1" noChangeAspect="1"/>
          </p:cNvPicPr>
          <p:nvPr>
            <p:ph idx="1"/>
          </p:nvPr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90630"/>
            <a:ext cx="7886700" cy="3221328"/>
          </a:xfrm>
        </p:spPr>
      </p:pic>
    </p:spTree>
    <p:extLst>
      <p:ext uri="{BB962C8B-B14F-4D97-AF65-F5344CB8AC3E}">
        <p14:creationId xmlns:p14="http://schemas.microsoft.com/office/powerpoint/2010/main" val="184159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TYPES OF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  <a:p>
            <a:pPr lvl="1"/>
            <a:r>
              <a:rPr lang="en-US" dirty="0"/>
              <a:t>Line graphs</a:t>
            </a:r>
          </a:p>
          <a:p>
            <a:pPr lvl="1"/>
            <a:r>
              <a:rPr lang="en-US" dirty="0"/>
              <a:t>Bar graphs</a:t>
            </a:r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Charts</a:t>
            </a:r>
          </a:p>
          <a:p>
            <a:pPr lvl="1"/>
            <a:r>
              <a:rPr lang="en-US" dirty="0"/>
              <a:t>Flow charts</a:t>
            </a:r>
          </a:p>
          <a:p>
            <a:pPr lvl="1"/>
            <a:r>
              <a:rPr lang="en-US" dirty="0"/>
              <a:t>Pie Charts</a:t>
            </a:r>
          </a:p>
          <a:p>
            <a:pPr lvl="1"/>
            <a:r>
              <a:rPr lang="en-US" dirty="0"/>
              <a:t>Organizational charts (Gantt charts)</a:t>
            </a:r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Illustrations</a:t>
            </a:r>
          </a:p>
          <a:p>
            <a:pPr lvl="1"/>
            <a:r>
              <a:rPr lang="en-US" dirty="0"/>
              <a:t>Photographs</a:t>
            </a:r>
          </a:p>
          <a:p>
            <a:pPr lvl="1"/>
            <a:r>
              <a:rPr lang="en-US" dirty="0"/>
              <a:t>Diagrams</a:t>
            </a:r>
          </a:p>
          <a:p>
            <a:pPr lvl="1"/>
            <a:r>
              <a:rPr lang="en-US" dirty="0"/>
              <a:t>Drawings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51" y="1417637"/>
            <a:ext cx="3070525" cy="204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25" y="351858"/>
            <a:ext cx="2301465" cy="2196540"/>
          </a:xfrm>
          <a:prstGeom prst="rect">
            <a:avLst/>
          </a:prstGeom>
        </p:spPr>
      </p:pic>
      <p:pic>
        <p:nvPicPr>
          <p:cNvPr id="8" name="Picture 7" descr="Wall ma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2" y="4662306"/>
            <a:ext cx="3011191" cy="1795276"/>
          </a:xfrm>
          <a:prstGeom prst="rect">
            <a:avLst/>
          </a:prstGeom>
        </p:spPr>
      </p:pic>
      <p:pic>
        <p:nvPicPr>
          <p:cNvPr id="9" name="Picture 8" descr="flowchart cop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20" y="2827196"/>
            <a:ext cx="2251470" cy="2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b="1" dirty="0">
                <a:latin typeface="Arial" charset="0"/>
              </a:rPr>
              <a:t>Line Graphs and Bar Graphs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Display statistical trends, changes, and comparisons</a:t>
            </a:r>
          </a:p>
          <a:p>
            <a:pPr marL="448056" lvl="1" indent="0">
              <a:lnSpc>
                <a:spcPct val="120000"/>
              </a:lnSpc>
              <a:spcBef>
                <a:spcPct val="0"/>
              </a:spcBef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b="1" dirty="0">
                <a:latin typeface="Arial" charset="0"/>
              </a:rPr>
              <a:t>Line Graphs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Portray change over time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Plot points along horizontal and vertical axes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dirty="0">
                <a:latin typeface="Arial" charset="0"/>
              </a:rPr>
              <a:t>Join points by means of straight line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Horizontal axis identifies the categories of information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Vertical axis identifies incremental values that are being compared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rial" charset="0"/>
              </a:rPr>
              <a:t>Additional lines can be added for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Line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633"/>
          <a:stretch/>
        </p:blipFill>
        <p:spPr>
          <a:xfrm>
            <a:off x="457199" y="1358003"/>
            <a:ext cx="7224683" cy="5024605"/>
          </a:xfrm>
        </p:spPr>
      </p:pic>
      <p:sp>
        <p:nvSpPr>
          <p:cNvPr id="5" name="TextBox 4"/>
          <p:cNvSpPr txBox="1"/>
          <p:nvPr/>
        </p:nvSpPr>
        <p:spPr>
          <a:xfrm>
            <a:off x="7924800" y="1417638"/>
            <a:ext cx="1219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  <a:p>
            <a:endParaRPr lang="en-US" dirty="0"/>
          </a:p>
          <a:p>
            <a:r>
              <a:rPr lang="en-US" dirty="0"/>
              <a:t>Legend</a:t>
            </a:r>
          </a:p>
          <a:p>
            <a:endParaRPr lang="en-US" dirty="0"/>
          </a:p>
          <a:p>
            <a:r>
              <a:rPr lang="en-US" dirty="0"/>
              <a:t>Captions </a:t>
            </a:r>
          </a:p>
          <a:p>
            <a:r>
              <a:rPr lang="en-US" dirty="0"/>
              <a:t>for key 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axis</a:t>
            </a:r>
          </a:p>
          <a:p>
            <a:endParaRPr lang="en-US" dirty="0"/>
          </a:p>
          <a:p>
            <a:r>
              <a:rPr lang="en-US" dirty="0"/>
              <a:t>Y axis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Bar Graph</a:t>
            </a:r>
          </a:p>
        </p:txBody>
      </p:sp>
      <p:pic>
        <p:nvPicPr>
          <p:cNvPr id="8" name="Content Placeholder 7" descr="Bar graph eh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54300" y="2413794"/>
            <a:ext cx="3835400" cy="3175000"/>
          </a:xfrm>
        </p:spPr>
      </p:pic>
      <p:sp>
        <p:nvSpPr>
          <p:cNvPr id="9" name="TextBox 8"/>
          <p:cNvSpPr txBox="1"/>
          <p:nvPr/>
        </p:nvSpPr>
        <p:spPr>
          <a:xfrm>
            <a:off x="171562" y="1437558"/>
            <a:ext cx="73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 Comparison of how often Americans </a:t>
            </a:r>
            <a:r>
              <a:rPr lang="en-US" dirty="0" err="1"/>
              <a:t>vs</a:t>
            </a:r>
            <a:r>
              <a:rPr lang="en-US" dirty="0"/>
              <a:t> Canadians say “eh” </a:t>
            </a:r>
          </a:p>
        </p:txBody>
      </p:sp>
    </p:spTree>
    <p:extLst>
      <p:ext uri="{BB962C8B-B14F-4D97-AF65-F5344CB8AC3E}">
        <p14:creationId xmlns:p14="http://schemas.microsoft.com/office/powerpoint/2010/main" val="196678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Bar Graph</a:t>
            </a:r>
            <a:r>
              <a:rPr lang="en-US" b="1" dirty="0">
                <a:latin typeface="Arial" charset="0"/>
              </a:rPr>
              <a:t>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Consist of horizontal and vertical axes that depict dependent and independent variables</a:t>
            </a:r>
          </a:p>
          <a:p>
            <a:pPr marL="448056" lvl="1" indent="0">
              <a:lnSpc>
                <a:spcPct val="100000"/>
              </a:lnSpc>
              <a:buNone/>
            </a:pPr>
            <a:endParaRPr lang="en-US" dirty="0">
              <a:latin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Which axis depicts which variable is determined by whether bars are horizontal or vertical</a:t>
            </a:r>
          </a:p>
          <a:p>
            <a:pPr marL="448056" lvl="1" indent="0">
              <a:lnSpc>
                <a:spcPct val="100000"/>
              </a:lnSpc>
              <a:buNone/>
            </a:pPr>
            <a:endParaRPr lang="en-US" dirty="0">
              <a:latin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Horizontal bar graphs are useful for accommodating many bars and have room for labels if titles are lengthy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2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Portray quantitative, cause-and-effect, and other relationships among parts of a unified whole</a:t>
            </a:r>
          </a:p>
          <a:p>
            <a:pPr marL="36576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Can depict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Steps in a production process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Chain of command in an organization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</a:rPr>
              <a:t>Sequential or hierarchical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4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Flow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322" y="1600200"/>
            <a:ext cx="2610678" cy="4156627"/>
          </a:xfrm>
        </p:spPr>
        <p:txBody>
          <a:bodyPr>
            <a:normAutofit/>
          </a:bodyPr>
          <a:lstStyle/>
          <a:p>
            <a:pPr marL="36576" indent="0">
              <a:spcBef>
                <a:spcPts val="675"/>
              </a:spcBef>
              <a:buNone/>
            </a:pPr>
            <a:r>
              <a:rPr lang="en-US" sz="2400" dirty="0">
                <a:latin typeface="Arial" charset="0"/>
              </a:rPr>
              <a:t>Used to portray the steps through which work must flow</a:t>
            </a:r>
          </a:p>
          <a:p>
            <a:pPr marL="36576" indent="0">
              <a:spcBef>
                <a:spcPct val="0"/>
              </a:spcBef>
              <a:buNone/>
            </a:pPr>
            <a:endParaRPr lang="en-US" sz="2400" dirty="0">
              <a:latin typeface="Arial" charset="0"/>
            </a:endParaRPr>
          </a:p>
          <a:p>
            <a:pPr marL="36576" indent="0">
              <a:spcBef>
                <a:spcPct val="0"/>
              </a:spcBef>
              <a:buNone/>
            </a:pPr>
            <a:r>
              <a:rPr lang="en-US" sz="2400" dirty="0">
                <a:latin typeface="Arial" charset="0"/>
              </a:rPr>
              <a:t>Read from top to bottom or from left to right</a:t>
            </a:r>
          </a:p>
          <a:p>
            <a:endParaRPr lang="en-US" dirty="0"/>
          </a:p>
        </p:txBody>
      </p:sp>
      <p:pic>
        <p:nvPicPr>
          <p:cNvPr id="4" name="Picture 3" descr="flowchar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5" y="1583752"/>
            <a:ext cx="6122842" cy="49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Capture and hold people’</a:t>
            </a:r>
            <a:r>
              <a:rPr lang="en-US" altLang="ja-JP" dirty="0">
                <a:latin typeface="Arial" charset="0"/>
              </a:rPr>
              <a:t>s attention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Help illustrate textual information and data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Simplify complicated textual descriptions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latin typeface="Arial" charset="0"/>
              </a:rPr>
              <a:t>Help the reader understand complicated systems, processes, data, and mechanisms.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Organizational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Portray chains of command within organizations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Most powerful positions placed at the top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Least powerful positions placed at the bottom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Portray relationships between elements (can be non-hierarchical)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Gantt Charts – project management tool showing when all tasks are to be done in a project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32897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Sample Gantt Chart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" b="1419"/>
          <a:stretch>
            <a:fillRect/>
          </a:stretch>
        </p:blipFill>
        <p:spPr>
          <a:xfrm>
            <a:off x="0" y="1321246"/>
            <a:ext cx="91440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Arial" charset="0"/>
              </a:rPr>
              <a:t>Pie Or Circle Charts – depict relationships among parts within statistical wholes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Often used to show the percentage distribution of budget or resources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Should have at least 3, but ideally no more than 7, segments resembling slices of pie and constituting a percentage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Each slice labeled, showing percentage of the total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6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Non-Optimal Pie Chart</a:t>
            </a:r>
          </a:p>
        </p:txBody>
      </p:sp>
      <p:pic>
        <p:nvPicPr>
          <p:cNvPr id="4" name="Content Placeholder 3" descr="semicol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6" b="19266"/>
          <a:stretch>
            <a:fillRect/>
          </a:stretch>
        </p:blipFill>
        <p:spPr>
          <a:xfrm>
            <a:off x="-1" y="2563085"/>
            <a:ext cx="3723861" cy="3505743"/>
          </a:xfrm>
        </p:spPr>
      </p:pic>
      <p:pic>
        <p:nvPicPr>
          <p:cNvPr id="5" name="Picture 4" descr="cause of death pie chart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4" y="2029858"/>
            <a:ext cx="5169906" cy="4828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850" y="2029858"/>
            <a:ext cx="31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 uses of semicolons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4094" y="1659441"/>
            <a:ext cx="494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Causes of death in Game of Thrones</a:t>
            </a:r>
          </a:p>
        </p:txBody>
      </p:sp>
    </p:spTree>
    <p:extLst>
      <p:ext uri="{BB962C8B-B14F-4D97-AF65-F5344CB8AC3E}">
        <p14:creationId xmlns:p14="http://schemas.microsoft.com/office/powerpoint/2010/main" val="232055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ILLUSTRATIONS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lnSpc>
                <a:spcPct val="110000"/>
              </a:lnSpc>
              <a:buNone/>
            </a:pPr>
            <a:r>
              <a:rPr lang="en-US" dirty="0"/>
              <a:t>Illustrations such as photographs and diagrams help the reader to understand what you explain in your text.  Some documents that NEED illustrations include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Instructions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show the components of the objects involved, and the orientations between the objects and the tools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Technical background reports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use diagrams and drawings, photographic evidence, conceptual drawings with maps, etc.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Photographs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46818" cy="4688950"/>
          </a:xfrm>
        </p:spPr>
        <p:txBody>
          <a:bodyPr>
            <a:normAutofit/>
          </a:bodyPr>
          <a:lstStyle/>
          <a:p>
            <a:r>
              <a:rPr lang="en-US" sz="2000" dirty="0"/>
              <a:t>Exact representations; strictly accurate</a:t>
            </a:r>
          </a:p>
          <a:p>
            <a:r>
              <a:rPr lang="en-US" sz="2000" dirty="0"/>
              <a:t>Provide overall-view</a:t>
            </a:r>
          </a:p>
          <a:p>
            <a:r>
              <a:rPr lang="en-US" sz="2000" dirty="0"/>
              <a:t>Required in certain types of documents</a:t>
            </a:r>
          </a:p>
          <a:p>
            <a:r>
              <a:rPr lang="en-US" sz="2000" dirty="0"/>
              <a:t>Try to make photo as clear and high quality as possible</a:t>
            </a:r>
          </a:p>
          <a:p>
            <a:pPr marL="448056" lvl="1" indent="0">
              <a:buNone/>
            </a:pPr>
            <a:endParaRPr lang="en-US" dirty="0"/>
          </a:p>
        </p:txBody>
      </p:sp>
      <p:pic>
        <p:nvPicPr>
          <p:cNvPr id="4" name="Picture 3" descr="http://cycleking.co.uk/uploaded/thumbs/thumb3_1F1654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33" y="3872030"/>
            <a:ext cx="3676827" cy="2417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4018" y="3339370"/>
            <a:ext cx="43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5. Shimano Road Bike Drive 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550DE-46AF-7C4B-B694-93E883478041}"/>
              </a:ext>
            </a:extLst>
          </p:cNvPr>
          <p:cNvSpPr txBox="1"/>
          <p:nvPr/>
        </p:nvSpPr>
        <p:spPr>
          <a:xfrm>
            <a:off x="457200" y="3991665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can contain too much detail that is unnecessary and simply create clutter or confusion.  </a:t>
            </a:r>
          </a:p>
        </p:txBody>
      </p:sp>
    </p:spTree>
    <p:extLst>
      <p:ext uri="{BB962C8B-B14F-4D97-AF65-F5344CB8AC3E}">
        <p14:creationId xmlns:p14="http://schemas.microsoft.com/office/powerpoint/2010/main" val="273065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Simplified, realistic depictions of objects or specific aspects/details</a:t>
            </a:r>
          </a:p>
          <a:p>
            <a:r>
              <a:rPr lang="en-US" sz="2000" dirty="0"/>
              <a:t>Portrays what is most relevant and clarifies information; focuses on important features</a:t>
            </a:r>
          </a:p>
          <a:p>
            <a:endParaRPr lang="en-US" dirty="0"/>
          </a:p>
        </p:txBody>
      </p:sp>
      <p:pic>
        <p:nvPicPr>
          <p:cNvPr id="4" name="Picture 3" descr="http://www.siyavula.com/gr7-9-websites/technology/gr8/Tech_English_LB_Grade8-term3_1-web-resources/image/Tech-Gr8-Eng-Term3-p53-img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54" y="3578847"/>
            <a:ext cx="4703659" cy="2910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4114" y="3011011"/>
            <a:ext cx="296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6. Bicycle drive train</a:t>
            </a:r>
          </a:p>
        </p:txBody>
      </p:sp>
    </p:spTree>
    <p:extLst>
      <p:ext uri="{BB962C8B-B14F-4D97-AF65-F5344CB8AC3E}">
        <p14:creationId xmlns:p14="http://schemas.microsoft.com/office/powerpoint/2010/main" val="405075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Kinds of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114800" cy="4525963"/>
          </a:xfrm>
        </p:spPr>
        <p:txBody>
          <a:bodyPr/>
          <a:lstStyle/>
          <a:p>
            <a:pPr marL="448056" lvl="1" indent="0">
              <a:buNone/>
            </a:pPr>
            <a:r>
              <a:rPr lang="en-US" dirty="0"/>
              <a:t>Figure 7. Conventional line drawing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    Figure 8.  Exploded View</a:t>
            </a:r>
          </a:p>
        </p:txBody>
      </p:sp>
      <p:pic>
        <p:nvPicPr>
          <p:cNvPr id="4" name="Picture 3" descr="line drawing porsche 9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47" y="2686841"/>
            <a:ext cx="4538230" cy="2574272"/>
          </a:xfrm>
          <a:prstGeom prst="rect">
            <a:avLst/>
          </a:prstGeom>
        </p:spPr>
      </p:pic>
      <p:pic>
        <p:nvPicPr>
          <p:cNvPr id="6" name="Picture 5" descr="exploded draw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9" y="2375595"/>
            <a:ext cx="4266346" cy="33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75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Kinds of Diagrams--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02513" y="1600200"/>
            <a:ext cx="4383881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Figure 9. Cut-away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7492" y="1600200"/>
            <a:ext cx="4336508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Figure 10. Clip art</a:t>
            </a:r>
          </a:p>
        </p:txBody>
      </p:sp>
      <p:pic>
        <p:nvPicPr>
          <p:cNvPr id="5" name="Picture 4" descr="cutaway draw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13" y="2564767"/>
            <a:ext cx="4793504" cy="2696346"/>
          </a:xfrm>
          <a:prstGeom prst="rect">
            <a:avLst/>
          </a:prstGeom>
        </p:spPr>
      </p:pic>
      <p:pic>
        <p:nvPicPr>
          <p:cNvPr id="6" name="Picture 5" descr="porsche_911 clip 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2" y="2486720"/>
            <a:ext cx="4044960" cy="32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9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Contd.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3980" y="1598934"/>
            <a:ext cx="365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/>
              <a:t>Figure 11. Venn diagram</a:t>
            </a:r>
          </a:p>
        </p:txBody>
      </p:sp>
      <p:pic>
        <p:nvPicPr>
          <p:cNvPr id="5" name="Picture 4" descr="Family VEN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8" y="2283543"/>
            <a:ext cx="4776483" cy="45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2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TYPES OF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Visuals are referred to as either TABLES or FIGURES.  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b="1" dirty="0"/>
              <a:t>TABLES</a:t>
            </a:r>
            <a:r>
              <a:rPr lang="en-US" dirty="0"/>
              <a:t> contain detailed data/information formatted in rows and columns for visual comparison.  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b="1" dirty="0"/>
              <a:t>FIGURES</a:t>
            </a:r>
            <a:r>
              <a:rPr lang="en-US" dirty="0"/>
              <a:t> can take many forms and  include</a:t>
            </a:r>
          </a:p>
          <a:p>
            <a:pPr lvl="1"/>
            <a:r>
              <a:rPr lang="en-US" dirty="0"/>
              <a:t>Graphs </a:t>
            </a:r>
          </a:p>
          <a:p>
            <a:pPr lvl="1"/>
            <a:r>
              <a:rPr lang="en-US" dirty="0"/>
              <a:t>Charts </a:t>
            </a:r>
          </a:p>
          <a:p>
            <a:pPr lvl="1"/>
            <a:r>
              <a:rPr lang="en-US" dirty="0"/>
              <a:t>Illustrations </a:t>
            </a:r>
          </a:p>
        </p:txBody>
      </p:sp>
    </p:spTree>
    <p:extLst>
      <p:ext uri="{BB962C8B-B14F-4D97-AF65-F5344CB8AC3E}">
        <p14:creationId xmlns:p14="http://schemas.microsoft.com/office/powerpoint/2010/main" val="2218854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65" y="274638"/>
            <a:ext cx="2166730" cy="591412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400" b="1" dirty="0">
                <a:latin typeface="+mn-lt"/>
              </a:rPr>
              <a:t>Consider pros and cons</a:t>
            </a:r>
            <a:r>
              <a:rPr lang="en-US" sz="4400" dirty="0"/>
              <a:t>:  </a:t>
            </a:r>
            <a:br>
              <a:rPr lang="en-US" sz="4400" dirty="0"/>
            </a:br>
            <a:r>
              <a:rPr lang="en-US" sz="3600" dirty="0"/>
              <a:t>Use the right visual for your purpose</a:t>
            </a:r>
            <a:br>
              <a:rPr lang="en-US" sz="3600" dirty="0"/>
            </a:br>
            <a:r>
              <a:rPr lang="en-US" sz="3600" dirty="0"/>
              <a:t>and </a:t>
            </a:r>
            <a:br>
              <a:rPr lang="en-US" sz="3600" dirty="0"/>
            </a:br>
            <a:r>
              <a:rPr lang="en-US" sz="3600" dirty="0"/>
              <a:t>audience</a:t>
            </a:r>
            <a:r>
              <a:rPr lang="en-US" sz="4000" dirty="0"/>
              <a:t>.</a:t>
            </a:r>
            <a:br>
              <a:rPr lang="en-US" dirty="0"/>
            </a:br>
            <a:br>
              <a:rPr lang="en-US" dirty="0"/>
            </a:br>
            <a:endParaRPr lang="en-US" sz="4000" dirty="0"/>
          </a:p>
        </p:txBody>
      </p:sp>
      <p:pic>
        <p:nvPicPr>
          <p:cNvPr id="8" name="Content Placeholder 7" descr="Screen Shot 2016-02-17 at 2.38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r="2092" b="1332"/>
          <a:stretch/>
        </p:blipFill>
        <p:spPr>
          <a:xfrm>
            <a:off x="2166729" y="265013"/>
            <a:ext cx="6750406" cy="6511186"/>
          </a:xfrm>
        </p:spPr>
      </p:pic>
    </p:spTree>
    <p:extLst>
      <p:ext uri="{BB962C8B-B14F-4D97-AF65-F5344CB8AC3E}">
        <p14:creationId xmlns:p14="http://schemas.microsoft.com/office/powerpoint/2010/main" val="4775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When to use..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rgbClr val="148ABC"/>
                </a:solidFill>
              </a:rPr>
              <a:t>Tables</a:t>
            </a:r>
            <a:r>
              <a:rPr lang="en-US" sz="3200" dirty="0"/>
              <a:t> show the most amount of detail but require study. Use a table when detail is needed; refer to the details in the text, and  if necessary, move the table to an  appendix. 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rgbClr val="148ABC"/>
                </a:solidFill>
              </a:rPr>
              <a:t>Figures </a:t>
            </a:r>
            <a:r>
              <a:rPr lang="en-US" sz="3200" dirty="0"/>
              <a:t>such as graphs and charts illustrate trends or contrast more dramatically but lose the detail. Make the point with the graph, but back it up in the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Principles of Effective Visuals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Simple Design</a:t>
            </a:r>
            <a:r>
              <a:rPr lang="en-US" dirty="0">
                <a:latin typeface="Arial" charset="0"/>
              </a:rPr>
              <a:t>:  make visuals clear, easy to understand; don’t over-complicate them.</a:t>
            </a:r>
          </a:p>
          <a:p>
            <a:pPr marL="36576" indent="0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Not</a:t>
            </a:r>
            <a:r>
              <a:rPr lang="ja-JP" altLang="en-US" i="1" dirty="0">
                <a:latin typeface="Arial" charset="0"/>
              </a:rPr>
              <a:t>“</a:t>
            </a:r>
            <a:r>
              <a:rPr lang="en-US" altLang="ja-JP" i="1" dirty="0">
                <a:latin typeface="Arial" charset="0"/>
              </a:rPr>
              <a:t>decoration”</a:t>
            </a:r>
            <a:r>
              <a:rPr lang="en-US" altLang="ja-JP" dirty="0">
                <a:latin typeface="Arial" charset="0"/>
              </a:rPr>
              <a:t>:  visuals perform a useful function, they don’t just decorate your document</a:t>
            </a:r>
          </a:p>
          <a:p>
            <a:pPr marL="36576" indent="0">
              <a:lnSpc>
                <a:spcPct val="90000"/>
              </a:lnSpc>
              <a:buNone/>
            </a:pP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Clarification</a:t>
            </a:r>
            <a:r>
              <a:rPr lang="en-US" dirty="0">
                <a:latin typeface="Arial" charset="0"/>
              </a:rPr>
              <a:t>:  visuals illustrate and supplement written ideas; they  do not “replace” textual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5 RULES for including visuals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4678" cy="4853609"/>
          </a:xfrm>
        </p:spPr>
        <p:txBody>
          <a:bodyPr>
            <a:normAutofit fontScale="25000" lnSpcReduction="20000"/>
          </a:bodyPr>
          <a:lstStyle/>
          <a:p>
            <a:pPr marL="550926" indent="-514350">
              <a:lnSpc>
                <a:spcPct val="17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7200" dirty="0">
                <a:latin typeface="Arial" charset="0"/>
              </a:rPr>
              <a:t>Number and caption every visual sequentially </a:t>
            </a:r>
          </a:p>
          <a:p>
            <a:pPr lvl="1">
              <a:lnSpc>
                <a:spcPct val="170000"/>
              </a:lnSpc>
              <a:spcAft>
                <a:spcPts val="300"/>
              </a:spcAft>
            </a:pPr>
            <a:r>
              <a:rPr lang="en-US" sz="7200" dirty="0">
                <a:latin typeface="Arial" charset="0"/>
              </a:rPr>
              <a:t>Tables and Figures are numbered separately</a:t>
            </a:r>
          </a:p>
          <a:p>
            <a:pPr lvl="1">
              <a:lnSpc>
                <a:spcPct val="170000"/>
              </a:lnSpc>
              <a:spcAft>
                <a:spcPts val="300"/>
              </a:spcAft>
            </a:pPr>
            <a:r>
              <a:rPr lang="en-US" sz="7200" dirty="0">
                <a:latin typeface="Arial" charset="0"/>
              </a:rPr>
              <a:t>Captions should be brief, accurate, and informative/descriptive</a:t>
            </a:r>
          </a:p>
          <a:p>
            <a:pPr marL="550926" indent="-514350">
              <a:lnSpc>
                <a:spcPct val="17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7200" dirty="0">
                <a:latin typeface="Arial" charset="0"/>
              </a:rPr>
              <a:t>Discuss each visual in the body text, referring to the caption number.  </a:t>
            </a:r>
          </a:p>
          <a:p>
            <a:pPr marL="550926" indent="-514350">
              <a:lnSpc>
                <a:spcPct val="17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7200" dirty="0">
                <a:latin typeface="Arial" charset="0"/>
              </a:rPr>
              <a:t>Never omit, distort, or manipulate information to deceive or mislead</a:t>
            </a:r>
          </a:p>
          <a:p>
            <a:pPr marL="550926" indent="-514350">
              <a:lnSpc>
                <a:spcPct val="17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7200" dirty="0">
                <a:latin typeface="Arial" charset="0"/>
              </a:rPr>
              <a:t>Cite the sources of visuals you did not create yourself</a:t>
            </a:r>
          </a:p>
          <a:p>
            <a:pPr marL="550926" indent="-514350">
              <a:lnSpc>
                <a:spcPct val="17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7200" dirty="0">
                <a:latin typeface="Arial" charset="0"/>
              </a:rPr>
              <a:t>Clearly label all elements of a visual (legends, axes, scale, direction, etc.) and provide a </a:t>
            </a:r>
            <a:r>
              <a:rPr lang="ja-JP" altLang="en-US" sz="7200">
                <a:latin typeface="Arial" charset="0"/>
              </a:rPr>
              <a:t>“</a:t>
            </a:r>
            <a:r>
              <a:rPr lang="en-US" altLang="ja-JP" sz="7200" dirty="0">
                <a:latin typeface="Arial" charset="0"/>
              </a:rPr>
              <a:t>key</a:t>
            </a:r>
            <a:r>
              <a:rPr lang="ja-JP" altLang="en-US" sz="7200">
                <a:latin typeface="Arial" charset="0"/>
              </a:rPr>
              <a:t>”</a:t>
            </a:r>
            <a:endParaRPr lang="en-US" altLang="ja-JP" sz="7200" dirty="0">
              <a:latin typeface="Arial" charset="0"/>
            </a:endParaRPr>
          </a:p>
          <a:p>
            <a:pPr marL="36576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latin typeface="Arial" charset="0"/>
            </a:endParaRPr>
          </a:p>
          <a:p>
            <a:pPr marL="550926" indent="-5143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dirty="0">
              <a:latin typeface="Arial" charset="0"/>
            </a:endParaRPr>
          </a:p>
          <a:p>
            <a:pPr marL="550926" indent="-5143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0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84435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Place the visual as soon as possible after the in-text reference to that visual (on the same page if at all possible)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Table captions must be placed ABOVE the table; figure captions can be placed above or below (but be consistent)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Point of view should match that of the reader performing illustrated procedure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Present all visuals in an appealing manner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Don’</a:t>
            </a:r>
            <a:r>
              <a:rPr lang="en-US" altLang="ja-JP" dirty="0">
                <a:latin typeface="Arial" charset="0"/>
              </a:rPr>
              <a:t>t crowd them by the text or squeeze in between other visuals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Use white space to enhance readability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Avoid spelling mistakes, poor grammar, inconsistent formatting, in labels, key, title or accompanying text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charset="0"/>
              </a:rPr>
              <a:t>Use computer applications critically; simple is good.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6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all Visuals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Refer reader to the visual by number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dirty="0">
                <a:latin typeface="Arial" charset="0"/>
              </a:rPr>
              <a:t>place visual as soon as possible after the reference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46160"/>
            <a:ext cx="5943600" cy="4543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66634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7982627" cy="495379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</a:rPr>
              <a:t>Portray detailed statistical and other information for comparison horizontally </a:t>
            </a:r>
          </a:p>
          <a:p>
            <a:pPr marL="36576" indent="0">
              <a:lnSpc>
                <a:spcPct val="110000"/>
              </a:lnSpc>
              <a:buNone/>
            </a:pPr>
            <a:endParaRPr lang="en-US" b="1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</a:rPr>
              <a:t>Consist of horizontal rows and vertical columns</a:t>
            </a:r>
          </a:p>
          <a:p>
            <a:pPr marL="36576" indent="0">
              <a:lnSpc>
                <a:spcPct val="110000"/>
              </a:lnSpc>
              <a:buNone/>
            </a:pPr>
            <a:endParaRPr lang="en-US" b="1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</a:rPr>
              <a:t>Leftmost column holds the row headings and is called the </a:t>
            </a:r>
            <a:r>
              <a:rPr lang="en-US" b="1" i="1" dirty="0">
                <a:latin typeface="Arial" charset="0"/>
              </a:rPr>
              <a:t>STUB (not used in all tables)</a:t>
            </a:r>
            <a:endParaRPr lang="en-US" b="1" dirty="0">
              <a:latin typeface="Arial" charset="0"/>
            </a:endParaRPr>
          </a:p>
          <a:p>
            <a:pPr marL="36576" indent="0">
              <a:lnSpc>
                <a:spcPct val="110000"/>
              </a:lnSpc>
              <a:buNone/>
            </a:pPr>
            <a:endParaRPr lang="en-US" b="1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</a:rPr>
              <a:t>Top row holds the column headings and is called the </a:t>
            </a:r>
            <a:r>
              <a:rPr lang="en-US" b="1" i="1" dirty="0">
                <a:latin typeface="Arial" charset="0"/>
              </a:rPr>
              <a:t>BOXHEAD; specify unit measurements in box head rather than in each cell.  Centre and bold the box head text.  All tables must include a box head row.  </a:t>
            </a:r>
          </a:p>
          <a:p>
            <a:pPr marL="36576" indent="0">
              <a:lnSpc>
                <a:spcPct val="110000"/>
              </a:lnSpc>
              <a:buNone/>
            </a:pPr>
            <a:endParaRPr lang="en-US" b="1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Align columns according to the material in the cells: left align text, right align numbers, left align combinations</a:t>
            </a:r>
          </a:p>
          <a:p>
            <a:pPr marL="36576" indent="0">
              <a:lnSpc>
                <a:spcPct val="110000"/>
              </a:lnSpc>
              <a:buNone/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Explain key points of the table; refer to tables in nearby text, and explain the significance.  Data does not “speak for itself” – you must discuss its significance.  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1211</Words>
  <Application>Microsoft Macintosh PowerPoint</Application>
  <PresentationFormat>On-screen Show (4:3)</PresentationFormat>
  <Paragraphs>178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Using Graphs, Tables, Charts, and illustrations in Technical Reports</vt:lpstr>
      <vt:lpstr>VISUALS</vt:lpstr>
      <vt:lpstr>TYPES OF VISUALS</vt:lpstr>
      <vt:lpstr>When to use..</vt:lpstr>
      <vt:lpstr>Principles of Effective Visuals </vt:lpstr>
      <vt:lpstr>5 RULES for including visuals:</vt:lpstr>
      <vt:lpstr>Additional Considerations</vt:lpstr>
      <vt:lpstr>Discuss all Visuals in text</vt:lpstr>
      <vt:lpstr>TABLES</vt:lpstr>
      <vt:lpstr>SAMPLE</vt:lpstr>
      <vt:lpstr>Sample Table</vt:lpstr>
      <vt:lpstr>Weighted Objectives Table</vt:lpstr>
      <vt:lpstr>TYPES OF FIGURES</vt:lpstr>
      <vt:lpstr>GRAPHS</vt:lpstr>
      <vt:lpstr>Sample Line Graph</vt:lpstr>
      <vt:lpstr>Sample Bar Graph</vt:lpstr>
      <vt:lpstr>Bar Graphs</vt:lpstr>
      <vt:lpstr>CHARTS</vt:lpstr>
      <vt:lpstr>Flow Charts</vt:lpstr>
      <vt:lpstr>Organizational Charts</vt:lpstr>
      <vt:lpstr>Sample Gantt Chart</vt:lpstr>
      <vt:lpstr>Pie Chart</vt:lpstr>
      <vt:lpstr>Non-Optimal Pie Chart</vt:lpstr>
      <vt:lpstr>ILLUSTRATIONS</vt:lpstr>
      <vt:lpstr>Photographs</vt:lpstr>
      <vt:lpstr>Diagrams</vt:lpstr>
      <vt:lpstr>Kinds of Diagrams</vt:lpstr>
      <vt:lpstr>Kinds of Diagrams-- Contd..</vt:lpstr>
      <vt:lpstr>Contd..</vt:lpstr>
      <vt:lpstr> Consider pros and cons:   Use the right visual for your purpose and  audience.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Graphs, Tables, Charts, and illustrations in Technical Reports</dc:title>
  <dc:creator>University of Victoria</dc:creator>
  <cp:lastModifiedBy>Microsoft Office User</cp:lastModifiedBy>
  <cp:revision>30</cp:revision>
  <dcterms:created xsi:type="dcterms:W3CDTF">2016-02-17T20:28:40Z</dcterms:created>
  <dcterms:modified xsi:type="dcterms:W3CDTF">2021-12-29T03:47:48Z</dcterms:modified>
</cp:coreProperties>
</file>