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E7CC-5AD7-4C5E-B5E3-3592236F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6AD96-97BD-4DE1-A5E3-A6D77BFB7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6013-41CB-42DF-994D-A4BEAEA7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355D-7EAB-4BFE-A20D-3009A788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A361-5331-4BAA-AFA3-823C657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093A-9E95-4C9A-9F98-35C773C0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B25F-E132-4A54-B5CA-73200EE4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8EB3-4F6A-4237-AF9F-BCEDBB65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306B-62B8-48A4-B51E-F367DE61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852E-B267-447D-A0B1-B8426437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6BC02-E23B-40D6-9D5B-5FE68AFA9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6338-A737-4FD8-A4CE-7997AF45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D085-0727-4D32-B2BA-20134B2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A73F-A5CA-4C93-A9A9-FD37D43C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75F4-665F-4CD3-A18D-87076B81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702A-7D31-46B5-B948-05B4D71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A26E-E087-45FE-B829-9DA0D8AF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49E9-DF29-432E-96DB-1C6FFBB6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1069-B8B1-4B05-9AAE-47B3FFDF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DE7C-AFC1-4D8E-98E7-FD73BB54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E89-73C1-4D63-887F-929E3D85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D777-67A1-4825-A721-CF26DED3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F973-E9FE-4555-B878-3439135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A205-2B60-408A-95B5-4A3899C9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03EC-36F9-4CBF-8265-C71C7962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F7AF-B703-4495-A71D-AF5B24CD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F2CF-B29F-4AC3-8EFE-FDB185F80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0A49E-5084-4EC8-BBBE-67D6A59F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1597-B2D5-479F-8131-DE7430E5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A59DA-1F3E-4B66-A1C3-0CDE0843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F1C10-3761-431A-BD3E-BE43E18E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05E4-81C9-40C5-B5A9-65F67D6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98BC-4DFD-446B-AAE1-40CC7441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1CAB-95CE-4596-9C64-1A412BC2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E5A1-C993-454F-97FD-5E7E1133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6236C-DA0B-4009-878D-3E49F7406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6CD0E-19EB-488A-BB11-B5C82BC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45E44-4A84-4131-AEE9-F98EA1AA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1C73-FA62-45AA-B7E2-E41BBB4A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B12-6D0A-49D1-80B0-CBE8AB7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CE0A2-20C5-4AFC-A205-F694F330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970DF-FA0E-49B5-BA16-B5169B60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FF864-C3CE-4F8C-9EB5-8C17E75E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D8409-505A-4AE1-9FD8-33186A61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E1CAD-F580-47F7-BBDA-8561231E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FAFD-5AEB-4733-8BE9-D38A5542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6ED-A899-426F-9E5F-BB0E1259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74C8-BFEA-4A79-8CC5-02E54689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892AC-6865-48FE-8B51-7EEE79DD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5472A-CC1A-4198-8CB6-AB22AA5E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544D-1B04-432D-A230-E799F7E0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5BE6-CA2F-4C14-A63B-0A838345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9FE8-992F-4D79-9C5A-29C62B04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5827-65B4-4B42-B698-1587FEAFC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6F81-BA42-4760-BE72-8E761AE3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9D94-D175-4CF4-B1F9-A1D188C5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49BB-9F13-485E-AEA3-0D89AAB4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D9FB-A5D9-4621-9137-DB3523D0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3389A-AF90-4CD2-8535-9A3A6D9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7DD6-700B-41BD-A3E3-C2FF8663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BC54-2DAD-48B0-9AC0-1A33EBB38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F56F-DD1E-4AAE-ADE5-D100051894B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F373-D1FE-4A9C-A589-C2926CD8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E03F-1259-457D-8016-B311B3700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7C87-3D16-4117-88D0-EBBAB5F9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teraryterms.net/voi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teraryterms.net/synony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976C-3689-41FF-BDB0-6B2E583C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96" y="1484243"/>
            <a:ext cx="7553739" cy="144448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PARAPHRASING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556D-C25B-400A-BBF9-2F606FF70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By FOUZIA GOREJA</a:t>
            </a:r>
          </a:p>
          <a:p>
            <a:r>
              <a:rPr lang="en-US" dirty="0"/>
              <a:t>ASSISTANT PROFESSOR (NUML)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EDD3-A824-4828-83DA-124A36E5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PARAPHRASE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BDFB-A816-4AD9-B0C7-609156BF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Paraphrasing </a:t>
            </a:r>
            <a:r>
              <a:rPr lang="en-US" dirty="0"/>
              <a:t>means to express the meaning of (something written or spoken) using different words, especially to achieve greater clarity.</a:t>
            </a:r>
            <a:endParaRPr lang="en-US" b="1" dirty="0"/>
          </a:p>
          <a:p>
            <a:r>
              <a:rPr lang="en-US" dirty="0"/>
              <a:t> It involves putting information from a source into your own </a:t>
            </a:r>
            <a:r>
              <a:rPr lang="en-US" b="1" dirty="0"/>
              <a:t>words,</a:t>
            </a:r>
            <a:r>
              <a:rPr lang="en-US" dirty="0"/>
              <a:t> without changing the </a:t>
            </a:r>
            <a:r>
              <a:rPr lang="en-US" b="1" dirty="0"/>
              <a:t>meaning</a:t>
            </a:r>
            <a:r>
              <a:rPr lang="en-US" dirty="0"/>
              <a:t> of the source you used. You must then </a:t>
            </a:r>
            <a:r>
              <a:rPr lang="en-US" b="1" dirty="0"/>
              <a:t>acknowledge</a:t>
            </a:r>
            <a:r>
              <a:rPr lang="en-US" dirty="0"/>
              <a:t> that source in your report.</a:t>
            </a:r>
          </a:p>
          <a:p>
            <a:r>
              <a:rPr lang="en-US" b="1" dirty="0"/>
              <a:t>Quoting</a:t>
            </a:r>
            <a:r>
              <a:rPr lang="en-US" dirty="0"/>
              <a:t> involves using a brief segment of a source, word for word, in your report. you  quote directly from the source by enclosing the text in inverted commas/quotation marks. You must acknowledge that source in your  report.  Author says “QUOTE”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E0B-C3E4-4E10-B48E-E2D19278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78" y="490330"/>
            <a:ext cx="6864626" cy="136179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Strategies of Paraphrase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1156-B766-46CA-ACD9-88197986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carefully and write at your own often longer than original (not shorter, like a summary)/OPINION</a:t>
            </a:r>
          </a:p>
          <a:p>
            <a:r>
              <a:rPr lang="en-US" dirty="0"/>
              <a:t>The language is simple, (Formal)or the same as your own writing in the rest of the paper. (Change </a:t>
            </a:r>
            <a:r>
              <a:rPr lang="en-US" b="1" dirty="0"/>
              <a:t>words and sentence structure </a:t>
            </a:r>
            <a:r>
              <a:rPr lang="en-US" dirty="0"/>
              <a:t>BOTH)</a:t>
            </a:r>
          </a:p>
          <a:p>
            <a:r>
              <a:rPr lang="en-US" dirty="0"/>
              <a:t>While paraphrasing, include author’s name XYZ, year, and page number.</a:t>
            </a:r>
          </a:p>
          <a:p>
            <a:r>
              <a:rPr lang="en-US" dirty="0"/>
              <a:t> Explain how it supports your argument, but this does not have to be inside the paraphrase itself (use sentences before and after).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010-D2EC-4DA2-B79B-F8AF9EC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of Paraphrasing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2C2E-3C9E-40EB-A47E-F5DCBEFD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Difficult Source Material:</a:t>
            </a:r>
            <a:r>
              <a:rPr lang="en-US" dirty="0"/>
              <a:t> Use paraphrase rather than quoting if your source article is difficult to understand and explain it clearly in easier language so reader gets the point.(CLARIFY)</a:t>
            </a:r>
          </a:p>
          <a:p>
            <a:r>
              <a:rPr lang="en-US" b="1" dirty="0"/>
              <a:t>To avoid plagiarism: </a:t>
            </a:r>
            <a:r>
              <a:rPr lang="en-US" dirty="0"/>
              <a:t>paraphrasing is a helpful tool for avoiding plagiarism.(ACKNOWLEDGE)</a:t>
            </a:r>
          </a:p>
          <a:p>
            <a:r>
              <a:rPr lang="en-US" b="1" dirty="0"/>
              <a:t>For Important Information: Paraphrase</a:t>
            </a:r>
            <a:r>
              <a:rPr lang="en-US" dirty="0"/>
              <a:t> to explain </a:t>
            </a:r>
            <a:r>
              <a:rPr lang="en-US" b="1" dirty="0"/>
              <a:t>all </a:t>
            </a:r>
            <a:r>
              <a:rPr lang="en-US" dirty="0"/>
              <a:t>of the </a:t>
            </a:r>
            <a:r>
              <a:rPr lang="en-US" b="1" dirty="0"/>
              <a:t>information</a:t>
            </a:r>
            <a:r>
              <a:rPr lang="en-US" dirty="0"/>
              <a:t> in the source and not just the main ideas like in a summary. (ORGANIZE)</a:t>
            </a:r>
          </a:p>
          <a:p>
            <a:r>
              <a:rPr lang="en-US" b="1" dirty="0"/>
              <a:t>For Important Concepts: </a:t>
            </a:r>
            <a:r>
              <a:rPr lang="en-US" dirty="0"/>
              <a:t> when there is a need to explain in depth a very important concept from an article for your reader.(INTERPRET)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5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050-2136-40A4-867C-17E4D2B1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Types of Paraphrasing:</a:t>
            </a:r>
            <a:br>
              <a:rPr lang="en-US" b="1" dirty="0"/>
            </a:br>
            <a:r>
              <a:rPr lang="en-US" b="1" dirty="0"/>
              <a:t>1. Change of Parts of Speech/Word classes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9AAD-B7C9-486D-AD47-9D9EC10A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Parts of speech ranging from verbs and nouns to adjectives and adverbs are replaced with new parts of speech in this type of paraphrase</a:t>
            </a:r>
          </a:p>
          <a:p>
            <a:r>
              <a:rPr lang="en-US" b="1" i="1" dirty="0"/>
              <a:t>Original Sentence </a:t>
            </a:r>
            <a:r>
              <a:rPr lang="en-US" b="1" dirty="0"/>
              <a:t> </a:t>
            </a:r>
          </a:p>
          <a:p>
            <a:r>
              <a:rPr lang="en-US" dirty="0"/>
              <a:t>The boy </a:t>
            </a:r>
            <a:r>
              <a:rPr lang="en-US" u="sng" dirty="0"/>
              <a:t>quickly </a:t>
            </a:r>
            <a:r>
              <a:rPr lang="en-US" b="1" dirty="0"/>
              <a:t>ADV</a:t>
            </a:r>
            <a:r>
              <a:rPr lang="en-US" dirty="0"/>
              <a:t> ran across the finish line, seizing yet another victory</a:t>
            </a:r>
          </a:p>
          <a:p>
            <a:r>
              <a:rPr lang="en-US" b="1" i="1" dirty="0"/>
              <a:t>Paraphrase:</a:t>
            </a:r>
            <a:endParaRPr lang="en-US" b="1" dirty="0"/>
          </a:p>
          <a:p>
            <a:r>
              <a:rPr lang="en-US" i="1" dirty="0"/>
              <a:t>The </a:t>
            </a:r>
            <a:r>
              <a:rPr lang="en-US" b="1" i="1" dirty="0"/>
              <a:t>quick boy </a:t>
            </a:r>
            <a:r>
              <a:rPr lang="en-US" b="1" i="1" u="sng" dirty="0"/>
              <a:t>adj</a:t>
            </a:r>
            <a:r>
              <a:rPr lang="en-US" b="1" i="1" dirty="0"/>
              <a:t> </a:t>
            </a:r>
            <a:r>
              <a:rPr lang="en-US" i="1" dirty="0"/>
              <a:t>seized yet another victory when he ran across the finish line.</a:t>
            </a:r>
          </a:p>
          <a:p>
            <a:r>
              <a:rPr lang="en-US" b="1" i="1" dirty="0"/>
              <a:t>I like running/to run in my ground.</a:t>
            </a:r>
          </a:p>
          <a:p>
            <a:r>
              <a:rPr lang="en-US" b="1" i="1" dirty="0"/>
              <a:t>Running is a useful exercise. Care + less/ </a:t>
            </a:r>
            <a:r>
              <a:rPr lang="en-US" b="1" i="1" dirty="0" err="1"/>
              <a:t>ful</a:t>
            </a:r>
            <a:endParaRPr lang="en-US" b="1" i="1" dirty="0"/>
          </a:p>
          <a:p>
            <a:r>
              <a:rPr lang="en-US" b="1" i="1" dirty="0"/>
              <a:t>Add a suffix( Word class change )/ establish+ </a:t>
            </a:r>
            <a:r>
              <a:rPr lang="en-US" b="1" i="1" dirty="0" err="1"/>
              <a:t>ment</a:t>
            </a:r>
            <a:r>
              <a:rPr lang="en-US" b="1" i="1" dirty="0"/>
              <a:t>, </a:t>
            </a:r>
            <a:r>
              <a:rPr lang="en-US" b="1" i="1" dirty="0" err="1"/>
              <a:t>ed</a:t>
            </a:r>
            <a:r>
              <a:rPr lang="en-US" b="1" i="1" dirty="0"/>
              <a:t>, </a:t>
            </a:r>
            <a:r>
              <a:rPr lang="en-US" b="1" i="1" dirty="0" err="1"/>
              <a:t>ing</a:t>
            </a:r>
            <a:endParaRPr lang="en-US" b="1" dirty="0"/>
          </a:p>
          <a:p>
            <a:r>
              <a:rPr lang="en-US" dirty="0"/>
              <a:t>In this example, many parts of speech are changed: the adverb quickly becomes the adjective quick, and the verb phrase with the gerund seizing becomes the verb seized.</a:t>
            </a:r>
          </a:p>
        </p:txBody>
      </p:sp>
    </p:spTree>
    <p:extLst>
      <p:ext uri="{BB962C8B-B14F-4D97-AF65-F5344CB8AC3E}">
        <p14:creationId xmlns:p14="http://schemas.microsoft.com/office/powerpoint/2010/main" val="9495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A86B-2F02-43CD-93F7-4AADA3C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2. Change of Sentence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CDA6-AB4E-43CE-BBF5-553445EE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 </a:t>
            </a:r>
            <a:r>
              <a:rPr lang="en-US" dirty="0"/>
              <a:t>This type of </a:t>
            </a:r>
            <a:r>
              <a:rPr lang="en-US" b="1" dirty="0"/>
              <a:t>paraphrasing</a:t>
            </a:r>
            <a:r>
              <a:rPr lang="en-US" dirty="0"/>
              <a:t> involves changing the sentence’s structure, sometimes creating a passive </a:t>
            </a:r>
            <a:r>
              <a:rPr lang="en-US" dirty="0">
                <a:hlinkClick r:id="rId2" tooltip="Vo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voice </a:t>
            </a:r>
            <a:r>
              <a:rPr lang="en-US" dirty="0"/>
              <a:t>from an </a:t>
            </a:r>
            <a:r>
              <a:rPr lang="en-US" b="1" dirty="0"/>
              <a:t>active voice (SUBJECT) </a:t>
            </a:r>
            <a:r>
              <a:rPr lang="en-US" dirty="0"/>
              <a:t>and vice versa. </a:t>
            </a:r>
          </a:p>
          <a:p>
            <a:pPr fontAlgn="base"/>
            <a:r>
              <a:rPr lang="en-US" dirty="0"/>
              <a:t>The change in structure can be used to reflect the writer’s interpretation of the original quote. </a:t>
            </a:r>
          </a:p>
          <a:p>
            <a:pPr fontAlgn="base"/>
            <a:r>
              <a:rPr lang="en-US" b="1" i="1" dirty="0"/>
              <a:t>Original Sentence:</a:t>
            </a:r>
            <a:endParaRPr lang="en-US" dirty="0"/>
          </a:p>
          <a:p>
            <a:pPr fontAlgn="base"/>
            <a:r>
              <a:rPr lang="en-US" i="1" dirty="0"/>
              <a:t>Children were adopted.    by numerous kind souls at the time of famine. Passive</a:t>
            </a:r>
            <a:endParaRPr lang="en-US" dirty="0"/>
          </a:p>
          <a:p>
            <a:pPr fontAlgn="base"/>
            <a:r>
              <a:rPr lang="en-US" b="1" i="1" dirty="0"/>
              <a:t>Paraphrase:</a:t>
            </a:r>
            <a:endParaRPr lang="en-US" dirty="0"/>
          </a:p>
          <a:p>
            <a:pPr fontAlgn="base"/>
            <a:r>
              <a:rPr lang="en-US" i="1" dirty="0"/>
              <a:t>Many kind souls (Subject) adopted children during the famine time. Active</a:t>
            </a:r>
            <a:endParaRPr lang="en-US" dirty="0"/>
          </a:p>
          <a:p>
            <a:pPr fontAlgn="base"/>
            <a:r>
              <a:rPr lang="en-US" dirty="0"/>
              <a:t>In this example, the object of the sentence (kind souls) becomes the subject with an active voice (adopted) rather than a passive voice (were adopted)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E32E-00B1-4D5F-AAED-5D160B2E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3. Reduction of Clauses (S+ </a:t>
            </a:r>
            <a:r>
              <a:rPr lang="en-US" b="1" dirty="0" err="1"/>
              <a:t>Pred</a:t>
            </a:r>
            <a:r>
              <a:rPr lang="en-US" b="1" dirty="0"/>
              <a:t> ,Verb)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1325-8EBD-4F9E-B29C-A8D579DD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In this type of paraphrase, we reduce the number of clauses in a sentence, which can be </a:t>
            </a:r>
            <a:r>
              <a:rPr lang="en-US" b="1" dirty="0"/>
              <a:t>interruptive</a:t>
            </a:r>
            <a:r>
              <a:rPr lang="en-US" dirty="0"/>
              <a:t> or confusing, by incorporating the phrases into the sentence.</a:t>
            </a:r>
          </a:p>
          <a:p>
            <a:pPr fontAlgn="base"/>
            <a:r>
              <a:rPr lang="en-US" b="1" i="1" dirty="0"/>
              <a:t>Original Sentence:</a:t>
            </a:r>
            <a:endParaRPr lang="en-US" dirty="0"/>
          </a:p>
          <a:p>
            <a:pPr fontAlgn="base"/>
            <a:r>
              <a:rPr lang="en-US" i="1" dirty="0"/>
              <a:t>While I understand where you’re coming from, and truly respect your opinion, I wish you would express yourself more clearly, like Sara does.</a:t>
            </a:r>
            <a:endParaRPr lang="en-US" dirty="0"/>
          </a:p>
          <a:p>
            <a:pPr fontAlgn="base"/>
            <a:r>
              <a:rPr lang="en-US" b="1" i="1" dirty="0"/>
              <a:t>Paraphrase:</a:t>
            </a:r>
            <a:endParaRPr lang="en-US" dirty="0"/>
          </a:p>
          <a:p>
            <a:pPr fontAlgn="base"/>
            <a:r>
              <a:rPr lang="en-US" i="1" dirty="0"/>
              <a:t>I understand where you’re coming from and respect your opinion, but I wish you would be more like Sara and express yourself more clearly.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9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11E5-4829-4BA7-9958-0413A9ED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4. Synonym Replacement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68B2-D03C-4333-9F58-889D18A5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hlinkClick r:id="rId2" tooltip="Synony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Synonym </a:t>
            </a:r>
            <a:r>
              <a:rPr lang="en-US" dirty="0"/>
              <a:t>replacement paraphrasing is one of the simplest forms of paraphrasing: replacing words with similar meanings, or synonyms. Here is an example:</a:t>
            </a:r>
          </a:p>
          <a:p>
            <a:pPr fontAlgn="base"/>
            <a:r>
              <a:rPr lang="en-US" b="1" i="1" dirty="0"/>
              <a:t>Original Sentence:</a:t>
            </a:r>
            <a:endParaRPr lang="en-US" dirty="0"/>
          </a:p>
          <a:p>
            <a:pPr fontAlgn="base"/>
            <a:r>
              <a:rPr lang="en-US" i="1" dirty="0"/>
              <a:t>The </a:t>
            </a:r>
            <a:r>
              <a:rPr lang="en-US" b="1" i="1" dirty="0"/>
              <a:t>older</a:t>
            </a:r>
            <a:r>
              <a:rPr lang="en-US" i="1" dirty="0"/>
              <a:t> citizens were honored with a parade for those once in the military.</a:t>
            </a:r>
            <a:endParaRPr lang="en-US" dirty="0"/>
          </a:p>
          <a:p>
            <a:pPr fontAlgn="base"/>
            <a:r>
              <a:rPr lang="en-US" b="1" i="1" dirty="0"/>
              <a:t>Paraphrase:</a:t>
            </a:r>
            <a:endParaRPr lang="en-US" dirty="0"/>
          </a:p>
          <a:p>
            <a:pPr fontAlgn="base"/>
            <a:r>
              <a:rPr lang="en-US" b="1" i="1" dirty="0"/>
              <a:t>Senior</a:t>
            </a:r>
            <a:r>
              <a:rPr lang="en-US" i="1" dirty="0"/>
              <a:t> citizens were honored with a </a:t>
            </a:r>
            <a:r>
              <a:rPr lang="en-US" b="1" i="1" dirty="0"/>
              <a:t>march</a:t>
            </a:r>
            <a:r>
              <a:rPr lang="en-US" i="1" dirty="0"/>
              <a:t> for veterans.</a:t>
            </a:r>
            <a:endParaRPr lang="en-US" dirty="0"/>
          </a:p>
          <a:p>
            <a:pPr fontAlgn="base"/>
            <a:r>
              <a:rPr lang="en-US" dirty="0"/>
              <a:t>In this example, many synonyms are used: older citizens are senior citizens, a parade becomes a march, and those once in the military refers to veterans.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776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PARAPHRASING skill</vt:lpstr>
      <vt:lpstr>PARAPHRASE</vt:lpstr>
      <vt:lpstr> Strategies of Paraphrase </vt:lpstr>
      <vt:lpstr>Reasons of Paraphrasing</vt:lpstr>
      <vt:lpstr>  Types of Paraphrasing: 1. Change of Parts of Speech/Word classes  </vt:lpstr>
      <vt:lpstr> 2. Change of Sentence Structure </vt:lpstr>
      <vt:lpstr> 3. Reduction of Clauses (S+ Pred ,Verb) </vt:lpstr>
      <vt:lpstr> 4. Synonym Replacement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 SKILLS</dc:title>
  <dc:creator>Ienovo</dc:creator>
  <cp:lastModifiedBy>Microsoft Office User</cp:lastModifiedBy>
  <cp:revision>44</cp:revision>
  <dcterms:created xsi:type="dcterms:W3CDTF">2020-05-15T17:09:13Z</dcterms:created>
  <dcterms:modified xsi:type="dcterms:W3CDTF">2021-10-29T05:42:34Z</dcterms:modified>
</cp:coreProperties>
</file>