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9" r:id="rId5"/>
    <p:sldId id="260" r:id="rId6"/>
    <p:sldId id="273" r:id="rId7"/>
    <p:sldId id="261" r:id="rId8"/>
    <p:sldId id="274" r:id="rId9"/>
    <p:sldId id="275" r:id="rId10"/>
    <p:sldId id="262" r:id="rId11"/>
    <p:sldId id="268" r:id="rId12"/>
    <p:sldId id="270" r:id="rId13"/>
    <p:sldId id="271" r:id="rId14"/>
    <p:sldId id="263" r:id="rId15"/>
    <p:sldId id="272" r:id="rId16"/>
    <p:sldId id="276" r:id="rId17"/>
    <p:sldId id="269" r:id="rId18"/>
    <p:sldId id="264" r:id="rId19"/>
    <p:sldId id="265" r:id="rId20"/>
    <p:sldId id="278" r:id="rId21"/>
    <p:sldId id="266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81"/>
  </p:normalViewPr>
  <p:slideViewPr>
    <p:cSldViewPr>
      <p:cViewPr>
        <p:scale>
          <a:sx n="187" d="100"/>
          <a:sy n="187" d="100"/>
        </p:scale>
        <p:origin x="144" y="-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9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5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8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AF36-2DD8-44B2-8EA4-7333B25F14F4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DC38-5408-4C79-8B31-AB53B61A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Parts of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Department of Computer Science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Fouzia </a:t>
            </a:r>
            <a:r>
              <a:rPr lang="en-US" b="1" dirty="0" err="1">
                <a:solidFill>
                  <a:schemeClr val="tx2"/>
                </a:solidFill>
              </a:rPr>
              <a:t>Goreja</a:t>
            </a:r>
            <a:r>
              <a:rPr lang="en-US" b="1" dirty="0">
                <a:solidFill>
                  <a:schemeClr val="tx2"/>
                </a:solidFill>
              </a:rPr>
              <a:t> (Assistant Professor)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0D6-9A6B-4438-9632-B74724D9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1. FRONT MATTER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1987-06A8-4F8C-B114-2E82AD6C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Contains cover page</a:t>
            </a:r>
          </a:p>
          <a:p>
            <a:r>
              <a:rPr lang="en-US" b="1" dirty="0"/>
              <a:t>Title page</a:t>
            </a:r>
            <a:r>
              <a:rPr lang="en-US" dirty="0"/>
              <a:t>: name of author/s, supervisor’s name, report’s title, organization name</a:t>
            </a:r>
          </a:p>
          <a:p>
            <a:r>
              <a:rPr lang="en-US" dirty="0"/>
              <a:t>Submission month and date  </a:t>
            </a:r>
          </a:p>
          <a:p>
            <a:r>
              <a:rPr lang="en-US" dirty="0"/>
              <a:t>(PARTS)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Table of Contents</a:t>
            </a:r>
          </a:p>
          <a:p>
            <a:r>
              <a:rPr lang="en-US" dirty="0"/>
              <a:t>List of illustrations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AB89-535D-454E-A048-39E1FBFE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E665-3D0B-432A-A8B5-DC429FB9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a technical report structure, the abstract is:</a:t>
            </a:r>
          </a:p>
          <a:p>
            <a:r>
              <a:rPr lang="en-US" dirty="0"/>
              <a:t>End of report</a:t>
            </a:r>
          </a:p>
          <a:p>
            <a:r>
              <a:rPr lang="en-US" dirty="0"/>
              <a:t>like a technical summary of your project, usually ranging between 250-350 words of the report. </a:t>
            </a:r>
          </a:p>
          <a:p>
            <a:r>
              <a:rPr lang="en-US" dirty="0"/>
              <a:t>directed to readers who are familiar with the technical subject and need to know whether to read the full report or not. </a:t>
            </a:r>
          </a:p>
          <a:p>
            <a:r>
              <a:rPr lang="en-US" dirty="0"/>
              <a:t> using technical terminology(Key words) and refer to advanced concepts.</a:t>
            </a:r>
          </a:p>
        </p:txBody>
      </p:sp>
    </p:spTree>
    <p:extLst>
      <p:ext uri="{BB962C8B-B14F-4D97-AF65-F5344CB8AC3E}">
        <p14:creationId xmlns:p14="http://schemas.microsoft.com/office/powerpoint/2010/main" val="209915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46DD-0E9C-46A0-8023-E1AE2D24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55F0-E8DE-4D5D-8735-36D59607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structure of table of contents in the technical report enables readers to turn to specific pages to find the information they want. </a:t>
            </a:r>
          </a:p>
          <a:p>
            <a:r>
              <a:rPr lang="en-US" dirty="0"/>
              <a:t>Well organized report becomes ineffective if table of contents, is not clear.</a:t>
            </a:r>
          </a:p>
          <a:p>
            <a:r>
              <a:rPr lang="en-US" dirty="0"/>
              <a:t> T.O.C provides guidelines to report's structure, coverage and pagination.</a:t>
            </a:r>
          </a:p>
          <a:p>
            <a:r>
              <a:rPr lang="en-US" dirty="0"/>
              <a:t> The headings that appear in the report are enlisted in T.O.C. For effective T.O.C make sure the report has </a:t>
            </a:r>
            <a:r>
              <a:rPr lang="en-US" b="1" dirty="0"/>
              <a:t>effective headings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9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AD5D-1100-407A-8D18-58DBF0BF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List of illustrations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3B03-20FF-4C9E-9148-1B98D353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 T.O.C for the </a:t>
            </a:r>
            <a:r>
              <a:rPr lang="en-US" b="1" dirty="0"/>
              <a:t>figures and tables </a:t>
            </a:r>
            <a:r>
              <a:rPr lang="en-US" dirty="0"/>
              <a:t>in the technical report. </a:t>
            </a:r>
          </a:p>
          <a:p>
            <a:r>
              <a:rPr lang="en-US" dirty="0"/>
              <a:t>If the report contains figures but not tables, it is called the list of figures. </a:t>
            </a:r>
          </a:p>
          <a:p>
            <a:r>
              <a:rPr lang="en-US" dirty="0"/>
              <a:t> But if the report contains tables but not figures so is called the list of tables only.</a:t>
            </a:r>
          </a:p>
          <a:p>
            <a:r>
              <a:rPr lang="en-US" dirty="0"/>
              <a:t> List of illustrations may be on the same page as the table of contents or may be on the separate page. </a:t>
            </a:r>
          </a:p>
          <a:p>
            <a:r>
              <a:rPr lang="en-US" dirty="0"/>
              <a:t>If it begins on a separate page, it should be listed in the table of contents.</a:t>
            </a:r>
          </a:p>
        </p:txBody>
      </p:sp>
    </p:spTree>
    <p:extLst>
      <p:ext uri="{BB962C8B-B14F-4D97-AF65-F5344CB8AC3E}">
        <p14:creationId xmlns:p14="http://schemas.microsoft.com/office/powerpoint/2010/main" val="376805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F3B1-66CD-4A69-AAB7-EA40C66C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2.</a:t>
            </a:r>
            <a:r>
              <a:rPr lang="en-US" b="1" dirty="0"/>
              <a:t>Main text: </a:t>
            </a:r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C95B-B774-4D70-8218-9EB18EF5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introduces the reader to your report, sets the purpose in place and broadly presents the content of your entire document.</a:t>
            </a:r>
          </a:p>
          <a:p>
            <a:r>
              <a:rPr lang="en-US" dirty="0"/>
              <a:t>This section gives the reader the necessary background information and leads straight into the report itself. </a:t>
            </a:r>
          </a:p>
        </p:txBody>
      </p:sp>
    </p:spTree>
    <p:extLst>
      <p:ext uri="{BB962C8B-B14F-4D97-AF65-F5344CB8AC3E}">
        <p14:creationId xmlns:p14="http://schemas.microsoft.com/office/powerpoint/2010/main" val="346277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9202-9EB8-4913-B8C3-4A62A5F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text: Discussion(</a:t>
            </a:r>
            <a:r>
              <a:rPr lang="en-US" dirty="0"/>
              <a:t>Body)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0801-61C9-4332-B440-82F31D90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usually the</a:t>
            </a:r>
            <a:r>
              <a:rPr lang="en-US" b="1" dirty="0"/>
              <a:t> longest </a:t>
            </a:r>
            <a:r>
              <a:rPr lang="en-US" dirty="0"/>
              <a:t>part in the structure of the report, so the material must be presented</a:t>
            </a:r>
            <a:r>
              <a:rPr lang="en-US" b="1" dirty="0"/>
              <a:t> logically </a:t>
            </a:r>
            <a:r>
              <a:rPr lang="en-US" dirty="0"/>
              <a:t>to make it easy to read.</a:t>
            </a:r>
          </a:p>
          <a:p>
            <a:r>
              <a:rPr lang="en-US" dirty="0"/>
              <a:t>It is divided into numbered and heading/subheading sections. These </a:t>
            </a:r>
            <a:r>
              <a:rPr lang="en-US" b="1" dirty="0"/>
              <a:t>sections/ chapters </a:t>
            </a:r>
            <a:r>
              <a:rPr lang="en-US" dirty="0"/>
              <a:t>separate the different main ideas in a logical order.</a:t>
            </a:r>
          </a:p>
        </p:txBody>
      </p:sp>
    </p:spTree>
    <p:extLst>
      <p:ext uri="{BB962C8B-B14F-4D97-AF65-F5344CB8AC3E}">
        <p14:creationId xmlns:p14="http://schemas.microsoft.com/office/powerpoint/2010/main" val="17450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25D2-E6F8-470B-8EC5-136963ED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C4B2-1465-4FDC-B9D9-CD50D5F0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will include the </a:t>
            </a:r>
            <a:r>
              <a:rPr lang="en-US" b="1" dirty="0"/>
              <a:t>main contents </a:t>
            </a:r>
            <a:r>
              <a:rPr lang="en-US" dirty="0"/>
              <a:t>of the report like</a:t>
            </a:r>
          </a:p>
          <a:p>
            <a:r>
              <a:rPr lang="en-US" dirty="0"/>
              <a:t>what task was at hand, </a:t>
            </a:r>
          </a:p>
          <a:p>
            <a:r>
              <a:rPr lang="en-US" dirty="0"/>
              <a:t>what were the findings, </a:t>
            </a:r>
          </a:p>
          <a:p>
            <a:r>
              <a:rPr lang="en-US" dirty="0"/>
              <a:t>what </a:t>
            </a:r>
            <a:r>
              <a:rPr lang="en-US" b="1" dirty="0"/>
              <a:t>methodology </a:t>
            </a:r>
            <a:r>
              <a:rPr lang="en-US" dirty="0"/>
              <a:t>was used to figure out the findings,</a:t>
            </a:r>
          </a:p>
          <a:p>
            <a:r>
              <a:rPr lang="en-US" dirty="0"/>
              <a:t>comparison and discussion of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0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2200-B6AA-4D29-854A-C3196F77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text: </a:t>
            </a:r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0A0B-E359-42AB-8B2B-BBD346A9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conclusive paragraph/chapter ties up all the information written before.</a:t>
            </a:r>
          </a:p>
          <a:p>
            <a:r>
              <a:rPr lang="en-US" dirty="0"/>
              <a:t>The conclusions should be a condensed version of  the intervening sections giving the key findings of  the work. </a:t>
            </a:r>
          </a:p>
          <a:p>
            <a:r>
              <a:rPr lang="en-US" dirty="0"/>
              <a:t>No  </a:t>
            </a:r>
            <a:r>
              <a:rPr lang="en-US" b="1" dirty="0"/>
              <a:t>NEW</a:t>
            </a:r>
            <a:r>
              <a:rPr lang="en-US" dirty="0"/>
              <a:t> scientific argument should be presented here - everything should have already been discussed in  the "Discussion".</a:t>
            </a:r>
          </a:p>
        </p:txBody>
      </p:sp>
    </p:spTree>
    <p:extLst>
      <p:ext uri="{BB962C8B-B14F-4D97-AF65-F5344CB8AC3E}">
        <p14:creationId xmlns:p14="http://schemas.microsoft.com/office/powerpoint/2010/main" val="3936130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B5DC-D2F3-41F8-9CF6-1A7E33FA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3.BACK MATTER/</a:t>
            </a:r>
            <a:r>
              <a:rPr lang="en-US" dirty="0"/>
              <a:t> </a:t>
            </a:r>
            <a:r>
              <a:rPr lang="en-US" b="1" dirty="0"/>
              <a:t>References/</a:t>
            </a:r>
            <a:br>
              <a:rPr lang="en-US" b="1" dirty="0"/>
            </a:br>
            <a:r>
              <a:rPr lang="en-US" b="1" dirty="0"/>
              <a:t>Works cited/Compulsory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5125-07A8-4E26-8435-785161AC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(IEEE format) </a:t>
            </a:r>
          </a:p>
          <a:p>
            <a:r>
              <a:rPr lang="en-US" dirty="0"/>
              <a:t>List of materials that you directly used in your report such as </a:t>
            </a:r>
          </a:p>
          <a:p>
            <a:r>
              <a:rPr lang="en-US" dirty="0"/>
              <a:t>algorithms, experimental results, figures, and/or tables that are not </a:t>
            </a:r>
            <a:r>
              <a:rPr lang="en-US" b="1" dirty="0"/>
              <a:t>originally yours </a:t>
            </a:r>
          </a:p>
          <a:p>
            <a:r>
              <a:rPr lang="en-US" dirty="0"/>
              <a:t>E-Books/Authors</a:t>
            </a:r>
          </a:p>
          <a:p>
            <a:r>
              <a:rPr lang="en-US" dirty="0"/>
              <a:t>Research Papers/Authors</a:t>
            </a:r>
          </a:p>
          <a:p>
            <a:r>
              <a:rPr lang="en-US" dirty="0"/>
              <a:t> Websites/Articles/authors</a:t>
            </a:r>
          </a:p>
        </p:txBody>
      </p:sp>
    </p:spTree>
    <p:extLst>
      <p:ext uri="{BB962C8B-B14F-4D97-AF65-F5344CB8AC3E}">
        <p14:creationId xmlns:p14="http://schemas.microsoft.com/office/powerpoint/2010/main" val="187455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5B36-AD8D-447D-AB56-2197BE0F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A/B I/II/III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D33C-A816-4B45-B88B-78ACD20C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backing up your claims in the body.</a:t>
            </a:r>
          </a:p>
          <a:p>
            <a:r>
              <a:rPr lang="en-US" dirty="0"/>
              <a:t>Supporting information that would disrupt the main flow of the report. For conciseness in the report, this information is separated from the body. </a:t>
            </a:r>
          </a:p>
          <a:p>
            <a:r>
              <a:rPr lang="en-US" dirty="0"/>
              <a:t>Detailed calculations if necessary and contribute to the document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A5E4-4537-46EF-85DC-2AC16497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7419-BD97-4974-BDE0-2B39A1DA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technical report is a </a:t>
            </a:r>
            <a:r>
              <a:rPr lang="en-US" b="1" dirty="0"/>
              <a:t>formal r</a:t>
            </a:r>
            <a:r>
              <a:rPr lang="en-US" dirty="0"/>
              <a:t>eport designed to convey </a:t>
            </a:r>
            <a:r>
              <a:rPr lang="en-US" b="1" dirty="0"/>
              <a:t>technical information </a:t>
            </a:r>
            <a:r>
              <a:rPr lang="en-US" dirty="0"/>
              <a:t>in a clear and easily accessible </a:t>
            </a:r>
            <a:r>
              <a:rPr lang="en-US" b="1" dirty="0"/>
              <a:t>format</a:t>
            </a:r>
            <a:r>
              <a:rPr lang="en-US" dirty="0"/>
              <a:t>.</a:t>
            </a:r>
          </a:p>
          <a:p>
            <a:r>
              <a:rPr lang="en-US" dirty="0"/>
              <a:t>Technical reports describe the process, progress, or results of technical or scientific research. </a:t>
            </a:r>
          </a:p>
          <a:p>
            <a:pPr marL="0" indent="0">
              <a:buNone/>
            </a:pPr>
            <a:r>
              <a:rPr lang="en-US" dirty="0"/>
              <a:t>Include in-depth experimental details, data, and results.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8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50F9-2EDB-4E92-A7BA-355ACAF4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F95E-56E6-44F5-83ED-BBC57ADE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the kind of material that are usually found in the appendix include maps, large technical diagrams or charts, computations, test data and texts of supporting documents. </a:t>
            </a:r>
          </a:p>
          <a:p>
            <a:r>
              <a:rPr lang="en-US" dirty="0"/>
              <a:t>Appendices are usually lettered, rather than numbered and are listed in the table of contents.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8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40E9-4BCF-4988-BFC2-BA61F961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6241-FDE4-45CF-B10C-05B3EA63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glossary is an alphabetic list of definitions.</a:t>
            </a:r>
          </a:p>
          <a:p>
            <a:r>
              <a:rPr lang="en-US" dirty="0"/>
              <a:t> It is useful if you are addressing a diverse audience that includes readers who will not be familiar with the technical vocabulary used in the report. </a:t>
            </a:r>
          </a:p>
          <a:p>
            <a:r>
              <a:rPr lang="en-US" dirty="0"/>
              <a:t>An asterisk * ^or any other notation can be used along with the word to tell the audience that the word is defined in glossary.</a:t>
            </a:r>
          </a:p>
          <a:p>
            <a:r>
              <a:rPr lang="en-US" dirty="0"/>
              <a:t>Discrete structures*</a:t>
            </a:r>
          </a:p>
        </p:txBody>
      </p:sp>
    </p:spTree>
    <p:extLst>
      <p:ext uri="{BB962C8B-B14F-4D97-AF65-F5344CB8AC3E}">
        <p14:creationId xmlns:p14="http://schemas.microsoft.com/office/powerpoint/2010/main" val="405305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FFED-07F3-4E25-BB68-79753030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7124-DC8B-40D4-8138-556AB924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384F5-C432-4543-96B0-FDD43A224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66" t="24803" r="11667" b="23320"/>
          <a:stretch/>
        </p:blipFill>
        <p:spPr>
          <a:xfrm>
            <a:off x="1905000" y="274639"/>
            <a:ext cx="5486400" cy="53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4DFA-446A-4DDA-95F9-7472A9C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EA06-78A3-4990-A0EE-020F0A78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Reports</a:t>
            </a:r>
            <a:r>
              <a:rPr lang="en-US" b="1" dirty="0"/>
              <a:t> have </a:t>
            </a:r>
            <a:endParaRPr lang="en-US" dirty="0"/>
          </a:p>
          <a:p>
            <a:r>
              <a:rPr lang="en-US" dirty="0"/>
              <a:t> formal format (often pre-designed layouts)</a:t>
            </a:r>
          </a:p>
          <a:p>
            <a:r>
              <a:rPr lang="en-US" dirty="0"/>
              <a:t> target audience </a:t>
            </a:r>
          </a:p>
          <a:p>
            <a:pPr marL="0" indent="0">
              <a:buNone/>
            </a:pPr>
            <a:r>
              <a:rPr lang="en-US" dirty="0"/>
              <a:t>Report writing </a:t>
            </a:r>
            <a:r>
              <a:rPr lang="en-US" b="1" dirty="0"/>
              <a:t>needs</a:t>
            </a:r>
          </a:p>
          <a:p>
            <a:r>
              <a:rPr lang="en-US" dirty="0"/>
              <a:t> analytical thinking, solid reasoning behind every conclusion,</a:t>
            </a:r>
          </a:p>
          <a:p>
            <a:r>
              <a:rPr lang="en-US" dirty="0"/>
              <a:t> careful reading, organized presentation. </a:t>
            </a:r>
          </a:p>
          <a:p>
            <a:r>
              <a:rPr lang="en-US" dirty="0"/>
              <a:t> facts and information specifically, </a:t>
            </a:r>
            <a:r>
              <a:rPr lang="en-US" b="1" dirty="0"/>
              <a:t>no opinions.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0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C66D-9DFE-47AE-9788-136D0BDC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181F-5505-4CE9-BFF4-BF1562D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Formal Reports follow a FORMAT</a:t>
            </a:r>
            <a:endParaRPr lang="en-US" dirty="0"/>
          </a:p>
          <a:p>
            <a:r>
              <a:rPr lang="en-US" dirty="0"/>
              <a:t>Formal reports are meticulously structured</a:t>
            </a:r>
          </a:p>
          <a:p>
            <a:r>
              <a:rPr lang="en-US" dirty="0"/>
              <a:t>They focus on </a:t>
            </a:r>
            <a:r>
              <a:rPr lang="en-US" b="1" dirty="0"/>
              <a:t>object</a:t>
            </a:r>
            <a:r>
              <a:rPr lang="en-US" dirty="0"/>
              <a:t>ivity and organization</a:t>
            </a:r>
          </a:p>
          <a:p>
            <a:pPr marL="0" indent="0">
              <a:buNone/>
            </a:pPr>
            <a:r>
              <a:rPr lang="en-US" dirty="0"/>
              <a:t>    containing deeper detail </a:t>
            </a:r>
          </a:p>
          <a:p>
            <a:r>
              <a:rPr lang="en-US" dirty="0"/>
              <a:t>writer must write them in a style that eliminates </a:t>
            </a:r>
            <a:r>
              <a:rPr lang="en-US" b="1" dirty="0"/>
              <a:t>subject</a:t>
            </a:r>
            <a:r>
              <a:rPr lang="en-US" dirty="0"/>
              <a:t>ivity factors like personal pronouns. (I, we, you, they)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D462-CFD8-4DD2-B403-97044E1B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D031-1D4B-4653-B12D-BAF5521F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  Informal Reports :</a:t>
            </a:r>
            <a:endParaRPr lang="en-US" dirty="0"/>
          </a:p>
          <a:p>
            <a:r>
              <a:rPr lang="en-US" dirty="0"/>
              <a:t>Informal reports are usually short messages with free-flowing, casual use of language. </a:t>
            </a:r>
          </a:p>
          <a:p>
            <a:r>
              <a:rPr lang="en-US" dirty="0"/>
              <a:t> the internal report is considered informal  </a:t>
            </a:r>
          </a:p>
          <a:p>
            <a:r>
              <a:rPr lang="en-US" dirty="0"/>
              <a:t>For example, a report among your peers, or for your small group or team,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8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C00A-FAFE-4032-AD4C-93081B78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8FAE2-7E9D-4BD0-8959-A1CA00D80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04" t="13469" r="39588" b="24237"/>
          <a:stretch/>
        </p:blipFill>
        <p:spPr>
          <a:xfrm>
            <a:off x="1143000" y="2285999"/>
            <a:ext cx="685800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0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6114-4E1C-4A01-B40B-F1E79238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PARTS OF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6A65-F92C-4206-9D06-CA3EF9A3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THREE</a:t>
            </a:r>
            <a:r>
              <a:rPr lang="en-US" dirty="0"/>
              <a:t> main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FRONT MATTER: Title page, Abstract, TOC, List of tables/figures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MAIN TEXT</a:t>
            </a:r>
            <a:r>
              <a:rPr lang="en-US" b="1" dirty="0"/>
              <a:t>: Introduction, Body,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BACK MATTER: References, Glossary, Appendices.</a:t>
            </a:r>
          </a:p>
        </p:txBody>
      </p:sp>
    </p:spTree>
    <p:extLst>
      <p:ext uri="{BB962C8B-B14F-4D97-AF65-F5344CB8AC3E}">
        <p14:creationId xmlns:p14="http://schemas.microsoft.com/office/powerpoint/2010/main" val="402708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89CA-83FE-4922-9DAE-064897B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561113-16A9-4737-AD3E-E677BE328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30" t="26937" r="38641" b="12453"/>
          <a:stretch/>
        </p:blipFill>
        <p:spPr>
          <a:xfrm>
            <a:off x="457200" y="1905000"/>
            <a:ext cx="79248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5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3AA7-FF0C-417D-B156-74DB355A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1602D-8360-4D9D-BF09-0B653D12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92" t="26938" r="39587" b="12452"/>
          <a:stretch/>
        </p:blipFill>
        <p:spPr>
          <a:xfrm>
            <a:off x="609600" y="19050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3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976</Words>
  <Application>Microsoft Macintosh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Parts of Report</vt:lpstr>
      <vt:lpstr>REPORT: Definition</vt:lpstr>
      <vt:lpstr>INTRODUCTION</vt:lpstr>
      <vt:lpstr>Types of report</vt:lpstr>
      <vt:lpstr>CONT..</vt:lpstr>
      <vt:lpstr>PowerPoint Presentation</vt:lpstr>
      <vt:lpstr>PARTS OF REPORT </vt:lpstr>
      <vt:lpstr>PowerPoint Presentation</vt:lpstr>
      <vt:lpstr>PowerPoint Presentation</vt:lpstr>
      <vt:lpstr> 1. FRONT MATTER </vt:lpstr>
      <vt:lpstr>ABSTRACT</vt:lpstr>
      <vt:lpstr>Table of contents</vt:lpstr>
      <vt:lpstr> List of illustrations </vt:lpstr>
      <vt:lpstr> 2.Main text: Introduction </vt:lpstr>
      <vt:lpstr>Main text: Discussion(Body)</vt:lpstr>
      <vt:lpstr>Cont..</vt:lpstr>
      <vt:lpstr>Main text: Conclusion</vt:lpstr>
      <vt:lpstr>3.BACK MATTER/ References/ Works cited/Compulsory</vt:lpstr>
      <vt:lpstr>Appendix  A/B I/II/III</vt:lpstr>
      <vt:lpstr>Appendices(optional)</vt:lpstr>
      <vt:lpstr>Glossary(optional)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Report</dc:title>
  <dc:creator>Ienovo</dc:creator>
  <cp:lastModifiedBy>Microsoft Office User</cp:lastModifiedBy>
  <cp:revision>74</cp:revision>
  <dcterms:created xsi:type="dcterms:W3CDTF">2020-04-17T11:23:47Z</dcterms:created>
  <dcterms:modified xsi:type="dcterms:W3CDTF">2021-12-10T05:41:24Z</dcterms:modified>
</cp:coreProperties>
</file>