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6" r:id="rId5"/>
    <p:sldId id="257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128" d="100"/>
          <a:sy n="128" d="100"/>
        </p:scale>
        <p:origin x="-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E905-C789-4ACC-B2E5-6DEC0612A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3C059-7766-4487-85A3-D66A4C3BC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DFAD1-E27A-4F5D-AAB1-30D80C2D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A428-BA2A-41D7-AB44-00DA16F6FF2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E8314-2131-4493-B9FB-F9C87592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30E2-8596-4A16-8765-C0B7C9A6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96-C78B-49F2-9420-7D80BBC3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5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B147-8346-47AB-913E-1979377A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401B1-B324-4F91-8D05-F26365988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0CDB-4A24-4560-AE19-C14F18FE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A428-BA2A-41D7-AB44-00DA16F6FF2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4103-3F77-418F-B633-E0387AF9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7B93-523F-4B49-856C-573CAE81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96-C78B-49F2-9420-7D80BBC3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3372B-BF21-45B3-BD11-1C9F525BE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90F91-1866-4E81-A422-E76FDAC19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57A2B-53E6-43B5-9939-D5FCA1A0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A428-BA2A-41D7-AB44-00DA16F6FF2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DA80-E595-4968-93DA-8FD6D3C6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153B6-F125-4717-BDCE-C7A210EB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96-C78B-49F2-9420-7D80BBC3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01DE-994B-47E4-9507-E13E18D8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68CD-6D40-40B6-B3AE-B45F4CD1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867D6-F3B4-4F17-B537-C7611B05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A428-BA2A-41D7-AB44-00DA16F6FF2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B16B3-454E-4972-BB01-8842A9AA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0F5DB-DA4B-4094-AF33-2659A51B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96-C78B-49F2-9420-7D80BBC3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1830-8E59-4295-B442-08C30B7F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662A-9309-4D46-A2F8-65E909FC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7CCA4-EAB7-4CA4-8374-A3FCC740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A428-BA2A-41D7-AB44-00DA16F6FF2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2F04-5230-4606-B97B-AC60E09B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13B68-7A1E-4971-84EF-0BB62E2B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96-C78B-49F2-9420-7D80BBC3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8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25ED-13E7-437B-83EF-00450200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9E25-BCBA-49E9-9A77-55539D059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74B2A-A973-4249-A042-CC8A8D26D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9F05F-E8CE-4205-B9B6-A36464E8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A428-BA2A-41D7-AB44-00DA16F6FF2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1E9A6-850D-44EC-B93A-1DD5F263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275FD-B0EC-4DC8-A84A-A6BA1AB1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96-C78B-49F2-9420-7D80BBC3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5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377F-ABE5-4B7C-A07B-232D85D8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BF7F0-7BD8-49DF-8696-D68CBBE84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6A600-FB25-4C3D-A99D-2467201F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BEFB2-1671-452A-AA6C-A853B793F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F2A9F-EB08-462E-B7C3-C035F9B40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36452-FFED-4C21-93EF-944F7653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A428-BA2A-41D7-AB44-00DA16F6FF2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8D1D7-0032-47C6-88CF-4553E3FD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3767D-8341-4373-A15E-6494F860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96-C78B-49F2-9420-7D80BBC3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78E4-9E24-4B3E-87E9-895FF2C2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0F19D-C67C-4302-B7BC-E5475664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A428-BA2A-41D7-AB44-00DA16F6FF2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CCE9-147B-41C6-A722-EB398B59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2C22B-9389-4342-9A67-C0A1C4C6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96-C78B-49F2-9420-7D80BBC3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B3248-9B0A-4161-938F-8753DEE6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A428-BA2A-41D7-AB44-00DA16F6FF2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ECCC5-A526-4035-B350-DDAE3208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D1528-DE9A-465D-808A-11C9EDA7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96-C78B-49F2-9420-7D80BBC3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4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5C4B-8B36-40D9-9A97-528C6817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3F0-E869-4336-AC6B-13B4F29F2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AF8BA-F6B7-439F-B3C5-F4314B254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2507-295E-430D-814A-5B94E8CF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A428-BA2A-41D7-AB44-00DA16F6FF2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FAC3C-035A-4759-8384-7D941ED6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D4E1D-E8B1-4AFF-9041-19BD5BCA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96-C78B-49F2-9420-7D80BBC3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0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A105-26E2-4545-95EB-AFCB974C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225F3-9FDF-4E98-9F40-FF2A533F7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03996-359D-4F7C-8D08-82C818DB8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0DB9-7C0D-4A7B-8A22-66DBB151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A428-BA2A-41D7-AB44-00DA16F6FF2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A0B61-4D43-4E71-B377-5AE87323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A0245-88D1-46C6-832D-EDCEB2F4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A196-C78B-49F2-9420-7D80BBC3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95B34-7FED-42A1-9663-4BCDAB0A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96B41-01BA-40C1-9F8E-C84677147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E042-B36C-4DF6-A40F-0F99FC647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A428-BA2A-41D7-AB44-00DA16F6FF2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7371-F07B-432C-8049-AE059BC16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3C2AD-5086-4D73-A4C1-39693FEA4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A196-C78B-49F2-9420-7D80BBC3B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B0B9-79F4-47C6-B156-63BC96CB0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</a:t>
            </a:r>
            <a:br>
              <a:rPr lang="en-US" dirty="0"/>
            </a:br>
            <a:r>
              <a:rPr lang="en-US" dirty="0"/>
              <a:t>PLAGIARISM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1C113-A5F0-42A0-9DF8-4DC397B15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 FOUZIA GOREJA</a:t>
            </a:r>
          </a:p>
          <a:p>
            <a:r>
              <a:rPr lang="en-US" dirty="0"/>
              <a:t>ASSISTANT PROFESSOR (NUML)</a:t>
            </a:r>
          </a:p>
        </p:txBody>
      </p:sp>
    </p:spTree>
    <p:extLst>
      <p:ext uri="{BB962C8B-B14F-4D97-AF65-F5344CB8AC3E}">
        <p14:creationId xmlns:p14="http://schemas.microsoft.com/office/powerpoint/2010/main" val="256810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EA6A-6E5E-479C-847E-9B1E2F79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B383-C91D-40EC-BA74-6170B996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people think of plagiarism as </a:t>
            </a:r>
            <a:r>
              <a:rPr lang="en-US" b="1" dirty="0"/>
              <a:t>copying another's work or borrowing someone else's original ideas.</a:t>
            </a:r>
            <a:r>
              <a:rPr lang="en-US" dirty="0"/>
              <a:t> But terms like "copying" and "borrowing" can disguise the seriousness of the offense:</a:t>
            </a:r>
          </a:p>
          <a:p>
            <a:r>
              <a:rPr lang="en-US" b="1" dirty="0"/>
              <a:t>According to the Merriam-Webster online dictionary, to "plagiarize" means:</a:t>
            </a:r>
          </a:p>
          <a:p>
            <a:r>
              <a:rPr lang="en-US" dirty="0"/>
              <a:t>to steal and pass off (the ideas or words of another) as one's own</a:t>
            </a:r>
          </a:p>
          <a:p>
            <a:r>
              <a:rPr lang="en-US" dirty="0"/>
              <a:t>to use (another's production) without crediting the source</a:t>
            </a:r>
          </a:p>
          <a:p>
            <a:r>
              <a:rPr lang="en-US" dirty="0"/>
              <a:t>to commit literary theft</a:t>
            </a:r>
          </a:p>
          <a:p>
            <a:r>
              <a:rPr lang="en-US" dirty="0"/>
              <a:t>to present as new and </a:t>
            </a:r>
            <a:r>
              <a:rPr lang="en-US" b="1" dirty="0"/>
              <a:t>original an idea</a:t>
            </a:r>
            <a:r>
              <a:rPr lang="en-US" dirty="0"/>
              <a:t> or product derived from an existing source.</a:t>
            </a:r>
          </a:p>
          <a:p>
            <a:pPr marL="0" indent="0">
              <a:buNone/>
            </a:pPr>
            <a:r>
              <a:rPr lang="en-US" dirty="0"/>
              <a:t>In other words, plagiarism is an </a:t>
            </a:r>
            <a:r>
              <a:rPr lang="en-US" b="1" dirty="0"/>
              <a:t>act of fraud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6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18F8-6328-4606-969A-9D25BD59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D191-7E6C-4E68-99A3-4138AE5B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ru-RU" dirty="0">
                <a:ea typeface="ＭＳ Ｐゴシック" panose="020B0600070205080204" pitchFamily="34" charset="-128"/>
              </a:rPr>
              <a:t>“turning in someone else's work as your own</a:t>
            </a:r>
          </a:p>
          <a:p>
            <a:pPr>
              <a:spcAft>
                <a:spcPts val="600"/>
              </a:spcAft>
            </a:pPr>
            <a:r>
              <a:rPr lang="en-US" altLang="ru-RU" dirty="0">
                <a:ea typeface="ＭＳ Ｐゴシック" panose="020B0600070205080204" pitchFamily="34" charset="-128"/>
              </a:rPr>
              <a:t>copying words or ideas from someone else without giving credit</a:t>
            </a:r>
          </a:p>
          <a:p>
            <a:pPr>
              <a:spcAft>
                <a:spcPts val="600"/>
              </a:spcAft>
            </a:pPr>
            <a:r>
              <a:rPr lang="en-US" altLang="ru-RU" dirty="0">
                <a:ea typeface="ＭＳ Ｐゴシック" panose="020B0600070205080204" pitchFamily="34" charset="-128"/>
              </a:rPr>
              <a:t>failing to put a quotation in quotation marks “Faith, Unity, Discipline”</a:t>
            </a:r>
          </a:p>
          <a:p>
            <a:pPr>
              <a:spcAft>
                <a:spcPts val="600"/>
              </a:spcAft>
            </a:pPr>
            <a:r>
              <a:rPr lang="en-US" altLang="ru-RU" dirty="0">
                <a:ea typeface="ＭＳ Ｐゴシック" panose="020B0600070205080204" pitchFamily="34" charset="-128"/>
              </a:rPr>
              <a:t>giving incorrect information about the source of a quotation(original Words of author)</a:t>
            </a:r>
          </a:p>
          <a:p>
            <a:pPr>
              <a:spcAft>
                <a:spcPts val="600"/>
              </a:spcAft>
            </a:pPr>
            <a:r>
              <a:rPr lang="en-US" altLang="ru-RU" dirty="0">
                <a:ea typeface="ＭＳ Ｐゴシック" panose="020B0600070205080204" pitchFamily="34" charset="-128"/>
              </a:rPr>
              <a:t>change words but copying the sentence structure of a source without giving credit</a:t>
            </a:r>
          </a:p>
          <a:p>
            <a:pPr>
              <a:spcAft>
                <a:spcPts val="600"/>
              </a:spcAft>
            </a:pPr>
            <a:r>
              <a:rPr lang="en-US" altLang="ru-RU" dirty="0">
                <a:ea typeface="ＭＳ Ｐゴシック" panose="020B0600070205080204" pitchFamily="34" charset="-128"/>
              </a:rPr>
              <a:t>copying so many words or ideas from a source that it makes up most of your work, whether you give credit or not.”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4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6A79-5E6B-4D0E-A0D7-74CCFA63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Intentional/Unintentional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1AFB-19E5-4281-B10C-38AEA127D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6691B5-CDB6-4EC7-84F8-6D35E06D7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51" t="23828" r="14556" b="10997"/>
          <a:stretch/>
        </p:blipFill>
        <p:spPr>
          <a:xfrm>
            <a:off x="1378225" y="1974575"/>
            <a:ext cx="9859617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6495-7D24-4A93-9ADF-CBFA5C5B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423A-46C9-4058-9C41-ACF7F8DA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FA6E5-9DA5-4721-9F44-48AAFBC00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7" t="31102" r="8152" b="11672"/>
          <a:stretch/>
        </p:blipFill>
        <p:spPr>
          <a:xfrm>
            <a:off x="556592" y="490331"/>
            <a:ext cx="10641496" cy="66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1511-94EC-414B-BECE-BDFD42AE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PLAGIARIZE?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F26B-870C-420D-A4C7-D66DF227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ru-RU" sz="2600" dirty="0">
                <a:ea typeface="ＭＳ Ｐゴシック" panose="020B0600070205080204" pitchFamily="34" charset="-128"/>
              </a:rPr>
              <a:t>Lack of knowledge and skills</a:t>
            </a:r>
          </a:p>
          <a:p>
            <a:pPr lvl="1">
              <a:lnSpc>
                <a:spcPct val="80000"/>
              </a:lnSpc>
            </a:pPr>
            <a:r>
              <a:rPr lang="en-US" altLang="ru-RU" sz="1900" dirty="0">
                <a:ea typeface="ＭＳ Ｐゴシック" panose="020B0600070205080204" pitchFamily="34" charset="-128"/>
              </a:rPr>
              <a:t>Students are unaware of procedures for citation and paraphrasing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ru-RU" sz="1900" dirty="0">
                <a:ea typeface="ＭＳ Ｐゴシック" panose="020B0600070205080204" pitchFamily="34" charset="-128"/>
              </a:rPr>
              <a:t>	(</a:t>
            </a:r>
            <a:r>
              <a:rPr lang="en-US" altLang="ru-RU" sz="1900" dirty="0" err="1">
                <a:ea typeface="ＭＳ Ｐゴシック" panose="020B0600070205080204" pitchFamily="34" charset="-128"/>
              </a:rPr>
              <a:t>Estow</a:t>
            </a:r>
            <a:r>
              <a:rPr lang="en-US" altLang="ru-RU" sz="1900" dirty="0">
                <a:ea typeface="ＭＳ Ｐゴシック" panose="020B0600070205080204" pitchFamily="34" charset="-128"/>
              </a:rPr>
              <a:t>, Lawrence, &amp; Adams, 2011; Walker, 2008)</a:t>
            </a:r>
          </a:p>
          <a:p>
            <a:pPr>
              <a:lnSpc>
                <a:spcPct val="80000"/>
              </a:lnSpc>
            </a:pPr>
            <a:r>
              <a:rPr lang="en-US" altLang="ru-RU" sz="2600" dirty="0">
                <a:ea typeface="ＭＳ Ｐゴシック" panose="020B0600070205080204" pitchFamily="34" charset="-128"/>
              </a:rPr>
              <a:t>Authorial identity insecurities</a:t>
            </a:r>
          </a:p>
          <a:p>
            <a:pPr lvl="1">
              <a:lnSpc>
                <a:spcPct val="80000"/>
              </a:lnSpc>
            </a:pPr>
            <a:r>
              <a:rPr lang="en-US" altLang="ru-RU" sz="1900" dirty="0">
                <a:ea typeface="ＭＳ Ｐゴシック" panose="020B0600070205080204" pitchFamily="34" charset="-128"/>
              </a:rPr>
              <a:t>Students are insecure about sounding unimpressive (Ballantine &amp; </a:t>
            </a:r>
            <a:r>
              <a:rPr lang="en-US" altLang="ru-RU" sz="1900" dirty="0" err="1">
                <a:ea typeface="ＭＳ Ｐゴシック" panose="020B0600070205080204" pitchFamily="34" charset="-128"/>
              </a:rPr>
              <a:t>Larres</a:t>
            </a:r>
            <a:r>
              <a:rPr lang="en-US" altLang="ru-RU" sz="1900" dirty="0">
                <a:ea typeface="ＭＳ Ｐゴシック" panose="020B0600070205080204" pitchFamily="34" charset="-128"/>
              </a:rPr>
              <a:t>, 2012) </a:t>
            </a:r>
          </a:p>
          <a:p>
            <a:pPr>
              <a:lnSpc>
                <a:spcPct val="80000"/>
              </a:lnSpc>
            </a:pPr>
            <a:r>
              <a:rPr lang="en-US" altLang="ru-RU" sz="2600" dirty="0">
                <a:ea typeface="ＭＳ Ｐゴシック" panose="020B0600070205080204" pitchFamily="34" charset="-128"/>
              </a:rPr>
              <a:t>Cultural differences</a:t>
            </a:r>
          </a:p>
          <a:p>
            <a:pPr lvl="1">
              <a:lnSpc>
                <a:spcPct val="80000"/>
              </a:lnSpc>
            </a:pPr>
            <a:r>
              <a:rPr lang="en-US" altLang="ru-RU" sz="1900" dirty="0">
                <a:ea typeface="ＭＳ Ｐゴシック" panose="020B0600070205080204" pitchFamily="34" charset="-128"/>
              </a:rPr>
              <a:t>Martin (2012) found that individualist-oriented students were more likely to plagiarize (Western culture is more individualist)</a:t>
            </a:r>
          </a:p>
          <a:p>
            <a:pPr>
              <a:lnSpc>
                <a:spcPct val="80000"/>
              </a:lnSpc>
            </a:pPr>
            <a:r>
              <a:rPr lang="en-US" altLang="ru-RU" sz="2600" dirty="0">
                <a:ea typeface="ＭＳ Ｐゴシック" panose="020B0600070205080204" pitchFamily="34" charset="-128"/>
              </a:rPr>
              <a:t>Cognitive(thinking pattern) issues</a:t>
            </a:r>
          </a:p>
          <a:p>
            <a:pPr lvl="1">
              <a:lnSpc>
                <a:spcPct val="80000"/>
              </a:lnSpc>
            </a:pPr>
            <a:r>
              <a:rPr lang="en-US" altLang="ru-RU" sz="1900" dirty="0">
                <a:ea typeface="ＭＳ Ｐゴシック" panose="020B0600070205080204" pitchFamily="34" charset="-128"/>
              </a:rPr>
              <a:t>Students do not perceive what they are doing as unethical (Walker, 2008)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8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9F72-98E1-4DB0-8A00-8787B5E3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the two scenarios and select which one is considered plagiarism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70C6-53DD-4EEF-90EB-7E4F9D052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 student makes an appointment with the family physician in order to get information about the common cold. The helpful doctor gives the student brochures about causation and treatment. The student </a:t>
            </a:r>
            <a:r>
              <a:rPr lang="en-US" b="1" dirty="0"/>
              <a:t>uses quotations from the brochures and cites the source material. </a:t>
            </a:r>
          </a:p>
          <a:p>
            <a:r>
              <a:rPr lang="en-US" dirty="0"/>
              <a:t>2. Sara's mother has downloaded an article from the Internet on the market in Korea for computers. Sara uses the information from the article in a report for her Science class. She has lost the original article and does not remember the source. </a:t>
            </a:r>
            <a:r>
              <a:rPr lang="en-US" b="1" dirty="0"/>
              <a:t>She does not cite the article in her notes.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2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06F5-80B4-4005-92A3-EA1EE041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Avoiding 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E869-BFB9-4A42-BE44-C3D85C62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cases of plagiarism can be avoided, however,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by citing/quoting sources. IEEE CITATION STYLE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Simply acknowledging that certain material has been borrowed and providing your audience with the information necessary to find that source is usually enough to prevent plagiarism</a:t>
            </a:r>
          </a:p>
          <a:p>
            <a:r>
              <a:rPr lang="en-US" dirty="0"/>
              <a:t>By </a:t>
            </a:r>
            <a:r>
              <a:rPr lang="en-US" b="1" dirty="0"/>
              <a:t>paraphrasing </a:t>
            </a:r>
            <a:r>
              <a:rPr lang="en-US" dirty="0"/>
              <a:t>(using your own words (synonyms) and sentence structure)</a:t>
            </a:r>
          </a:p>
          <a:p>
            <a:r>
              <a:rPr lang="en-US" dirty="0"/>
              <a:t>By </a:t>
            </a:r>
            <a:r>
              <a:rPr lang="en-US" b="1" dirty="0"/>
              <a:t>summarizing </a:t>
            </a:r>
            <a:r>
              <a:rPr lang="en-US" dirty="0"/>
              <a:t>( picking main idea and writing briefly on the text)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5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489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UNDERSTANDING PLAGIARISM</vt:lpstr>
      <vt:lpstr>PERSISTENT PLAGIARISM</vt:lpstr>
      <vt:lpstr>Cont.…</vt:lpstr>
      <vt:lpstr>Intentional/Unintentional</vt:lpstr>
      <vt:lpstr>PowerPoint Presentation</vt:lpstr>
      <vt:lpstr>WHY PLAGIARIZE?</vt:lpstr>
      <vt:lpstr>Read the two scenarios and select which one is considered plagiarism</vt:lpstr>
      <vt:lpstr>Avoiding Plagiarism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PLAGIARISM</dc:title>
  <dc:creator>Ienovo</dc:creator>
  <cp:lastModifiedBy>Microsoft Office User</cp:lastModifiedBy>
  <cp:revision>24</cp:revision>
  <dcterms:created xsi:type="dcterms:W3CDTF">2020-08-16T08:34:40Z</dcterms:created>
  <dcterms:modified xsi:type="dcterms:W3CDTF">2021-10-29T04:09:14Z</dcterms:modified>
</cp:coreProperties>
</file>