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69" r:id="rId9"/>
    <p:sldId id="260" r:id="rId10"/>
    <p:sldId id="270" r:id="rId11"/>
    <p:sldId id="261" r:id="rId12"/>
    <p:sldId id="262" r:id="rId13"/>
    <p:sldId id="263" r:id="rId14"/>
    <p:sldId id="264" r:id="rId15"/>
    <p:sldId id="265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E7E2-7B0F-9E4F-824B-8B9D6567D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9C480-FBB6-EB40-A1B1-93A319459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0F18-180A-BF46-BC02-484F2A5C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E906-21D1-704F-AEA5-798A9A10033B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C4238-C478-984E-B573-3054791C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27F9-EE32-4F48-BEDD-927AA37B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45A4-AE17-1B42-8167-1A655F7DDB5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6018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827F-01EE-614D-B691-D4724052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B9417-A4F5-BE48-91D3-022012261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0CCC5-06A3-C044-855A-B6F3E567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E906-21D1-704F-AEA5-798A9A10033B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D67F-6B3C-674C-A9AA-309A94D2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43564-6FA3-1345-BDAA-5F45C45B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45A4-AE17-1B42-8167-1A655F7DDB5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288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5801F-4FE7-F349-8AE5-1B565CFB3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D4BF0-6313-3A4F-B365-96EF5FA0D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E9BD8-7F7D-9443-BA5E-EAA5F1A6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E906-21D1-704F-AEA5-798A9A10033B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2301B-0A54-F045-9274-1016F289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D9D88-7937-6E40-8040-DEA1DDC0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45A4-AE17-1B42-8167-1A655F7DDB5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078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8257-BE19-A145-9347-2E02CC0F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E199-6BAC-6A4C-9C9E-42B26A925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D65E-1D94-3E46-937D-CADC8242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E906-21D1-704F-AEA5-798A9A10033B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D104-B366-1443-9FAB-9071DF8F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27DC8-6771-2B4A-A654-AE8F9902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45A4-AE17-1B42-8167-1A655F7DDB5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9238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7A14-5EB2-AE41-A19C-C6118889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D52C2-3E78-C148-B6E8-D30236C86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8610C-3ABC-8D43-A02E-821B909F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E906-21D1-704F-AEA5-798A9A10033B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23EA4-3286-F64A-9615-8FA8781C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C9E4-72E5-634A-BCF8-62300D8C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45A4-AE17-1B42-8167-1A655F7DDB5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614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DF59-287A-EE45-9729-C63F6008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2CE5-E962-7443-A709-1C4872075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DDDE-75DE-B74C-B94B-E49081953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B558F-07AF-2A4F-869B-C3795149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E906-21D1-704F-AEA5-798A9A10033B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57A92-FF4C-334D-A4E3-0CBC7E9B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35B0A-F3AE-3E4C-A5B5-DB6FB825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45A4-AE17-1B42-8167-1A655F7DDB5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81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AE6A-2888-6549-9B22-DF4F3691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44236-A47A-2148-9BA0-B06337ED4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ECE54-7299-E941-A77D-00857219D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99A77-1C30-2A47-AB02-D84006F11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2474D-0208-D043-9FFF-B7744FCB5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D2652-2DED-9541-BAF4-B39682BF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E906-21D1-704F-AEA5-798A9A10033B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1EF2D-D1C4-0D4E-8A80-9234D7B1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96C5C-5633-EB4A-9637-4058498F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45A4-AE17-1B42-8167-1A655F7DDB5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425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8B1C-590C-E549-ABCD-397FABC5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ADBD2-5AF2-8649-87B2-16EDC320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E906-21D1-704F-AEA5-798A9A10033B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5C287-919E-5B44-BD07-B923D038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BEEC4-94C0-BF4B-93BD-2D685D24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45A4-AE17-1B42-8167-1A655F7DDB5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34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5095C-0D41-C84F-9B5E-CF8F70C8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E906-21D1-704F-AEA5-798A9A10033B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F4C8E-0192-4141-AC5F-E507DBD5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9CB38-63C4-874F-8183-013560A2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45A4-AE17-1B42-8167-1A655F7DDB5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0850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562D-B6F2-454F-8102-95AE6996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0964E-DA81-A248-A721-3F2D5E21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68118-60EA-DE46-B5EA-80691253D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24D22-F51B-844C-9D96-1C827483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E906-21D1-704F-AEA5-798A9A10033B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B5D45-60B5-C14C-B943-AB0DDC06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BFA35-9BD2-CA4F-A5D9-C3390AE7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45A4-AE17-1B42-8167-1A655F7DDB5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6738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03B4-8642-7044-8E8E-6A45E906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37653-0004-E34B-95CA-4B3B2468D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B1B0E-1E5E-8E46-9C0E-D22F2D7BA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2CC29-81FF-7A47-BCEC-F2E68FF2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E906-21D1-704F-AEA5-798A9A10033B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6E409-1CAE-704A-8BF7-4D85776F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FAA90-520C-B14B-9BF7-E3DB74C2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45A4-AE17-1B42-8167-1A655F7DDB5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3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AF35C-D324-9C49-BEC3-0BD14F6D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E99CB-3853-A641-A234-5D8C7BB91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325EC-0A32-2F49-92BB-A23521831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AE906-21D1-704F-AEA5-798A9A10033B}" type="datetimeFigureOut">
              <a:rPr lang="en-PK" smtClean="0"/>
              <a:t>25/10/2021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E0BC8-75D5-9246-BC39-E5D8227B4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B0C5E-96B8-C441-A9CA-F2D100998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B45A4-AE17-1B42-8167-1A655F7DDB5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0984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.slidesharecdn.com/proposalwritingfinal-110925101013-phpapp01/95/proposal-writing-final-37-728.jpg?cb=131694554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.slidesharecdn.com/51a39a21-67e3-46fe-ae87-0a12e8fd2624-160418174759/95/how-to-write-writing-proposalppt-29-638.jpg?cb=146100174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.slidesharecdn.com/51a39a21-67e3-46fe-ae87-0a12e8fd2624-160418174759/95/how-to-write-writing-proposalppt-12-638.jpg?cb=146100174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0ABD-47F7-D549-9970-C72017AEB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/>
              <a:t>PROPOSAL WRITING II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308BA-5AEF-8544-9189-85741286B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 dirty="0"/>
          </a:p>
          <a:p>
            <a:r>
              <a:rPr lang="en-PK" sz="3200" dirty="0"/>
              <a:t>Fouzia Jamal </a:t>
            </a:r>
          </a:p>
          <a:p>
            <a:r>
              <a:rPr lang="en-PK" sz="3200" dirty="0"/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80558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524A-0783-814D-87CC-55E3B766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Significance/Implications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7A2E-6503-EE42-9CA0-82567878F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Discuss the methodological, substantive, and/or theoretical contribution. </a:t>
            </a:r>
          </a:p>
          <a:p>
            <a:r>
              <a:rPr lang="en-PK" dirty="0"/>
              <a:t> State the practical and/or theoretical importance of the problem and/or objectives of your study. </a:t>
            </a:r>
          </a:p>
          <a:p>
            <a:r>
              <a:rPr lang="en-PK" dirty="0"/>
              <a:t> Explain the usefulness or benefits of the study to both the outside world and the research community.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139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0345-21F8-0A46-BEE7-9AB1D99C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Proposal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8DC04-5CF4-A94F-90C1-D5555E55D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Cover page </a:t>
            </a:r>
          </a:p>
          <a:p>
            <a:r>
              <a:rPr lang="en-PK" dirty="0"/>
              <a:t>Summary or abstract </a:t>
            </a:r>
          </a:p>
          <a:p>
            <a:r>
              <a:rPr lang="en-PK" dirty="0"/>
              <a:t>Problem statement/needs assessment </a:t>
            </a:r>
          </a:p>
          <a:p>
            <a:r>
              <a:rPr lang="en-PK" dirty="0"/>
              <a:t>Goals and objectives/specific aims </a:t>
            </a:r>
          </a:p>
          <a:p>
            <a:r>
              <a:rPr lang="en-PK" dirty="0"/>
              <a:t>Methodology/research plan/management Qualifications/resources/technical plan </a:t>
            </a:r>
          </a:p>
          <a:p>
            <a:r>
              <a:rPr lang="en-PK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0930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2B12-F7E8-724E-B10D-5BD6347F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F8D4-E87C-3245-8850-A19AA7E33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PK" dirty="0"/>
              <a:t>Bibliography (Include a working bibliography of key texts that inform your study and methodology.) </a:t>
            </a:r>
          </a:p>
          <a:p>
            <a:r>
              <a:rPr lang="en-PK" dirty="0"/>
              <a:t>Your appendices may include Experiment Diagrams, table, computer program etc. </a:t>
            </a:r>
          </a:p>
          <a:p>
            <a:r>
              <a:rPr lang="en-PK" dirty="0"/>
              <a:t> Both bibliographies and required appendices tend to be discipline-specific</a:t>
            </a:r>
          </a:p>
          <a:p>
            <a:r>
              <a:rPr lang="en-PK" dirty="0"/>
              <a:t>It refers to a descriptive list of sources which have been consulted to write an article or a report. Information for bibliographies is taken right from the source. It includes all the sources- books, journals, magazines, websites, articles etc. </a:t>
            </a:r>
          </a:p>
          <a:p>
            <a:r>
              <a:rPr lang="en-PK" dirty="0"/>
              <a:t>Organized alphabetically listing the authors name in the reverse order. IEEE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2126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0D7A-EC5C-1F40-AD24-0424372D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Consistent type-style (Editing)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A210-1655-D34C-B871-F9611A957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Is the copying high-quality? </a:t>
            </a:r>
          </a:p>
          <a:p>
            <a:r>
              <a:rPr lang="en-PK" dirty="0"/>
              <a:t>Did you narrate footnote ?</a:t>
            </a:r>
          </a:p>
          <a:p>
            <a:r>
              <a:rPr lang="en-PK" dirty="0"/>
              <a:t> Did you use color coding? </a:t>
            </a:r>
          </a:p>
          <a:p>
            <a:r>
              <a:rPr lang="en-PK" dirty="0"/>
              <a:t>Did you avoid unnecessary charts, tables, diagrams? </a:t>
            </a:r>
          </a:p>
          <a:p>
            <a:r>
              <a:rPr lang="en-PK" dirty="0"/>
              <a:t>Is the binding neat and attractive?</a:t>
            </a:r>
          </a:p>
          <a:p>
            <a:r>
              <a:rPr lang="en-PK" dirty="0"/>
              <a:t>Has it been reviewed for spelling/grammar/diction? </a:t>
            </a:r>
          </a:p>
          <a:p>
            <a:r>
              <a:rPr lang="en-PK" dirty="0"/>
              <a:t>Is the typing accurate? </a:t>
            </a:r>
          </a:p>
          <a:p>
            <a:r>
              <a:rPr lang="en-PK" dirty="0"/>
              <a:t>Are the section-headings clear and consistent in format?</a:t>
            </a:r>
          </a:p>
        </p:txBody>
      </p:sp>
    </p:spTree>
    <p:extLst>
      <p:ext uri="{BB962C8B-B14F-4D97-AF65-F5344CB8AC3E}">
        <p14:creationId xmlns:p14="http://schemas.microsoft.com/office/powerpoint/2010/main" val="235355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DCEC-39D5-F94B-8945-01B0BF77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Key Points to Remember </a:t>
            </a:r>
            <a:br>
              <a:rPr lang="en-PK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817A-5579-F446-9048-B807F7F2A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PK" dirty="0"/>
              <a:t>Project planning is key Project should fit overall goals or plan </a:t>
            </a:r>
          </a:p>
          <a:p>
            <a:pPr lvl="0"/>
            <a:r>
              <a:rPr lang="en-PK" dirty="0"/>
              <a:t>Place your project in context of the other work in the field </a:t>
            </a:r>
          </a:p>
          <a:p>
            <a:pPr lvl="0"/>
            <a:r>
              <a:rPr lang="en-PK" dirty="0"/>
              <a:t>Discuss your expected results </a:t>
            </a:r>
          </a:p>
          <a:p>
            <a:pPr lvl="0"/>
            <a:r>
              <a:rPr lang="en-PK" dirty="0"/>
              <a:t>Anticipate problems in the project and propose alternative strategies </a:t>
            </a:r>
          </a:p>
          <a:p>
            <a:pPr lvl="0"/>
            <a:r>
              <a:rPr lang="en-PK" dirty="0"/>
              <a:t>Write with reviewers’ in mind </a:t>
            </a:r>
          </a:p>
        </p:txBody>
      </p:sp>
    </p:spTree>
    <p:extLst>
      <p:ext uri="{BB962C8B-B14F-4D97-AF65-F5344CB8AC3E}">
        <p14:creationId xmlns:p14="http://schemas.microsoft.com/office/powerpoint/2010/main" val="3964534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6382-588C-7844-85D4-2BC7CA97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Common Reasons for Rejection </a:t>
            </a:r>
            <a:br>
              <a:rPr lang="en-PK" dirty="0"/>
            </a:br>
            <a:r>
              <a:rPr lang="en-PK" dirty="0"/>
              <a:t>Mechanical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59CE-1BC3-DE46-8485-CB3AA6EE7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K" dirty="0"/>
              <a:t>- Submission deadline not met –</a:t>
            </a:r>
          </a:p>
          <a:p>
            <a:pPr lvl="0"/>
            <a:r>
              <a:rPr lang="en-PK" dirty="0"/>
              <a:t> Guidelines not followed exactly –</a:t>
            </a:r>
          </a:p>
          <a:p>
            <a:pPr lvl="0"/>
            <a:r>
              <a:rPr lang="en-PK" dirty="0"/>
              <a:t> Incomplete or unclear descriptions of one or more elements – </a:t>
            </a:r>
          </a:p>
          <a:p>
            <a:pPr lvl="0"/>
            <a:r>
              <a:rPr lang="en-PK" dirty="0"/>
              <a:t>Highly partisan positions on issues – </a:t>
            </a:r>
          </a:p>
          <a:p>
            <a:pPr lvl="0"/>
            <a:r>
              <a:rPr lang="en-PK" dirty="0"/>
              <a:t>Poor writing quality - Carelessness and inattention to detail</a:t>
            </a:r>
          </a:p>
          <a:p>
            <a:pPr marL="0" indent="0">
              <a:buNone/>
            </a:pPr>
            <a:r>
              <a:rPr lang="en-PK" dirty="0">
                <a:hlinkClick r:id="rId2" tooltip="Reasons for Rejection continued Methodological Reasons - La..."/>
              </a:rPr>
              <a:t> </a:t>
            </a:r>
            <a:r>
              <a:rPr lang="en-PK" dirty="0"/>
              <a:t>Reasons for Rejection continued Methodological Reasons - Lack of originality - Methodology unsuited to purpose Personnel Reasons - Unfamiliarity with field - Unqualified to perform work.</a:t>
            </a:r>
          </a:p>
        </p:txBody>
      </p:sp>
    </p:spTree>
    <p:extLst>
      <p:ext uri="{BB962C8B-B14F-4D97-AF65-F5344CB8AC3E}">
        <p14:creationId xmlns:p14="http://schemas.microsoft.com/office/powerpoint/2010/main" val="2310499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1B53-6407-1742-915D-6C345E6C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Style Considerations of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8884-0CB4-704F-A703-A566BEF0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PK" b="1" dirty="0"/>
              <a:t>Length</a:t>
            </a:r>
            <a:r>
              <a:rPr lang="en-PK" dirty="0"/>
              <a:t> (Most are roughly 5 to 6 pages, but they can be much longer.) </a:t>
            </a:r>
          </a:p>
          <a:p>
            <a:pPr lvl="0"/>
            <a:r>
              <a:rPr lang="en-PK" b="1" dirty="0"/>
              <a:t>Tone</a:t>
            </a:r>
            <a:r>
              <a:rPr lang="en-PK" dirty="0"/>
              <a:t> </a:t>
            </a:r>
          </a:p>
          <a:p>
            <a:pPr lvl="0"/>
            <a:r>
              <a:rPr lang="en-PK" dirty="0"/>
              <a:t>When conveying your attitude in your writing: Try to strike a consistently confident tone.</a:t>
            </a:r>
          </a:p>
          <a:p>
            <a:pPr lvl="0"/>
            <a:r>
              <a:rPr lang="en-PK" dirty="0"/>
              <a:t> Avoid an apologetic or arrogant tone.</a:t>
            </a:r>
          </a:p>
          <a:p>
            <a:pPr lvl="0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99684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BB14-2963-6241-B103-43B73D0A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Style Considerations:Coherence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EE55-9D2B-4745-A644-13D02DEEA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K" dirty="0"/>
              <a:t>Move from “old” information to “new” information. </a:t>
            </a:r>
          </a:p>
          <a:p>
            <a:pPr lvl="0"/>
            <a:r>
              <a:rPr lang="en-PK" dirty="0"/>
              <a:t> Put the most important information at the end of the sentence. </a:t>
            </a:r>
          </a:p>
          <a:p>
            <a:pPr lvl="0"/>
            <a:r>
              <a:rPr lang="en-PK" dirty="0"/>
              <a:t>Keep the subject and verb together. </a:t>
            </a:r>
          </a:p>
          <a:p>
            <a:pPr lvl="0"/>
            <a:r>
              <a:rPr lang="en-PK" dirty="0"/>
              <a:t>Start sentences with short, easily understood phrases. </a:t>
            </a:r>
          </a:p>
          <a:p>
            <a:pPr lvl="0"/>
            <a:r>
              <a:rPr lang="en-PK" dirty="0"/>
              <a:t>Use “stock” transitional phrases. </a:t>
            </a:r>
          </a:p>
          <a:p>
            <a:pPr lvl="0"/>
            <a:r>
              <a:rPr lang="en-PK" dirty="0"/>
              <a:t>Use pronouns and/or recycling.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90673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6561-5EE2-1E40-B580-2C22ACEB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Style Considerations:Voice and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1ABC4-1179-1B49-B1B3-CEAB5EF80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PK" b="1" dirty="0"/>
              <a:t>Voice</a:t>
            </a:r>
            <a:r>
              <a:rPr lang="en-PK" dirty="0"/>
              <a:t> : Active: I will conduct the bulk of the research during the six-month fieldwork period. </a:t>
            </a:r>
          </a:p>
          <a:p>
            <a:pPr lvl="0"/>
            <a:r>
              <a:rPr lang="en-PK" dirty="0"/>
              <a:t>Passive: The bulk of the research will be conducted during fieldwork. </a:t>
            </a:r>
            <a:r>
              <a:rPr lang="en-PK" b="1" dirty="0"/>
              <a:t>Reasons to use Passive Voice</a:t>
            </a:r>
            <a:r>
              <a:rPr lang="en-PK" dirty="0"/>
              <a:t>:</a:t>
            </a:r>
          </a:p>
          <a:p>
            <a:pPr lvl="0"/>
            <a:r>
              <a:rPr lang="en-PK" dirty="0"/>
              <a:t> Your field may prefer its use, especially in describing research design and experimental activities.</a:t>
            </a:r>
          </a:p>
          <a:p>
            <a:pPr lvl="0"/>
            <a:r>
              <a:rPr lang="en-PK" dirty="0"/>
              <a:t> You need to defend consistency from sentence to sentence.</a:t>
            </a:r>
          </a:p>
          <a:p>
            <a:pPr marL="0" lvl="0" indent="0">
              <a:buNone/>
            </a:pPr>
            <a:r>
              <a:rPr lang="en-PK" dirty="0">
                <a:hlinkClick r:id="rId2" tooltip="Visual Aids&#10;● Incorporate charts, graphs, diagrams,&#10;illustr..."/>
              </a:rPr>
              <a:t> </a:t>
            </a:r>
            <a:r>
              <a:rPr lang="en-PK" b="1" dirty="0"/>
              <a:t>Visual Aids </a:t>
            </a:r>
          </a:p>
          <a:p>
            <a:pPr marL="0" lvl="0" indent="0">
              <a:buNone/>
            </a:pPr>
            <a:r>
              <a:rPr lang="en-PK" dirty="0"/>
              <a:t>Incorporate charts, graphs, diagrams, illustrations, etc., wherever possible, permissible, or practical.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7066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5B6E-81A7-D34D-B345-6723DF5C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000"/>
            <a:ext cx="10515600" cy="1325563"/>
          </a:xfrm>
        </p:spPr>
        <p:txBody>
          <a:bodyPr/>
          <a:lstStyle/>
          <a:p>
            <a:r>
              <a:rPr lang="en-PK" b="1" dirty="0"/>
              <a:t>Important preparatory Q,S </a:t>
            </a:r>
            <a:br>
              <a:rPr lang="en-PK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17B3D-6AC1-4247-8720-445A4ECBF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WHAT you are proposing?</a:t>
            </a:r>
            <a:r>
              <a:rPr lang="en-PK" dirty="0">
                <a:effectLst/>
              </a:rPr>
              <a:t> </a:t>
            </a:r>
          </a:p>
          <a:p>
            <a:r>
              <a:rPr lang="en-PK" dirty="0"/>
              <a:t>HOW you plan to do it</a:t>
            </a:r>
            <a:r>
              <a:rPr lang="en-PK" dirty="0">
                <a:effectLst/>
              </a:rPr>
              <a:t> ?</a:t>
            </a:r>
          </a:p>
          <a:p>
            <a:r>
              <a:rPr lang="en-PK" dirty="0"/>
              <a:t>WHEN you plan to do it</a:t>
            </a:r>
            <a:r>
              <a:rPr lang="en-PK" dirty="0">
                <a:effectLst/>
              </a:rPr>
              <a:t> ?</a:t>
            </a:r>
          </a:p>
          <a:p>
            <a:r>
              <a:rPr lang="en-PK" dirty="0"/>
              <a:t>Abstract: Provide a brief (100-150 word) overview of the proposal </a:t>
            </a:r>
          </a:p>
          <a:p>
            <a:r>
              <a:rPr lang="en-PK" dirty="0"/>
              <a:t>Summarize important elements (Introduction, Statement of the Problem, Background of the Study, Research Questions, and Methods and Procedures).</a:t>
            </a:r>
          </a:p>
          <a:p>
            <a:endParaRPr lang="en-PK" dirty="0">
              <a:effectLst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5684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1481-E22B-5B4F-A6CF-5D413068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E021C-7364-2C4A-8149-88E52E4C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K" dirty="0"/>
              <a:t>The INTRODUCTION presents and summarizes the problem you intend to solve and your solution to that problem, including the benefits the reader/group will receive from the solution and the cost of that solution.</a:t>
            </a:r>
          </a:p>
        </p:txBody>
      </p:sp>
    </p:spTree>
    <p:extLst>
      <p:ext uri="{BB962C8B-B14F-4D97-AF65-F5344CB8AC3E}">
        <p14:creationId xmlns:p14="http://schemas.microsoft.com/office/powerpoint/2010/main" val="307673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52EA-C06D-6745-ABA3-851AF983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Introduction/Background </a:t>
            </a:r>
            <a:br>
              <a:rPr lang="en-PK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D9E1C-D91D-7641-9549-AA4DD8154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Establish the general subject area . </a:t>
            </a:r>
          </a:p>
          <a:p>
            <a:r>
              <a:rPr lang="en-PK" dirty="0"/>
              <a:t>Describe the broad foundations of your study - provide adequate background for readers. </a:t>
            </a:r>
          </a:p>
          <a:p>
            <a:r>
              <a:rPr lang="en-PK" dirty="0"/>
              <a:t>Indicate the general scope of your project. </a:t>
            </a:r>
          </a:p>
          <a:p>
            <a:r>
              <a:rPr lang="en-PK" dirty="0"/>
              <a:t>Provide an overview of the sections that will appear in your proposal (optional). </a:t>
            </a:r>
          </a:p>
          <a:p>
            <a:r>
              <a:rPr lang="en-PK" dirty="0"/>
              <a:t>Engage the readers.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9697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9CAA-1159-5C4C-9F44-DC4DE034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FD7A-E764-6B42-BCED-D9C150921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The BODY of the proposal should explain the complete details of the solution: how the job will be done, broken into separate tasks; what method will be used to do it, including the equipment, material, and personnel that would be required; when the work will begin; and, when the job will be completed. It should also present a detailed cost breakdown for the entire job.</a:t>
            </a:r>
          </a:p>
          <a:p>
            <a:r>
              <a:rPr lang="en-PK" dirty="0"/>
              <a:t>Includes Statement of the Problem, Proposed Solution(s), Program of Implementation,</a:t>
            </a:r>
          </a:p>
        </p:txBody>
      </p:sp>
    </p:spTree>
    <p:extLst>
      <p:ext uri="{BB962C8B-B14F-4D97-AF65-F5344CB8AC3E}">
        <p14:creationId xmlns:p14="http://schemas.microsoft.com/office/powerpoint/2010/main" val="117021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062A-D47D-7F45-97E8-0E3E4F92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Statement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4C43F-3060-7049-A236-66C028C0F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PK" dirty="0"/>
              <a:t> Answer the question: “What is the gap that needs to be filled?” and/or “What is the problem that needs to be solved?” State the problem clearly early in a </a:t>
            </a:r>
            <a:r>
              <a:rPr lang="en-PK" b="1" dirty="0"/>
              <a:t>paragraph.</a:t>
            </a:r>
          </a:p>
          <a:p>
            <a:pPr lvl="0"/>
            <a:r>
              <a:rPr lang="en-PK" dirty="0"/>
              <a:t> Limit the variables you address in stating your problem. </a:t>
            </a:r>
          </a:p>
          <a:p>
            <a:pPr lvl="0"/>
            <a:r>
              <a:rPr lang="en-PK" dirty="0"/>
              <a:t>Consider bordering the problem as a question.</a:t>
            </a:r>
          </a:p>
          <a:p>
            <a:pPr marL="0" lvl="0" indent="0">
              <a:buNone/>
            </a:pPr>
            <a:r>
              <a:rPr lang="en-PK" dirty="0">
                <a:hlinkClick r:id="rId2" tooltip="Purpose/Aims/Rationale/Research Questions&#10;● Explain the goa..."/>
              </a:rPr>
              <a:t> 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9646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6307-AE85-874D-A93C-884E2F8F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Purpose/Aims/Rationale/Research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91F44-FD50-CD4B-A483-E0BBCF89F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PK" dirty="0"/>
              <a:t>Explain the goals and objectives of the study. </a:t>
            </a:r>
          </a:p>
          <a:p>
            <a:pPr lvl="0"/>
            <a:r>
              <a:rPr lang="en-PK" dirty="0"/>
              <a:t>Show the original contributions of your study (Optional).</a:t>
            </a:r>
          </a:p>
          <a:p>
            <a:pPr lvl="0"/>
            <a:r>
              <a:rPr lang="en-PK" dirty="0"/>
              <a:t>Provide a more detailed account of the points summarized in the introduction. </a:t>
            </a:r>
          </a:p>
          <a:p>
            <a:pPr lvl="0"/>
            <a:r>
              <a:rPr lang="en-PK" dirty="0"/>
              <a:t>Include a justification (rationale) for the study. </a:t>
            </a:r>
          </a:p>
          <a:p>
            <a:pPr lvl="0"/>
            <a:r>
              <a:rPr lang="en-PK" dirty="0"/>
              <a:t>Be clear about </a:t>
            </a:r>
            <a:r>
              <a:rPr lang="en-PK" b="1" dirty="0"/>
              <a:t>what your study will not address.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3680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5628-053A-C34F-AC6E-C3C6E6D3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02D2-AFB7-E54D-BEA1-762CD08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Break down your methodology into subsections. </a:t>
            </a:r>
          </a:p>
          <a:p>
            <a:r>
              <a:rPr lang="en-PK" dirty="0"/>
              <a:t> In the Engineering, may include subjects, design, apparatus, instrumentation, process, analysis, etc.</a:t>
            </a:r>
          </a:p>
          <a:p>
            <a:r>
              <a:rPr lang="en-PK" dirty="0"/>
              <a:t> Remember that your methods section may also require supporting literature. </a:t>
            </a:r>
          </a:p>
          <a:p>
            <a:r>
              <a:rPr lang="en-PK" dirty="0"/>
              <a:t>Anticipate and prevent the audience’s methodological concerns. Acknowledge major problems. </a:t>
            </a:r>
          </a:p>
          <a:p>
            <a:r>
              <a:rPr lang="en-PK" dirty="0"/>
              <a:t> Justify your approach by showing how benefits balance potential problems</a:t>
            </a:r>
          </a:p>
        </p:txBody>
      </p:sp>
    </p:spTree>
    <p:extLst>
      <p:ext uri="{BB962C8B-B14F-4D97-AF65-F5344CB8AC3E}">
        <p14:creationId xmlns:p14="http://schemas.microsoft.com/office/powerpoint/2010/main" val="96300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0010-8738-404C-BF01-82C1C874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06C61-C5F5-4443-8010-8FC2C342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The CONCLUSION should emphasize the benefits that the reader will realize from your solution to the problem and should urge the reader to action. </a:t>
            </a:r>
          </a:p>
          <a:p>
            <a:r>
              <a:rPr lang="en-PK" dirty="0"/>
              <a:t>It should be encouraging, confident and assertive in tone. </a:t>
            </a:r>
          </a:p>
          <a:p>
            <a:r>
              <a:rPr lang="en-PK" dirty="0"/>
              <a:t>Facts must lead logically and inevitably to the conclusion and/or the solution presented. </a:t>
            </a:r>
          </a:p>
          <a:p>
            <a:r>
              <a:rPr lang="en-PK" dirty="0"/>
              <a:t>Evidence should be given in a descending order of importance , beginning with the most important evidence  and ending with the least important.</a:t>
            </a:r>
          </a:p>
        </p:txBody>
      </p:sp>
    </p:spTree>
    <p:extLst>
      <p:ext uri="{BB962C8B-B14F-4D97-AF65-F5344CB8AC3E}">
        <p14:creationId xmlns:p14="http://schemas.microsoft.com/office/powerpoint/2010/main" val="317459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3160</TotalTime>
  <Words>1080</Words>
  <Application>Microsoft Macintosh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PROPOSAL WRITING II</vt:lpstr>
      <vt:lpstr>Important preparatory Q,S  </vt:lpstr>
      <vt:lpstr>STRUCTURE</vt:lpstr>
      <vt:lpstr>Introduction/Background  </vt:lpstr>
      <vt:lpstr>BODY</vt:lpstr>
      <vt:lpstr>Statement of the Problem</vt:lpstr>
      <vt:lpstr>Purpose/Aims/Rationale/Research Questions</vt:lpstr>
      <vt:lpstr>METHODOLOGY</vt:lpstr>
      <vt:lpstr>CONCLUSION</vt:lpstr>
      <vt:lpstr>Significance/Implications</vt:lpstr>
      <vt:lpstr>Proposal Elements</vt:lpstr>
      <vt:lpstr>WORKS CITED</vt:lpstr>
      <vt:lpstr>Consistent type-style (Editing)</vt:lpstr>
      <vt:lpstr>Key Points to Remember  </vt:lpstr>
      <vt:lpstr>Common Reasons for Rejection  Mechanical Reasons</vt:lpstr>
      <vt:lpstr>Style Considerations of Proposal</vt:lpstr>
      <vt:lpstr>Style Considerations:Coherence</vt:lpstr>
      <vt:lpstr>Style Considerations:Voice and Visuals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WRITING</dc:title>
  <dc:creator>Microsoft Office User</dc:creator>
  <cp:lastModifiedBy>Microsoft Office User</cp:lastModifiedBy>
  <cp:revision>13</cp:revision>
  <dcterms:created xsi:type="dcterms:W3CDTF">2021-10-22T00:48:06Z</dcterms:created>
  <dcterms:modified xsi:type="dcterms:W3CDTF">2021-10-25T05:51:48Z</dcterms:modified>
</cp:coreProperties>
</file>