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58" r:id="rId5"/>
    <p:sldId id="260" r:id="rId6"/>
    <p:sldId id="259" r:id="rId7"/>
    <p:sldId id="261" r:id="rId8"/>
    <p:sldId id="267" r:id="rId9"/>
    <p:sldId id="266" r:id="rId10"/>
    <p:sldId id="262" r:id="rId11"/>
    <p:sldId id="26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681"/>
  </p:normalViewPr>
  <p:slideViewPr>
    <p:cSldViewPr>
      <p:cViewPr varScale="1">
        <p:scale>
          <a:sx n="107" d="100"/>
          <a:sy n="107" d="100"/>
        </p:scale>
        <p:origin x="19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37C0-F691-4479-B4F4-31017CBD6B8C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606E-D12F-4D71-A217-46ACAD84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606E-D12F-4D71-A217-46ACAD8420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606E-D12F-4D71-A217-46ACAD8420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Prof. Lt. 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606E-D12F-4D71-A217-46ACAD842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606E-D12F-4D71-A217-46ACAD842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606E-D12F-4D71-A217-46ACAD8420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ED49-879C-4D1C-B022-3EAFBBB000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BEA6-3725-47A8-9F2C-05D700A6199C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FC6-1D84-4C71-B123-FEE4A6CD9C4D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D283-2128-47A7-8A2B-6032BBC42243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4162-1F3C-45B9-AA99-FEFD67A94C6F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E6D3-0386-41BE-8723-9DDBBA7852C0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195-709F-4917-8103-CE85EC187B98}" type="datetime1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3B8D-03F6-45C9-8582-89B40070B21F}" type="datetime1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C8EB-FF54-46FE-808B-D6AF10FB4434}" type="datetime1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3AD-3241-493B-8EC5-F08AC3E3D41D}" type="datetime1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B5BE-BC30-4E05-B371-606CC2CB6A64}" type="datetime1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48A-155D-4E7C-B1DC-988E54DC347F}" type="datetime1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D26E-42E5-4672-B9AC-A240E94F6178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F87F-7815-4FF9-91EC-8BC0D625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rammar.yourdictionary.com/punctuation/comma-usag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PUNCTUATION MARKS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Fouzia Jamal </a:t>
            </a:r>
            <a:r>
              <a:rPr lang="en-US" dirty="0" err="1"/>
              <a:t>Goreja</a:t>
            </a:r>
            <a:endParaRPr lang="en-US" dirty="0"/>
          </a:p>
          <a:p>
            <a:r>
              <a:rPr lang="en-US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415698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SEMICOLON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semicolon</a:t>
            </a:r>
            <a:r>
              <a:rPr lang="en-US" dirty="0"/>
              <a:t> (;) is used to connect independent clauses. It shows a closer relationship between the clauses than a period would show.</a:t>
            </a:r>
          </a:p>
          <a:p>
            <a:r>
              <a:rPr lang="en-US" dirty="0"/>
              <a:t>Example: Kashif was hurt; he knew they only refused to disturb him.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COLON(:)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colon</a:t>
            </a:r>
            <a:r>
              <a:rPr lang="en-US" dirty="0"/>
              <a:t> (:) has </a:t>
            </a:r>
            <a:r>
              <a:rPr lang="en-US" b="1" dirty="0"/>
              <a:t>following </a:t>
            </a:r>
            <a:r>
              <a:rPr lang="en-US" dirty="0"/>
              <a:t>main uses. </a:t>
            </a:r>
          </a:p>
          <a:p>
            <a:r>
              <a:rPr lang="en-US" dirty="0"/>
              <a:t>10:31 am /hours /minutes 2200 hours</a:t>
            </a:r>
          </a:p>
          <a:p>
            <a:r>
              <a:rPr lang="en-US" dirty="0"/>
              <a:t>The first is after a word introducing a quotation, an explanation, an example, or a series. E.g. </a:t>
            </a:r>
            <a:r>
              <a:rPr lang="en-US" i="1" dirty="0"/>
              <a:t>He was planning to study four </a:t>
            </a:r>
            <a:r>
              <a:rPr lang="en-US" b="1" i="1" dirty="0"/>
              <a:t>subjects</a:t>
            </a:r>
            <a:r>
              <a:rPr lang="en-US" i="1" dirty="0"/>
              <a:t>: politics, philosophy, sociology, and economics.</a:t>
            </a:r>
            <a:endParaRPr lang="en-US" dirty="0"/>
          </a:p>
          <a:p>
            <a:r>
              <a:rPr lang="en-US" dirty="0"/>
              <a:t> use of a colon is for </a:t>
            </a:r>
            <a:r>
              <a:rPr lang="en-US" b="1" dirty="0"/>
              <a:t>emphasis</a:t>
            </a:r>
            <a:r>
              <a:rPr lang="en-US" dirty="0"/>
              <a:t>: e.g. </a:t>
            </a:r>
          </a:p>
          <a:p>
            <a:pPr marL="0" indent="0">
              <a:buNone/>
            </a:pPr>
            <a:r>
              <a:rPr lang="en-US" dirty="0"/>
              <a:t>There was one thing she loved more than any other: </a:t>
            </a:r>
            <a:r>
              <a:rPr lang="en-US" b="1" dirty="0"/>
              <a:t>her handbag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9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dash</a:t>
            </a:r>
            <a:r>
              <a:rPr lang="en-US" dirty="0"/>
              <a:t> is used to separate parts of a sentence.</a:t>
            </a:r>
          </a:p>
          <a:p>
            <a:r>
              <a:rPr lang="en-US" dirty="0"/>
              <a:t>Dashes can be used to create emphasis in a sentence.</a:t>
            </a:r>
          </a:p>
          <a:p>
            <a:pPr marL="0" indent="0">
              <a:buNone/>
            </a:pPr>
            <a:r>
              <a:rPr lang="en-US" dirty="0"/>
              <a:t> Twice as long as a hyphen, the  dash symbol (--)</a:t>
            </a:r>
          </a:p>
          <a:p>
            <a:pPr marL="0" indent="0">
              <a:buNone/>
            </a:pPr>
            <a:r>
              <a:rPr lang="en-US" dirty="0"/>
              <a:t>  EXAMPLES</a:t>
            </a:r>
          </a:p>
          <a:p>
            <a:r>
              <a:rPr lang="en-US" dirty="0"/>
              <a:t>You may think she is a liar -- she isn't.</a:t>
            </a:r>
          </a:p>
          <a:p>
            <a:r>
              <a:rPr lang="en-US" dirty="0"/>
              <a:t>She might come to the party -- you never know.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03"/>
    </mc:Choice>
    <mc:Fallback xmlns="">
      <p:transition spd="slow" advTm="896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hyphen</a:t>
            </a:r>
            <a:r>
              <a:rPr lang="en-US" dirty="0"/>
              <a:t> is used to join two or more words together creating compound words and is not separated by spaces particularly modifiers </a:t>
            </a:r>
            <a:r>
              <a:rPr lang="en-US" u="sng" dirty="0"/>
              <a:t>before</a:t>
            </a:r>
            <a:r>
              <a:rPr lang="en-US" dirty="0"/>
              <a:t> nouns. </a:t>
            </a:r>
          </a:p>
          <a:p>
            <a:r>
              <a:rPr lang="en-US" dirty="0"/>
              <a:t>For example, part-time, back-to-back,  (the well-known actor, my six-year-old daughter, the out-of-date curriculum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059"/>
    </mc:Choice>
    <mc:Fallback xmlns="">
      <p:transition spd="slow" advTm="1730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numbers twenty-one to ninety-nine and fractions (five-eighths, one-fourth)</a:t>
            </a:r>
          </a:p>
          <a:p>
            <a:r>
              <a:rPr lang="en-US" dirty="0"/>
              <a:t>adding certain prefixes to words: When a prefix comes before a capitalized word or the prefix is capitalized, use a hyphen (non-English, A-frame, I-formation). The prefixes </a:t>
            </a:r>
            <a:r>
              <a:rPr lang="en-US" i="1" dirty="0"/>
              <a:t>self-, all- ,</a:t>
            </a:r>
            <a:r>
              <a:rPr lang="en-US" dirty="0"/>
              <a:t> and </a:t>
            </a:r>
            <a:r>
              <a:rPr lang="en-US" i="1" dirty="0"/>
              <a:t>ex-</a:t>
            </a:r>
            <a:r>
              <a:rPr lang="en-US" dirty="0"/>
              <a:t>  nearly always require a hyphen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89"/>
    </mc:Choice>
    <mc:Fallback xmlns="">
      <p:transition spd="slow" advTm="1321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Brackets, Braces, and Parentheses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Brackets</a:t>
            </a:r>
            <a:r>
              <a:rPr lang="en-US" dirty="0"/>
              <a:t> are the squared off notations ([]) used for technical explanations or to clarify meaning. If you remove the information in the brackets, the sentence will still make sense.</a:t>
            </a:r>
          </a:p>
          <a:p>
            <a:r>
              <a:rPr lang="en-US" i="1" dirty="0"/>
              <a:t>He [Mr. </a:t>
            </a:r>
            <a:r>
              <a:rPr lang="en-US" i="1" dirty="0" err="1"/>
              <a:t>Qamar</a:t>
            </a:r>
            <a:r>
              <a:rPr lang="en-US" i="1" dirty="0"/>
              <a:t>] was the last person seen at the house.</a:t>
            </a:r>
          </a:p>
          <a:p>
            <a:r>
              <a:rPr lang="en-US" i="1" dirty="0"/>
              <a:t>My supervisor [</a:t>
            </a:r>
            <a:r>
              <a:rPr lang="en-US" i="1" dirty="0" err="1"/>
              <a:t>Ms.Shazia</a:t>
            </a:r>
            <a:r>
              <a:rPr lang="en-US" i="1" dirty="0"/>
              <a:t>, who supervised my project] was enjoying the birthday party.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62"/>
    </mc:Choice>
    <mc:Fallback xmlns="">
      <p:transition spd="slow" advTm="845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Braces 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Braces</a:t>
            </a:r>
            <a:r>
              <a:rPr lang="en-US" dirty="0"/>
              <a:t> ({}) are used to contain two or more lines of text or listed items to show that they are considered as a unit. They can be seen in computer programming to show what should be contained within the same lines. </a:t>
            </a:r>
          </a:p>
          <a:p>
            <a:r>
              <a:rPr lang="en-US" dirty="0"/>
              <a:t>They can also be used in mathematical expressions. For example, </a:t>
            </a:r>
            <a:r>
              <a:rPr lang="en-US" i="1" dirty="0"/>
              <a:t>2{1+[23-3]}=x.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54"/>
    </mc:Choice>
    <mc:Fallback xmlns="">
      <p:transition spd="slow" advTm="404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Parentheses</a:t>
            </a:r>
            <a:r>
              <a:rPr lang="en-US" dirty="0"/>
              <a:t> ( () ) are curved notations used to contain further thoughts or qualifying remarks. However, parentheses can be replaced by commas without changing the meaning in most cases.</a:t>
            </a:r>
          </a:p>
          <a:p>
            <a:r>
              <a:rPr lang="en-US" i="1" dirty="0" err="1"/>
              <a:t>Naima</a:t>
            </a:r>
            <a:r>
              <a:rPr lang="en-US" i="1" dirty="0"/>
              <a:t> and </a:t>
            </a:r>
            <a:r>
              <a:rPr lang="en-US" i="1" dirty="0" err="1"/>
              <a:t>Saim</a:t>
            </a:r>
            <a:r>
              <a:rPr lang="en-US" i="1" dirty="0"/>
              <a:t>  (who were actually half brother and sister) both have red hair.</a:t>
            </a:r>
          </a:p>
          <a:p>
            <a:r>
              <a:rPr lang="en-US" i="1" dirty="0" err="1"/>
              <a:t>Naima</a:t>
            </a:r>
            <a:r>
              <a:rPr lang="en-US" i="1" dirty="0"/>
              <a:t> and </a:t>
            </a:r>
            <a:r>
              <a:rPr lang="en-US" i="1" dirty="0" err="1"/>
              <a:t>Saim</a:t>
            </a:r>
            <a:r>
              <a:rPr lang="en-US" i="1" dirty="0"/>
              <a:t>, who were actually half brother and sister, both have red hair.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63"/>
    </mc:Choice>
    <mc:Fallback xmlns="">
      <p:transition spd="slow" advTm="11306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Apostrophe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 </a:t>
            </a:r>
            <a:r>
              <a:rPr lang="en-US" b="1" dirty="0"/>
              <a:t>apostrophe</a:t>
            </a:r>
            <a:r>
              <a:rPr lang="en-US" dirty="0"/>
              <a:t> (') is used to indicate the omission of a letter or letters from a word, the possessive case, or the plurals of lowercase letters. Examples of the apostrophe in use include: </a:t>
            </a:r>
          </a:p>
          <a:p>
            <a:r>
              <a:rPr lang="en-US" b="1" dirty="0"/>
              <a:t>Omission</a:t>
            </a:r>
            <a:r>
              <a:rPr lang="en-US" dirty="0"/>
              <a:t> of letters from a word: </a:t>
            </a:r>
            <a:r>
              <a:rPr lang="en-US" i="1" dirty="0"/>
              <a:t>I've seen that movie several times. She wasn't the only one who knew the answer. Boys’ hostel, boy’s hostel, women’s shawl, children’s toys</a:t>
            </a:r>
            <a:endParaRPr lang="en-US" dirty="0"/>
          </a:p>
          <a:p>
            <a:r>
              <a:rPr lang="en-US" b="1" dirty="0"/>
              <a:t>Possessive case</a:t>
            </a:r>
            <a:r>
              <a:rPr lang="en-US" dirty="0"/>
              <a:t>: </a:t>
            </a:r>
            <a:r>
              <a:rPr lang="en-US" i="1" dirty="0"/>
              <a:t>Sara's dog bit the neighbor.</a:t>
            </a:r>
            <a:endParaRPr lang="en-US" dirty="0"/>
          </a:p>
          <a:p>
            <a:r>
              <a:rPr lang="en-US" b="1" dirty="0"/>
              <a:t>Plural for lowercase letters</a:t>
            </a:r>
            <a:r>
              <a:rPr lang="en-US" dirty="0"/>
              <a:t>: </a:t>
            </a:r>
            <a:r>
              <a:rPr lang="en-US" i="1" dirty="0"/>
              <a:t>Six people were told to mind their p's and q's.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862"/>
    </mc:Choice>
    <mc:Fallback xmlns="">
      <p:transition spd="slow" advTm="19486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(" ") are a pair of punctuation marks used primarily to mark the beginning and end of a another person’s word. </a:t>
            </a:r>
          </a:p>
          <a:p>
            <a:r>
              <a:rPr lang="en-US" i="1" dirty="0"/>
              <a:t>"Don't go outside," she said.</a:t>
            </a:r>
            <a:endParaRPr lang="en-US" dirty="0"/>
          </a:p>
          <a:p>
            <a:r>
              <a:rPr lang="en-US" dirty="0"/>
              <a:t>Single quotation marks (' ') are used most frequently for quotes within quotes.</a:t>
            </a:r>
          </a:p>
          <a:p>
            <a:r>
              <a:rPr lang="en-US" i="1" dirty="0"/>
              <a:t>Maria told the teacher, "I saw </a:t>
            </a:r>
            <a:r>
              <a:rPr lang="en-US" i="1" dirty="0" err="1"/>
              <a:t>Majeed</a:t>
            </a:r>
            <a:r>
              <a:rPr lang="en-US" i="1" dirty="0"/>
              <a:t> at the playground, and he said to me 'Bilal started the fight,' and I believed him."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82"/>
    </mc:Choice>
    <mc:Fallback xmlns="">
      <p:transition spd="slow" advTm="146482"/>
    </mc:Fallback>
  </mc:AlternateContent>
  <p:extLst>
    <p:ext uri="{3A86A75C-4F4B-4683-9AE1-C65F6400EC91}">
      <p14:laserTraceLst xmlns:p14="http://schemas.microsoft.com/office/powerpoint/2010/main">
        <p14:tracePtLst>
          <p14:tracePt t="122427" x="2795588" y="5456238"/>
          <p14:tracePt t="122737" x="0" y="0"/>
        </p14:tracePtLst>
        <p14:tracePtLst>
          <p14:tracePt t="123608" x="2795588" y="5456238"/>
          <p14:tracePt t="124962" x="2803525" y="5456238"/>
          <p14:tracePt t="124987" x="2813050" y="5456238"/>
          <p14:tracePt t="124997" x="2822575" y="5456238"/>
          <p14:tracePt t="125013" x="2830513" y="5456238"/>
          <p14:tracePt t="125014" x="2847975" y="5456238"/>
          <p14:tracePt t="125030" x="2874963" y="5456238"/>
          <p14:tracePt t="125047" x="2884488" y="5456238"/>
          <p14:tracePt t="125065" x="2901950" y="5456238"/>
          <p14:tracePt t="125081" x="2928938" y="5456238"/>
          <p14:tracePt t="125100" x="2938463" y="5456238"/>
          <p14:tracePt t="125114" x="2965450" y="5456238"/>
          <p14:tracePt t="125114" x="2990850" y="5456238"/>
          <p14:tracePt t="125131" x="3009900" y="5456238"/>
          <p14:tracePt t="125147" x="3036888" y="5456238"/>
          <p14:tracePt t="125164" x="3044825" y="5456238"/>
          <p14:tracePt t="125181" x="3054350" y="5456238"/>
          <p14:tracePt t="125249" x="3062288" y="5456238"/>
          <p14:tracePt t="125260" x="3071813" y="5456238"/>
          <p14:tracePt t="125274" x="3081338" y="5456238"/>
          <p14:tracePt t="125284" x="3089275" y="5456238"/>
          <p14:tracePt t="125308" x="3108325" y="5456238"/>
          <p14:tracePt t="125332" x="3116263" y="5456238"/>
          <p14:tracePt t="125357" x="3125788" y="5456238"/>
          <p14:tracePt t="125370" x="3133725" y="5456238"/>
          <p14:tracePt t="125382" x="3143250" y="5456238"/>
          <p14:tracePt t="125394" x="3152775" y="5456238"/>
          <p14:tracePt t="125404" x="3160713" y="5456238"/>
          <p14:tracePt t="125413" x="3170238" y="5456238"/>
          <p14:tracePt t="125420" x="3179763" y="5456238"/>
          <p14:tracePt t="125432" x="3187700" y="5456238"/>
          <p14:tracePt t="125448" x="3205163" y="5446713"/>
          <p14:tracePt t="125465" x="3241675" y="5446713"/>
          <p14:tracePt t="125482" x="3259138" y="5446713"/>
          <p14:tracePt t="125499" x="3303588" y="5446713"/>
          <p14:tracePt t="125516" x="3313113" y="5446713"/>
          <p14:tracePt t="125533" x="3330575" y="5446713"/>
          <p14:tracePt t="125550" x="3340100" y="5446713"/>
          <p14:tracePt t="125586" x="3348038" y="5446713"/>
          <p14:tracePt t="125587" x="3357563" y="5446713"/>
          <p14:tracePt t="125599" x="3367088" y="5446713"/>
          <p14:tracePt t="125616" x="3375025" y="5446713"/>
          <p14:tracePt t="125633" x="3394075" y="5456238"/>
          <p14:tracePt t="125650" x="3402013" y="5456238"/>
          <p14:tracePt t="125666" x="3438525" y="5473700"/>
          <p14:tracePt t="125683" x="3455988" y="5483225"/>
          <p14:tracePt t="125700" x="3527425" y="5500688"/>
          <p14:tracePt t="125717" x="3562350" y="5510213"/>
          <p14:tracePt t="125733" x="3616325" y="5518150"/>
          <p14:tracePt t="125750" x="3697288" y="5545138"/>
          <p14:tracePt t="125768" x="3724275" y="5545138"/>
          <p14:tracePt t="125783" x="3768725" y="5572125"/>
          <p14:tracePt t="125800" x="3795713" y="5572125"/>
          <p14:tracePt t="125817" x="3813175" y="5581650"/>
          <p14:tracePt t="125833" x="3867150" y="5599113"/>
          <p14:tracePt t="125850" x="3911600" y="5608638"/>
          <p14:tracePt t="125867" x="4010025" y="5616575"/>
          <p14:tracePt t="125885" x="4054475" y="5616575"/>
          <p14:tracePt t="125901" x="4089400" y="5626100"/>
          <p14:tracePt t="125917" x="4133850" y="5643563"/>
          <p14:tracePt t="125934" x="4160838" y="5643563"/>
          <p14:tracePt t="125950" x="4170363" y="5653088"/>
          <p14:tracePt t="125967" x="4197350" y="5653088"/>
          <p14:tracePt t="125984" x="4214813" y="5661025"/>
          <p14:tracePt t="126001" x="4251325" y="5670550"/>
          <p14:tracePt t="126018" x="4268788" y="5680075"/>
          <p14:tracePt t="126034" x="4286250" y="5680075"/>
          <p14:tracePt t="126051" x="4375150" y="5697538"/>
          <p14:tracePt t="126067" x="4438650" y="5715000"/>
          <p14:tracePt t="126085" x="4545013" y="5741988"/>
          <p14:tracePt t="126101" x="4581525" y="5759450"/>
          <p14:tracePt t="126118" x="4616450" y="5776913"/>
          <p14:tracePt t="126134" x="4652963" y="5803900"/>
          <p14:tracePt t="126151" x="4670425" y="5803900"/>
          <p14:tracePt t="126168" x="4687888" y="5822950"/>
          <p14:tracePt t="126244" x="4697413" y="5822950"/>
          <p14:tracePt t="126255" x="4714875" y="5822950"/>
          <p14:tracePt t="126268" x="4741863" y="5822950"/>
          <p14:tracePt t="126269" x="4768850" y="5822950"/>
          <p14:tracePt t="126284" x="4795838" y="5822950"/>
          <p14:tracePt t="126301" x="4840288" y="5830888"/>
          <p14:tracePt t="126389" x="4867275" y="5830888"/>
          <p14:tracePt t="126399" x="4875213" y="5830888"/>
          <p14:tracePt t="126418" x="4894263" y="5830888"/>
          <p14:tracePt t="126518" x="4902200" y="5830888"/>
          <p14:tracePt t="126533" x="4911725" y="5830888"/>
          <p14:tracePt t="126652" x="4919663" y="5830888"/>
          <p14:tracePt t="126663" x="4929188" y="5830888"/>
          <p14:tracePt t="126901" x="4938713" y="5830888"/>
          <p14:tracePt t="127428" x="4919663" y="5830888"/>
          <p14:tracePt t="127501" x="4911725" y="5830888"/>
          <p14:tracePt t="127943" x="4919663" y="5830888"/>
          <p14:tracePt t="127958" x="4938713" y="5822950"/>
          <p14:tracePt t="127968" x="4956175" y="5813425"/>
          <p14:tracePt t="127982" x="4983163" y="5803900"/>
          <p14:tracePt t="127992" x="5027613" y="5786438"/>
          <p14:tracePt t="128006" x="5126038" y="5741988"/>
          <p14:tracePt t="128007" x="5276850" y="5697538"/>
          <p14:tracePt t="128022" x="5394325" y="5670550"/>
          <p14:tracePt t="128039" x="5527675" y="5634038"/>
          <p14:tracePt t="128055" x="5554663" y="5634038"/>
          <p14:tracePt t="128072" x="5581650" y="5616575"/>
          <p14:tracePt t="128090" x="5599113" y="5616575"/>
          <p14:tracePt t="128106" x="5608638" y="5608638"/>
          <p14:tracePt t="128123" x="5626100" y="5599113"/>
          <p14:tracePt t="128139" x="5643563" y="5589588"/>
          <p14:tracePt t="128155" x="5661025" y="5581650"/>
          <p14:tracePt t="128172" x="5705475" y="5572125"/>
          <p14:tracePt t="128189" x="5732463" y="5572125"/>
          <p14:tracePt t="128206" x="5803900" y="5554663"/>
          <p14:tracePt t="128223" x="5848350" y="5554663"/>
          <p14:tracePt t="128240" x="5929313" y="5537200"/>
          <p14:tracePt t="128256" x="5956300" y="5537200"/>
          <p14:tracePt t="128273" x="5983288" y="5537200"/>
          <p14:tracePt t="128289" x="6027738" y="5537200"/>
          <p14:tracePt t="128306" x="6045200" y="5527675"/>
          <p14:tracePt t="128323" x="6081713" y="5527675"/>
          <p14:tracePt t="128339" x="6089650" y="5527675"/>
          <p14:tracePt t="128356" x="6099175" y="5527675"/>
          <p14:tracePt t="128373" x="6116638" y="5527675"/>
          <p14:tracePt t="128389" x="6134100" y="5527675"/>
          <p14:tracePt t="128406" x="6161088" y="5527675"/>
          <p14:tracePt t="128423" x="6180138" y="5527675"/>
          <p14:tracePt t="128440" x="6188075" y="5527675"/>
          <p14:tracePt t="128456" x="6224588" y="5527675"/>
          <p14:tracePt t="129047" x="6232525" y="5518150"/>
          <p14:tracePt t="129057" x="6232525" y="5510213"/>
          <p14:tracePt t="129065" x="6232525" y="5500688"/>
          <p14:tracePt t="129075" x="6251575" y="5491163"/>
          <p14:tracePt t="129091" x="6269038" y="5456238"/>
          <p14:tracePt t="129108" x="6276975" y="5438775"/>
          <p14:tracePt t="129125" x="6276975" y="5419725"/>
          <p14:tracePt t="129141" x="6286500" y="5394325"/>
          <p14:tracePt t="129158" x="6286500" y="5384800"/>
          <p14:tracePt t="129175" x="6296025" y="5367338"/>
          <p14:tracePt t="129193" x="6296025" y="5348288"/>
          <p14:tracePt t="129208" x="6313488" y="5330825"/>
          <p14:tracePt t="129225" x="6330950" y="5313363"/>
          <p14:tracePt t="129242" x="6340475" y="5303838"/>
          <p14:tracePt t="129258" x="6357938" y="5295900"/>
          <p14:tracePt t="129275" x="6375400" y="5276850"/>
          <p14:tracePt t="129291" x="6394450" y="5276850"/>
          <p14:tracePt t="129308" x="6419850" y="5259388"/>
          <p14:tracePt t="129325" x="6429375" y="5251450"/>
          <p14:tracePt t="129342" x="6446838" y="5251450"/>
          <p14:tracePt t="129342" x="6456363" y="5232400"/>
          <p14:tracePt t="129359" x="6473825" y="5224463"/>
          <p14:tracePt t="129375" x="6491288" y="5205413"/>
          <p14:tracePt t="129392" x="6510338" y="5170488"/>
          <p14:tracePt t="129409" x="6518275" y="5160963"/>
          <p14:tracePt t="129425" x="6545263" y="5143500"/>
          <p14:tracePt t="129442" x="6545263" y="5133975"/>
          <p14:tracePt t="129459" x="6554788" y="5133975"/>
          <p14:tracePt t="129475" x="6572250" y="5133975"/>
          <p14:tracePt t="129492" x="6581775" y="5133975"/>
          <p14:tracePt t="129509" x="6608763" y="5133975"/>
          <p14:tracePt t="129526" x="6643688" y="5133975"/>
          <p14:tracePt t="129542" x="6680200" y="5133975"/>
          <p14:tracePt t="129559" x="6724650" y="5133975"/>
          <p14:tracePt t="129576" x="6751638" y="5133975"/>
          <p14:tracePt t="129592" x="6769100" y="5133975"/>
          <p14:tracePt t="129632" x="6777038" y="5133975"/>
          <p14:tracePt t="129668" x="6796088" y="5143500"/>
          <p14:tracePt t="129680" x="6823075" y="5153025"/>
          <p14:tracePt t="129692" x="6831013" y="5160963"/>
          <p14:tracePt t="129709" x="6848475" y="5180013"/>
          <p14:tracePt t="129710" x="6867525" y="5187950"/>
          <p14:tracePt t="129726" x="6911975" y="5241925"/>
          <p14:tracePt t="129743" x="6938963" y="5286375"/>
          <p14:tracePt t="129759" x="7010400" y="5348288"/>
          <p14:tracePt t="129776" x="7054850" y="5384800"/>
          <p14:tracePt t="129793" x="7134225" y="5411788"/>
          <p14:tracePt t="129809" x="7215188" y="5446713"/>
          <p14:tracePt t="129826" x="7242175" y="5456238"/>
          <p14:tracePt t="129843" x="7269163" y="5465763"/>
          <p14:tracePt t="129860" x="7277100" y="5465763"/>
          <p14:tracePt t="129895" x="7277100" y="5473700"/>
          <p14:tracePt t="130111" x="7269163" y="5473700"/>
          <p14:tracePt t="130123" x="7251700" y="5473700"/>
          <p14:tracePt t="130135" x="7224713" y="5473700"/>
          <p14:tracePt t="130147" x="7205663" y="5473700"/>
          <p14:tracePt t="130160" x="7180263" y="5473700"/>
          <p14:tracePt t="130161" x="7134225" y="5473700"/>
          <p14:tracePt t="130177" x="7081838" y="5465763"/>
          <p14:tracePt t="130194" x="6911975" y="5465763"/>
          <p14:tracePt t="130211" x="6777038" y="5465763"/>
          <p14:tracePt t="130227" x="6572250" y="5465763"/>
          <p14:tracePt t="130244" x="6500813" y="5465763"/>
          <p14:tracePt t="130260" x="6402388" y="5456238"/>
          <p14:tracePt t="130277" x="6072188" y="5446713"/>
          <p14:tracePt t="130294" x="5919788" y="5446713"/>
          <p14:tracePt t="130310" x="5786438" y="5446713"/>
          <p14:tracePt t="130327" x="5518150" y="5438775"/>
          <p14:tracePt t="130344" x="5143500" y="5419725"/>
          <p14:tracePt t="130361" x="4679950" y="5394325"/>
          <p14:tracePt t="130378" x="4562475" y="5384800"/>
          <p14:tracePt t="130395" x="4295775" y="5375275"/>
          <p14:tracePt t="130411" x="4017963" y="5375275"/>
          <p14:tracePt t="130427" x="3741738" y="5357813"/>
          <p14:tracePt t="130444" x="3482975" y="5348288"/>
          <p14:tracePt t="130461" x="3394075" y="5348288"/>
          <p14:tracePt t="130478" x="3322638" y="5348288"/>
          <p14:tracePt t="130496" x="3133725" y="5348288"/>
          <p14:tracePt t="130511" x="3027363" y="5348288"/>
          <p14:tracePt t="130528" x="2857500" y="5348288"/>
          <p14:tracePt t="130545" x="2786063" y="5357813"/>
          <p14:tracePt t="130561" x="2697163" y="5357813"/>
          <p14:tracePt t="130578" x="2652713" y="5367338"/>
          <p14:tracePt t="130595" x="2625725" y="5375275"/>
          <p14:tracePt t="130611" x="2571750" y="5375275"/>
          <p14:tracePt t="130628" x="2544763" y="5384800"/>
          <p14:tracePt t="130645" x="2509838" y="5384800"/>
          <p14:tracePt t="130662" x="2428875" y="5394325"/>
          <p14:tracePt t="130678" x="2393950" y="5394325"/>
          <p14:tracePt t="130696" x="2347913" y="5402263"/>
          <p14:tracePt t="130712" x="2295525" y="5411788"/>
          <p14:tracePt t="130728" x="2268538" y="5419725"/>
          <p14:tracePt t="130745" x="2214563" y="5438775"/>
          <p14:tracePt t="130762" x="2197100" y="5446713"/>
          <p14:tracePt t="130778" x="2160588" y="5473700"/>
          <p14:tracePt t="130795" x="2143125" y="5483225"/>
          <p14:tracePt t="130812" x="2125663" y="5500688"/>
          <p14:tracePt t="130829" x="2089150" y="5537200"/>
          <p14:tracePt t="130845" x="2062163" y="5562600"/>
          <p14:tracePt t="130862" x="2027238" y="5589588"/>
          <p14:tracePt t="130879" x="1938338" y="5634038"/>
          <p14:tracePt t="130896" x="1901825" y="5661025"/>
          <p14:tracePt t="130912" x="1812925" y="5697538"/>
          <p14:tracePt t="130929" x="1776413" y="5715000"/>
          <p14:tracePt t="130945" x="1741488" y="5741988"/>
          <p14:tracePt t="130962" x="1724025" y="5751513"/>
          <p14:tracePt t="130979" x="1704975" y="5768975"/>
          <p14:tracePt t="130995" x="1679575" y="5786438"/>
          <p14:tracePt t="131012" x="1670050" y="5813425"/>
          <p14:tracePt t="131029" x="1643063" y="5857875"/>
          <p14:tracePt t="131047" x="1643063" y="5875338"/>
          <p14:tracePt t="131062" x="1633538" y="5894388"/>
          <p14:tracePt t="131177" x="1633538" y="5884863"/>
          <p14:tracePt t="131201" x="1633538" y="5867400"/>
          <p14:tracePt t="131224" x="1633538" y="5848350"/>
          <p14:tracePt t="131249" x="1633538" y="5840413"/>
          <p14:tracePt t="131261" x="1643063" y="5840413"/>
          <p14:tracePt t="131273" x="1652588" y="5840413"/>
          <p14:tracePt t="131285" x="1670050" y="5840413"/>
          <p14:tracePt t="131297" x="1687513" y="5840413"/>
          <p14:tracePt t="131298" x="1704975" y="5840413"/>
          <p14:tracePt t="131313" x="1731963" y="5840413"/>
          <p14:tracePt t="131329" x="1776413" y="5840413"/>
          <p14:tracePt t="131346" x="1803400" y="5840413"/>
          <p14:tracePt t="131363" x="1822450" y="5840413"/>
          <p14:tracePt t="131899" x="1822450" y="5830888"/>
          <p14:tracePt t="131946" x="1830388" y="5822950"/>
          <p14:tracePt t="131970" x="1839913" y="5822950"/>
          <p14:tracePt t="131980" x="1847850" y="5813425"/>
          <p14:tracePt t="132004" x="1857375" y="5813425"/>
          <p14:tracePt t="132027" x="1866900" y="5803900"/>
          <p14:tracePt t="132042" x="1874838" y="5803900"/>
          <p14:tracePt t="132066" x="1874838" y="5795963"/>
          <p14:tracePt t="132075" x="1884363" y="5795963"/>
          <p14:tracePt t="132100" x="1884363" y="5786438"/>
          <p14:tracePt t="132115" x="1893888" y="5786438"/>
          <p14:tracePt t="132137" x="1901825" y="5776913"/>
          <p14:tracePt t="132207" x="1911350" y="5776913"/>
          <p14:tracePt t="132219" x="1919288" y="5768975"/>
          <p14:tracePt t="132238" x="1928813" y="5751513"/>
          <p14:tracePt t="132248" x="1955800" y="5741988"/>
          <p14:tracePt t="132249" x="1990725" y="5724525"/>
          <p14:tracePt t="132878" x="2009775" y="5724525"/>
          <p14:tracePt t="132891" x="2027238" y="5724525"/>
          <p14:tracePt t="132901" x="2044700" y="5715000"/>
          <p14:tracePt t="132926" x="2054225" y="5715000"/>
          <p14:tracePt t="132939" x="2062163" y="5705475"/>
          <p14:tracePt t="134003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Punctuation marks are used to create sense, clarity and stress in sentences.</a:t>
            </a:r>
          </a:p>
          <a:p>
            <a:r>
              <a:rPr lang="en-US" dirty="0"/>
              <a:t>Different punctuation marks that are commonly used in English grammar are as follows: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Ellipsis(…) Omission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It </a:t>
            </a:r>
            <a:r>
              <a:rPr lang="en-US" dirty="0"/>
              <a:t>is represented by three periods (. . . )</a:t>
            </a:r>
          </a:p>
          <a:p>
            <a:r>
              <a:rPr lang="en-US" dirty="0"/>
              <a:t> The ellipsis is used in writing or printing to indicate an </a:t>
            </a:r>
            <a:r>
              <a:rPr lang="en-US" b="1" dirty="0"/>
              <a:t>omission</a:t>
            </a:r>
            <a:r>
              <a:rPr lang="en-US" dirty="0"/>
              <a:t>, especially of letters or words. </a:t>
            </a:r>
          </a:p>
          <a:p>
            <a:r>
              <a:rPr lang="en-US" dirty="0"/>
              <a:t>Ellipses(P) are frequently used within quotations to jump from one phrase to another, omitting unnecessary words that do not interfere with the meaning. </a:t>
            </a:r>
          </a:p>
          <a:p>
            <a:r>
              <a:rPr lang="en-US" dirty="0"/>
              <a:t>Omission of words: </a:t>
            </a:r>
            <a:r>
              <a:rPr lang="en-US" i="1" dirty="0"/>
              <a:t>She began to count, "One, two, three, four…" until she got to 10, then went to find him.</a:t>
            </a:r>
            <a:endParaRPr lang="en-US" dirty="0"/>
          </a:p>
          <a:p>
            <a:r>
              <a:rPr lang="en-US" dirty="0"/>
              <a:t>Within a quotation: </a:t>
            </a:r>
            <a:r>
              <a:rPr lang="en-US" i="1" dirty="0"/>
              <a:t>When Newton stated, "An object at rest stays at rest and an object in motion stays in motion..." he developed the law of motion.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05"/>
    </mc:Choice>
    <mc:Fallback xmlns="">
      <p:transition spd="slow" advTm="2394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Endings: (. ? !)</a:t>
            </a:r>
          </a:p>
          <a:p>
            <a:r>
              <a:rPr lang="en-US" dirty="0"/>
              <a:t>Comma Family (, ; 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r>
              <a:rPr lang="en-US" dirty="0">
                <a:sym typeface="Wingdings" pitchFamily="2" charset="2"/>
              </a:rPr>
              <a:t>Dash and Hyphen (-- ,- )</a:t>
            </a:r>
          </a:p>
          <a:p>
            <a:r>
              <a:rPr lang="en-US" dirty="0"/>
              <a:t>Brackets, Braces, and Parentheses (),{},[]</a:t>
            </a:r>
          </a:p>
          <a:p>
            <a:r>
              <a:rPr lang="en-US" dirty="0">
                <a:sym typeface="Wingdings" pitchFamily="2" charset="2"/>
              </a:rPr>
              <a:t>Apostrophe’</a:t>
            </a:r>
          </a:p>
          <a:p>
            <a:r>
              <a:rPr lang="en-US" dirty="0">
                <a:sym typeface="Wingdings" pitchFamily="2" charset="2"/>
              </a:rPr>
              <a:t>Quotation marks(“ ”)</a:t>
            </a:r>
          </a:p>
          <a:p>
            <a:r>
              <a:rPr lang="en-US" dirty="0">
                <a:sym typeface="Wingdings" pitchFamily="2" charset="2"/>
              </a:rPr>
              <a:t>Ellipsis (…)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0080-68B6-4593-8C37-77048405C7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781"/>
    </mc:Choice>
    <mc:Fallback xmlns="">
      <p:transition spd="slow" advTm="1907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Sentence Endings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period</a:t>
            </a:r>
            <a:r>
              <a:rPr lang="en-US" dirty="0"/>
              <a:t> (.) is placed at the end of , statements thought to be complete and after many abbreviations.</a:t>
            </a:r>
          </a:p>
          <a:p>
            <a:r>
              <a:rPr lang="en-US" dirty="0"/>
              <a:t>As a sentence ender: </a:t>
            </a:r>
            <a:r>
              <a:rPr lang="en-US" i="1" dirty="0"/>
              <a:t>Razia and </a:t>
            </a:r>
            <a:r>
              <a:rPr lang="en-US" i="1" dirty="0" err="1"/>
              <a:t>Shazia</a:t>
            </a:r>
            <a:r>
              <a:rPr lang="en-US" i="1" dirty="0"/>
              <a:t> went to the market.</a:t>
            </a:r>
            <a:endParaRPr lang="en-US" dirty="0"/>
          </a:p>
          <a:p>
            <a:r>
              <a:rPr lang="en-US" dirty="0"/>
              <a:t>After an abbreviation: </a:t>
            </a:r>
            <a:r>
              <a:rPr lang="en-US" i="1" dirty="0"/>
              <a:t>Her son, </a:t>
            </a:r>
            <a:r>
              <a:rPr lang="en-US" i="1" dirty="0" err="1"/>
              <a:t>Riaz</a:t>
            </a:r>
            <a:r>
              <a:rPr lang="en-US" i="1" dirty="0"/>
              <a:t> Ahmed Ch., was born on Dec. 6, 2008.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 </a:t>
            </a:r>
            <a:r>
              <a:rPr lang="en-US" b="1" dirty="0"/>
              <a:t>question mark</a:t>
            </a:r>
            <a:r>
              <a:rPr lang="en-US" dirty="0"/>
              <a:t> (?) to indicate a direct question when placed at the end of a sentence. </a:t>
            </a:r>
            <a:r>
              <a:rPr lang="en-US" b="1" dirty="0"/>
              <a:t>(WH questions and Yes/No questions)</a:t>
            </a:r>
          </a:p>
          <a:p>
            <a:r>
              <a:rPr lang="en-US" i="1" dirty="0"/>
              <a:t>When did Raja leave for the market?</a:t>
            </a:r>
          </a:p>
          <a:p>
            <a:r>
              <a:rPr lang="en-US" i="1" dirty="0"/>
              <a:t>May I come in?   Modal  auxiliaries</a:t>
            </a:r>
          </a:p>
          <a:p>
            <a:r>
              <a:rPr lang="en-US" i="1" dirty="0"/>
              <a:t>Can I go?</a:t>
            </a:r>
          </a:p>
          <a:p>
            <a:r>
              <a:rPr lang="en-US" i="1" dirty="0"/>
              <a:t>How do you do?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exclamation point</a:t>
            </a:r>
            <a:r>
              <a:rPr lang="en-US" dirty="0"/>
              <a:t> (!) is used when a person wants to express a sudden emotion or add emphasis.</a:t>
            </a:r>
          </a:p>
          <a:p>
            <a:r>
              <a:rPr lang="en-US" dirty="0"/>
              <a:t>Within dialogue: </a:t>
            </a:r>
            <a:r>
              <a:rPr lang="en-US" i="1" dirty="0"/>
              <a:t>“</a:t>
            </a:r>
            <a:r>
              <a:rPr lang="en-US" dirty="0"/>
              <a:t>Oh God!" screamed </a:t>
            </a:r>
            <a:r>
              <a:rPr lang="en-US" dirty="0" err="1"/>
              <a:t>Jasia</a:t>
            </a:r>
            <a:r>
              <a:rPr lang="en-US" dirty="0"/>
              <a:t>.</a:t>
            </a:r>
          </a:p>
          <a:p>
            <a:r>
              <a:rPr lang="en-US" dirty="0"/>
              <a:t>To emphasize a point: My mother’s rants (bad remarks) made me furious!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Comma Family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 (,)</a:t>
            </a:r>
          </a:p>
          <a:p>
            <a:r>
              <a:rPr lang="en-US" dirty="0"/>
              <a:t>Semi colon </a:t>
            </a:r>
            <a:r>
              <a:rPr lang="en-US" dirty="0">
                <a:sym typeface="Wingdings" pitchFamily="2" charset="2"/>
              </a:rPr>
              <a:t>(; )</a:t>
            </a:r>
          </a:p>
          <a:p>
            <a:r>
              <a:rPr lang="en-US" dirty="0">
                <a:sym typeface="Wingdings" pitchFamily="2" charset="2"/>
              </a:rPr>
              <a:t>Colon (: )</a:t>
            </a:r>
            <a:endParaRPr lang="en-US" dirty="0"/>
          </a:p>
          <a:p>
            <a:r>
              <a:rPr lang="en-US" dirty="0"/>
              <a:t>The comma family is often  misused because they all can indicate a pause in a series.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89C7-7D22-2A48-B90F-1F98945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omma</a:t>
            </a:r>
            <a:r>
              <a:rPr lang="en-US" dirty="0"/>
              <a:t> 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7396-C672-E042-B69A-502D8FAD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</a:t>
            </a:r>
            <a:r>
              <a:rPr lang="en-US" dirty="0"/>
              <a:t> is used to show a separation of ideas or elements within the structure of a sentence.</a:t>
            </a:r>
          </a:p>
          <a:p>
            <a:r>
              <a:rPr lang="en-US" dirty="0"/>
              <a:t>It is used in numbers, dates, and letter writing after the salutation and closing.</a:t>
            </a:r>
          </a:p>
          <a:p>
            <a:r>
              <a:rPr lang="en-US" dirty="0"/>
              <a:t>January 10, 2020</a:t>
            </a:r>
          </a:p>
          <a:p>
            <a:r>
              <a:rPr lang="en-US" dirty="0"/>
              <a:t>Rs 3,56,000/</a:t>
            </a:r>
          </a:p>
          <a:p>
            <a:r>
              <a:rPr lang="en-US" dirty="0"/>
              <a:t>Dear Sir/Madam,    </a:t>
            </a:r>
          </a:p>
          <a:p>
            <a:r>
              <a:rPr lang="en-US" dirty="0"/>
              <a:t>Sincerely Yours, Truly yours,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A587-8224-0E44-9724-FE9D9982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240E8-FB03-5C49-A6DE-E2C06DC8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FB43-4EDE-1F42-BF3D-4C767B93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5F11-6C77-004B-A822-A89D1BFC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Direct address</a:t>
            </a:r>
            <a:r>
              <a:rPr lang="en-US" dirty="0"/>
              <a:t>: </a:t>
            </a:r>
            <a:r>
              <a:rPr lang="en-US" i="1" dirty="0"/>
              <a:t>Thanks for all your help, Maria.</a:t>
            </a:r>
            <a:endParaRPr lang="en-US" dirty="0"/>
          </a:p>
          <a:p>
            <a:r>
              <a:rPr lang="en-US" b="1" dirty="0"/>
              <a:t>Compound Sentences: </a:t>
            </a:r>
            <a:r>
              <a:rPr lang="en-US" dirty="0"/>
              <a:t>We went to the movies;(,and) then we went  out to lunch.</a:t>
            </a:r>
          </a:p>
          <a:p>
            <a:r>
              <a:rPr lang="en-US" dirty="0"/>
              <a:t>Separating lists or elements within sentences:</a:t>
            </a:r>
          </a:p>
          <a:p>
            <a:pPr marL="0" indent="0">
              <a:buNone/>
            </a:pPr>
            <a:r>
              <a:rPr lang="en-US" dirty="0"/>
              <a:t>e.g., </a:t>
            </a:r>
            <a:r>
              <a:rPr lang="en-US" dirty="0" err="1"/>
              <a:t>Rimsha</a:t>
            </a:r>
            <a:r>
              <a:rPr lang="en-US" dirty="0"/>
              <a:t> wanted the black, green, and blue dress.</a:t>
            </a:r>
          </a:p>
          <a:p>
            <a:pPr marL="0" indent="0">
              <a:buNone/>
            </a:pPr>
            <a:r>
              <a:rPr lang="en-US" dirty="0"/>
              <a:t>Razia, </a:t>
            </a:r>
            <a:r>
              <a:rPr lang="en-US" dirty="0" err="1"/>
              <a:t>Shazia</a:t>
            </a:r>
            <a:r>
              <a:rPr lang="en-US" dirty="0"/>
              <a:t>, </a:t>
            </a:r>
            <a:r>
              <a:rPr lang="en-US" dirty="0" err="1"/>
              <a:t>Nazia</a:t>
            </a:r>
            <a:r>
              <a:rPr lang="en-US" dirty="0"/>
              <a:t>, and Ali are going for shopping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13DD6-92F6-4A41-9F5F-FE6F57BA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70213-55D9-6F43-9160-4C46F3AF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F87F-7815-4FF9-91EC-8BC0D625CC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1197</Words>
  <Application>Microsoft Macintosh PowerPoint</Application>
  <PresentationFormat>On-screen Show (4:3)</PresentationFormat>
  <Paragraphs>123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PUNCTUATION MARKS </vt:lpstr>
      <vt:lpstr>INTRODUCTION</vt:lpstr>
      <vt:lpstr>TYPES </vt:lpstr>
      <vt:lpstr>Sentence Endings </vt:lpstr>
      <vt:lpstr>Cont..</vt:lpstr>
      <vt:lpstr>Cont..</vt:lpstr>
      <vt:lpstr>Comma Family </vt:lpstr>
      <vt:lpstr> Comma </vt:lpstr>
      <vt:lpstr>PowerPoint Presentation</vt:lpstr>
      <vt:lpstr> SEMICOLON </vt:lpstr>
      <vt:lpstr>COLON(:)</vt:lpstr>
      <vt:lpstr>Dash </vt:lpstr>
      <vt:lpstr>Hyphen</vt:lpstr>
      <vt:lpstr>Cont..</vt:lpstr>
      <vt:lpstr>Brackets, Braces, and Parentheses </vt:lpstr>
      <vt:lpstr>Braces {}</vt:lpstr>
      <vt:lpstr>Parentheses()</vt:lpstr>
      <vt:lpstr>Apostrophe </vt:lpstr>
      <vt:lpstr>Quotation Marks</vt:lpstr>
      <vt:lpstr>Ellipsis(…) Omission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PUNCTUATION MARKS</dc:title>
  <dc:creator>Ienovo</dc:creator>
  <cp:lastModifiedBy>Microsoft Office User</cp:lastModifiedBy>
  <cp:revision>36</cp:revision>
  <dcterms:created xsi:type="dcterms:W3CDTF">2020-04-13T09:01:51Z</dcterms:created>
  <dcterms:modified xsi:type="dcterms:W3CDTF">2021-12-20T13:59:11Z</dcterms:modified>
</cp:coreProperties>
</file>