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8" r:id="rId4"/>
    <p:sldId id="257" r:id="rId5"/>
    <p:sldId id="269" r:id="rId6"/>
    <p:sldId id="258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85866" autoAdjust="0"/>
  </p:normalViewPr>
  <p:slideViewPr>
    <p:cSldViewPr>
      <p:cViewPr varScale="1">
        <p:scale>
          <a:sx n="97" d="100"/>
          <a:sy n="97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92D4C-9195-40D1-B042-7A74E832E51F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A5DC-EB0B-4FE8-A45F-E0BA9B71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EYE BRAIN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9A5DC-EB0B-4FE8-A45F-E0BA9B71D7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5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9A5DC-EB0B-4FE8-A45F-E0BA9B71D7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topic/introductory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9A5DC-EB0B-4FE8-A45F-E0BA9B71D7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Capital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9A5DC-EB0B-4FE8-A45F-E0BA9B71D7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3F10-3CC4-4194-80E0-7D0934923C2B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C042-7DF7-4D6C-A904-D99D3322D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Reading Comprehension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Department of </a:t>
            </a:r>
            <a:r>
              <a:rPr lang="en-US" b="1"/>
              <a:t>Computer Sciences</a:t>
            </a:r>
            <a:endParaRPr lang="en-US" b="1" dirty="0"/>
          </a:p>
          <a:p>
            <a:r>
              <a:rPr lang="en-US" b="1" dirty="0"/>
              <a:t>By </a:t>
            </a:r>
          </a:p>
          <a:p>
            <a:r>
              <a:rPr lang="en-US" b="1" dirty="0" err="1"/>
              <a:t>Fouzia</a:t>
            </a:r>
            <a:r>
              <a:rPr lang="en-US" b="1" dirty="0"/>
              <a:t> Jamal </a:t>
            </a:r>
            <a:r>
              <a:rPr lang="en-US" b="1" dirty="0" err="1"/>
              <a:t>Goreja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864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Reading</a:t>
            </a:r>
            <a:r>
              <a:rPr lang="en-US" dirty="0"/>
              <a:t> is </a:t>
            </a:r>
            <a:r>
              <a:rPr lang="en-US" b="1" dirty="0"/>
              <a:t>an active </a:t>
            </a:r>
            <a:r>
              <a:rPr lang="en-US" dirty="0"/>
              <a:t>process that involves recognizing meaning of words, leading to the development of </a:t>
            </a:r>
            <a:r>
              <a:rPr lang="en-US" b="1" dirty="0"/>
              <a:t>comprehension. </a:t>
            </a:r>
          </a:p>
          <a:p>
            <a:pPr marL="0" indent="0">
              <a:buNone/>
            </a:pPr>
            <a:r>
              <a:rPr lang="en-US" dirty="0"/>
              <a:t>University students  read materials :</a:t>
            </a:r>
          </a:p>
          <a:p>
            <a:r>
              <a:rPr lang="en-US" dirty="0"/>
              <a:t>for a range of purposes, </a:t>
            </a:r>
          </a:p>
          <a:p>
            <a:r>
              <a:rPr lang="en-US" dirty="0"/>
              <a:t>written in a range of styles, </a:t>
            </a:r>
          </a:p>
          <a:p>
            <a:r>
              <a:rPr lang="en-US" dirty="0"/>
              <a:t>taken from a range of sources</a:t>
            </a:r>
          </a:p>
          <a:p>
            <a:pPr marL="0" indent="0">
              <a:buNone/>
            </a:pPr>
            <a:r>
              <a:rPr lang="en-US" dirty="0"/>
              <a:t>Reading with a </a:t>
            </a:r>
            <a:r>
              <a:rPr lang="en-US" b="1" dirty="0"/>
              <a:t>purpose </a:t>
            </a:r>
            <a:r>
              <a:rPr lang="en-US" dirty="0"/>
              <a:t>helps the reader to direct information towards a goal and focuses their attention.</a:t>
            </a:r>
          </a:p>
        </p:txBody>
      </p:sp>
    </p:spTree>
    <p:extLst>
      <p:ext uri="{BB962C8B-B14F-4D97-AF65-F5344CB8AC3E}">
        <p14:creationId xmlns:p14="http://schemas.microsoft.com/office/powerpoint/2010/main" val="106162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71" t="26876" r="23793" b="10089"/>
          <a:stretch/>
        </p:blipFill>
        <p:spPr bwMode="auto">
          <a:xfrm>
            <a:off x="533400" y="1752599"/>
            <a:ext cx="8077199" cy="42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Comprehension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Comprehension strategies are </a:t>
            </a:r>
            <a:r>
              <a:rPr lang="en-US" b="1" dirty="0"/>
              <a:t>conscious plans </a:t>
            </a:r>
            <a:r>
              <a:rPr lang="en-US" dirty="0"/>
              <a:t>— </a:t>
            </a:r>
            <a:r>
              <a:rPr lang="en-US" b="1" dirty="0"/>
              <a:t>sets of steps </a:t>
            </a:r>
            <a:r>
              <a:rPr lang="en-US" dirty="0"/>
              <a:t>that good readers use to make sense of text. These strategies help students  to become purposeful and active readers.</a:t>
            </a:r>
          </a:p>
          <a:p>
            <a:pPr marL="0" indent="0">
              <a:buNone/>
            </a:pPr>
            <a:r>
              <a:rPr lang="en-US" b="1" dirty="0"/>
              <a:t>Steps of Reading Comprehension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 reading</a:t>
            </a:r>
            <a:r>
              <a:rPr lang="en-US" dirty="0"/>
              <a:t> (Preview/take a glance)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While reading </a:t>
            </a:r>
            <a:r>
              <a:rPr lang="en-US" dirty="0"/>
              <a:t>(at this stage, apply most of the </a:t>
            </a:r>
            <a:r>
              <a:rPr lang="en-US" b="1" dirty="0"/>
              <a:t>reading techniques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Post reading </a:t>
            </a:r>
            <a:r>
              <a:rPr lang="en-US" dirty="0"/>
              <a:t>(writing or taking notes for keeping record)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0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Pre reading preparation</a:t>
            </a:r>
            <a:r>
              <a:rPr lang="en-US" dirty="0"/>
              <a:t>)</a:t>
            </a:r>
          </a:p>
          <a:p>
            <a:r>
              <a:rPr lang="en-US" dirty="0"/>
              <a:t>Look carefully at anything that can give you information on the reading: </a:t>
            </a:r>
          </a:p>
          <a:p>
            <a:r>
              <a:rPr lang="en-US" dirty="0"/>
              <a:t>For example: </a:t>
            </a:r>
            <a:r>
              <a:rPr lang="en-US" b="1" dirty="0"/>
              <a:t>table of contents, the introduction to the story, the title, subheadings within the story, visuals, flow charts etc.</a:t>
            </a:r>
          </a:p>
        </p:txBody>
      </p:sp>
    </p:spTree>
    <p:extLst>
      <p:ext uri="{BB962C8B-B14F-4D97-AF65-F5344CB8AC3E}">
        <p14:creationId xmlns:p14="http://schemas.microsoft.com/office/powerpoint/2010/main" val="395941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the general meaning (</a:t>
            </a:r>
            <a:r>
              <a:rPr lang="en-US" b="1" dirty="0"/>
              <a:t>gist</a:t>
            </a:r>
            <a:r>
              <a:rPr lang="en-US" dirty="0"/>
              <a:t>) of the story without trying to decode exactly what each word means.</a:t>
            </a:r>
          </a:p>
          <a:p>
            <a:r>
              <a:rPr lang="en-US" dirty="0"/>
              <a:t>Read the whole text through silently </a:t>
            </a:r>
            <a:r>
              <a:rPr lang="en-US" b="1" dirty="0"/>
              <a:t>twice</a:t>
            </a:r>
            <a:r>
              <a:rPr lang="en-US" dirty="0"/>
              <a:t>:</a:t>
            </a:r>
          </a:p>
          <a:p>
            <a:r>
              <a:rPr lang="en-US" b="1" dirty="0"/>
              <a:t>First</a:t>
            </a:r>
            <a:r>
              <a:rPr lang="en-US" dirty="0"/>
              <a:t> reading: Focus on what make sense and leave what you cannot understand</a:t>
            </a:r>
          </a:p>
          <a:p>
            <a:r>
              <a:rPr lang="en-US" b="1" dirty="0"/>
              <a:t>Second</a:t>
            </a:r>
            <a:r>
              <a:rPr lang="en-US" dirty="0"/>
              <a:t> reading: will give you a much better feeling for the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reading technique is used for getting the gist of the whole text read.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 We generally use this technique at the time of reading a newspaper or magazine. </a:t>
            </a:r>
          </a:p>
        </p:txBody>
      </p:sp>
    </p:spTree>
    <p:extLst>
      <p:ext uri="{BB962C8B-B14F-4D97-AF65-F5344CB8AC3E}">
        <p14:creationId xmlns:p14="http://schemas.microsoft.com/office/powerpoint/2010/main" val="397178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Scanning through the text is a reading strategy that is used </a:t>
            </a:r>
            <a:r>
              <a:rPr lang="en-US" b="1" dirty="0"/>
              <a:t>to extract specific pieces of information</a:t>
            </a:r>
            <a:r>
              <a:rPr lang="en-US" dirty="0"/>
              <a:t> by looking at the whole text.</a:t>
            </a:r>
          </a:p>
          <a:p>
            <a:pPr marL="0" indent="0">
              <a:buNone/>
            </a:pPr>
            <a:r>
              <a:rPr lang="en-US" dirty="0"/>
              <a:t>  Examples: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scan a train schedule for information,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 travel brochure for different information,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 theater program for a another type.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and looking up a name from the telephone guidebook.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0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Vocabulary</a:t>
            </a:r>
            <a:r>
              <a:rPr lang="en-US" dirty="0"/>
              <a:t>:  </a:t>
            </a:r>
            <a:r>
              <a:rPr lang="en-US" b="1" dirty="0"/>
              <a:t>proper nouns</a:t>
            </a:r>
            <a:r>
              <a:rPr lang="en-US" dirty="0"/>
              <a:t>, dates, numbers, and times are most important when scanning</a:t>
            </a:r>
          </a:p>
          <a:p>
            <a:r>
              <a:rPr lang="en-US" b="1" dirty="0"/>
              <a:t>Circling, underlining or highlighting all of the key words</a:t>
            </a:r>
          </a:p>
          <a:p>
            <a:r>
              <a:rPr lang="en-US" i="1" dirty="0"/>
              <a:t>There are now over </a:t>
            </a:r>
            <a:r>
              <a:rPr lang="en-US" i="1" u="sng" dirty="0">
                <a:solidFill>
                  <a:schemeClr val="accent2"/>
                </a:solidFill>
              </a:rPr>
              <a:t>700 million </a:t>
            </a:r>
            <a:r>
              <a:rPr lang="en-US" i="1" dirty="0"/>
              <a:t>motor vehicles in the world - and the number is </a:t>
            </a:r>
            <a:r>
              <a:rPr lang="en-US" i="1" dirty="0">
                <a:solidFill>
                  <a:schemeClr val="accent2"/>
                </a:solidFill>
              </a:rPr>
              <a:t>rising</a:t>
            </a:r>
            <a:r>
              <a:rPr lang="en-US" i="1" dirty="0"/>
              <a:t> by more than </a:t>
            </a:r>
            <a:r>
              <a:rPr lang="en-US" i="1" dirty="0">
                <a:solidFill>
                  <a:schemeClr val="accent2"/>
                </a:solidFill>
              </a:rPr>
              <a:t>40 million each year</a:t>
            </a:r>
            <a:r>
              <a:rPr lang="en-US" i="1" dirty="0"/>
              <a:t>. The average distance driven by car users is growing too - from </a:t>
            </a:r>
            <a:r>
              <a:rPr lang="en-US" i="1" dirty="0">
                <a:solidFill>
                  <a:schemeClr val="accent2"/>
                </a:solidFill>
              </a:rPr>
              <a:t>8 km a day </a:t>
            </a:r>
            <a:r>
              <a:rPr lang="en-US" i="1" dirty="0"/>
              <a:t>per person in western Europe in </a:t>
            </a:r>
            <a:r>
              <a:rPr lang="en-US" i="1" dirty="0">
                <a:solidFill>
                  <a:schemeClr val="accent2"/>
                </a:solidFill>
              </a:rPr>
              <a:t>1965 to 25 km a day </a:t>
            </a:r>
            <a:r>
              <a:rPr lang="en-US" i="1" dirty="0"/>
              <a:t>in 1995. This dependence on motor vehicles has given rise to major </a:t>
            </a:r>
            <a:r>
              <a:rPr lang="en-US" i="1" u="sng" dirty="0"/>
              <a:t>problems</a:t>
            </a:r>
            <a:r>
              <a:rPr lang="en-US" i="1" dirty="0"/>
              <a:t>, including 1)</a:t>
            </a:r>
            <a:r>
              <a:rPr lang="en-US" i="1" dirty="0">
                <a:solidFill>
                  <a:schemeClr val="accent2"/>
                </a:solidFill>
              </a:rPr>
              <a:t>environmental pollution</a:t>
            </a:r>
            <a:r>
              <a:rPr lang="en-US" i="1" dirty="0"/>
              <a:t>, 2)depletion of oil resources, 3)</a:t>
            </a:r>
            <a:r>
              <a:rPr lang="en-US" i="1" dirty="0">
                <a:solidFill>
                  <a:schemeClr val="accent2"/>
                </a:solidFill>
              </a:rPr>
              <a:t>traffic congestion </a:t>
            </a:r>
            <a:r>
              <a:rPr lang="en-US" i="1" dirty="0"/>
              <a:t>and </a:t>
            </a:r>
            <a:r>
              <a:rPr lang="en-US" i="1" dirty="0">
                <a:solidFill>
                  <a:schemeClr val="accent2"/>
                </a:solidFill>
              </a:rPr>
              <a:t>safety.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8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479</Words>
  <Application>Microsoft Macintosh PowerPoint</Application>
  <PresentationFormat>On-screen Show (4:3)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Reading Comprehension Techniques</vt:lpstr>
      <vt:lpstr>INTRODUCTION</vt:lpstr>
      <vt:lpstr>REASONS OF READING</vt:lpstr>
      <vt:lpstr>Comprehension strategies</vt:lpstr>
      <vt:lpstr>ORIENTATION</vt:lpstr>
      <vt:lpstr>SKIMMING</vt:lpstr>
      <vt:lpstr>Cont..</vt:lpstr>
      <vt:lpstr>SCANNING</vt:lpstr>
      <vt:lpstr>scanning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Comprehension Techniques</dc:title>
  <dc:creator>Ienovo</dc:creator>
  <cp:lastModifiedBy>Microsoft Office User</cp:lastModifiedBy>
  <cp:revision>48</cp:revision>
  <dcterms:created xsi:type="dcterms:W3CDTF">2020-04-15T05:16:44Z</dcterms:created>
  <dcterms:modified xsi:type="dcterms:W3CDTF">2021-10-06T02:58:15Z</dcterms:modified>
</cp:coreProperties>
</file>