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6" r:id="rId6"/>
    <p:sldId id="260" r:id="rId7"/>
    <p:sldId id="267" r:id="rId8"/>
    <p:sldId id="269" r:id="rId9"/>
    <p:sldId id="261" r:id="rId10"/>
    <p:sldId id="262" r:id="rId11"/>
    <p:sldId id="263"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697"/>
  </p:normalViewPr>
  <p:slideViewPr>
    <p:cSldViewPr snapToGrid="0" snapToObjects="1">
      <p:cViewPr>
        <p:scale>
          <a:sx n="154" d="100"/>
          <a:sy n="154" d="100"/>
        </p:scale>
        <p:origin x="1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4F7B4-87B2-3446-97AF-65E06546C088}" type="datetimeFigureOut">
              <a:rPr lang="en-PK" smtClean="0"/>
              <a:t>10/12/2021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8BE8-7B4B-4848-A76A-BCFE69DFA9C0}" type="slidenum">
              <a:rPr lang="en-PK" smtClean="0"/>
              <a:t>‹#›</a:t>
            </a:fld>
            <a:endParaRPr lang="en-PK"/>
          </a:p>
        </p:txBody>
      </p:sp>
    </p:spTree>
    <p:extLst>
      <p:ext uri="{BB962C8B-B14F-4D97-AF65-F5344CB8AC3E}">
        <p14:creationId xmlns:p14="http://schemas.microsoft.com/office/powerpoint/2010/main" val="302744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4368BE8-7B4B-4848-A76A-BCFE69DFA9C0}" type="slidenum">
              <a:rPr lang="en-PK" smtClean="0"/>
              <a:t>11</a:t>
            </a:fld>
            <a:endParaRPr lang="en-PK"/>
          </a:p>
        </p:txBody>
      </p:sp>
    </p:spTree>
    <p:extLst>
      <p:ext uri="{BB962C8B-B14F-4D97-AF65-F5344CB8AC3E}">
        <p14:creationId xmlns:p14="http://schemas.microsoft.com/office/powerpoint/2010/main" val="276151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DD3E-3550-6F48-A890-0BF921FE6E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BB1D75ED-2F8C-2047-AC3C-B548063AE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18E548DD-5854-1D4B-B61D-5547308D1096}"/>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5" name="Footer Placeholder 4">
            <a:extLst>
              <a:ext uri="{FF2B5EF4-FFF2-40B4-BE49-F238E27FC236}">
                <a16:creationId xmlns:a16="http://schemas.microsoft.com/office/drawing/2014/main" id="{D6132A55-F62C-0644-8910-ACC88972711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D22EDBF-797B-CE4D-B1F0-A064D3FEA124}"/>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353422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3174-C6D0-2946-81A9-52CC699E1B1D}"/>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ABCED6DA-65BC-C548-87EC-388CE7A4D3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62438297-C0BE-2D48-A94D-5A9E47FE76D7}"/>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5" name="Footer Placeholder 4">
            <a:extLst>
              <a:ext uri="{FF2B5EF4-FFF2-40B4-BE49-F238E27FC236}">
                <a16:creationId xmlns:a16="http://schemas.microsoft.com/office/drawing/2014/main" id="{424F1319-C160-2B4B-AA11-4498A3D006C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C6E5F49-6E9D-4C4E-BD3E-F08CF4A35152}"/>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208037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4F802-94DD-FB4E-946B-138D6C76DD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7EC96DA5-28D0-234F-8DA1-60F78324FC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8B0D5045-4AD7-944C-8F4E-17A52DE4E8D3}"/>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5" name="Footer Placeholder 4">
            <a:extLst>
              <a:ext uri="{FF2B5EF4-FFF2-40B4-BE49-F238E27FC236}">
                <a16:creationId xmlns:a16="http://schemas.microsoft.com/office/drawing/2014/main" id="{21B65C36-6386-DC42-9A4F-625957EA3D6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A24E5C1-8EFA-3F4F-AC51-0EDDE99D3D60}"/>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179275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8F26-2845-2641-B87B-40E7CACF4AC8}"/>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6BEA03DA-A9E4-4542-BA71-A074AC2372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935FB48A-BC46-EF4D-A5E4-12FD8FE413B6}"/>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5" name="Footer Placeholder 4">
            <a:extLst>
              <a:ext uri="{FF2B5EF4-FFF2-40B4-BE49-F238E27FC236}">
                <a16:creationId xmlns:a16="http://schemas.microsoft.com/office/drawing/2014/main" id="{2E451591-1B8B-4C47-B71D-49026E202C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492A2AD-623B-1445-80B0-3C806BCEA809}"/>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407853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7091-378E-5841-8B7D-21C241596FE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BB2203A2-5F51-6E4C-B777-6CA443343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18460A-E582-7A40-B6F5-90451E4E5176}"/>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5" name="Footer Placeholder 4">
            <a:extLst>
              <a:ext uri="{FF2B5EF4-FFF2-40B4-BE49-F238E27FC236}">
                <a16:creationId xmlns:a16="http://schemas.microsoft.com/office/drawing/2014/main" id="{15DC83AE-1123-064D-A162-E4479E3108B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83CE3B-3DF0-5F4E-96F2-A1B9AD60830D}"/>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220287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7E53-65F4-0946-A5D3-3F8748F18248}"/>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C15A7351-01A7-0247-AD88-F3D87DC9517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95BDEA55-1FC9-7541-8F4B-FEA2BB67577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C895A88E-B57C-C949-B190-1B700D621F1F}"/>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6" name="Footer Placeholder 5">
            <a:extLst>
              <a:ext uri="{FF2B5EF4-FFF2-40B4-BE49-F238E27FC236}">
                <a16:creationId xmlns:a16="http://schemas.microsoft.com/office/drawing/2014/main" id="{6DB45317-6DCA-394D-A7C2-9DA56886F5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B307C77-522C-BC4B-BF46-BAF00623A324}"/>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131997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457E-B1B7-014A-82EC-50122B2D4A67}"/>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B95E1DE0-1497-0645-A0A5-A9B3D6995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42B385-EAED-F945-A47F-7705001392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9F416BAF-4B77-EF42-8691-0F5277191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1CA44A-50DC-8645-BC30-B2B4B3A435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2BEC95FB-E9B4-2E45-B118-D4C95301723D}"/>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8" name="Footer Placeholder 7">
            <a:extLst>
              <a:ext uri="{FF2B5EF4-FFF2-40B4-BE49-F238E27FC236}">
                <a16:creationId xmlns:a16="http://schemas.microsoft.com/office/drawing/2014/main" id="{2D668F7D-E466-BE4F-BE12-9D5D020EC4F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22B5F9B-0F8B-BA49-AA1D-E67952E5D627}"/>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553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E90C-203F-154B-B612-F91587A4789D}"/>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46F45326-DEBD-7F4C-8331-3927CE9C360D}"/>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4" name="Footer Placeholder 3">
            <a:extLst>
              <a:ext uri="{FF2B5EF4-FFF2-40B4-BE49-F238E27FC236}">
                <a16:creationId xmlns:a16="http://schemas.microsoft.com/office/drawing/2014/main" id="{617D3C35-C3F0-AF46-8A2A-60052BDFE18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CB65782-5A87-B14F-AEE4-C54FC72455F6}"/>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210489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28B8D-DB14-0546-94E6-B0A88801E471}"/>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3" name="Footer Placeholder 2">
            <a:extLst>
              <a:ext uri="{FF2B5EF4-FFF2-40B4-BE49-F238E27FC236}">
                <a16:creationId xmlns:a16="http://schemas.microsoft.com/office/drawing/2014/main" id="{2AE14AB1-CBFC-DF4A-99AE-B211E05A57D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646F9ED-B8C0-C24E-9EAD-0955D284BA9E}"/>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394299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33E2-2F66-6D44-90D4-EE09F9C247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D871C30B-AE4A-774A-9539-9E5152FB9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588F05EB-9B75-DC47-A4D0-71BADE8C0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E3268F-DCC3-6642-B62F-3DEDC91A2000}"/>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6" name="Footer Placeholder 5">
            <a:extLst>
              <a:ext uri="{FF2B5EF4-FFF2-40B4-BE49-F238E27FC236}">
                <a16:creationId xmlns:a16="http://schemas.microsoft.com/office/drawing/2014/main" id="{1F926098-D6A9-FC4E-90A3-D779E1E497D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67348C1-2CB2-1446-AD06-2D3FE81D0A12}"/>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290831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FD14-DE41-C942-A44E-CE7D4CD93D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8EABBB38-3683-FD45-BA4A-B678782B3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97419F2-B1DF-3845-98DB-88DD61E25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BB2EDF-DABD-6E4D-99BA-C10F1575DD3C}"/>
              </a:ext>
            </a:extLst>
          </p:cNvPr>
          <p:cNvSpPr>
            <a:spLocks noGrp="1"/>
          </p:cNvSpPr>
          <p:nvPr>
            <p:ph type="dt" sz="half" idx="10"/>
          </p:nvPr>
        </p:nvSpPr>
        <p:spPr/>
        <p:txBody>
          <a:bodyPr/>
          <a:lstStyle/>
          <a:p>
            <a:fld id="{62E8D064-D4A2-7746-9FE9-627F03790FBC}" type="datetimeFigureOut">
              <a:rPr lang="en-PK" smtClean="0"/>
              <a:t>10/12/2021</a:t>
            </a:fld>
            <a:endParaRPr lang="en-PK"/>
          </a:p>
        </p:txBody>
      </p:sp>
      <p:sp>
        <p:nvSpPr>
          <p:cNvPr id="6" name="Footer Placeholder 5">
            <a:extLst>
              <a:ext uri="{FF2B5EF4-FFF2-40B4-BE49-F238E27FC236}">
                <a16:creationId xmlns:a16="http://schemas.microsoft.com/office/drawing/2014/main" id="{FA9D74C6-C94C-0249-9A89-D71AE141AF9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3624D5D-4D2A-3E46-BBCD-16146307D756}"/>
              </a:ext>
            </a:extLst>
          </p:cNvPr>
          <p:cNvSpPr>
            <a:spLocks noGrp="1"/>
          </p:cNvSpPr>
          <p:nvPr>
            <p:ph type="sldNum" sz="quarter" idx="12"/>
          </p:nvPr>
        </p:nvSpPr>
        <p:spPr/>
        <p:txBody>
          <a:bodyPr/>
          <a:lstStyle/>
          <a:p>
            <a:fld id="{CFFF823B-5393-9340-B1EE-3F90F1BDECFB}" type="slidenum">
              <a:rPr lang="en-PK" smtClean="0"/>
              <a:t>‹#›</a:t>
            </a:fld>
            <a:endParaRPr lang="en-PK"/>
          </a:p>
        </p:txBody>
      </p:sp>
    </p:spTree>
    <p:extLst>
      <p:ext uri="{BB962C8B-B14F-4D97-AF65-F5344CB8AC3E}">
        <p14:creationId xmlns:p14="http://schemas.microsoft.com/office/powerpoint/2010/main" val="277058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20FA1-AF7D-3D46-AE79-9ABD3C12F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F13806E6-9C07-EF42-A1B1-41002522F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0D5E9FFE-4EA4-DC44-8BD0-CDCD43D7C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D064-D4A2-7746-9FE9-627F03790FBC}" type="datetimeFigureOut">
              <a:rPr lang="en-PK" smtClean="0"/>
              <a:t>10/12/2021</a:t>
            </a:fld>
            <a:endParaRPr lang="en-PK"/>
          </a:p>
        </p:txBody>
      </p:sp>
      <p:sp>
        <p:nvSpPr>
          <p:cNvPr id="5" name="Footer Placeholder 4">
            <a:extLst>
              <a:ext uri="{FF2B5EF4-FFF2-40B4-BE49-F238E27FC236}">
                <a16:creationId xmlns:a16="http://schemas.microsoft.com/office/drawing/2014/main" id="{41E1FBEF-A0D3-8344-813D-50E1F57DF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546FD17-6BCF-E84D-8314-2410627CB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F823B-5393-9340-B1EE-3F90F1BDECFB}" type="slidenum">
              <a:rPr lang="en-PK" smtClean="0"/>
              <a:t>‹#›</a:t>
            </a:fld>
            <a:endParaRPr lang="en-PK"/>
          </a:p>
        </p:txBody>
      </p:sp>
    </p:spTree>
    <p:extLst>
      <p:ext uri="{BB962C8B-B14F-4D97-AF65-F5344CB8AC3E}">
        <p14:creationId xmlns:p14="http://schemas.microsoft.com/office/powerpoint/2010/main" val="377845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7141-FE07-184E-8A11-E69776E38BA1}"/>
              </a:ext>
            </a:extLst>
          </p:cNvPr>
          <p:cNvSpPr>
            <a:spLocks noGrp="1"/>
          </p:cNvSpPr>
          <p:nvPr>
            <p:ph type="ctrTitle"/>
          </p:nvPr>
        </p:nvSpPr>
        <p:spPr>
          <a:xfrm>
            <a:off x="1524000" y="1995055"/>
            <a:ext cx="9144000" cy="1514908"/>
          </a:xfrm>
        </p:spPr>
        <p:txBody>
          <a:bodyPr>
            <a:normAutofit/>
          </a:bodyPr>
          <a:lstStyle/>
          <a:p>
            <a:r>
              <a:rPr lang="en-PK" sz="6600" b="1" dirty="0"/>
              <a:t>SHORT REPORTS</a:t>
            </a:r>
          </a:p>
        </p:txBody>
      </p:sp>
      <p:sp>
        <p:nvSpPr>
          <p:cNvPr id="3" name="Subtitle 2">
            <a:extLst>
              <a:ext uri="{FF2B5EF4-FFF2-40B4-BE49-F238E27FC236}">
                <a16:creationId xmlns:a16="http://schemas.microsoft.com/office/drawing/2014/main" id="{34070B72-84EA-EE44-8099-02E3627F8261}"/>
              </a:ext>
            </a:extLst>
          </p:cNvPr>
          <p:cNvSpPr>
            <a:spLocks noGrp="1"/>
          </p:cNvSpPr>
          <p:nvPr>
            <p:ph type="subTitle" idx="1"/>
          </p:nvPr>
        </p:nvSpPr>
        <p:spPr/>
        <p:txBody>
          <a:bodyPr/>
          <a:lstStyle/>
          <a:p>
            <a:r>
              <a:rPr lang="en-PK" dirty="0"/>
              <a:t>Fouzia Jamal Goreja</a:t>
            </a:r>
          </a:p>
          <a:p>
            <a:r>
              <a:rPr lang="en-PK" dirty="0"/>
              <a:t>Assistant Professor</a:t>
            </a:r>
          </a:p>
        </p:txBody>
      </p:sp>
    </p:spTree>
    <p:extLst>
      <p:ext uri="{BB962C8B-B14F-4D97-AF65-F5344CB8AC3E}">
        <p14:creationId xmlns:p14="http://schemas.microsoft.com/office/powerpoint/2010/main" val="106801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EB1F-CCAE-CA44-A44B-AC6FCD8008EE}"/>
              </a:ext>
            </a:extLst>
          </p:cNvPr>
          <p:cNvSpPr>
            <a:spLocks noGrp="1"/>
          </p:cNvSpPr>
          <p:nvPr>
            <p:ph type="title"/>
          </p:nvPr>
        </p:nvSpPr>
        <p:spPr/>
        <p:txBody>
          <a:bodyPr/>
          <a:lstStyle/>
          <a:p>
            <a:r>
              <a:rPr lang="en-PK" dirty="0"/>
              <a:t>Contd..</a:t>
            </a:r>
          </a:p>
        </p:txBody>
      </p:sp>
      <p:sp>
        <p:nvSpPr>
          <p:cNvPr id="3" name="Content Placeholder 2">
            <a:extLst>
              <a:ext uri="{FF2B5EF4-FFF2-40B4-BE49-F238E27FC236}">
                <a16:creationId xmlns:a16="http://schemas.microsoft.com/office/drawing/2014/main" id="{2267D0BC-61DF-7541-A1BE-A20A5C79471D}"/>
              </a:ext>
            </a:extLst>
          </p:cNvPr>
          <p:cNvSpPr>
            <a:spLocks noGrp="1"/>
          </p:cNvSpPr>
          <p:nvPr>
            <p:ph idx="1"/>
          </p:nvPr>
        </p:nvSpPr>
        <p:spPr/>
        <p:txBody>
          <a:bodyPr/>
          <a:lstStyle/>
          <a:p>
            <a:r>
              <a:rPr lang="en-PK" dirty="0"/>
              <a:t>Because the activity report is issued periodically (usually monthly) and contains material familiar to its </a:t>
            </a:r>
            <a:r>
              <a:rPr lang="en-PK" b="1" dirty="0"/>
              <a:t>readers</a:t>
            </a:r>
            <a:r>
              <a:rPr lang="en-PK" dirty="0"/>
              <a:t>, it normally needs no introduction or conclusion, although it may need a brief opening to provide </a:t>
            </a:r>
            <a:r>
              <a:rPr lang="en-PK" b="1" dirty="0"/>
              <a:t>context</a:t>
            </a:r>
            <a:r>
              <a:rPr lang="en-PK" dirty="0"/>
              <a:t>. </a:t>
            </a:r>
          </a:p>
          <a:p>
            <a:r>
              <a:rPr lang="en-PK" dirty="0"/>
              <a:t>Although the format varies from company to company, the following sections are typical: </a:t>
            </a:r>
          </a:p>
          <a:p>
            <a:r>
              <a:rPr lang="en-PK" dirty="0"/>
              <a:t>Current Projects, Current Problems, Plans for the Next Period, and Current Staffing Level (for managers). </a:t>
            </a:r>
          </a:p>
          <a:p>
            <a:endParaRPr lang="en-PK" dirty="0"/>
          </a:p>
        </p:txBody>
      </p:sp>
    </p:spTree>
    <p:extLst>
      <p:ext uri="{BB962C8B-B14F-4D97-AF65-F5344CB8AC3E}">
        <p14:creationId xmlns:p14="http://schemas.microsoft.com/office/powerpoint/2010/main" val="119826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78CFAA-4A31-6B47-B091-A9284749459E}"/>
              </a:ext>
            </a:extLst>
          </p:cNvPr>
          <p:cNvSpPr/>
          <p:nvPr/>
        </p:nvSpPr>
        <p:spPr>
          <a:xfrm>
            <a:off x="733778" y="-3080474"/>
            <a:ext cx="10182577" cy="10248960"/>
          </a:xfrm>
          <a:prstGeom prst="rect">
            <a:avLst/>
          </a:prstGeom>
        </p:spPr>
        <p:txBody>
          <a:bodyPr wrap="square">
            <a:spAutoFit/>
          </a:bodyPr>
          <a:lstStyle/>
          <a:p>
            <a:r>
              <a:rPr lang="en-PK" dirty="0">
                <a:solidFill>
                  <a:srgbClr val="000000"/>
                </a:solidFill>
                <a:latin typeface="Times" pitchFamily="2" charset="0"/>
                <a:ea typeface="Times New Roman" panose="02020603050405020304" pitchFamily="18" charset="0"/>
                <a:cs typeface="Times New Roman" panose="02020603050405020304" pitchFamily="18" charset="0"/>
              </a:rPr>
              <a:t>INTEROFFICE MEMO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US" dirty="0">
                <a:solidFill>
                  <a:srgbClr val="000000"/>
                </a:solidFill>
                <a:latin typeface="Times" pitchFamily="2" charset="0"/>
                <a:ea typeface="Times New Roman" panose="02020603050405020304" pitchFamily="18" charset="0"/>
                <a:cs typeface="Times New Roman" panose="02020603050405020304" pitchFamily="18" charset="0"/>
              </a:rPr>
              <a:t>Date: </a:t>
            </a:r>
            <a:r>
              <a:rPr lang="en-PK" dirty="0">
                <a:solidFill>
                  <a:srgbClr val="000000"/>
                </a:solidFill>
                <a:latin typeface="Times" pitchFamily="2" charset="0"/>
                <a:ea typeface="Times New Roman" panose="02020603050405020304" pitchFamily="18" charset="0"/>
                <a:cs typeface="Times New Roman" panose="02020603050405020304" pitchFamily="18" charset="0"/>
              </a:rPr>
              <a:t>June 8, 2009</a:t>
            </a:r>
            <a:br>
              <a:rPr lang="en-PK" dirty="0">
                <a:solidFill>
                  <a:srgbClr val="000000"/>
                </a:solidFill>
                <a:latin typeface="Times" pitchFamily="2" charset="0"/>
                <a:ea typeface="Times New Roman" panose="02020603050405020304" pitchFamily="18" charset="0"/>
                <a:cs typeface="Times New Roman" panose="02020603050405020304" pitchFamily="18" charset="0"/>
              </a:rPr>
            </a:br>
            <a:r>
              <a:rPr lang="en-US" dirty="0">
                <a:solidFill>
                  <a:srgbClr val="000000"/>
                </a:solidFill>
                <a:latin typeface="Times" pitchFamily="2" charset="0"/>
                <a:ea typeface="Times New Roman" panose="02020603050405020304" pitchFamily="18" charset="0"/>
                <a:cs typeface="Times New Roman" panose="02020603050405020304" pitchFamily="18" charset="0"/>
              </a:rPr>
              <a:t>To: </a:t>
            </a:r>
            <a:r>
              <a:rPr lang="en-PK" dirty="0">
                <a:solidFill>
                  <a:srgbClr val="000000"/>
                </a:solidFill>
                <a:latin typeface="Times" pitchFamily="2" charset="0"/>
                <a:ea typeface="Times New Roman" panose="02020603050405020304" pitchFamily="18" charset="0"/>
                <a:cs typeface="Times New Roman" panose="02020603050405020304" pitchFamily="18" charset="0"/>
              </a:rPr>
              <a:t>Kathryn Hunter, Director of IT</a:t>
            </a:r>
            <a:br>
              <a:rPr lang="en-PK" dirty="0">
                <a:solidFill>
                  <a:srgbClr val="000000"/>
                </a:solidFill>
                <a:latin typeface="Times" pitchFamily="2" charset="0"/>
                <a:ea typeface="Times New Roman" panose="02020603050405020304" pitchFamily="18" charset="0"/>
                <a:cs typeface="Times New Roman" panose="02020603050405020304" pitchFamily="18" charset="0"/>
              </a:rPr>
            </a:br>
            <a:r>
              <a:rPr lang="en-US" dirty="0">
                <a:solidFill>
                  <a:srgbClr val="000000"/>
                </a:solidFill>
                <a:latin typeface="Times" pitchFamily="2" charset="0"/>
                <a:ea typeface="Times New Roman" panose="02020603050405020304" pitchFamily="18" charset="0"/>
                <a:cs typeface="Times New Roman" panose="02020603050405020304" pitchFamily="18" charset="0"/>
              </a:rPr>
              <a:t>From: </a:t>
            </a:r>
            <a:r>
              <a:rPr lang="en-PK" dirty="0">
                <a:solidFill>
                  <a:srgbClr val="000000"/>
                </a:solidFill>
                <a:latin typeface="Times" pitchFamily="2" charset="0"/>
                <a:ea typeface="Times New Roman" panose="02020603050405020304" pitchFamily="18" charset="0"/>
                <a:cs typeface="Times New Roman" panose="02020603050405020304" pitchFamily="18" charset="0"/>
              </a:rPr>
              <a:t>Wayne Tribinski, Manager, Applications Programs </a:t>
            </a:r>
            <a:r>
              <a:rPr lang="en-PK" sz="3600" dirty="0">
                <a:solidFill>
                  <a:srgbClr val="000000"/>
                </a:solidFill>
                <a:effectLst/>
                <a:latin typeface="Caliban"/>
                <a:ea typeface="Times New Roman" panose="02020603050405020304" pitchFamily="18" charset="0"/>
                <a:cs typeface="Times New Roman" panose="02020603050405020304" pitchFamily="18" charset="0"/>
              </a:rPr>
              <a:t>WT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US" dirty="0">
                <a:solidFill>
                  <a:srgbClr val="000000"/>
                </a:solidFill>
                <a:latin typeface="Times" pitchFamily="2" charset="0"/>
                <a:ea typeface="Times New Roman" panose="02020603050405020304" pitchFamily="18" charset="0"/>
                <a:cs typeface="Times New Roman" panose="02020603050405020304" pitchFamily="18" charset="0"/>
              </a:rPr>
              <a:t>Subject: </a:t>
            </a:r>
            <a:r>
              <a:rPr lang="en-PK" dirty="0">
                <a:solidFill>
                  <a:srgbClr val="000000"/>
                </a:solidFill>
                <a:latin typeface="Times" pitchFamily="2" charset="0"/>
                <a:ea typeface="Times New Roman" panose="02020603050405020304" pitchFamily="18" charset="0"/>
                <a:cs typeface="Times New Roman" panose="02020603050405020304" pitchFamily="18" charset="0"/>
              </a:rPr>
              <a:t>Activity Report for May 2009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We are dealing with the following projects and problems, as of May 31.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b="1" dirty="0">
                <a:solidFill>
                  <a:srgbClr val="000000"/>
                </a:solidFill>
                <a:latin typeface="Times" pitchFamily="2" charset="0"/>
                <a:ea typeface="Times New Roman" panose="02020603050405020304" pitchFamily="18" charset="0"/>
                <a:cs typeface="Times New Roman" panose="02020603050405020304" pitchFamily="18" charset="0"/>
              </a:rPr>
              <a:t>Projects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For 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Software Training Mailing Campaign</a:t>
            </a:r>
            <a:r>
              <a:rPr lang="en-PK" dirty="0">
                <a:solidFill>
                  <a:srgbClr val="000000"/>
                </a:solidFill>
                <a:latin typeface="Times" pitchFamily="2" charset="0"/>
                <a:ea typeface="Times New Roman" panose="02020603050405020304" pitchFamily="18" charset="0"/>
                <a:cs typeface="Times New Roman" panose="02020603050405020304" pitchFamily="18" charset="0"/>
              </a:rPr>
              <a:t>, we anticipate pro- ducing a set of labels for mailing software training information to customers by June 12.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Search Project </a:t>
            </a:r>
            <a:r>
              <a:rPr lang="en-PK" dirty="0">
                <a:solidFill>
                  <a:srgbClr val="000000"/>
                </a:solidFill>
                <a:latin typeface="Times" pitchFamily="2" charset="0"/>
                <a:ea typeface="Times New Roman" panose="02020603050405020304" pitchFamily="18" charset="0"/>
                <a:cs typeface="Times New Roman" panose="02020603050405020304" pitchFamily="18" charset="0"/>
              </a:rPr>
              <a:t>is on hold until the PL/I training has been com- pleted, probably by the end of June.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The project to provide a database for 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Information Management System </a:t>
            </a:r>
            <a:r>
              <a:rPr lang="en-PK" dirty="0">
                <a:solidFill>
                  <a:srgbClr val="000000"/>
                </a:solidFill>
                <a:latin typeface="Times" pitchFamily="2" charset="0"/>
                <a:ea typeface="Times New Roman" panose="02020603050405020304" pitchFamily="18" charset="0"/>
                <a:cs typeface="Times New Roman" panose="02020603050405020304" pitchFamily="18" charset="0"/>
              </a:rPr>
              <a:t>has been expanded in scope to provide a database for all training activities. We are rescheduling the project to take the new scope into account.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b="1" dirty="0">
                <a:solidFill>
                  <a:srgbClr val="000000"/>
                </a:solidFill>
                <a:latin typeface="Times" pitchFamily="2" charset="0"/>
                <a:ea typeface="Times New Roman" panose="02020603050405020304" pitchFamily="18" charset="0"/>
                <a:cs typeface="Times New Roman" panose="02020603050405020304" pitchFamily="18" charset="0"/>
              </a:rPr>
              <a:t>Problems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Information Management System </a:t>
            </a:r>
            <a:r>
              <a:rPr lang="en-PK" dirty="0">
                <a:solidFill>
                  <a:srgbClr val="000000"/>
                </a:solidFill>
                <a:latin typeface="Times" pitchFamily="2" charset="0"/>
                <a:ea typeface="Times New Roman" panose="02020603050405020304" pitchFamily="18" charset="0"/>
                <a:cs typeface="Times New Roman" panose="02020603050405020304" pitchFamily="18" charset="0"/>
              </a:rPr>
              <a:t>has been delayed. The original schedule was based on the assumption that a systems analyst who was familiar with the system would work on this project. Instead, the project was assigned to a newly hired systems analyst who was in- experienced and required much more learning time than expected.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Bill Michaels, whose activity report is attached, is correcting a problem in 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CNG Software. </a:t>
            </a:r>
            <a:r>
              <a:rPr lang="en-PK" dirty="0">
                <a:solidFill>
                  <a:srgbClr val="000000"/>
                </a:solidFill>
                <a:latin typeface="Times" pitchFamily="2" charset="0"/>
                <a:ea typeface="Times New Roman" panose="02020603050405020304" pitchFamily="18" charset="0"/>
                <a:cs typeface="Times New Roman" panose="02020603050405020304" pitchFamily="18" charset="0"/>
              </a:rPr>
              <a:t>This correction may take a week.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b="1" dirty="0">
                <a:solidFill>
                  <a:srgbClr val="000000"/>
                </a:solidFill>
                <a:latin typeface="Times" pitchFamily="2" charset="0"/>
                <a:ea typeface="Times New Roman" panose="02020603050405020304" pitchFamily="18" charset="0"/>
                <a:cs typeface="Times New Roman" panose="02020603050405020304" pitchFamily="18" charset="0"/>
              </a:rPr>
              <a:t>Plans for Next Month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SzPts val="1000"/>
              <a:buFont typeface="Symbol" pitchFamily="2" charset="2"/>
              <a:buChar char=""/>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Complete 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Software Training Mailing Campaign.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SzPts val="1000"/>
              <a:buFont typeface="Symbol" pitchFamily="2" charset="2"/>
              <a:buChar char=""/>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Resume the </a:t>
            </a:r>
            <a:r>
              <a:rPr lang="en-PK" i="1" dirty="0">
                <a:solidFill>
                  <a:srgbClr val="000000"/>
                </a:solidFill>
                <a:latin typeface="Times" pitchFamily="2" charset="0"/>
                <a:ea typeface="Times New Roman" panose="02020603050405020304" pitchFamily="18" charset="0"/>
                <a:cs typeface="Times New Roman" panose="02020603050405020304" pitchFamily="18" charset="0"/>
              </a:rPr>
              <a:t>Search Project.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SzPts val="1000"/>
              <a:buFont typeface="Symbol" pitchFamily="2" charset="2"/>
              <a:buChar char=""/>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Restart the project to provide a database on information management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dirty="0">
                <a:solidFill>
                  <a:srgbClr val="000000"/>
                </a:solidFill>
                <a:latin typeface="Times" pitchFamily="2" charset="0"/>
                <a:ea typeface="Times New Roman" panose="02020603050405020304" pitchFamily="18" charset="0"/>
                <a:cs typeface="Times New Roman" panose="02020603050405020304" pitchFamily="18" charset="0"/>
              </a:rPr>
              <a:t>with a schedule that reflects its new scope.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SzPts val="1000"/>
              <a:buFont typeface="Symbol" pitchFamily="2" charset="2"/>
              <a:buChar char=""/>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Write a report to justify the addition of two software developers to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dirty="0">
                <a:solidFill>
                  <a:srgbClr val="000000"/>
                </a:solidFill>
                <a:latin typeface="Times" pitchFamily="2" charset="0"/>
                <a:ea typeface="Times New Roman" panose="02020603050405020304" pitchFamily="18" charset="0"/>
                <a:cs typeface="Times New Roman" panose="02020603050405020304" pitchFamily="18" charset="0"/>
              </a:rPr>
              <a:t>my department.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SzPts val="1000"/>
              <a:buFont typeface="Symbol" pitchFamily="2" charset="2"/>
              <a:buChar char=""/>
              <a:tabLst>
                <a:tab pos="457200" algn="l"/>
              </a:tabLst>
            </a:pPr>
            <a:r>
              <a:rPr lang="en-PK" dirty="0">
                <a:solidFill>
                  <a:srgbClr val="000000"/>
                </a:solidFill>
                <a:latin typeface="Times" pitchFamily="2" charset="0"/>
                <a:ea typeface="Times New Roman" panose="02020603050405020304" pitchFamily="18" charset="0"/>
                <a:cs typeface="Times New Roman" panose="02020603050405020304" pitchFamily="18" charset="0"/>
              </a:rPr>
              <a:t>Congratulate publicly the recipients of Meritorious Achievement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dirty="0">
                <a:solidFill>
                  <a:srgbClr val="000000"/>
                </a:solidFill>
                <a:latin typeface="Times" pitchFamily="2" charset="0"/>
                <a:ea typeface="Times New Roman" panose="02020603050405020304" pitchFamily="18" charset="0"/>
                <a:cs typeface="Times New Roman" panose="02020603050405020304" pitchFamily="18" charset="0"/>
              </a:rPr>
              <a:t>Awards: Bill Thomasson and Nancy O’Rourke.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b="1" dirty="0">
                <a:solidFill>
                  <a:srgbClr val="000000"/>
                </a:solidFill>
                <a:latin typeface="Times" pitchFamily="2" charset="0"/>
                <a:ea typeface="Times New Roman" panose="02020603050405020304" pitchFamily="18" charset="0"/>
                <a:cs typeface="Times New Roman" panose="02020603050405020304" pitchFamily="18" charset="0"/>
              </a:rPr>
              <a:t>Current Staffing Level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dirty="0">
                <a:solidFill>
                  <a:srgbClr val="000000"/>
                </a:solidFill>
                <a:latin typeface="Times" pitchFamily="2" charset="0"/>
                <a:ea typeface="Times New Roman" panose="02020603050405020304" pitchFamily="18" charset="0"/>
                <a:cs typeface="Times New Roman" panose="02020603050405020304" pitchFamily="18" charset="0"/>
              </a:rPr>
              <a:t>Current staff: 11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dirty="0">
                <a:solidFill>
                  <a:srgbClr val="000000"/>
                </a:solidFill>
                <a:latin typeface="Times" pitchFamily="2" charset="0"/>
                <a:ea typeface="Times New Roman" panose="02020603050405020304" pitchFamily="18" charset="0"/>
                <a:cs typeface="Times New Roman" panose="02020603050405020304" pitchFamily="18" charset="0"/>
              </a:rPr>
              <a:t>Open requisitions: 0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dirty="0">
                <a:solidFill>
                  <a:srgbClr val="000000"/>
                </a:solidFill>
                <a:latin typeface="Times" pitchFamily="2" charset="0"/>
                <a:ea typeface="Times New Roman" panose="02020603050405020304" pitchFamily="18" charset="0"/>
                <a:cs typeface="Times New Roman" panose="02020603050405020304" pitchFamily="18" charset="0"/>
              </a:rPr>
              <a:t>Attachment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pPr marL="457200"/>
            <a:r>
              <a:rPr lang="en-PK" sz="1600" b="1" dirty="0">
                <a:solidFill>
                  <a:srgbClr val="000000"/>
                </a:solidFill>
                <a:effectLst/>
                <a:latin typeface="TheMix"/>
                <a:ea typeface="Times New Roman" panose="02020603050405020304" pitchFamily="18" charset="0"/>
                <a:cs typeface="Times New Roman" panose="02020603050405020304" pitchFamily="18" charset="0"/>
              </a:rPr>
              <a:t>FIGURE P–5. Activity Report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a:p>
            <a:r>
              <a:rPr lang="en-PK" sz="3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PK" sz="3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416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7A90-9BB5-F74F-8149-0075A4A82BC8}"/>
              </a:ext>
            </a:extLst>
          </p:cNvPr>
          <p:cNvSpPr>
            <a:spLocks noGrp="1"/>
          </p:cNvSpPr>
          <p:nvPr>
            <p:ph type="title"/>
          </p:nvPr>
        </p:nvSpPr>
        <p:spPr/>
        <p:txBody>
          <a:bodyPr>
            <a:normAutofit/>
          </a:bodyPr>
          <a:lstStyle/>
          <a:p>
            <a:pPr algn="ctr"/>
            <a:r>
              <a:rPr lang="en-PK" sz="5400" b="1" dirty="0"/>
              <a:t>DEFINITION</a:t>
            </a:r>
          </a:p>
        </p:txBody>
      </p:sp>
      <p:sp>
        <p:nvSpPr>
          <p:cNvPr id="3" name="Content Placeholder 2">
            <a:extLst>
              <a:ext uri="{FF2B5EF4-FFF2-40B4-BE49-F238E27FC236}">
                <a16:creationId xmlns:a16="http://schemas.microsoft.com/office/drawing/2014/main" id="{71C798C0-5229-F848-B872-7010FB978FF9}"/>
              </a:ext>
            </a:extLst>
          </p:cNvPr>
          <p:cNvSpPr>
            <a:spLocks noGrp="1"/>
          </p:cNvSpPr>
          <p:nvPr>
            <p:ph idx="1"/>
          </p:nvPr>
        </p:nvSpPr>
        <p:spPr/>
        <p:txBody>
          <a:bodyPr/>
          <a:lstStyle/>
          <a:p>
            <a:r>
              <a:rPr lang="en-PK" dirty="0"/>
              <a:t>A report is an organized presentation of factual information, often aimed at multiple </a:t>
            </a:r>
            <a:r>
              <a:rPr lang="en-PK" b="1" dirty="0"/>
              <a:t>audiences</a:t>
            </a:r>
            <a:r>
              <a:rPr lang="en-PK" dirty="0"/>
              <a:t>, that may present the results of an investigation, a trip, or a research project</a:t>
            </a:r>
            <a:r>
              <a:rPr lang="en-US" dirty="0"/>
              <a:t>.</a:t>
            </a:r>
            <a:endParaRPr lang="en-PK" dirty="0"/>
          </a:p>
          <a:p>
            <a:endParaRPr lang="en-PK" dirty="0"/>
          </a:p>
        </p:txBody>
      </p:sp>
    </p:spTree>
    <p:extLst>
      <p:ext uri="{BB962C8B-B14F-4D97-AF65-F5344CB8AC3E}">
        <p14:creationId xmlns:p14="http://schemas.microsoft.com/office/powerpoint/2010/main" val="330304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FB48-8EE9-AD41-85F8-D7CE69E016DC}"/>
              </a:ext>
            </a:extLst>
          </p:cNvPr>
          <p:cNvSpPr>
            <a:spLocks noGrp="1"/>
          </p:cNvSpPr>
          <p:nvPr>
            <p:ph type="title"/>
          </p:nvPr>
        </p:nvSpPr>
        <p:spPr/>
        <p:txBody>
          <a:bodyPr>
            <a:normAutofit/>
          </a:bodyPr>
          <a:lstStyle/>
          <a:p>
            <a:pPr algn="ctr"/>
            <a:r>
              <a:rPr lang="en-PK" sz="5400" b="1" dirty="0"/>
              <a:t>TYPES</a:t>
            </a:r>
          </a:p>
        </p:txBody>
      </p:sp>
      <p:sp>
        <p:nvSpPr>
          <p:cNvPr id="3" name="Content Placeholder 2">
            <a:extLst>
              <a:ext uri="{FF2B5EF4-FFF2-40B4-BE49-F238E27FC236}">
                <a16:creationId xmlns:a16="http://schemas.microsoft.com/office/drawing/2014/main" id="{CB7FA66E-80AA-BC4A-A100-97E0613D65B2}"/>
              </a:ext>
            </a:extLst>
          </p:cNvPr>
          <p:cNvSpPr>
            <a:spLocks noGrp="1"/>
          </p:cNvSpPr>
          <p:nvPr>
            <p:ph idx="1"/>
          </p:nvPr>
        </p:nvSpPr>
        <p:spPr/>
        <p:txBody>
          <a:bodyPr/>
          <a:lstStyle/>
          <a:p>
            <a:r>
              <a:rPr lang="en-PK" b="1" i="1" dirty="0"/>
              <a:t>Progress reports </a:t>
            </a:r>
            <a:r>
              <a:rPr lang="en-PK" dirty="0"/>
              <a:t>provide details on the tasks completed for major work- place projects</a:t>
            </a:r>
          </a:p>
          <a:p>
            <a:r>
              <a:rPr lang="en-PK" b="1" i="1" dirty="0"/>
              <a:t>Activity reports </a:t>
            </a:r>
            <a:r>
              <a:rPr lang="en-PK" dirty="0"/>
              <a:t>focus on the ongoing work of individual employees. Both are sometimes called </a:t>
            </a:r>
            <a:r>
              <a:rPr lang="en-PK" i="1" dirty="0"/>
              <a:t>status reports</a:t>
            </a:r>
            <a:r>
              <a:rPr lang="en-PK" dirty="0"/>
              <a:t>. </a:t>
            </a:r>
          </a:p>
          <a:p>
            <a:r>
              <a:rPr lang="en-PK" dirty="0"/>
              <a:t>Although many organizations use standardized forms for these </a:t>
            </a:r>
            <a:r>
              <a:rPr lang="en-PK" b="1" dirty="0"/>
              <a:t>reports;</a:t>
            </a:r>
            <a:r>
              <a:rPr lang="en-PK" dirty="0"/>
              <a:t>the content and structure are typical. </a:t>
            </a:r>
          </a:p>
          <a:p>
            <a:endParaRPr lang="en-PK" dirty="0"/>
          </a:p>
        </p:txBody>
      </p:sp>
    </p:spTree>
    <p:extLst>
      <p:ext uri="{BB962C8B-B14F-4D97-AF65-F5344CB8AC3E}">
        <p14:creationId xmlns:p14="http://schemas.microsoft.com/office/powerpoint/2010/main" val="339787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F134-593D-B842-8ED4-BB77C69E366C}"/>
              </a:ext>
            </a:extLst>
          </p:cNvPr>
          <p:cNvSpPr>
            <a:spLocks noGrp="1"/>
          </p:cNvSpPr>
          <p:nvPr>
            <p:ph type="title"/>
          </p:nvPr>
        </p:nvSpPr>
        <p:spPr/>
        <p:txBody>
          <a:bodyPr>
            <a:normAutofit/>
          </a:bodyPr>
          <a:lstStyle/>
          <a:p>
            <a:pPr algn="ctr"/>
            <a:r>
              <a:rPr lang="en-PK" sz="5400" b="1" dirty="0"/>
              <a:t>PROGRESS REPORT</a:t>
            </a:r>
          </a:p>
        </p:txBody>
      </p:sp>
      <p:sp>
        <p:nvSpPr>
          <p:cNvPr id="3" name="Content Placeholder 2">
            <a:extLst>
              <a:ext uri="{FF2B5EF4-FFF2-40B4-BE49-F238E27FC236}">
                <a16:creationId xmlns:a16="http://schemas.microsoft.com/office/drawing/2014/main" id="{3B002699-D950-DD47-8C1F-227D863E5FD0}"/>
              </a:ext>
            </a:extLst>
          </p:cNvPr>
          <p:cNvSpPr>
            <a:spLocks noGrp="1"/>
          </p:cNvSpPr>
          <p:nvPr>
            <p:ph idx="1"/>
          </p:nvPr>
        </p:nvSpPr>
        <p:spPr/>
        <p:txBody>
          <a:bodyPr>
            <a:normAutofit/>
          </a:bodyPr>
          <a:lstStyle/>
          <a:p>
            <a:r>
              <a:rPr lang="en-PK" dirty="0"/>
              <a:t>A progress report provides information to decision-makers about the status of a project—whether it is on schedule and within budget.</a:t>
            </a:r>
          </a:p>
          <a:p>
            <a:r>
              <a:rPr lang="en-PK" dirty="0"/>
              <a:t>Progress reports are often submitted by a contracting company to a client company, as shown in Figure P–4.</a:t>
            </a:r>
          </a:p>
          <a:p>
            <a:r>
              <a:rPr lang="en-PK" dirty="0"/>
              <a:t> They are used mainly for projects that involve many steps over a period of time and are issued at regular intervals to describe what has been done and what remains to be done. </a:t>
            </a:r>
          </a:p>
          <a:p>
            <a:endParaRPr lang="en-PK" dirty="0"/>
          </a:p>
        </p:txBody>
      </p:sp>
    </p:spTree>
    <p:extLst>
      <p:ext uri="{BB962C8B-B14F-4D97-AF65-F5344CB8AC3E}">
        <p14:creationId xmlns:p14="http://schemas.microsoft.com/office/powerpoint/2010/main" val="410171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BEE9-4D22-4A44-95B0-3E713D3BAC53}"/>
              </a:ext>
            </a:extLst>
          </p:cNvPr>
          <p:cNvSpPr>
            <a:spLocks noGrp="1"/>
          </p:cNvSpPr>
          <p:nvPr>
            <p:ph type="title"/>
          </p:nvPr>
        </p:nvSpPr>
        <p:spPr/>
        <p:txBody>
          <a:bodyPr/>
          <a:lstStyle/>
          <a:p>
            <a:r>
              <a:rPr lang="en-PK" dirty="0"/>
              <a:t>Contd..</a:t>
            </a:r>
          </a:p>
        </p:txBody>
      </p:sp>
      <p:sp>
        <p:nvSpPr>
          <p:cNvPr id="3" name="Content Placeholder 2">
            <a:extLst>
              <a:ext uri="{FF2B5EF4-FFF2-40B4-BE49-F238E27FC236}">
                <a16:creationId xmlns:a16="http://schemas.microsoft.com/office/drawing/2014/main" id="{C3BE51B6-AD25-1D4A-B008-83D0AD964CDC}"/>
              </a:ext>
            </a:extLst>
          </p:cNvPr>
          <p:cNvSpPr>
            <a:spLocks noGrp="1"/>
          </p:cNvSpPr>
          <p:nvPr>
            <p:ph idx="1"/>
          </p:nvPr>
        </p:nvSpPr>
        <p:spPr/>
        <p:txBody>
          <a:bodyPr/>
          <a:lstStyle/>
          <a:p>
            <a:r>
              <a:rPr lang="en-PK" dirty="0"/>
              <a:t>Progress reports help projects run smoothly by helping managers assign work, adjust schedules, allocate budgets, and order supplies and equipment. </a:t>
            </a:r>
          </a:p>
          <a:p>
            <a:r>
              <a:rPr lang="en-PK" dirty="0"/>
              <a:t>All progress reports for a particular project should have the same </a:t>
            </a:r>
            <a:r>
              <a:rPr lang="en-PK" b="1" dirty="0"/>
              <a:t>format</a:t>
            </a:r>
            <a:r>
              <a:rPr lang="en-PK" dirty="0"/>
              <a:t>. </a:t>
            </a:r>
          </a:p>
          <a:p>
            <a:endParaRPr lang="en-PK" dirty="0"/>
          </a:p>
        </p:txBody>
      </p:sp>
    </p:spTree>
    <p:extLst>
      <p:ext uri="{BB962C8B-B14F-4D97-AF65-F5344CB8AC3E}">
        <p14:creationId xmlns:p14="http://schemas.microsoft.com/office/powerpoint/2010/main" val="407738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05F2-26BF-F94E-BF55-6F155CCEBECC}"/>
              </a:ext>
            </a:extLst>
          </p:cNvPr>
          <p:cNvSpPr>
            <a:spLocks noGrp="1"/>
          </p:cNvSpPr>
          <p:nvPr>
            <p:ph type="title"/>
          </p:nvPr>
        </p:nvSpPr>
        <p:spPr/>
        <p:txBody>
          <a:bodyPr/>
          <a:lstStyle/>
          <a:p>
            <a:r>
              <a:rPr lang="en-PK" dirty="0"/>
              <a:t>Contd..</a:t>
            </a:r>
          </a:p>
        </p:txBody>
      </p:sp>
      <p:sp>
        <p:nvSpPr>
          <p:cNvPr id="3" name="Content Placeholder 2">
            <a:extLst>
              <a:ext uri="{FF2B5EF4-FFF2-40B4-BE49-F238E27FC236}">
                <a16:creationId xmlns:a16="http://schemas.microsoft.com/office/drawing/2014/main" id="{6ABD9639-01F4-A748-8109-ABE2EF121B80}"/>
              </a:ext>
            </a:extLst>
          </p:cNvPr>
          <p:cNvSpPr>
            <a:spLocks noGrp="1"/>
          </p:cNvSpPr>
          <p:nvPr>
            <p:ph idx="1"/>
          </p:nvPr>
        </p:nvSpPr>
        <p:spPr/>
        <p:txBody>
          <a:bodyPr>
            <a:normAutofit/>
          </a:bodyPr>
          <a:lstStyle/>
          <a:p>
            <a:r>
              <a:rPr lang="en-PK" dirty="0"/>
              <a:t>The </a:t>
            </a:r>
            <a:r>
              <a:rPr lang="en-PK" b="1" dirty="0"/>
              <a:t>introduction </a:t>
            </a:r>
            <a:r>
              <a:rPr lang="en-PK" dirty="0"/>
              <a:t>to the first progress report should identify the project, methods used, necessary materials, expenditures, and completion date. </a:t>
            </a:r>
          </a:p>
          <a:p>
            <a:r>
              <a:rPr lang="en-PK" dirty="0"/>
              <a:t>Subsequent reports summarize the progress achieved since the preceding report and list the steps that remain to be taken. </a:t>
            </a:r>
          </a:p>
          <a:p>
            <a:endParaRPr lang="en-PK" dirty="0"/>
          </a:p>
        </p:txBody>
      </p:sp>
    </p:spTree>
    <p:extLst>
      <p:ext uri="{BB962C8B-B14F-4D97-AF65-F5344CB8AC3E}">
        <p14:creationId xmlns:p14="http://schemas.microsoft.com/office/powerpoint/2010/main" val="228324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927D-F3AE-FD48-9033-A6E6F3D02178}"/>
              </a:ext>
            </a:extLst>
          </p:cNvPr>
          <p:cNvSpPr>
            <a:spLocks noGrp="1"/>
          </p:cNvSpPr>
          <p:nvPr>
            <p:ph type="title"/>
          </p:nvPr>
        </p:nvSpPr>
        <p:spPr/>
        <p:txBody>
          <a:bodyPr/>
          <a:lstStyle/>
          <a:p>
            <a:r>
              <a:rPr lang="en-PK" dirty="0"/>
              <a:t>Contd..</a:t>
            </a:r>
          </a:p>
        </p:txBody>
      </p:sp>
      <p:sp>
        <p:nvSpPr>
          <p:cNvPr id="3" name="Content Placeholder 2">
            <a:extLst>
              <a:ext uri="{FF2B5EF4-FFF2-40B4-BE49-F238E27FC236}">
                <a16:creationId xmlns:a16="http://schemas.microsoft.com/office/drawing/2014/main" id="{DA34D5C8-0517-B04F-94BA-9FDD0D5486A6}"/>
              </a:ext>
            </a:extLst>
          </p:cNvPr>
          <p:cNvSpPr>
            <a:spLocks noGrp="1"/>
          </p:cNvSpPr>
          <p:nvPr>
            <p:ph idx="1"/>
          </p:nvPr>
        </p:nvSpPr>
        <p:spPr/>
        <p:txBody>
          <a:bodyPr/>
          <a:lstStyle/>
          <a:p>
            <a:r>
              <a:rPr lang="en-PK" dirty="0"/>
              <a:t>The body of the progress report should describe the project’s status, including details such as schedules and costs, a statement of the work completed, and perhaps an estimate of future progress. </a:t>
            </a:r>
          </a:p>
          <a:p>
            <a:r>
              <a:rPr lang="en-PK" dirty="0"/>
              <a:t>The report ends with </a:t>
            </a:r>
            <a:r>
              <a:rPr lang="en-PK" b="1" dirty="0"/>
              <a:t>conclusions </a:t>
            </a:r>
            <a:r>
              <a:rPr lang="en-PK" dirty="0"/>
              <a:t>and recommendations about changes in the schedule, materials, techniques, and other information importan</a:t>
            </a:r>
            <a:r>
              <a:rPr lang="en-US" dirty="0"/>
              <a:t>t  to the project.</a:t>
            </a:r>
            <a:endParaRPr lang="en-PK" dirty="0"/>
          </a:p>
          <a:p>
            <a:endParaRPr lang="en-PK" dirty="0"/>
          </a:p>
        </p:txBody>
      </p:sp>
    </p:spTree>
    <p:extLst>
      <p:ext uri="{BB962C8B-B14F-4D97-AF65-F5344CB8AC3E}">
        <p14:creationId xmlns:p14="http://schemas.microsoft.com/office/powerpoint/2010/main" val="2967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E8BFC-8175-3444-9F8F-C730D6890F17}"/>
              </a:ext>
            </a:extLst>
          </p:cNvPr>
          <p:cNvSpPr/>
          <p:nvPr/>
        </p:nvSpPr>
        <p:spPr>
          <a:xfrm>
            <a:off x="724394" y="-2171061"/>
            <a:ext cx="10010899" cy="10095071"/>
          </a:xfrm>
          <a:prstGeom prst="rect">
            <a:avLst/>
          </a:prstGeom>
        </p:spPr>
        <p:txBody>
          <a:bodyPr wrap="square">
            <a:spAutoFit/>
          </a:bodyPr>
          <a:lstStyle/>
          <a:p>
            <a:r>
              <a:rPr lang="en-PK" sz="2400" b="1" dirty="0">
                <a:solidFill>
                  <a:srgbClr val="000000"/>
                </a:solidFill>
                <a:effectLst/>
                <a:latin typeface="LegacySans"/>
                <a:ea typeface="Times New Roman" panose="02020603050405020304" pitchFamily="18" charset="0"/>
                <a:cs typeface="Times New Roman" panose="02020603050405020304" pitchFamily="18" charset="0"/>
              </a:rPr>
              <a:t>Hobard Construction Company 		</a:t>
            </a:r>
            <a:r>
              <a:rPr lang="en-PK" sz="800" dirty="0">
                <a:solidFill>
                  <a:srgbClr val="000000"/>
                </a:solidFill>
                <a:effectLst/>
                <a:latin typeface="LegacySans"/>
                <a:ea typeface="Times New Roman" panose="02020603050405020304" pitchFamily="18" charset="0"/>
                <a:cs typeface="Times New Roman" panose="02020603050405020304" pitchFamily="18" charset="0"/>
              </a:rPr>
              <a:t>www.hobardcc.com (808) 769-0832</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pPr marL="1828800" indent="457200"/>
            <a:r>
              <a:rPr lang="en-PK" sz="800" dirty="0">
                <a:solidFill>
                  <a:srgbClr val="000000"/>
                </a:solidFill>
                <a:effectLst/>
                <a:latin typeface="LegacySans"/>
                <a:ea typeface="Times New Roman" panose="02020603050405020304" pitchFamily="18" charset="0"/>
                <a:cs typeface="Times New Roman" panose="02020603050405020304" pitchFamily="18" charset="0"/>
              </a:rPr>
              <a:t> Fax: (808) 769-5327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sz="800" dirty="0">
                <a:solidFill>
                  <a:srgbClr val="000000"/>
                </a:solidFill>
                <a:effectLst/>
                <a:latin typeface="LegacySans"/>
                <a:ea typeface="Times New Roman" panose="02020603050405020304" pitchFamily="18" charset="0"/>
                <a:cs typeface="Times New Roman" panose="02020603050405020304" pitchFamily="18" charset="0"/>
              </a:rPr>
              <a:t>9032 Salem Avenue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sz="800" dirty="0">
                <a:solidFill>
                  <a:srgbClr val="000000"/>
                </a:solidFill>
                <a:effectLst/>
                <a:latin typeface="LegacySans"/>
                <a:ea typeface="Times New Roman" panose="02020603050405020304" pitchFamily="18" charset="0"/>
                <a:cs typeface="Times New Roman" panose="02020603050405020304" pitchFamily="18" charset="0"/>
              </a:rPr>
              <a:t>Lubbock, TX 79409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August 14, 2009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Walter M. Wazuski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County Administrator</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 109 Grand Avenue</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 Manchester, NH 03103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Dear Mr. Wazuski:</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br>
              <a:rPr lang="en-PK" dirty="0">
                <a:solidFill>
                  <a:srgbClr val="000000"/>
                </a:solidFill>
                <a:latin typeface="Times" pitchFamily="2" charset="0"/>
                <a:ea typeface="Times New Roman" panose="02020603050405020304" pitchFamily="18" charset="0"/>
                <a:cs typeface="Times New Roman" panose="02020603050405020304" pitchFamily="18" charset="0"/>
              </a:rPr>
            </a:br>
            <a:r>
              <a:rPr lang="en-PK" dirty="0">
                <a:solidFill>
                  <a:srgbClr val="000000"/>
                </a:solidFill>
                <a:latin typeface="Times" pitchFamily="2" charset="0"/>
                <a:ea typeface="Times New Roman" panose="02020603050405020304" pitchFamily="18" charset="0"/>
                <a:cs typeface="Times New Roman" panose="02020603050405020304" pitchFamily="18" charset="0"/>
              </a:rPr>
              <a:t>Subject: Progress Report 8 for July 1–July 29, 2009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The renovation of the County Courthouse is progressing on schedule and within budget. Although the cost of certain materials is higher than our original bid indicated, we expect to complete the project without exceeding the estimated costs because the speed with which the project is being completed will reduce overall labor expenses.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b="1" dirty="0">
                <a:solidFill>
                  <a:srgbClr val="000000"/>
                </a:solidFill>
                <a:latin typeface="Times" pitchFamily="2" charset="0"/>
                <a:ea typeface="Times New Roman" panose="02020603050405020304" pitchFamily="18" charset="0"/>
                <a:cs typeface="Times New Roman" panose="02020603050405020304" pitchFamily="18" charset="0"/>
              </a:rPr>
              <a:t>Costs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Materials used to date have cost $78,600, and labor costs have been $193,000 (including some subcontracted plumbing). Our estimate for the remainder of the materials is $59,000; remaining labor costs should not exceed $64,000.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b="1" dirty="0">
                <a:solidFill>
                  <a:srgbClr val="000000"/>
                </a:solidFill>
                <a:latin typeface="Times" pitchFamily="2" charset="0"/>
                <a:ea typeface="Times New Roman" panose="02020603050405020304" pitchFamily="18" charset="0"/>
                <a:cs typeface="Times New Roman" panose="02020603050405020304" pitchFamily="18" charset="0"/>
              </a:rPr>
              <a:t>Work Completed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As of July 29, we had finished the installation of the circuit-breaker panels and meters, the level-one service outlets, and all the subfloor wiring. The upgrading of the courtroom, the upgrading of the records-storage room, and the replace- ment of the air-conditioning units are in the preliminary stages.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b="1" dirty="0">
                <a:solidFill>
                  <a:srgbClr val="000000"/>
                </a:solidFill>
                <a:latin typeface="Times" pitchFamily="2" charset="0"/>
                <a:ea typeface="Times New Roman" panose="02020603050405020304" pitchFamily="18" charset="0"/>
                <a:cs typeface="Times New Roman" panose="02020603050405020304" pitchFamily="18" charset="0"/>
              </a:rPr>
              <a:t>Work Scheduled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We have scheduled the upgrading of the courtroom to take place from August 31 to October 7, the upgrading of the records-storage room from October 12 to November 18, and the replacement of the air-conditioning units from November 23 to December 16. We see no difficulty in having the job finished by the scheduled date of December 23.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Sincerely yours,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sz="3600" dirty="0">
                <a:solidFill>
                  <a:srgbClr val="000000"/>
                </a:solidFill>
                <a:effectLst/>
                <a:latin typeface="BrushScript"/>
                <a:ea typeface="Times New Roman" panose="02020603050405020304" pitchFamily="18" charset="0"/>
                <a:cs typeface="Times New Roman" panose="02020603050405020304" pitchFamily="18" charset="0"/>
              </a:rPr>
              <a:t>Tran Nuguélen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Tran Nuguélen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dirty="0">
                <a:solidFill>
                  <a:srgbClr val="000000"/>
                </a:solidFill>
                <a:latin typeface="Times" pitchFamily="2" charset="0"/>
                <a:ea typeface="Times New Roman" panose="02020603050405020304" pitchFamily="18" charset="0"/>
                <a:cs typeface="Times New Roman" panose="02020603050405020304" pitchFamily="18" charset="0"/>
              </a:rPr>
              <a:t>ntran@hobardcc.com </a:t>
            </a:r>
            <a:endParaRPr lang="en-PK" sz="3600" dirty="0">
              <a:effectLst/>
              <a:latin typeface="Calibri" panose="020F0502020204030204" pitchFamily="34" charset="0"/>
              <a:ea typeface="Calibri" panose="020F0502020204030204" pitchFamily="34" charset="0"/>
              <a:cs typeface="Arial" panose="020B0604020202020204" pitchFamily="34" charset="0"/>
            </a:endParaRPr>
          </a:p>
          <a:p>
            <a:r>
              <a:rPr lang="en-PK" b="1" dirty="0">
                <a:latin typeface="TheMix"/>
                <a:ea typeface="Times New Roman" panose="02020603050405020304" pitchFamily="18" charset="0"/>
                <a:cs typeface="Times New Roman" panose="02020603050405020304" pitchFamily="18" charset="0"/>
              </a:rPr>
              <a:t>FIGURE P–4. Progress Report </a:t>
            </a:r>
            <a:r>
              <a:rPr lang="en-PK" sz="4400" b="1" dirty="0">
                <a:effectLst/>
                <a:latin typeface="TheMix"/>
                <a:ea typeface="Times New Roman" panose="02020603050405020304" pitchFamily="18" charset="0"/>
                <a:cs typeface="Times New Roman" panose="02020603050405020304" pitchFamily="18" charset="0"/>
              </a:rPr>
              <a:t> </a:t>
            </a:r>
            <a:endParaRPr lang="en-PK" sz="3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554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3072-F6D1-DE43-BAB8-74577D05B7F7}"/>
              </a:ext>
            </a:extLst>
          </p:cNvPr>
          <p:cNvSpPr>
            <a:spLocks noGrp="1"/>
          </p:cNvSpPr>
          <p:nvPr>
            <p:ph type="title"/>
          </p:nvPr>
        </p:nvSpPr>
        <p:spPr/>
        <p:txBody>
          <a:bodyPr/>
          <a:lstStyle/>
          <a:p>
            <a:r>
              <a:rPr lang="en-PK" b="1" dirty="0"/>
              <a:t>Activity Reports </a:t>
            </a:r>
            <a:br>
              <a:rPr lang="en-PK" dirty="0"/>
            </a:br>
            <a:endParaRPr lang="en-PK" dirty="0"/>
          </a:p>
        </p:txBody>
      </p:sp>
      <p:sp>
        <p:nvSpPr>
          <p:cNvPr id="3" name="Content Placeholder 2">
            <a:extLst>
              <a:ext uri="{FF2B5EF4-FFF2-40B4-BE49-F238E27FC236}">
                <a16:creationId xmlns:a16="http://schemas.microsoft.com/office/drawing/2014/main" id="{08DFCEBF-325D-C747-9F19-775596629C20}"/>
              </a:ext>
            </a:extLst>
          </p:cNvPr>
          <p:cNvSpPr>
            <a:spLocks noGrp="1"/>
          </p:cNvSpPr>
          <p:nvPr>
            <p:ph idx="1"/>
          </p:nvPr>
        </p:nvSpPr>
        <p:spPr/>
        <p:txBody>
          <a:bodyPr/>
          <a:lstStyle/>
          <a:p>
            <a:r>
              <a:rPr lang="en-PK" dirty="0"/>
              <a:t>Within an organization, employees often submit activity reports to managers on the status of ongoing projects. </a:t>
            </a:r>
          </a:p>
          <a:p>
            <a:r>
              <a:rPr lang="en-PK" dirty="0"/>
              <a:t>Managers may combine the activity reports of several individuals or teams into larger activity reports and, in turn, submit those larger reports to their own managers. </a:t>
            </a:r>
          </a:p>
          <a:p>
            <a:r>
              <a:rPr lang="en-PK" dirty="0"/>
              <a:t>The activity report shown in Figure P–5 was submitted by a manager (Wayne Tribinski) who supervises 11 employees; the reader of the re- port (Kathryn Hunter) is Tribinski’s manager. </a:t>
            </a:r>
          </a:p>
          <a:p>
            <a:endParaRPr lang="en-PK" dirty="0"/>
          </a:p>
        </p:txBody>
      </p:sp>
    </p:spTree>
    <p:extLst>
      <p:ext uri="{BB962C8B-B14F-4D97-AF65-F5344CB8AC3E}">
        <p14:creationId xmlns:p14="http://schemas.microsoft.com/office/powerpoint/2010/main" val="4069159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1095</Words>
  <Application>Microsoft Macintosh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BrushScript</vt:lpstr>
      <vt:lpstr>Caliban</vt:lpstr>
      <vt:lpstr>Calibri</vt:lpstr>
      <vt:lpstr>Calibri Light</vt:lpstr>
      <vt:lpstr>LegacySans</vt:lpstr>
      <vt:lpstr>Symbol</vt:lpstr>
      <vt:lpstr>TheMix</vt:lpstr>
      <vt:lpstr>Times</vt:lpstr>
      <vt:lpstr>Times New Roman</vt:lpstr>
      <vt:lpstr>Office Theme</vt:lpstr>
      <vt:lpstr>SHORT REPORTS</vt:lpstr>
      <vt:lpstr>DEFINITION</vt:lpstr>
      <vt:lpstr>TYPES</vt:lpstr>
      <vt:lpstr>PROGRESS REPORT</vt:lpstr>
      <vt:lpstr>Contd..</vt:lpstr>
      <vt:lpstr>Contd..</vt:lpstr>
      <vt:lpstr>Contd..</vt:lpstr>
      <vt:lpstr>PowerPoint Presentation</vt:lpstr>
      <vt:lpstr>Activity Reports  </vt:lpstr>
      <vt:lpstr>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REPORTS</dc:title>
  <dc:creator>Microsoft Office User</dc:creator>
  <cp:lastModifiedBy>Microsoft Office User</cp:lastModifiedBy>
  <cp:revision>6</cp:revision>
  <dcterms:created xsi:type="dcterms:W3CDTF">2021-12-02T05:44:13Z</dcterms:created>
  <dcterms:modified xsi:type="dcterms:W3CDTF">2021-12-10T05:40:03Z</dcterms:modified>
</cp:coreProperties>
</file>