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8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</p:embeddedFont>
    <p:embeddedFont>
      <p:font typeface="Roboto Mono Medium" panose="00000009000000000000" pitchFamily="49" charset="0"/>
      <p:regular r:id="rId20"/>
    </p:embeddedFont>
    <p:embeddedFont>
      <p:font typeface="Roboto Mono Medium" panose="00000009000000000000" pitchFamily="49" charset="0"/>
      <p:regular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3" d="100"/>
          <a:sy n="63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77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46" y="1737361"/>
            <a:ext cx="10590790" cy="3995497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946" y="5732856"/>
            <a:ext cx="10590790" cy="103370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766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5760704"/>
            <a:ext cx="10590788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5946" y="822960"/>
            <a:ext cx="10590790" cy="43687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7" y="6440790"/>
            <a:ext cx="10590787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940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737360"/>
            <a:ext cx="10590791" cy="2377440"/>
          </a:xfrm>
        </p:spPr>
        <p:txBody>
          <a:bodyPr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10590791" cy="283464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518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762" y="1737360"/>
            <a:ext cx="9599178" cy="2788049"/>
          </a:xfrm>
        </p:spPr>
        <p:txBody>
          <a:bodyPr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316481" y="4525409"/>
            <a:ext cx="8735579" cy="41060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68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5220788"/>
            <a:ext cx="10590791" cy="201168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7954" y="1165504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96588" y="3136545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5447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3749041"/>
            <a:ext cx="10590792" cy="198381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5732857"/>
            <a:ext cx="10590791" cy="1032480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43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537" y="2377440"/>
            <a:ext cx="353623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782956" y="3200400"/>
            <a:ext cx="3512820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0392" y="2377440"/>
            <a:ext cx="352348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47727" y="3200400"/>
            <a:ext cx="3536153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2377440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49640" y="3200400"/>
            <a:ext cx="3518536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776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956" y="5101139"/>
            <a:ext cx="352806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82956" y="2651760"/>
            <a:ext cx="352806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782956" y="5792654"/>
            <a:ext cx="3528060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7251" y="5101139"/>
            <a:ext cx="351663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67249" y="2651760"/>
            <a:ext cx="351663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65627" y="5792653"/>
            <a:ext cx="3521287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5101139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549639" y="2651760"/>
            <a:ext cx="3518536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49491" y="5792650"/>
            <a:ext cx="3523196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986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0238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5055" y="516256"/>
            <a:ext cx="2103121" cy="699135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2956" y="1064897"/>
            <a:ext cx="8907779" cy="64427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8854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198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29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3740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101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037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827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894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8227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7756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7883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43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3434080"/>
            <a:ext cx="10590788" cy="229877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6" y="5732857"/>
            <a:ext cx="10590790" cy="1032480"/>
          </a:xfrm>
        </p:spPr>
        <p:txBody>
          <a:bodyPr anchor="t"/>
          <a:lstStyle>
            <a:lvl1pPr marL="0" indent="0" algn="l">
              <a:buNone/>
              <a:defRPr sz="24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738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3975" y="2472690"/>
            <a:ext cx="5275607" cy="503491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5392" y="2467311"/>
            <a:ext cx="5275609" cy="5040294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712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286000"/>
            <a:ext cx="527560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397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5395" y="2286000"/>
            <a:ext cx="5275607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539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088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292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16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4" y="1737360"/>
            <a:ext cx="4081277" cy="1737360"/>
          </a:xfrm>
        </p:spPr>
        <p:txBody>
          <a:bodyPr anchor="b"/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540" y="1737360"/>
            <a:ext cx="6235196" cy="5486400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4" y="3755137"/>
            <a:ext cx="4081276" cy="3474719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108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689" y="2225030"/>
            <a:ext cx="6111487" cy="1889770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39455" y="1371600"/>
            <a:ext cx="3840480" cy="548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6101975" cy="1645920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175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3203623"/>
            <a:ext cx="4844414" cy="5025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470817"/>
            <a:ext cx="1826894" cy="2838544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0330814" y="2011680"/>
            <a:ext cx="3383280" cy="33832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9599295" y="1"/>
            <a:ext cx="1924064" cy="1369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0327054" y="7315200"/>
            <a:ext cx="1192481" cy="914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5334" y="543262"/>
            <a:ext cx="11285668" cy="1680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463502"/>
            <a:ext cx="10735849" cy="503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2186767" y="2148842"/>
            <a:ext cx="1188719" cy="3657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741888" y="3870357"/>
            <a:ext cx="4631754" cy="3657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2423049" y="354876"/>
            <a:ext cx="1005839" cy="9212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36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91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504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2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0072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Card Picking Game - Blackjack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game is a simplified version of Blackjack, where the goal is to draw cards and get as close to 21 points as possible without exceeding it. 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593700" y="5653837"/>
            <a:ext cx="45719" cy="68102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7" name="Text 3"/>
          <p:cNvSpPr/>
          <p:nvPr/>
        </p:nvSpPr>
        <p:spPr>
          <a:xfrm>
            <a:off x="6756440" y="5467112"/>
            <a:ext cx="196334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18" dirty="0">
                <a:solidFill>
                  <a:srgbClr val="E5E0DF"/>
                </a:solidFill>
                <a:latin typeface="Roboto Bold" pitchFamily="34" charset="0"/>
                <a:ea typeface="Roboto Bold" pitchFamily="34" charset="-122"/>
              </a:rPr>
              <a:t>Contributors: </a:t>
            </a:r>
            <a:br>
              <a:rPr lang="en-US" sz="2200" b="1" kern="0" spc="-18" dirty="0">
                <a:solidFill>
                  <a:srgbClr val="E5E0DF"/>
                </a:solidFill>
                <a:latin typeface="Roboto Bold" pitchFamily="34" charset="0"/>
                <a:ea typeface="Roboto Bold" pitchFamily="34" charset="-122"/>
              </a:rPr>
            </a:br>
            <a:r>
              <a:rPr lang="en-US" sz="1400" kern="0" spc="-18" dirty="0">
                <a:solidFill>
                  <a:srgbClr val="E5E0DF"/>
                </a:solidFill>
                <a:latin typeface="Roboto Bold" pitchFamily="34" charset="0"/>
                <a:ea typeface="Roboto Bold" pitchFamily="34" charset="-122"/>
              </a:rPr>
              <a:t>Mohsin Rasul</a:t>
            </a:r>
            <a:br>
              <a:rPr lang="en-US" sz="1400" kern="0" spc="-18" dirty="0">
                <a:solidFill>
                  <a:srgbClr val="E5E0DF"/>
                </a:solidFill>
                <a:latin typeface="Roboto Bold" pitchFamily="34" charset="0"/>
                <a:ea typeface="Roboto Bold" pitchFamily="34" charset="-122"/>
              </a:rPr>
            </a:br>
            <a:r>
              <a:rPr lang="en-US" sz="1400" kern="0" spc="-18" dirty="0">
                <a:solidFill>
                  <a:srgbClr val="E5E0DF"/>
                </a:solidFill>
                <a:latin typeface="Roboto Bold" pitchFamily="34" charset="0"/>
                <a:ea typeface="Roboto Bold" pitchFamily="34" charset="-122"/>
              </a:rPr>
              <a:t>Rana Rameez Mushtaq</a:t>
            </a:r>
            <a:endParaRPr lang="en-US" sz="1400" dirty="0"/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78374"/>
            <a:ext cx="116363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Future Improvements and Enhancements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440781"/>
            <a:ext cx="2173724" cy="1306949"/>
          </a:xfrm>
          <a:prstGeom prst="roundRect">
            <a:avLst>
              <a:gd name="adj" fmla="val 2603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4" name="Text 2"/>
          <p:cNvSpPr/>
          <p:nvPr/>
        </p:nvSpPr>
        <p:spPr>
          <a:xfrm>
            <a:off x="1020604" y="2867501"/>
            <a:ext cx="16156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3194328" y="26675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Timer for Computer Moves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3158014"/>
            <a:ext cx="55415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Introduce delays for more realistic gameplay..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732490"/>
            <a:ext cx="10642402" cy="15240"/>
          </a:xfrm>
          <a:prstGeom prst="roundRect">
            <a:avLst>
              <a:gd name="adj" fmla="val 223256"/>
            </a:avLst>
          </a:prstGeom>
          <a:solidFill>
            <a:srgbClr val="595959"/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8" name="Shape 6"/>
          <p:cNvSpPr/>
          <p:nvPr/>
        </p:nvSpPr>
        <p:spPr>
          <a:xfrm>
            <a:off x="793790" y="3861078"/>
            <a:ext cx="4347567" cy="1306949"/>
          </a:xfrm>
          <a:prstGeom prst="roundRect">
            <a:avLst>
              <a:gd name="adj" fmla="val 2603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9" name="Text 7"/>
          <p:cNvSpPr/>
          <p:nvPr/>
        </p:nvSpPr>
        <p:spPr>
          <a:xfrm>
            <a:off x="1020604" y="4287798"/>
            <a:ext cx="16156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68171" y="4087892"/>
            <a:ext cx="30694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</a:rPr>
              <a:t>Better Result Handling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578310"/>
            <a:ext cx="537972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Store Game History In a database or CSV file.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152787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595959"/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13" name="Shape 11"/>
          <p:cNvSpPr/>
          <p:nvPr/>
        </p:nvSpPr>
        <p:spPr>
          <a:xfrm>
            <a:off x="793790" y="5281374"/>
            <a:ext cx="6521410" cy="1669852"/>
          </a:xfrm>
          <a:prstGeom prst="roundRect">
            <a:avLst>
              <a:gd name="adj" fmla="val 2038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14" name="Text 12"/>
          <p:cNvSpPr/>
          <p:nvPr/>
        </p:nvSpPr>
        <p:spPr>
          <a:xfrm>
            <a:off x="1020604" y="5889546"/>
            <a:ext cx="16156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542014" y="5508188"/>
            <a:ext cx="30694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</a:rPr>
              <a:t>Enhanced Gameplay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5998607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 Additional Blackjack rules (Splitting, Betting, etc.)</a:t>
            </a:r>
            <a:endParaRPr lang="en-US" sz="1750" dirty="0"/>
          </a:p>
        </p:txBody>
      </p:sp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1CA3-FF3F-895E-D11B-5F95B1CF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FA052-6773-3CB4-A2F3-31972A8015B0}"/>
              </a:ext>
            </a:extLst>
          </p:cNvPr>
          <p:cNvSpPr txBox="1"/>
          <p:nvPr/>
        </p:nvSpPr>
        <p:spPr>
          <a:xfrm>
            <a:off x="683894" y="1762233"/>
            <a:ext cx="106222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Roboto mono medium" panose="020F0502020204030204" pitchFamily="49" charset="0"/>
                <a:ea typeface="Roboto mono medium" panose="020F0502020204030204" pitchFamily="49" charset="0"/>
              </a:rPr>
              <a:t>Summary:</a:t>
            </a:r>
          </a:p>
          <a:p>
            <a:r>
              <a:rPr lang="en-US" sz="2200" dirty="0">
                <a:latin typeface="Roboto mono medium" panose="020F0502020204030204" pitchFamily="49" charset="0"/>
                <a:ea typeface="Roboto mono medium" panose="020F0502020204030204" pitchFamily="49" charset="0"/>
              </a:rPr>
              <a:t>A fun and interactive card game in C++.Combines learning and entertainment. Key Takeaways:</a:t>
            </a:r>
          </a:p>
          <a:p>
            <a:r>
              <a:rPr lang="en-US" sz="2200" dirty="0">
                <a:latin typeface="Roboto mono medium" panose="020F0502020204030204" pitchFamily="49" charset="0"/>
                <a:ea typeface="Roboto mono medium" panose="020F0502020204030204" pitchFamily="49" charset="0"/>
              </a:rPr>
              <a:t>Implementation of arrays, structures, and file handling. Practical use of conditionals and loops. Thank You!</a:t>
            </a:r>
          </a:p>
        </p:txBody>
      </p:sp>
    </p:spTree>
    <p:extLst>
      <p:ext uri="{BB962C8B-B14F-4D97-AF65-F5344CB8AC3E}">
        <p14:creationId xmlns:p14="http://schemas.microsoft.com/office/powerpoint/2010/main" val="480591915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E33709-9A76-39D7-860E-2D8A6B10E963}"/>
              </a:ext>
            </a:extLst>
          </p:cNvPr>
          <p:cNvSpPr txBox="1"/>
          <p:nvPr/>
        </p:nvSpPr>
        <p:spPr>
          <a:xfrm>
            <a:off x="3870960" y="3500288"/>
            <a:ext cx="7711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/>
              <a:t>THANK YOU!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8229959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22515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Introduction to the C++  Card Picking Game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8430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simplified version of Blackjack Implemented in C++</a:t>
            </a:r>
          </a:p>
        </p:txBody>
      </p:sp>
      <p:sp>
        <p:nvSpPr>
          <p:cNvPr id="4" name="Text 2"/>
          <p:cNvSpPr/>
          <p:nvPr/>
        </p:nvSpPr>
        <p:spPr>
          <a:xfrm>
            <a:off x="793790" y="4914186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Players Draw Cards to achieve the Highest score without exceeding 21 points.</a:t>
            </a:r>
          </a:p>
        </p:txBody>
      </p:sp>
      <p:sp>
        <p:nvSpPr>
          <p:cNvPr id="5" name="Text 3"/>
          <p:cNvSpPr/>
          <p:nvPr/>
        </p:nvSpPr>
        <p:spPr>
          <a:xfrm>
            <a:off x="7599521" y="398430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includes two game modes :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000" dirty="0"/>
              <a:t>1.Player vs .Computer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000" dirty="0"/>
              <a:t>2.Player vs Player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8825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Objective of the Card Picking Game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011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5" name="Text 2"/>
          <p:cNvSpPr/>
          <p:nvPr/>
        </p:nvSpPr>
        <p:spPr>
          <a:xfrm>
            <a:off x="951905" y="3386138"/>
            <a:ext cx="19395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301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Goal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791545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/>
              <a:t>Player aim to score as close to 21 points ,they “bust” and lose the game.</a:t>
            </a:r>
          </a:p>
        </p:txBody>
      </p:sp>
      <p:sp>
        <p:nvSpPr>
          <p:cNvPr id="8" name="Shape 5"/>
          <p:cNvSpPr/>
          <p:nvPr/>
        </p:nvSpPr>
        <p:spPr>
          <a:xfrm>
            <a:off x="4685467" y="33011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9" name="Text 6"/>
          <p:cNvSpPr/>
          <p:nvPr/>
        </p:nvSpPr>
        <p:spPr>
          <a:xfrm>
            <a:off x="4843582" y="3386138"/>
            <a:ext cx="19395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301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Winning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791545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You win by getting closer to 21 than the dealer, or by the dealer busting (going over 21).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72512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13" name="Text 10"/>
          <p:cNvSpPr/>
          <p:nvPr/>
        </p:nvSpPr>
        <p:spPr>
          <a:xfrm>
            <a:off x="951905" y="5810131"/>
            <a:ext cx="19395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7251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Losing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215539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You lose by going over 21 or having a hand total lower than the dealer's.</a:t>
            </a:r>
            <a:endParaRPr lang="en-US" sz="1750" dirty="0"/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3116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Key Features of the Blackjack Game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488883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5" name="Text 2"/>
          <p:cNvSpPr/>
          <p:nvPr/>
        </p:nvSpPr>
        <p:spPr>
          <a:xfrm>
            <a:off x="1020604" y="27156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</a:rPr>
              <a:t>Interactive Gameplay: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206115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Player choose cards by entering numbers from 1 to 52.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488883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8" name="Text 5"/>
          <p:cNvSpPr/>
          <p:nvPr/>
        </p:nvSpPr>
        <p:spPr>
          <a:xfrm>
            <a:off x="4912281" y="27156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</a:rPr>
              <a:t>Two Modes: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206115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1.Player against a Computer.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2.Player Against Another player.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748451"/>
            <a:ext cx="3664863" cy="2749987"/>
          </a:xfrm>
          <a:prstGeom prst="roundRect">
            <a:avLst>
              <a:gd name="adj" fmla="val 1237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11" name="Text 8"/>
          <p:cNvSpPr/>
          <p:nvPr/>
        </p:nvSpPr>
        <p:spPr>
          <a:xfrm>
            <a:off x="1020604" y="4975265"/>
            <a:ext cx="3211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</a:rPr>
              <a:t>Card Display and Real Time Decision Making: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3" y="6060401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 Representation of Cards and Players can choose to stop drawing cards after each turn.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4685467" y="4748451"/>
            <a:ext cx="3664863" cy="2749987"/>
          </a:xfrm>
          <a:prstGeom prst="roundRect">
            <a:avLst>
              <a:gd name="adj" fmla="val 1237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14" name="Text 11"/>
          <p:cNvSpPr/>
          <p:nvPr/>
        </p:nvSpPr>
        <p:spPr>
          <a:xfrm>
            <a:off x="4912281" y="4975265"/>
            <a:ext cx="3211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</a:rPr>
              <a:t>Result Saving: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4912281" y="5820013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Game results saved in a structural format in a text file</a:t>
            </a:r>
            <a:endParaRPr lang="en-US" sz="1750" dirty="0"/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58415"/>
            <a:ext cx="113130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Implementation Details and Approach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142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Deck contains 52 Cards (4 Suits, 13 ranks each).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7840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/>
              <a:t>Players draw cards, and the game dynamically updates score</a:t>
            </a:r>
          </a:p>
        </p:txBody>
      </p:sp>
      <p:sp>
        <p:nvSpPr>
          <p:cNvPr id="5" name="Text 3"/>
          <p:cNvSpPr/>
          <p:nvPr/>
        </p:nvSpPr>
        <p:spPr>
          <a:xfrm>
            <a:off x="7599521" y="38114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/>
              <a:t>Randomized card order to ensure fairness.</a:t>
            </a:r>
          </a:p>
        </p:txBody>
      </p:sp>
      <p:sp>
        <p:nvSpPr>
          <p:cNvPr id="6" name="Text 4"/>
          <p:cNvSpPr/>
          <p:nvPr/>
        </p:nvSpPr>
        <p:spPr>
          <a:xfrm>
            <a:off x="7599521" y="444150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/>
              <a:t>Results saved as: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/>
              <a:t>Game 1: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/>
              <a:t>Player 1 | Win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/>
              <a:t>Player 2 | Lose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2950" y="753428"/>
            <a:ext cx="7658100" cy="13265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kern="0" spc="-125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Rules and Mechanics of the Blackjack Game</a:t>
            </a:r>
            <a:endParaRPr lang="en-US" sz="41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2398395"/>
            <a:ext cx="530662" cy="53066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2950" y="3141226"/>
            <a:ext cx="2653427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kern="0" spc="-63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Card Values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742950" y="3600212"/>
            <a:ext cx="3669863" cy="1018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17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Numbered cards are worth their face value. Face cards (J, Q, K) are worth 10. An ace can be worth 1 or 11.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187" y="2398395"/>
            <a:ext cx="530662" cy="53066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31187" y="3141226"/>
            <a:ext cx="2653427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kern="0" spc="-63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Winning Conditions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4731187" y="3600212"/>
            <a:ext cx="3879413" cy="1018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/>
              <a:t>The player closest to 21 without exceeding wins. A "bust" (score &gt; 21) results in an automatic loss.</a:t>
            </a:r>
          </a:p>
          <a:p>
            <a:pPr marL="0" indent="0" algn="l">
              <a:lnSpc>
                <a:spcPts val="2650"/>
              </a:lnSpc>
              <a:buNone/>
            </a:pPr>
            <a:r>
              <a:rPr lang="en-US" sz="1650" dirty="0"/>
              <a:t>Tie: Both players have the same score &lt;= 21.</a:t>
            </a: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50" y="5255657"/>
            <a:ext cx="530662" cy="53066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2950" y="5998488"/>
            <a:ext cx="2653427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kern="0" spc="-63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Player's Turn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742950" y="6457474"/>
            <a:ext cx="3669863" cy="1018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17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Players can choose to hit or stand. Players lose if their hand total exceeds 21.</a:t>
            </a:r>
            <a:endParaRPr lang="en-US" sz="1650" dirty="0"/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1991" y="543639"/>
            <a:ext cx="9579769" cy="6179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kern="0" spc="-11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Gameplay Flow and User Interaction</a:t>
            </a:r>
            <a:endParaRPr lang="en-US" sz="3850" dirty="0"/>
          </a:p>
        </p:txBody>
      </p:sp>
      <p:sp>
        <p:nvSpPr>
          <p:cNvPr id="3" name="Shape 1"/>
          <p:cNvSpPr/>
          <p:nvPr/>
        </p:nvSpPr>
        <p:spPr>
          <a:xfrm>
            <a:off x="7303770" y="1556980"/>
            <a:ext cx="22860" cy="6129218"/>
          </a:xfrm>
          <a:prstGeom prst="roundRect">
            <a:avLst>
              <a:gd name="adj" fmla="val 129737"/>
            </a:avLst>
          </a:prstGeom>
          <a:solidFill>
            <a:srgbClr val="595959"/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4" name="Shape 2"/>
          <p:cNvSpPr/>
          <p:nvPr/>
        </p:nvSpPr>
        <p:spPr>
          <a:xfrm>
            <a:off x="6423660" y="1990368"/>
            <a:ext cx="691991" cy="22860"/>
          </a:xfrm>
          <a:prstGeom prst="roundRect">
            <a:avLst>
              <a:gd name="adj" fmla="val 129737"/>
            </a:avLst>
          </a:prstGeom>
          <a:solidFill>
            <a:srgbClr val="595959"/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5" name="Shape 3"/>
          <p:cNvSpPr/>
          <p:nvPr/>
        </p:nvSpPr>
        <p:spPr>
          <a:xfrm>
            <a:off x="7092791" y="1779389"/>
            <a:ext cx="444818" cy="444818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6" name="Text 4"/>
          <p:cNvSpPr/>
          <p:nvPr/>
        </p:nvSpPr>
        <p:spPr>
          <a:xfrm>
            <a:off x="7230666" y="1853446"/>
            <a:ext cx="169069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kern="0" spc="-7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1</a:t>
            </a:r>
            <a:endParaRPr lang="en-US" sz="2300" dirty="0"/>
          </a:p>
        </p:txBody>
      </p:sp>
      <p:sp>
        <p:nvSpPr>
          <p:cNvPr id="7" name="Text 5"/>
          <p:cNvSpPr/>
          <p:nvPr/>
        </p:nvSpPr>
        <p:spPr>
          <a:xfrm>
            <a:off x="691991" y="1754624"/>
            <a:ext cx="5535811" cy="632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1550" dirty="0"/>
              <a:t>Players choose a game mode: Player vs. Computer</a:t>
            </a:r>
          </a:p>
          <a:p>
            <a:pPr marL="0" indent="0" algn="r">
              <a:lnSpc>
                <a:spcPts val="2450"/>
              </a:lnSpc>
              <a:buNone/>
            </a:pPr>
            <a:r>
              <a:rPr lang="en-US" sz="1550" dirty="0"/>
              <a:t>Player vs. Player</a:t>
            </a:r>
          </a:p>
        </p:txBody>
      </p:sp>
      <p:sp>
        <p:nvSpPr>
          <p:cNvPr id="8" name="Shape 6"/>
          <p:cNvSpPr/>
          <p:nvPr/>
        </p:nvSpPr>
        <p:spPr>
          <a:xfrm>
            <a:off x="7514749" y="2978825"/>
            <a:ext cx="691991" cy="22860"/>
          </a:xfrm>
          <a:prstGeom prst="roundRect">
            <a:avLst>
              <a:gd name="adj" fmla="val 129737"/>
            </a:avLst>
          </a:prstGeom>
          <a:solidFill>
            <a:srgbClr val="595959"/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9" name="Shape 7"/>
          <p:cNvSpPr/>
          <p:nvPr/>
        </p:nvSpPr>
        <p:spPr>
          <a:xfrm>
            <a:off x="7092791" y="2767846"/>
            <a:ext cx="444818" cy="444818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10" name="Text 8"/>
          <p:cNvSpPr/>
          <p:nvPr/>
        </p:nvSpPr>
        <p:spPr>
          <a:xfrm>
            <a:off x="7230666" y="2841903"/>
            <a:ext cx="169069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kern="0" spc="-7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2</a:t>
            </a:r>
            <a:endParaRPr lang="en-US" sz="2300" dirty="0"/>
          </a:p>
        </p:txBody>
      </p:sp>
      <p:sp>
        <p:nvSpPr>
          <p:cNvPr id="11" name="Text 9"/>
          <p:cNvSpPr/>
          <p:nvPr/>
        </p:nvSpPr>
        <p:spPr>
          <a:xfrm>
            <a:off x="8402598" y="2743081"/>
            <a:ext cx="5535811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kern="0" spc="-1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Turn-based Gameplay: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sz="1550" kern="0" spc="-1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Each player draws cards until they decide to stop or bust.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sz="1550" kern="0" spc="-1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computer draws cards automatically in its turn..</a:t>
            </a:r>
            <a:endParaRPr lang="en-US" sz="1550" dirty="0"/>
          </a:p>
        </p:txBody>
      </p:sp>
      <p:sp>
        <p:nvSpPr>
          <p:cNvPr id="12" name="Shape 10"/>
          <p:cNvSpPr/>
          <p:nvPr/>
        </p:nvSpPr>
        <p:spPr>
          <a:xfrm>
            <a:off x="6423660" y="3868460"/>
            <a:ext cx="691991" cy="22860"/>
          </a:xfrm>
          <a:prstGeom prst="roundRect">
            <a:avLst>
              <a:gd name="adj" fmla="val 129737"/>
            </a:avLst>
          </a:prstGeom>
          <a:solidFill>
            <a:srgbClr val="595959"/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13" name="Shape 11"/>
          <p:cNvSpPr/>
          <p:nvPr/>
        </p:nvSpPr>
        <p:spPr>
          <a:xfrm>
            <a:off x="7092791" y="3657481"/>
            <a:ext cx="444818" cy="444818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14" name="Text 12"/>
          <p:cNvSpPr/>
          <p:nvPr/>
        </p:nvSpPr>
        <p:spPr>
          <a:xfrm>
            <a:off x="7230666" y="3731538"/>
            <a:ext cx="169069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kern="0" spc="-7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3</a:t>
            </a:r>
            <a:endParaRPr lang="en-US" sz="2300" dirty="0"/>
          </a:p>
        </p:txBody>
      </p:sp>
      <p:sp>
        <p:nvSpPr>
          <p:cNvPr id="15" name="Text 13"/>
          <p:cNvSpPr/>
          <p:nvPr/>
        </p:nvSpPr>
        <p:spPr>
          <a:xfrm>
            <a:off x="691991" y="3632716"/>
            <a:ext cx="5535811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1550" kern="0" spc="-1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Scoring: Player scores are updated dynamically. The game ends if:</a:t>
            </a:r>
          </a:p>
          <a:p>
            <a:pPr marL="0" indent="0" algn="r">
              <a:lnSpc>
                <a:spcPts val="2450"/>
              </a:lnSpc>
              <a:buNone/>
            </a:pPr>
            <a:r>
              <a:rPr lang="en-US" sz="1550" kern="0" spc="-1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Both players stop drawing cards. A player busts..</a:t>
            </a:r>
            <a:endParaRPr lang="en-US" sz="1550" dirty="0"/>
          </a:p>
        </p:txBody>
      </p:sp>
      <p:sp>
        <p:nvSpPr>
          <p:cNvPr id="16" name="Shape 14"/>
          <p:cNvSpPr/>
          <p:nvPr/>
        </p:nvSpPr>
        <p:spPr>
          <a:xfrm>
            <a:off x="7514749" y="4758214"/>
            <a:ext cx="691991" cy="22860"/>
          </a:xfrm>
          <a:prstGeom prst="roundRect">
            <a:avLst>
              <a:gd name="adj" fmla="val 129737"/>
            </a:avLst>
          </a:prstGeom>
          <a:solidFill>
            <a:srgbClr val="595959"/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17" name="Shape 15"/>
          <p:cNvSpPr/>
          <p:nvPr/>
        </p:nvSpPr>
        <p:spPr>
          <a:xfrm>
            <a:off x="7092791" y="4547235"/>
            <a:ext cx="444818" cy="444818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18" name="Text 16"/>
          <p:cNvSpPr/>
          <p:nvPr/>
        </p:nvSpPr>
        <p:spPr>
          <a:xfrm>
            <a:off x="7230666" y="4621292"/>
            <a:ext cx="169069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kern="0" spc="-7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4</a:t>
            </a:r>
            <a:endParaRPr lang="en-US" sz="2300" dirty="0"/>
          </a:p>
        </p:txBody>
      </p:sp>
      <p:sp>
        <p:nvSpPr>
          <p:cNvPr id="19" name="Text 17"/>
          <p:cNvSpPr/>
          <p:nvPr/>
        </p:nvSpPr>
        <p:spPr>
          <a:xfrm>
            <a:off x="8402598" y="4522470"/>
            <a:ext cx="5535811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kern="0" spc="-1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If the player bust the Computer wins.</a:t>
            </a:r>
            <a:endParaRPr lang="en-US" sz="1550" dirty="0"/>
          </a:p>
        </p:txBody>
      </p:sp>
      <p:sp>
        <p:nvSpPr>
          <p:cNvPr id="20" name="Shape 18"/>
          <p:cNvSpPr/>
          <p:nvPr/>
        </p:nvSpPr>
        <p:spPr>
          <a:xfrm>
            <a:off x="6423660" y="5647968"/>
            <a:ext cx="691991" cy="22860"/>
          </a:xfrm>
          <a:prstGeom prst="roundRect">
            <a:avLst>
              <a:gd name="adj" fmla="val 129737"/>
            </a:avLst>
          </a:prstGeom>
          <a:solidFill>
            <a:srgbClr val="595959"/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21" name="Shape 19"/>
          <p:cNvSpPr/>
          <p:nvPr/>
        </p:nvSpPr>
        <p:spPr>
          <a:xfrm>
            <a:off x="7092791" y="5436989"/>
            <a:ext cx="444818" cy="444818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22" name="Text 20"/>
          <p:cNvSpPr/>
          <p:nvPr/>
        </p:nvSpPr>
        <p:spPr>
          <a:xfrm>
            <a:off x="7230666" y="5511046"/>
            <a:ext cx="169069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kern="0" spc="-7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5</a:t>
            </a:r>
            <a:endParaRPr lang="en-US" sz="2300" dirty="0"/>
          </a:p>
        </p:txBody>
      </p:sp>
      <p:sp>
        <p:nvSpPr>
          <p:cNvPr id="23" name="Text 21"/>
          <p:cNvSpPr/>
          <p:nvPr/>
        </p:nvSpPr>
        <p:spPr>
          <a:xfrm>
            <a:off x="691991" y="5412224"/>
            <a:ext cx="5535811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1550" kern="0" spc="-1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If the Computer Bust the player wins..</a:t>
            </a:r>
            <a:endParaRPr lang="en-US" sz="1550" dirty="0"/>
          </a:p>
        </p:txBody>
      </p:sp>
      <p:sp>
        <p:nvSpPr>
          <p:cNvPr id="24" name="Shape 22"/>
          <p:cNvSpPr/>
          <p:nvPr/>
        </p:nvSpPr>
        <p:spPr>
          <a:xfrm>
            <a:off x="7514749" y="6537722"/>
            <a:ext cx="691991" cy="22860"/>
          </a:xfrm>
          <a:prstGeom prst="roundRect">
            <a:avLst>
              <a:gd name="adj" fmla="val 129737"/>
            </a:avLst>
          </a:prstGeom>
          <a:solidFill>
            <a:srgbClr val="595959"/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25" name="Shape 23"/>
          <p:cNvSpPr/>
          <p:nvPr/>
        </p:nvSpPr>
        <p:spPr>
          <a:xfrm>
            <a:off x="7092791" y="6326743"/>
            <a:ext cx="444818" cy="444818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26" name="Text 24"/>
          <p:cNvSpPr/>
          <p:nvPr/>
        </p:nvSpPr>
        <p:spPr>
          <a:xfrm>
            <a:off x="7230666" y="6400800"/>
            <a:ext cx="169069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kern="0" spc="-7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6</a:t>
            </a:r>
            <a:endParaRPr lang="en-US" sz="2300" dirty="0"/>
          </a:p>
        </p:txBody>
      </p:sp>
      <p:sp>
        <p:nvSpPr>
          <p:cNvPr id="27" name="Text 25"/>
          <p:cNvSpPr/>
          <p:nvPr/>
        </p:nvSpPr>
        <p:spPr>
          <a:xfrm>
            <a:off x="8402598" y="6301978"/>
            <a:ext cx="5535811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kern="0" spc="-1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winner is determined based on the final hand totals.</a:t>
            </a:r>
            <a:endParaRPr lang="en-US" sz="1550" dirty="0"/>
          </a:p>
        </p:txBody>
      </p:sp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22908" y="500420"/>
            <a:ext cx="7870984" cy="11365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50" kern="0" spc="-10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Example Output and Demonstration</a:t>
            </a:r>
            <a:endParaRPr lang="en-US" sz="35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908" y="1909763"/>
            <a:ext cx="909280" cy="14548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304961" y="2091571"/>
            <a:ext cx="6688931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kern="0" spc="-14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Welcome to Blackjack</a:t>
            </a:r>
            <a:endParaRPr lang="en-US" sz="14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908" y="3364587"/>
            <a:ext cx="909280" cy="1454825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304961" y="3546396"/>
            <a:ext cx="6688931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kern="0" spc="-14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Player 1 hand: [Ace, 10] - Total: 21</a:t>
            </a:r>
            <a:endParaRPr lang="en-US" sz="14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908" y="4819412"/>
            <a:ext cx="909280" cy="1454825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304961" y="5001220"/>
            <a:ext cx="6688931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kern="0" spc="-14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Player 2 hand: [King, 7] - Total: 17</a:t>
            </a:r>
            <a:endParaRPr lang="en-US" sz="140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2908" y="6274237"/>
            <a:ext cx="909280" cy="1454825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304961" y="6456045"/>
            <a:ext cx="6688931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kern="0" spc="-14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You win!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900C76-5F98-62EB-4FC9-977CC14ABD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6004560" cy="810006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2145"/>
            <a:ext cx="113130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Advantages of the Blackjack Program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134553"/>
            <a:ext cx="2152055" cy="16698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73592" y="2959179"/>
            <a:ext cx="16156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5428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Learning Opportunity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033236"/>
            <a:ext cx="60973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/>
              <a:t>Demonstrates basic and advanced C++ concepts.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/>
              <a:t>Includes arrays, functions, and conditionals.</a:t>
            </a:r>
          </a:p>
        </p:txBody>
      </p:sp>
      <p:sp>
        <p:nvSpPr>
          <p:cNvPr id="7" name="Shape 4"/>
          <p:cNvSpPr/>
          <p:nvPr/>
        </p:nvSpPr>
        <p:spPr>
          <a:xfrm>
            <a:off x="5187077" y="3817501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595959"/>
          </a:solidFill>
          <a:ln/>
        </p:spPr>
        <p:txBody>
          <a:bodyPr/>
          <a:lstStyle/>
          <a:p>
            <a:endParaRPr lang="en-PK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861078"/>
            <a:ext cx="4304109" cy="166985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73592" y="4469249"/>
            <a:ext cx="16156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Interactive Experience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578310"/>
            <a:ext cx="717649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/>
              <a:t>Engaging for players with real-time choices and feedback.</a:t>
            </a:r>
          </a:p>
        </p:txBody>
      </p:sp>
      <p:sp>
        <p:nvSpPr>
          <p:cNvPr id="12" name="Shape 8"/>
          <p:cNvSpPr/>
          <p:nvPr/>
        </p:nvSpPr>
        <p:spPr>
          <a:xfrm>
            <a:off x="6263164" y="5544026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595959"/>
          </a:solidFill>
          <a:ln/>
        </p:spPr>
        <p:txBody>
          <a:bodyPr/>
          <a:lstStyle/>
          <a:p>
            <a:endParaRPr lang="en-PK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587603"/>
            <a:ext cx="6456164" cy="166985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73473" y="6195774"/>
            <a:ext cx="16156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8144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Expandable Design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304836"/>
            <a:ext cx="61005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/>
              <a:t>Can be enhanced with additional features like: Multiplayer over a network. Graphical User Interface (GUI).</a:t>
            </a:r>
          </a:p>
        </p:txBody>
      </p:sp>
    </p:spTree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</TotalTime>
  <Words>667</Words>
  <Application>Microsoft Office PowerPoint</Application>
  <PresentationFormat>Custom</PresentationFormat>
  <Paragraphs>103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Roboto Mono Medium</vt:lpstr>
      <vt:lpstr>Arial</vt:lpstr>
      <vt:lpstr>Roboto</vt:lpstr>
      <vt:lpstr>Wingdings 3</vt:lpstr>
      <vt:lpstr>Roboto Mono Medium</vt:lpstr>
      <vt:lpstr>Roboto Bold</vt:lpstr>
      <vt:lpstr>Century Gothic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Mohsin Rasul</cp:lastModifiedBy>
  <cp:revision>19</cp:revision>
  <dcterms:created xsi:type="dcterms:W3CDTF">2025-01-14T07:45:35Z</dcterms:created>
  <dcterms:modified xsi:type="dcterms:W3CDTF">2025-01-14T10:34:28Z</dcterms:modified>
</cp:coreProperties>
</file>