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76" r:id="rId5"/>
    <p:sldId id="260" r:id="rId6"/>
    <p:sldId id="261" r:id="rId7"/>
    <p:sldId id="262" r:id="rId8"/>
    <p:sldId id="263" r:id="rId9"/>
    <p:sldId id="264" r:id="rId10"/>
    <p:sldId id="265" r:id="rId11"/>
    <p:sldId id="267" r:id="rId12"/>
    <p:sldId id="268" r:id="rId13"/>
    <p:sldId id="270" r:id="rId14"/>
    <p:sldId id="271" r:id="rId15"/>
    <p:sldId id="274" r:id="rId16"/>
    <p:sldId id="275"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4783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66403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89942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84868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584817-E9A0-4770-B89E-96C05E3C3D4E}"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83273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27902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84817-E9A0-4770-B89E-96C05E3C3D4E}"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75370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84817-E9A0-4770-B89E-96C05E3C3D4E}"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964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84817-E9A0-4770-B89E-96C05E3C3D4E}"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7456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19664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85104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84817-E9A0-4770-B89E-96C05E3C3D4E}"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638-A4C1-4A69-8A37-4B920E587895}" type="slidenum">
              <a:rPr lang="en-US" smtClean="0"/>
              <a:t>‹#›</a:t>
            </a:fld>
            <a:endParaRPr lang="en-US"/>
          </a:p>
        </p:txBody>
      </p:sp>
    </p:spTree>
    <p:extLst>
      <p:ext uri="{BB962C8B-B14F-4D97-AF65-F5344CB8AC3E}">
        <p14:creationId xmlns:p14="http://schemas.microsoft.com/office/powerpoint/2010/main" val="311286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2" y="412125"/>
            <a:ext cx="9865217" cy="5550794"/>
          </a:xfrm>
          <a:prstGeom prst="rect">
            <a:avLst/>
          </a:prstGeom>
        </p:spPr>
      </p:pic>
    </p:spTree>
    <p:extLst>
      <p:ext uri="{BB962C8B-B14F-4D97-AF65-F5344CB8AC3E}">
        <p14:creationId xmlns:p14="http://schemas.microsoft.com/office/powerpoint/2010/main" val="3363819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Diagrams -</a:t>
            </a:r>
            <a:r>
              <a:rPr lang="en-US" b="1" u="sng" dirty="0">
                <a:solidFill>
                  <a:srgbClr val="FF0000"/>
                </a:solidFill>
                <a:latin typeface="Calibri" pitchFamily="34" charset="0"/>
                <a:cs typeface="Calibri" pitchFamily="34" charset="0"/>
              </a:rPr>
              <a:t>Use Case Diagram</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7" name="Content Placeholder 6"/>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9505" y="1402114"/>
            <a:ext cx="7267465" cy="4351338"/>
          </a:xfrm>
          <a:prstGeom prst="rect">
            <a:avLst/>
          </a:prstGeom>
          <a:noFill/>
          <a:ln>
            <a:noFill/>
          </a:ln>
        </p:spPr>
      </p:pic>
    </p:spTree>
    <p:extLst>
      <p:ext uri="{BB962C8B-B14F-4D97-AF65-F5344CB8AC3E}">
        <p14:creationId xmlns:p14="http://schemas.microsoft.com/office/powerpoint/2010/main" val="407337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Diagrams –</a:t>
            </a:r>
            <a:r>
              <a:rPr lang="en-US" b="1" u="sng" dirty="0" smtClean="0">
                <a:solidFill>
                  <a:srgbClr val="FF0000"/>
                </a:solidFill>
                <a:latin typeface="Calibri" pitchFamily="34" charset="0"/>
                <a:cs typeface="Calibri" pitchFamily="34" charset="0"/>
              </a:rPr>
              <a:t>Sequence Diagram</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633" y="1093721"/>
            <a:ext cx="5038725" cy="5317980"/>
          </a:xfrm>
          <a:prstGeom prst="rect">
            <a:avLst/>
          </a:prstGeom>
        </p:spPr>
      </p:pic>
    </p:spTree>
    <p:extLst>
      <p:ext uri="{BB962C8B-B14F-4D97-AF65-F5344CB8AC3E}">
        <p14:creationId xmlns:p14="http://schemas.microsoft.com/office/powerpoint/2010/main" val="1276945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22238"/>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Diagrams –</a:t>
            </a:r>
            <a:r>
              <a:rPr lang="en-US" b="1" dirty="0" smtClean="0">
                <a:solidFill>
                  <a:srgbClr val="FF0000"/>
                </a:solidFill>
                <a:latin typeface="Calibri" pitchFamily="34" charset="0"/>
                <a:cs typeface="Calibri" pitchFamily="34" charset="0"/>
              </a:rPr>
              <a:t>ERD</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5" name="Picture 4"/>
          <p:cNvPicPr/>
          <p:nvPr/>
        </p:nvPicPr>
        <p:blipFill>
          <a:blip r:embed="rId3"/>
          <a:stretch>
            <a:fillRect/>
          </a:stretch>
        </p:blipFill>
        <p:spPr>
          <a:xfrm>
            <a:off x="956426" y="1477876"/>
            <a:ext cx="5273040" cy="1814830"/>
          </a:xfrm>
          <a:prstGeom prst="rect">
            <a:avLst/>
          </a:prstGeom>
        </p:spPr>
      </p:pic>
      <p:pic>
        <p:nvPicPr>
          <p:cNvPr id="7" name="Picture 6"/>
          <p:cNvPicPr/>
          <p:nvPr/>
        </p:nvPicPr>
        <p:blipFill>
          <a:blip r:embed="rId4"/>
          <a:stretch>
            <a:fillRect/>
          </a:stretch>
        </p:blipFill>
        <p:spPr>
          <a:xfrm>
            <a:off x="1037533" y="3452090"/>
            <a:ext cx="4390390" cy="1524000"/>
          </a:xfrm>
          <a:prstGeom prst="rect">
            <a:avLst/>
          </a:prstGeom>
        </p:spPr>
      </p:pic>
    </p:spTree>
    <p:extLst>
      <p:ext uri="{BB962C8B-B14F-4D97-AF65-F5344CB8AC3E}">
        <p14:creationId xmlns:p14="http://schemas.microsoft.com/office/powerpoint/2010/main" val="3812743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Tasks Distribution</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149103646"/>
              </p:ext>
            </p:extLst>
          </p:nvPr>
        </p:nvGraphicFramePr>
        <p:xfrm>
          <a:off x="242884" y="1169988"/>
          <a:ext cx="10807845" cy="3169920"/>
        </p:xfrm>
        <a:graphic>
          <a:graphicData uri="http://schemas.openxmlformats.org/drawingml/2006/table">
            <a:tbl>
              <a:tblPr firstRow="1" bandRow="1">
                <a:tableStyleId>{5940675A-B579-460E-94D1-54222C63F5DA}</a:tableStyleId>
              </a:tblPr>
              <a:tblGrid>
                <a:gridCol w="3396215">
                  <a:extLst>
                    <a:ext uri="{9D8B030D-6E8A-4147-A177-3AD203B41FA5}">
                      <a16:colId xmlns:a16="http://schemas.microsoft.com/office/drawing/2014/main" val="20000"/>
                    </a:ext>
                  </a:extLst>
                </a:gridCol>
                <a:gridCol w="7411630">
                  <a:extLst>
                    <a:ext uri="{9D8B030D-6E8A-4147-A177-3AD203B41FA5}">
                      <a16:colId xmlns:a16="http://schemas.microsoft.com/office/drawing/2014/main" val="20001"/>
                    </a:ext>
                  </a:extLst>
                </a:gridCol>
              </a:tblGrid>
              <a:tr h="337144">
                <a:tc>
                  <a:txBody>
                    <a:bodyPr/>
                    <a:lstStyle/>
                    <a:p>
                      <a:pPr algn="ctr"/>
                      <a:r>
                        <a:rPr lang="en-GB" sz="2400" b="1" dirty="0" smtClean="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smtClean="0">
                          <a:latin typeface="Times New Roman" panose="02020603050405020304" pitchFamily="18" charset="0"/>
                          <a:cs typeface="Times New Roman" panose="02020603050405020304" pitchFamily="18" charset="0"/>
                        </a:rPr>
                        <a:t>Responsibilities</a:t>
                      </a:r>
                    </a:p>
                  </a:txBody>
                  <a:tcPr>
                    <a:solidFill>
                      <a:schemeClr val="accent6">
                        <a:lumMod val="40000"/>
                        <a:lumOff val="60000"/>
                      </a:schemeClr>
                    </a:solidFill>
                  </a:tcPr>
                </a:tc>
                <a:extLst>
                  <a:ext uri="{0D108BD9-81ED-4DB2-BD59-A6C34878D82A}">
                    <a16:rowId xmlns:a16="http://schemas.microsoft.com/office/drawing/2014/main" val="10000"/>
                  </a:ext>
                </a:extLst>
              </a:tr>
              <a:tr h="652031">
                <a:tc>
                  <a:txBody>
                    <a:bodyPr/>
                    <a:lstStyle/>
                    <a:p>
                      <a:pPr algn="l"/>
                      <a:r>
                        <a:rPr lang="en-GB" sz="2000" b="1" dirty="0" err="1" smtClean="0">
                          <a:latin typeface="Times New Roman" panose="02020603050405020304" pitchFamily="18" charset="0"/>
                          <a:cs typeface="Times New Roman" panose="02020603050405020304" pitchFamily="18" charset="0"/>
                        </a:rPr>
                        <a:t>Anas</a:t>
                      </a:r>
                      <a:r>
                        <a:rPr lang="en-GB" sz="2000" b="1" baseline="0" dirty="0" smtClean="0">
                          <a:latin typeface="Times New Roman" panose="02020603050405020304" pitchFamily="18" charset="0"/>
                          <a:cs typeface="Times New Roman" panose="02020603050405020304" pitchFamily="18" charset="0"/>
                        </a:rPr>
                        <a:t> Bin </a:t>
                      </a:r>
                      <a:r>
                        <a:rPr lang="en-GB" sz="2000" b="1" baseline="0" dirty="0" err="1" smtClean="0">
                          <a:latin typeface="Times New Roman" panose="02020603050405020304" pitchFamily="18" charset="0"/>
                          <a:cs typeface="Times New Roman" panose="02020603050405020304" pitchFamily="18" charset="0"/>
                        </a:rPr>
                        <a:t>Anwer</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Data</a:t>
                      </a:r>
                      <a:r>
                        <a:rPr lang="en-GB" sz="2000" baseline="0" dirty="0" smtClean="0">
                          <a:latin typeface="Times New Roman" panose="02020603050405020304" pitchFamily="18" charset="0"/>
                          <a:cs typeface="Times New Roman" panose="02020603050405020304" pitchFamily="18" charset="0"/>
                        </a:rPr>
                        <a:t> base connection</a:t>
                      </a: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Python coding, flask coding, python libraries</a:t>
                      </a:r>
                      <a:endParaRPr lang="en-GB"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66479">
                <a:tc>
                  <a:txBody>
                    <a:bodyPr/>
                    <a:lstStyle/>
                    <a:p>
                      <a:pPr algn="l"/>
                      <a:r>
                        <a:rPr lang="en-GB" sz="2000" b="1" dirty="0" err="1" smtClean="0">
                          <a:latin typeface="Times New Roman" panose="02020603050405020304" pitchFamily="18" charset="0"/>
                          <a:cs typeface="Times New Roman" panose="02020603050405020304" pitchFamily="18" charset="0"/>
                        </a:rPr>
                        <a:t>Mohsin</a:t>
                      </a:r>
                      <a:r>
                        <a:rPr lang="en-GB" sz="2000" b="1" baseline="0" dirty="0" smtClean="0">
                          <a:latin typeface="Times New Roman" panose="02020603050405020304" pitchFamily="18" charset="0"/>
                          <a:cs typeface="Times New Roman" panose="02020603050405020304" pitchFamily="18" charset="0"/>
                        </a:rPr>
                        <a:t> Ali Baber</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0" dirty="0" smtClean="0">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Introduction, Project</a:t>
                      </a:r>
                      <a:r>
                        <a:rPr lang="en-GB" sz="2000" baseline="0" dirty="0" smtClean="0">
                          <a:latin typeface="Times New Roman" panose="02020603050405020304" pitchFamily="18" charset="0"/>
                          <a:cs typeface="Times New Roman" panose="02020603050405020304" pitchFamily="18" charset="0"/>
                        </a:rPr>
                        <a:t> propose, Function and Non-functional Requirements </a:t>
                      </a:r>
                      <a:endParaRPr lang="en-GB"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52031">
                <a:tc>
                  <a:txBody>
                    <a:bodyPr/>
                    <a:lstStyle/>
                    <a:p>
                      <a:pPr algn="l"/>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1099295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Tools </a:t>
            </a:r>
            <a:r>
              <a:rPr lang="en-US" b="1" smtClean="0">
                <a:latin typeface="Calibri" pitchFamily="34" charset="0"/>
                <a:cs typeface="Calibri" pitchFamily="34" charset="0"/>
              </a:rPr>
              <a:t>&amp; Technologies</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5" y="6411698"/>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a:blip r:embed="rId2"/>
          <a:stretch>
            <a:fillRect/>
          </a:stretch>
        </p:blipFill>
        <p:spPr>
          <a:xfrm>
            <a:off x="847110" y="1335804"/>
            <a:ext cx="3046464" cy="758467"/>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0999" y="2555003"/>
            <a:ext cx="3105150" cy="1466850"/>
          </a:xfrm>
          <a:prstGeom prst="rect">
            <a:avLst/>
          </a:prstGeom>
        </p:spPr>
      </p:pic>
      <p:sp>
        <p:nvSpPr>
          <p:cNvPr id="12" name="Rectangle 11"/>
          <p:cNvSpPr/>
          <p:nvPr/>
        </p:nvSpPr>
        <p:spPr>
          <a:xfrm>
            <a:off x="7047345" y="4368800"/>
            <a:ext cx="3011055" cy="1330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3164" y="4368800"/>
            <a:ext cx="4267200" cy="169949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1734" y="1243520"/>
            <a:ext cx="3808702" cy="2014567"/>
          </a:xfrm>
          <a:prstGeom prst="rect">
            <a:avLst/>
          </a:prstGeom>
        </p:spPr>
      </p:pic>
    </p:spTree>
    <p:extLst>
      <p:ext uri="{BB962C8B-B14F-4D97-AF65-F5344CB8AC3E}">
        <p14:creationId xmlns:p14="http://schemas.microsoft.com/office/powerpoint/2010/main" val="3309811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Screen Shots</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
        <p:nvSpPr>
          <p:cNvPr id="3" name="AutoShape 2" descr="blob:https://web.whatsapp.com/05c4f68e-0324-48c7-8edc-0be3a04d295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05c4f68e-0324-48c7-8edc-0be3a04d295c"/>
          <p:cNvSpPr>
            <a:spLocks noChangeAspect="1" noChangeArrowheads="1"/>
          </p:cNvSpPr>
          <p:nvPr/>
        </p:nvSpPr>
        <p:spPr bwMode="auto">
          <a:xfrm>
            <a:off x="6422448" y="138415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05c4f68e-0324-48c7-8edc-0be3a04d295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918430"/>
            <a:ext cx="4365625" cy="50387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6467" y="1028701"/>
            <a:ext cx="5657850" cy="4782598"/>
          </a:xfrm>
          <a:prstGeom prst="rect">
            <a:avLst/>
          </a:prstGeom>
        </p:spPr>
      </p:pic>
    </p:spTree>
    <p:extLst>
      <p:ext uri="{BB962C8B-B14F-4D97-AF65-F5344CB8AC3E}">
        <p14:creationId xmlns:p14="http://schemas.microsoft.com/office/powerpoint/2010/main" val="1398766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Screen Shots</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101" y="1071418"/>
            <a:ext cx="5813689" cy="4876800"/>
          </a:xfrm>
          <a:prstGeom prst="rect">
            <a:avLst/>
          </a:prstGeom>
        </p:spPr>
      </p:pic>
    </p:spTree>
    <p:extLst>
      <p:ext uri="{BB962C8B-B14F-4D97-AF65-F5344CB8AC3E}">
        <p14:creationId xmlns:p14="http://schemas.microsoft.com/office/powerpoint/2010/main" val="3805488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Calibri" pitchFamily="34" charset="0"/>
                <a:cs typeface="Calibri" pitchFamily="34" charset="0"/>
              </a:rPr>
              <a:t>Future Project </a:t>
            </a:r>
            <a:r>
              <a:rPr lang="en-US" b="1" dirty="0" smtClean="0">
                <a:latin typeface="Calibri" pitchFamily="34" charset="0"/>
                <a:cs typeface="Calibri" pitchFamily="34" charset="0"/>
              </a:rPr>
              <a:t>Schedule</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366030693"/>
              </p:ext>
            </p:extLst>
          </p:nvPr>
        </p:nvGraphicFramePr>
        <p:xfrm>
          <a:off x="414337" y="1271589"/>
          <a:ext cx="10929938" cy="3166095"/>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val="20000"/>
                    </a:ext>
                  </a:extLst>
                </a:gridCol>
                <a:gridCol w="7495357">
                  <a:extLst>
                    <a:ext uri="{9D8B030D-6E8A-4147-A177-3AD203B41FA5}">
                      <a16:colId xmlns:a16="http://schemas.microsoft.com/office/drawing/2014/main" val="20001"/>
                    </a:ext>
                  </a:extLst>
                </a:gridCol>
              </a:tblGrid>
              <a:tr h="420067">
                <a:tc>
                  <a:txBody>
                    <a:bodyPr/>
                    <a:lstStyle/>
                    <a:p>
                      <a:pPr algn="ctr"/>
                      <a:r>
                        <a:rPr lang="en-GB" sz="2400" b="1" dirty="0" smtClean="0">
                          <a:latin typeface="Times New Roman" panose="02020603050405020304" pitchFamily="18" charset="0"/>
                          <a:cs typeface="Times New Roman" panose="02020603050405020304" pitchFamily="18" charset="0"/>
                        </a:rPr>
                        <a:t>Tasks</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smtClean="0">
                          <a:latin typeface="Times New Roman" panose="02020603050405020304" pitchFamily="18" charset="0"/>
                          <a:cs typeface="Times New Roman" panose="02020603050405020304" pitchFamily="18" charset="0"/>
                        </a:rPr>
                        <a:t>Schedule</a:t>
                      </a:r>
                    </a:p>
                  </a:txBody>
                  <a:tcPr>
                    <a:solidFill>
                      <a:schemeClr val="accent6">
                        <a:lumMod val="40000"/>
                        <a:lumOff val="60000"/>
                      </a:schemeClr>
                    </a:solidFill>
                  </a:tcPr>
                </a:tc>
                <a:extLst>
                  <a:ext uri="{0D108BD9-81ED-4DB2-BD59-A6C34878D82A}">
                    <a16:rowId xmlns:a16="http://schemas.microsoft.com/office/drawing/2014/main" val="10000"/>
                  </a:ext>
                </a:extLst>
              </a:tr>
              <a:tr h="1484236">
                <a:tc>
                  <a:txBody>
                    <a:bodyPr/>
                    <a:lstStyle/>
                    <a:p>
                      <a:pPr algn="l"/>
                      <a:r>
                        <a:rPr lang="en-GB" sz="2000" b="1" dirty="0" smtClean="0">
                          <a:latin typeface="Times New Roman" panose="02020603050405020304" pitchFamily="18" charset="0"/>
                          <a:cs typeface="Times New Roman" panose="02020603050405020304" pitchFamily="18" charset="0"/>
                        </a:rPr>
                        <a:t>Design &amp; Coding of Project</a:t>
                      </a:r>
                    </a:p>
                    <a:p>
                      <a:pPr algn="l"/>
                      <a:r>
                        <a:rPr lang="en-GB" sz="2000" b="1" dirty="0" smtClean="0">
                          <a:latin typeface="Times New Roman" panose="02020603050405020304" pitchFamily="18" charset="0"/>
                          <a:cs typeface="Times New Roman" panose="02020603050405020304" pitchFamily="18" charset="0"/>
                        </a:rPr>
                        <a:t>Python</a:t>
                      </a:r>
                      <a:r>
                        <a:rPr lang="en-GB" sz="2000" b="1" baseline="0" dirty="0" smtClean="0">
                          <a:latin typeface="Times New Roman" panose="02020603050405020304" pitchFamily="18" charset="0"/>
                          <a:cs typeface="Times New Roman" panose="02020603050405020304" pitchFamily="18" charset="0"/>
                        </a:rPr>
                        <a:t> script</a:t>
                      </a:r>
                    </a:p>
                    <a:p>
                      <a:pPr algn="l"/>
                      <a:r>
                        <a:rPr lang="en-GB" sz="2000" b="1" baseline="0" dirty="0" smtClean="0">
                          <a:latin typeface="Times New Roman" panose="02020603050405020304" pitchFamily="18" charset="0"/>
                          <a:cs typeface="Times New Roman" panose="02020603050405020304" pitchFamily="18" charset="0"/>
                        </a:rPr>
                        <a:t>Flask coding</a:t>
                      </a:r>
                    </a:p>
                    <a:p>
                      <a:pPr algn="l"/>
                      <a:r>
                        <a:rPr lang="en-GB" sz="2000" b="1" baseline="0" dirty="0" smtClean="0">
                          <a:latin typeface="Times New Roman" panose="02020603050405020304" pitchFamily="18" charset="0"/>
                          <a:cs typeface="Times New Roman" panose="02020603050405020304" pitchFamily="18" charset="0"/>
                        </a:rPr>
                        <a:t>Backend coding</a:t>
                      </a:r>
                      <a:endParaRPr lang="en-GB" sz="2000" b="1" dirty="0" smtClean="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10</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February To</a:t>
                      </a:r>
                      <a:r>
                        <a:rPr lang="en-GB" sz="2000" baseline="0" dirty="0" smtClean="0">
                          <a:latin typeface="Times New Roman" panose="02020603050405020304" pitchFamily="18" charset="0"/>
                          <a:cs typeface="Times New Roman" panose="02020603050405020304" pitchFamily="18" charset="0"/>
                        </a:rPr>
                        <a:t> 30  </a:t>
                      </a:r>
                      <a:r>
                        <a:rPr lang="en-GB" sz="2000" baseline="0" dirty="0" err="1" smtClean="0">
                          <a:latin typeface="Times New Roman" panose="02020603050405020304" pitchFamily="18" charset="0"/>
                          <a:cs typeface="Times New Roman" panose="02020603050405020304" pitchFamily="18" charset="0"/>
                        </a:rPr>
                        <a:t>april</a:t>
                      </a:r>
                      <a:r>
                        <a:rPr lang="en-GB" sz="2000" baseline="30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54939">
                <a:tc>
                  <a:txBody>
                    <a:bodyPr/>
                    <a:lstStyle/>
                    <a:p>
                      <a:pPr algn="l"/>
                      <a:r>
                        <a:rPr lang="en-GB" sz="2000" b="1" dirty="0" smtClean="0">
                          <a:latin typeface="Times New Roman" panose="02020603050405020304" pitchFamily="18" charset="0"/>
                          <a:cs typeface="Times New Roman" panose="02020603050405020304" pitchFamily="18" charset="0"/>
                        </a:rPr>
                        <a:t>Creating Reports</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1</a:t>
                      </a:r>
                      <a:r>
                        <a:rPr lang="en-GB" sz="2000" baseline="30000" dirty="0" smtClean="0">
                          <a:latin typeface="Times New Roman" panose="02020603050405020304" pitchFamily="18" charset="0"/>
                          <a:cs typeface="Times New Roman" panose="02020603050405020304" pitchFamily="18" charset="0"/>
                        </a:rPr>
                        <a:t>st</a:t>
                      </a:r>
                      <a:r>
                        <a:rPr lang="en-GB" sz="2000" baseline="0" dirty="0" smtClean="0">
                          <a:latin typeface="Times New Roman" panose="02020603050405020304" pitchFamily="18" charset="0"/>
                          <a:cs typeface="Times New Roman" panose="02020603050405020304" pitchFamily="18" charset="0"/>
                        </a:rPr>
                        <a:t>  may </a:t>
                      </a:r>
                      <a:r>
                        <a:rPr lang="en-GB" sz="2000" dirty="0" smtClean="0">
                          <a:latin typeface="Times New Roman" panose="02020603050405020304" pitchFamily="18" charset="0"/>
                          <a:cs typeface="Times New Roman" panose="02020603050405020304" pitchFamily="18" charset="0"/>
                        </a:rPr>
                        <a:t> to 10</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may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769720">
                <a:tc>
                  <a:txBody>
                    <a:bodyPr/>
                    <a:lstStyle/>
                    <a:p>
                      <a:pPr algn="l"/>
                      <a:r>
                        <a:rPr lang="en-GB" sz="2000" b="1" dirty="0" smtClean="0">
                          <a:latin typeface="Times New Roman" panose="02020603050405020304" pitchFamily="18" charset="0"/>
                          <a:cs typeface="Times New Roman" panose="02020603050405020304" pitchFamily="18" charset="0"/>
                        </a:rPr>
                        <a:t>Testing of Project Module wise &amp; Finishing</a:t>
                      </a:r>
                      <a:r>
                        <a:rPr lang="en-GB" sz="2000" b="1" baseline="0" dirty="0" smtClean="0">
                          <a:latin typeface="Times New Roman" panose="02020603050405020304" pitchFamily="18" charset="0"/>
                          <a:cs typeface="Times New Roman" panose="02020603050405020304" pitchFamily="18" charset="0"/>
                        </a:rPr>
                        <a:t> the Code</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10</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may</a:t>
                      </a:r>
                      <a:r>
                        <a:rPr lang="en-GB" sz="2000" baseline="0" dirty="0" smtClean="0">
                          <a:latin typeface="Times New Roman" panose="02020603050405020304" pitchFamily="18" charset="0"/>
                          <a:cs typeface="Times New Roman" panose="02020603050405020304" pitchFamily="18" charset="0"/>
                        </a:rPr>
                        <a:t> T</a:t>
                      </a:r>
                      <a:r>
                        <a:rPr lang="en-GB" sz="2000" dirty="0" smtClean="0">
                          <a:latin typeface="Times New Roman" panose="02020603050405020304" pitchFamily="18" charset="0"/>
                          <a:cs typeface="Times New Roman" panose="02020603050405020304" pitchFamily="18" charset="0"/>
                        </a:rPr>
                        <a:t>o 15</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  2022</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45300840"/>
              </p:ext>
            </p:extLst>
          </p:nvPr>
        </p:nvGraphicFramePr>
        <p:xfrm>
          <a:off x="414337" y="4562841"/>
          <a:ext cx="10929938" cy="523505"/>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val="609721822"/>
                    </a:ext>
                  </a:extLst>
                </a:gridCol>
                <a:gridCol w="7495357">
                  <a:extLst>
                    <a:ext uri="{9D8B030D-6E8A-4147-A177-3AD203B41FA5}">
                      <a16:colId xmlns:a16="http://schemas.microsoft.com/office/drawing/2014/main" val="1965276399"/>
                    </a:ext>
                  </a:extLst>
                </a:gridCol>
              </a:tblGrid>
              <a:tr h="523505">
                <a:tc>
                  <a:txBody>
                    <a:bodyPr/>
                    <a:lstStyle/>
                    <a:p>
                      <a:pPr algn="l"/>
                      <a:r>
                        <a:rPr lang="en-GB" sz="2000" b="1" dirty="0" smtClean="0">
                          <a:latin typeface="Times New Roman" panose="02020603050405020304" pitchFamily="18" charset="0"/>
                          <a:cs typeface="Times New Roman" panose="02020603050405020304" pitchFamily="18" charset="0"/>
                        </a:rPr>
                        <a:t>Integrating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15</a:t>
                      </a:r>
                      <a:r>
                        <a:rPr lang="en-GB" sz="2000" baseline="30000" dirty="0" smtClean="0">
                          <a:latin typeface="Times New Roman" panose="02020603050405020304" pitchFamily="18" charset="0"/>
                          <a:cs typeface="Times New Roman" panose="02020603050405020304" pitchFamily="18" charset="0"/>
                        </a:rPr>
                        <a:t>st</a:t>
                      </a:r>
                      <a:r>
                        <a:rPr lang="en-GB" sz="2000" dirty="0" smtClean="0">
                          <a:latin typeface="Times New Roman" panose="02020603050405020304" pitchFamily="18" charset="0"/>
                          <a:cs typeface="Times New Roman" panose="02020603050405020304" pitchFamily="18" charset="0"/>
                        </a:rPr>
                        <a:t>   May 2022 </a:t>
                      </a:r>
                      <a:r>
                        <a:rPr lang="en-GB" sz="2000" baseline="0" dirty="0" smtClean="0">
                          <a:latin typeface="Times New Roman" panose="02020603050405020304" pitchFamily="18" charset="0"/>
                          <a:cs typeface="Times New Roman" panose="02020603050405020304" pitchFamily="18" charset="0"/>
                        </a:rPr>
                        <a:t> To 20</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May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2243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8733626"/>
              </p:ext>
            </p:extLst>
          </p:nvPr>
        </p:nvGraphicFramePr>
        <p:xfrm>
          <a:off x="414337" y="5086346"/>
          <a:ext cx="10929938" cy="557213"/>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val="609721822"/>
                    </a:ext>
                  </a:extLst>
                </a:gridCol>
                <a:gridCol w="7495357">
                  <a:extLst>
                    <a:ext uri="{9D8B030D-6E8A-4147-A177-3AD203B41FA5}">
                      <a16:colId xmlns:a16="http://schemas.microsoft.com/office/drawing/2014/main" val="1965276399"/>
                    </a:ext>
                  </a:extLst>
                </a:gridCol>
              </a:tblGrid>
              <a:tr h="557213">
                <a:tc>
                  <a:txBody>
                    <a:bodyPr/>
                    <a:lstStyle/>
                    <a:p>
                      <a:pPr algn="l"/>
                      <a:r>
                        <a:rPr lang="en-GB" sz="2000" b="1" dirty="0" smtClean="0">
                          <a:latin typeface="Times New Roman" panose="02020603050405020304" pitchFamily="18" charset="0"/>
                          <a:cs typeface="Times New Roman" panose="02020603050405020304" pitchFamily="18" charset="0"/>
                        </a:rPr>
                        <a:t>Testing of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21</a:t>
                      </a:r>
                      <a:r>
                        <a:rPr lang="en-GB" sz="2000" baseline="30000" dirty="0" smtClean="0">
                          <a:latin typeface="Times New Roman" panose="02020603050405020304" pitchFamily="18" charset="0"/>
                          <a:cs typeface="Times New Roman" panose="02020603050405020304" pitchFamily="18" charset="0"/>
                        </a:rPr>
                        <a:t>st</a:t>
                      </a:r>
                      <a:r>
                        <a:rPr lang="en-GB" sz="2000" dirty="0" smtClean="0">
                          <a:latin typeface="Times New Roman" panose="02020603050405020304" pitchFamily="18" charset="0"/>
                          <a:cs typeface="Times New Roman" panose="02020603050405020304" pitchFamily="18" charset="0"/>
                        </a:rPr>
                        <a:t> May To</a:t>
                      </a:r>
                      <a:r>
                        <a:rPr lang="en-GB" sz="2000" baseline="0" dirty="0" smtClean="0">
                          <a:latin typeface="Times New Roman" panose="02020603050405020304" pitchFamily="18" charset="0"/>
                          <a:cs typeface="Times New Roman" panose="02020603050405020304" pitchFamily="18" charset="0"/>
                        </a:rPr>
                        <a:t> </a:t>
                      </a:r>
                      <a:r>
                        <a:rPr lang="en-GB" sz="2000" baseline="0" dirty="0" err="1" smtClean="0">
                          <a:latin typeface="Times New Roman" panose="02020603050405020304" pitchFamily="18" charset="0"/>
                          <a:cs typeface="Times New Roman" panose="02020603050405020304" pitchFamily="18" charset="0"/>
                        </a:rPr>
                        <a:t>Finsih</a:t>
                      </a:r>
                      <a:r>
                        <a:rPr lang="en-GB" sz="2000" baseline="0" dirty="0" smtClean="0">
                          <a:latin typeface="Times New Roman" panose="02020603050405020304" pitchFamily="18" charset="0"/>
                          <a:cs typeface="Times New Roman" panose="02020603050405020304" pitchFamily="18" charset="0"/>
                        </a:rPr>
                        <a:t> Date</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224395"/>
                  </a:ext>
                </a:extLst>
              </a:tr>
            </a:tbl>
          </a:graphicData>
        </a:graphic>
      </p:graphicFrame>
      <p:sp>
        <p:nvSpPr>
          <p:cNvPr id="7" name="Rounded Rectangular Callout 6"/>
          <p:cNvSpPr/>
          <p:nvPr/>
        </p:nvSpPr>
        <p:spPr>
          <a:xfrm>
            <a:off x="8829672" y="1114409"/>
            <a:ext cx="2686050" cy="1111059"/>
          </a:xfrm>
          <a:prstGeom prst="wedgeRoundRectCallout">
            <a:avLst>
              <a:gd name="adj1" fmla="val -93174"/>
              <a:gd name="adj2" fmla="val 2865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Update this List as per Your Supervisor Guidelines</a:t>
            </a:r>
            <a:endParaRPr lang="en-US" b="1"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1276810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62" y="1624012"/>
            <a:ext cx="7810500" cy="4238625"/>
          </a:xfrm>
          <a:prstGeom prst="rect">
            <a:avLst/>
          </a:prstGeom>
        </p:spPr>
      </p:pic>
    </p:spTree>
    <p:extLst>
      <p:ext uri="{BB962C8B-B14F-4D97-AF65-F5344CB8AC3E}">
        <p14:creationId xmlns:p14="http://schemas.microsoft.com/office/powerpoint/2010/main" val="428655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0930" y="1989125"/>
            <a:ext cx="9144000" cy="1251744"/>
          </a:xfrm>
        </p:spPr>
        <p:txBody>
          <a:bodyPr>
            <a:normAutofit/>
          </a:bodyPr>
          <a:lstStyle/>
          <a:p>
            <a:r>
              <a:rPr lang="en-US" sz="3600" b="1" dirty="0" smtClean="0">
                <a:latin typeface="Arial" panose="020B0604020202020204" pitchFamily="34" charset="0"/>
                <a:ea typeface="Times New Roman" panose="02020603050405020304" pitchFamily="18" charset="0"/>
              </a:rPr>
              <a:t>Analysis of Cross Platform Binaries</a:t>
            </a:r>
            <a:r>
              <a:rPr lang="en-US" sz="3600" b="1" dirty="0" smtClean="0">
                <a:latin typeface="Times New Roman" panose="02020603050405020304" pitchFamily="18" charset="0"/>
                <a:ea typeface="Times New Roman" panose="02020603050405020304" pitchFamily="18" charset="0"/>
              </a:rPr>
              <a:t>  </a:t>
            </a:r>
            <a:endParaRPr lang="en-US" sz="3600" dirty="0"/>
          </a:p>
        </p:txBody>
      </p:sp>
      <p:sp>
        <p:nvSpPr>
          <p:cNvPr id="3" name="Subtitle 2"/>
          <p:cNvSpPr>
            <a:spLocks noGrp="1"/>
          </p:cNvSpPr>
          <p:nvPr>
            <p:ph type="subTitle" idx="1"/>
          </p:nvPr>
        </p:nvSpPr>
        <p:spPr>
          <a:xfrm>
            <a:off x="2447637" y="4310069"/>
            <a:ext cx="7592290" cy="1333835"/>
          </a:xfrm>
        </p:spPr>
        <p:txBody>
          <a:bodyPr/>
          <a:lstStyle/>
          <a:p>
            <a:pPr algn="l"/>
            <a:r>
              <a:rPr lang="en-US" dirty="0" err="1" smtClean="0"/>
              <a:t>Anas</a:t>
            </a:r>
            <a:r>
              <a:rPr lang="en-US" dirty="0" smtClean="0"/>
              <a:t> bin Anwar                                          18-ARID-3007</a:t>
            </a:r>
            <a:endParaRPr lang="en-US" dirty="0"/>
          </a:p>
          <a:p>
            <a:pPr algn="l"/>
            <a:r>
              <a:rPr lang="en-US" dirty="0" smtClean="0"/>
              <a:t>Muhammad </a:t>
            </a:r>
            <a:r>
              <a:rPr lang="en-US" dirty="0" err="1" smtClean="0"/>
              <a:t>Mohsin</a:t>
            </a:r>
            <a:r>
              <a:rPr lang="en-US" dirty="0" smtClean="0"/>
              <a:t> Ali Babar                18-ARID-3028</a:t>
            </a:r>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id="{D9802255-FCD4-47BC-B109-74F9CA1DF464}"/>
              </a:ext>
            </a:extLst>
          </p:cNvPr>
          <p:cNvPicPr>
            <a:picLocks noChangeAspect="1"/>
          </p:cNvPicPr>
          <p:nvPr/>
        </p:nvPicPr>
        <p:blipFill>
          <a:blip r:embed="rId2"/>
          <a:stretch>
            <a:fillRect/>
          </a:stretch>
        </p:blipFill>
        <p:spPr>
          <a:xfrm>
            <a:off x="38096" y="-17162"/>
            <a:ext cx="1690688" cy="162745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3310" t="11042" r="16169" b="11876"/>
          <a:stretch/>
        </p:blipFill>
        <p:spPr>
          <a:xfrm>
            <a:off x="10229853" y="1"/>
            <a:ext cx="1952624" cy="1628769"/>
          </a:xfrm>
          <a:prstGeom prst="rect">
            <a:avLst/>
          </a:prstGeom>
        </p:spPr>
      </p:pic>
      <p:sp>
        <p:nvSpPr>
          <p:cNvPr id="6" name="Rectangle 5"/>
          <p:cNvSpPr/>
          <p:nvPr/>
        </p:nvSpPr>
        <p:spPr>
          <a:xfrm>
            <a:off x="1728784" y="168709"/>
            <a:ext cx="8386766" cy="954107"/>
          </a:xfrm>
          <a:prstGeom prst="rect">
            <a:avLst/>
          </a:prstGeom>
        </p:spPr>
        <p:txBody>
          <a:bodyPr wrap="square">
            <a:spAutoFit/>
          </a:bodyPr>
          <a:lstStyle/>
          <a:p>
            <a:pPr algn="ctr"/>
            <a:r>
              <a:rPr lang="en-US" sz="2800" dirty="0"/>
              <a:t>PMAS-Arid Agriculture </a:t>
            </a:r>
            <a:r>
              <a:rPr lang="en-US" sz="2800" dirty="0" smtClean="0"/>
              <a:t>University- </a:t>
            </a:r>
            <a:r>
              <a:rPr lang="en-US" sz="2800" dirty="0"/>
              <a:t>Rawalpindi</a:t>
            </a:r>
            <a:br>
              <a:rPr lang="en-US" sz="2800" dirty="0"/>
            </a:br>
            <a:r>
              <a:rPr lang="en-US" sz="2800" dirty="0"/>
              <a:t>University Institute of Information Technology</a:t>
            </a:r>
          </a:p>
        </p:txBody>
      </p:sp>
      <p:sp>
        <p:nvSpPr>
          <p:cNvPr id="12" name="Subtitle 2">
            <a:extLst>
              <a:ext uri="{FF2B5EF4-FFF2-40B4-BE49-F238E27FC236}">
                <a16:creationId xmlns:a16="http://schemas.microsoft.com/office/drawing/2014/main" id="{667CD651-A785-4510-8A2D-D0D305624EC8}"/>
              </a:ext>
            </a:extLst>
          </p:cNvPr>
          <p:cNvSpPr txBox="1">
            <a:spLocks/>
          </p:cNvSpPr>
          <p:nvPr/>
        </p:nvSpPr>
        <p:spPr>
          <a:xfrm>
            <a:off x="3509958" y="6168244"/>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sz="2400" b="1" dirty="0" smtClean="0">
                <a:solidFill>
                  <a:schemeClr val="tx1"/>
                </a:solidFill>
              </a:rPr>
              <a:t>Supervisor : Mr. </a:t>
            </a:r>
            <a:r>
              <a:rPr lang="en-US" sz="2400" b="1" dirty="0" err="1" smtClean="0">
                <a:solidFill>
                  <a:schemeClr val="tx1"/>
                </a:solidFill>
              </a:rPr>
              <a:t>Zeeshan</a:t>
            </a:r>
            <a:r>
              <a:rPr lang="en-US" sz="2400" b="1" dirty="0" smtClean="0">
                <a:solidFill>
                  <a:schemeClr val="tx1"/>
                </a:solidFill>
              </a:rPr>
              <a:t> </a:t>
            </a:r>
            <a:r>
              <a:rPr lang="en-US" sz="2400" b="1" dirty="0" err="1" smtClean="0">
                <a:solidFill>
                  <a:schemeClr val="tx1"/>
                </a:solidFill>
              </a:rPr>
              <a:t>Javed</a:t>
            </a:r>
            <a:r>
              <a:rPr lang="en-US" sz="2400" b="1" dirty="0" smtClean="0">
                <a:solidFill>
                  <a:schemeClr val="tx1"/>
                </a:solidFill>
              </a:rPr>
              <a:t> </a:t>
            </a:r>
            <a:endParaRPr lang="en-US" sz="2400" b="1" dirty="0">
              <a:solidFill>
                <a:schemeClr val="tx1"/>
              </a:solidFill>
            </a:endParaRPr>
          </a:p>
        </p:txBody>
      </p:sp>
    </p:spTree>
    <p:extLst>
      <p:ext uri="{BB962C8B-B14F-4D97-AF65-F5344CB8AC3E}">
        <p14:creationId xmlns:p14="http://schemas.microsoft.com/office/powerpoint/2010/main" val="1216836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t>Contents</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a:lnSpc>
                <a:spcPct val="100000"/>
              </a:lnSpc>
            </a:pPr>
            <a:r>
              <a:rPr lang="en-GB" altLang="en-US" sz="2400" dirty="0" smtClean="0">
                <a:latin typeface="Times New Roman" panose="02020603050405020304" pitchFamily="18" charset="0"/>
              </a:rPr>
              <a:t>Introduction</a:t>
            </a:r>
          </a:p>
          <a:p>
            <a:pPr>
              <a:lnSpc>
                <a:spcPct val="100000"/>
              </a:lnSpc>
            </a:pPr>
            <a:r>
              <a:rPr lang="en-GB" altLang="en-US" sz="2400" dirty="0" smtClean="0">
                <a:latin typeface="Times New Roman" panose="02020603050405020304" pitchFamily="18" charset="0"/>
              </a:rPr>
              <a:t>Existing System</a:t>
            </a:r>
          </a:p>
          <a:p>
            <a:pPr>
              <a:lnSpc>
                <a:spcPct val="100000"/>
              </a:lnSpc>
            </a:pPr>
            <a:r>
              <a:rPr lang="en-GB" altLang="en-US" sz="2400" dirty="0" smtClean="0">
                <a:latin typeface="Times New Roman" panose="02020603050405020304" pitchFamily="18" charset="0"/>
              </a:rPr>
              <a:t>Problem Statement</a:t>
            </a:r>
          </a:p>
          <a:p>
            <a:pPr>
              <a:lnSpc>
                <a:spcPct val="100000"/>
              </a:lnSpc>
            </a:pPr>
            <a:r>
              <a:rPr lang="en-GB" altLang="en-US" sz="2400" dirty="0" smtClean="0">
                <a:latin typeface="Times New Roman" panose="02020603050405020304" pitchFamily="18" charset="0"/>
              </a:rPr>
              <a:t>Problem Solution</a:t>
            </a:r>
          </a:p>
          <a:p>
            <a:pPr>
              <a:lnSpc>
                <a:spcPct val="100000"/>
              </a:lnSpc>
            </a:pPr>
            <a:r>
              <a:rPr lang="en-GB" altLang="en-US" sz="2400" dirty="0" smtClean="0">
                <a:latin typeface="Times New Roman" panose="02020603050405020304" pitchFamily="18" charset="0"/>
              </a:rPr>
              <a:t>Project Scope </a:t>
            </a:r>
          </a:p>
          <a:p>
            <a:pPr>
              <a:lnSpc>
                <a:spcPct val="100000"/>
              </a:lnSpc>
            </a:pPr>
            <a:r>
              <a:rPr lang="en-GB" altLang="en-US" sz="2400" dirty="0" smtClean="0">
                <a:latin typeface="Times New Roman" panose="02020603050405020304" pitchFamily="18" charset="0"/>
              </a:rPr>
              <a:t>Project Objective</a:t>
            </a:r>
          </a:p>
          <a:p>
            <a:pPr>
              <a:lnSpc>
                <a:spcPct val="100000"/>
              </a:lnSpc>
            </a:pPr>
            <a:r>
              <a:rPr lang="en-GB" altLang="en-US" sz="2400" dirty="0" smtClean="0">
                <a:latin typeface="Times New Roman" panose="02020603050405020304" pitchFamily="18" charset="0"/>
              </a:rPr>
              <a:t>Diagrams  - </a:t>
            </a:r>
            <a:r>
              <a:rPr lang="en-GB" altLang="en-US" sz="2400" b="1" u="sng" dirty="0" smtClean="0">
                <a:latin typeface="Times New Roman" panose="02020603050405020304" pitchFamily="18" charset="0"/>
              </a:rPr>
              <a:t>Use case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Sequence</a:t>
            </a:r>
            <a:r>
              <a:rPr lang="en-GB" altLang="en-US" sz="2400" smtClean="0">
                <a:latin typeface="Times New Roman" panose="02020603050405020304" pitchFamily="18" charset="0"/>
              </a:rPr>
              <a:t>, </a:t>
            </a:r>
            <a:r>
              <a:rPr lang="en-GB" altLang="en-US" sz="2400" b="1" u="sng" smtClean="0">
                <a:latin typeface="Times New Roman" panose="02020603050405020304" pitchFamily="18" charset="0"/>
              </a:rPr>
              <a:t>ERD</a:t>
            </a:r>
            <a:endParaRPr lang="en-GB" altLang="en-US" sz="2400" dirty="0">
              <a:latin typeface="Times New Roman" panose="02020603050405020304" pitchFamily="18" charset="0"/>
            </a:endParaRPr>
          </a:p>
          <a:p>
            <a:pPr>
              <a:lnSpc>
                <a:spcPct val="100000"/>
              </a:lnSpc>
            </a:pPr>
            <a:r>
              <a:rPr lang="en-GB" altLang="en-US" sz="2400" dirty="0" smtClean="0">
                <a:latin typeface="Times New Roman" panose="02020603050405020304" pitchFamily="18" charset="0"/>
              </a:rPr>
              <a:t>Tools and Technologies</a:t>
            </a:r>
          </a:p>
          <a:p>
            <a:pPr>
              <a:lnSpc>
                <a:spcPct val="100000"/>
              </a:lnSpc>
            </a:pPr>
            <a:r>
              <a:rPr lang="en-GB" altLang="en-US" sz="2400" dirty="0" smtClean="0">
                <a:latin typeface="Times New Roman" panose="02020603050405020304" pitchFamily="18" charset="0"/>
              </a:rPr>
              <a:t>Task Distribution</a:t>
            </a:r>
          </a:p>
          <a:p>
            <a:pPr>
              <a:lnSpc>
                <a:spcPct val="100000"/>
              </a:lnSpc>
            </a:pPr>
            <a:r>
              <a:rPr lang="en-GB" altLang="en-US" sz="2400" dirty="0" smtClean="0">
                <a:latin typeface="Times New Roman" panose="02020603050405020304" pitchFamily="18" charset="0"/>
              </a:rPr>
              <a:t>Screenshots </a:t>
            </a:r>
          </a:p>
          <a:p>
            <a:pPr>
              <a:lnSpc>
                <a:spcPct val="100000"/>
              </a:lnSpc>
            </a:pPr>
            <a:r>
              <a:rPr lang="en-GB" altLang="en-US" sz="2400" dirty="0" smtClean="0">
                <a:latin typeface="Times New Roman" panose="02020603050405020304" pitchFamily="18" charset="0"/>
              </a:rPr>
              <a:t>Future Project Schedule</a:t>
            </a:r>
          </a:p>
          <a:p>
            <a:pPr>
              <a:lnSpc>
                <a:spcPct val="150000"/>
              </a:lnSpc>
            </a:pPr>
            <a:endParaRPr lang="en-GB" altLang="en-US" sz="3600" dirty="0" smtClean="0">
              <a:latin typeface="Times New Roman" panose="02020603050405020304" pitchFamily="18" charset="0"/>
            </a:endParaRPr>
          </a:p>
          <a:p>
            <a:pPr>
              <a:lnSpc>
                <a:spcPct val="150000"/>
              </a:lnSpc>
            </a:pPr>
            <a:endParaRPr lang="en-GB" altLang="en-US" sz="3600" dirty="0" smtClean="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339356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Calibri" pitchFamily="34" charset="0"/>
                <a:cs typeface="Calibri" pitchFamily="34" charset="0"/>
              </a:rPr>
              <a:t>Introduction</a:t>
            </a:r>
          </a:p>
        </p:txBody>
      </p:sp>
      <p:sp>
        <p:nvSpPr>
          <p:cNvPr id="3" name="Content Placeholder 2"/>
          <p:cNvSpPr>
            <a:spLocks noGrp="1"/>
          </p:cNvSpPr>
          <p:nvPr>
            <p:ph idx="1"/>
          </p:nvPr>
        </p:nvSpPr>
        <p:spPr>
          <a:xfrm>
            <a:off x="381000" y="900113"/>
            <a:ext cx="11449050" cy="5314949"/>
          </a:xfrm>
        </p:spPr>
        <p:txBody>
          <a:bodyPr>
            <a:noAutofit/>
          </a:bodyPr>
          <a:lstStyle/>
          <a:p>
            <a:pPr marL="0" indent="0">
              <a:lnSpc>
                <a:spcPct val="250000"/>
              </a:lnSpc>
              <a:buNone/>
            </a:pPr>
            <a:r>
              <a:rPr lang="en-US" sz="2400" dirty="0"/>
              <a:t>Binaries is a term used to refer to a particular set of executables or compiled </a:t>
            </a:r>
            <a:r>
              <a:rPr lang="en-US" sz="2400" dirty="0" smtClean="0"/>
              <a:t>computer programs </a:t>
            </a:r>
            <a:r>
              <a:rPr lang="en-US" sz="2400" dirty="0"/>
              <a:t>files that will perform particular functions. Some binaries are malware which is used by attackers to perform malicious actions. Cross platform analysis is the process </a:t>
            </a:r>
            <a:r>
              <a:rPr lang="en-US" sz="2400" dirty="0" smtClean="0"/>
              <a:t>of analyzing </a:t>
            </a:r>
            <a:r>
              <a:rPr lang="en-US" sz="2400" dirty="0"/>
              <a:t>a malware sample and be able to </a:t>
            </a:r>
            <a:r>
              <a:rPr lang="en-US" sz="2400" dirty="0" err="1"/>
              <a:t>exfiltrate</a:t>
            </a:r>
            <a:r>
              <a:rPr lang="en-US" sz="2400" dirty="0"/>
              <a:t> as much information as possible. </a:t>
            </a:r>
            <a:endParaRPr lang="en-US" sz="2400" dirty="0" smtClean="0">
              <a:effectLst/>
              <a:latin typeface="Times New Roman" panose="02020603050405020304" pitchFamily="18" charset="0"/>
              <a:ea typeface="Times New Roman" panose="02020603050405020304" pitchFamily="18" charset="0"/>
            </a:endParaRPr>
          </a:p>
          <a:p>
            <a:pPr>
              <a:lnSpc>
                <a:spcPct val="250000"/>
              </a:lnSpc>
            </a:pPr>
            <a:endParaRPr lang="en-US" sz="24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400198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Existing System</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algn="just"/>
            <a:r>
              <a:rPr lang="en-US" sz="2400" dirty="0">
                <a:latin typeface="Times New Roman" panose="02020603050405020304" pitchFamily="18" charset="0"/>
                <a:ea typeface="Times New Roman" panose="02020603050405020304" pitchFamily="18" charset="0"/>
              </a:rPr>
              <a:t>There </a:t>
            </a:r>
            <a:r>
              <a:rPr lang="en-US" sz="2400" dirty="0" smtClean="0">
                <a:latin typeface="Times New Roman" panose="02020603050405020304" pitchFamily="18" charset="0"/>
                <a:ea typeface="Times New Roman" panose="02020603050405020304" pitchFamily="18" charset="0"/>
              </a:rPr>
              <a:t>exists </a:t>
            </a:r>
            <a:r>
              <a:rPr lang="en-US" sz="2400" dirty="0">
                <a:latin typeface="Times New Roman" panose="02020603050405020304" pitchFamily="18" charset="0"/>
                <a:ea typeface="Times New Roman" panose="02020603050405020304" pitchFamily="18" charset="0"/>
              </a:rPr>
              <a:t>some existing system related to our project are as follows:</a:t>
            </a:r>
          </a:p>
          <a:p>
            <a:pPr marL="457200" lvl="1" indent="0" algn="just">
              <a:lnSpc>
                <a:spcPct val="150000"/>
              </a:lnSpc>
              <a:buNone/>
            </a:pPr>
            <a:r>
              <a:rPr lang="en-US" dirty="0" smtClean="0">
                <a:latin typeface="Times New Roman" panose="02020603050405020304" pitchFamily="18" charset="0"/>
                <a:ea typeface="Times New Roman" panose="02020603050405020304" pitchFamily="18" charset="0"/>
              </a:rPr>
              <a:t>In Bitdefender,: had perfect results against all types of  malware samples</a:t>
            </a:r>
            <a:r>
              <a:rPr lang="en-US" dirty="0">
                <a:latin typeface="Times New Roman" panose="02020603050405020304" pitchFamily="18" charset="0"/>
                <a:ea typeface="Times New Roman" panose="02020603050405020304" pitchFamily="18" charset="0"/>
              </a:rPr>
              <a:t>.</a:t>
            </a:r>
            <a:endParaRPr lang="en-US" dirty="0" smtClean="0">
              <a:latin typeface="Times New Roman" panose="02020603050405020304" pitchFamily="18" charset="0"/>
              <a:ea typeface="Times New Roman" panose="02020603050405020304" pitchFamily="18" charset="0"/>
            </a:endParaRPr>
          </a:p>
          <a:p>
            <a:pPr marL="457200" lvl="1" indent="0" algn="just">
              <a:lnSpc>
                <a:spcPct val="150000"/>
              </a:lnSpc>
              <a:buNone/>
            </a:pPr>
            <a:r>
              <a:rPr lang="en-US" dirty="0" smtClean="0">
                <a:latin typeface="Times New Roman" panose="02020603050405020304" pitchFamily="18" charset="0"/>
                <a:ea typeface="Times New Roman" panose="02020603050405020304" pitchFamily="18" charset="0"/>
              </a:rPr>
              <a:t>Window defender : show you notification and perform action </a:t>
            </a:r>
            <a:r>
              <a:rPr lang="en-US" dirty="0" err="1" smtClean="0">
                <a:latin typeface="Times New Roman" panose="02020603050405020304" pitchFamily="18" charset="0"/>
                <a:ea typeface="Times New Roman" panose="02020603050405020304" pitchFamily="18" charset="0"/>
              </a:rPr>
              <a:t>agaist</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maleware</a:t>
            </a:r>
            <a:endParaRPr lang="en-US" dirty="0" smtClean="0">
              <a:latin typeface="Times New Roman" panose="02020603050405020304" pitchFamily="18" charset="0"/>
              <a:ea typeface="Times New Roman" panose="02020603050405020304" pitchFamily="18" charset="0"/>
            </a:endParaRPr>
          </a:p>
          <a:p>
            <a:pPr marL="457200" lvl="1" indent="0" algn="just">
              <a:lnSpc>
                <a:spcPct val="150000"/>
              </a:lnSpc>
              <a:buNone/>
            </a:pPr>
            <a:r>
              <a:rPr lang="en-US" dirty="0" err="1" smtClean="0">
                <a:latin typeface="Times New Roman" panose="02020603050405020304" pitchFamily="18" charset="0"/>
                <a:ea typeface="Times New Roman" panose="02020603050405020304" pitchFamily="18" charset="0"/>
              </a:rPr>
              <a:t>Avast</a:t>
            </a:r>
            <a:r>
              <a:rPr lang="en-US" dirty="0" smtClean="0">
                <a:latin typeface="Times New Roman" panose="02020603050405020304" pitchFamily="18" charset="0"/>
                <a:ea typeface="Times New Roman" panose="02020603050405020304" pitchFamily="18" charset="0"/>
              </a:rPr>
              <a:t> :it is a free anti virus ,it detect, block and remove all type of </a:t>
            </a:r>
            <a:r>
              <a:rPr lang="en-US" dirty="0" err="1" smtClean="0">
                <a:latin typeface="Times New Roman" panose="02020603050405020304" pitchFamily="18" charset="0"/>
                <a:ea typeface="Times New Roman" panose="02020603050405020304" pitchFamily="18" charset="0"/>
              </a:rPr>
              <a:t>maleware</a:t>
            </a:r>
            <a:r>
              <a:rPr lang="en-US" dirty="0" smtClean="0">
                <a:latin typeface="Times New Roman" panose="02020603050405020304" pitchFamily="18" charset="0"/>
                <a:ea typeface="Times New Roman" panose="02020603050405020304" pitchFamily="18" charset="0"/>
              </a:rPr>
              <a:t>.</a:t>
            </a:r>
          </a:p>
          <a:p>
            <a:pPr marL="457200" lvl="1" indent="0" algn="just">
              <a:lnSpc>
                <a:spcPct val="150000"/>
              </a:lnSpc>
              <a:buNone/>
            </a:pPr>
            <a:endParaRPr lang="en-US" dirty="0" smtClean="0">
              <a:latin typeface="Times New Roman" panose="02020603050405020304" pitchFamily="18" charset="0"/>
              <a:ea typeface="Times New Roman" panose="02020603050405020304" pitchFamily="18" charset="0"/>
            </a:endParaRPr>
          </a:p>
          <a:p>
            <a:pPr marL="457200" lvl="1" indent="0" algn="just">
              <a:lnSpc>
                <a:spcPct val="150000"/>
              </a:lnSpc>
              <a:buNone/>
            </a:pPr>
            <a:endParaRPr lang="en-US" dirty="0" smtClean="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4170750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Problem Statement</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lgn="just">
              <a:lnSpc>
                <a:spcPct val="150000"/>
              </a:lnSpc>
              <a:buNone/>
            </a:pPr>
            <a:r>
              <a:rPr lang="en-US" sz="2400" dirty="0"/>
              <a:t>Attackers are using malwares, </a:t>
            </a:r>
            <a:r>
              <a:rPr lang="en-US" sz="2400" dirty="0" smtClean="0"/>
              <a:t>Viruses, </a:t>
            </a:r>
            <a:r>
              <a:rPr lang="en-US" sz="2400" dirty="0"/>
              <a:t>Trojan and spywares using binaries to perform particular functions and gain control over their targets or spying on them. Malware is sometimes used broadly against government or corporate </a:t>
            </a:r>
            <a:r>
              <a:rPr lang="en-US" sz="2400" dirty="0" smtClean="0"/>
              <a:t>website </a:t>
            </a:r>
            <a:r>
              <a:rPr lang="en-US" sz="2400" dirty="0"/>
              <a:t>and systems to gather guarded information, or to disrupt their operations in general. However, malware can be used against individuals to gain information such as personal identification numbers or details, bank or credit card numbers, and passwords. We are </a:t>
            </a:r>
            <a:r>
              <a:rPr lang="en-US" sz="2400" dirty="0" smtClean="0"/>
              <a:t>developing </a:t>
            </a:r>
            <a:r>
              <a:rPr lang="en-US" sz="2400" dirty="0"/>
              <a:t>cross system to detect malwares. Most of existing systems are not easy to </a:t>
            </a:r>
            <a:r>
              <a:rPr lang="en-US" sz="2400" dirty="0" err="1" smtClean="0"/>
              <a:t>use.Most</a:t>
            </a:r>
            <a:r>
              <a:rPr lang="en-US" sz="2400" dirty="0" smtClean="0"/>
              <a:t> of existing system are not </a:t>
            </a:r>
            <a:r>
              <a:rPr lang="en-US" sz="2400" dirty="0" err="1" smtClean="0"/>
              <a:t>userfriendly</a:t>
            </a:r>
            <a:r>
              <a:rPr lang="en-US" sz="2400" dirty="0"/>
              <a:t> ,</a:t>
            </a:r>
            <a:r>
              <a:rPr lang="en-US" sz="2400" dirty="0" smtClean="0"/>
              <a:t>not give full detail what actually happened and some are paid.</a:t>
            </a:r>
          </a:p>
          <a:p>
            <a:pPr marL="0" indent="0" algn="just">
              <a:lnSpc>
                <a:spcPct val="150000"/>
              </a:lnSpc>
              <a:buNone/>
            </a:pPr>
            <a:endParaRPr lang="en-US" sz="2400" dirty="0" smtClean="0">
              <a:effectLst/>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3328314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Proposed Solution</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smtClean="0">
                <a:latin typeface="Times New Roman" panose="02020603050405020304" pitchFamily="18" charset="0"/>
                <a:ea typeface="Times New Roman" panose="02020603050405020304" pitchFamily="18" charset="0"/>
              </a:rPr>
              <a:t>Facilitate the public to secure data in time. </a:t>
            </a:r>
          </a:p>
          <a:p>
            <a:pPr algn="just">
              <a:lnSpc>
                <a:spcPct val="150000"/>
              </a:lnSpc>
            </a:pPr>
            <a:endParaRPr lang="en-US" sz="2400" dirty="0" smtClean="0">
              <a:latin typeface="Times New Roman" panose="02020603050405020304" pitchFamily="18" charset="0"/>
              <a:ea typeface="Times New Roman" panose="02020603050405020304" pitchFamily="18" charset="0"/>
            </a:endParaRPr>
          </a:p>
          <a:p>
            <a:pPr algn="just">
              <a:lnSpc>
                <a:spcPct val="150000"/>
              </a:lnSpc>
            </a:pPr>
            <a:r>
              <a:rPr lang="en-US" sz="2400" dirty="0" smtClean="0">
                <a:latin typeface="Times New Roman" panose="02020603050405020304" pitchFamily="18" charset="0"/>
                <a:ea typeface="Times New Roman" panose="02020603050405020304" pitchFamily="18" charset="0"/>
              </a:rPr>
              <a:t>Show the status of device if user want to check. </a:t>
            </a:r>
          </a:p>
          <a:p>
            <a:pPr algn="just">
              <a:lnSpc>
                <a:spcPct val="150000"/>
              </a:lnSpc>
            </a:pP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smtClean="0">
                <a:latin typeface="Times New Roman" panose="02020603050405020304" pitchFamily="18" charset="0"/>
                <a:ea typeface="Times New Roman" panose="02020603050405020304" pitchFamily="18" charset="0"/>
              </a:rPr>
              <a:t>Show detailed report against  </a:t>
            </a:r>
            <a:r>
              <a:rPr lang="en-US" sz="2400" dirty="0" err="1" smtClean="0">
                <a:latin typeface="Times New Roman" panose="02020603050405020304" pitchFamily="18" charset="0"/>
                <a:ea typeface="Times New Roman" panose="02020603050405020304" pitchFamily="18" charset="0"/>
              </a:rPr>
              <a:t>maleware</a:t>
            </a:r>
            <a:r>
              <a:rPr lang="en-US" sz="2400" dirty="0" smtClean="0">
                <a:latin typeface="Times New Roman" panose="02020603050405020304" pitchFamily="18" charset="0"/>
                <a:ea typeface="Times New Roman" panose="02020603050405020304" pitchFamily="18" charset="0"/>
              </a:rPr>
              <a:t> .</a:t>
            </a:r>
          </a:p>
          <a:p>
            <a:pPr algn="just">
              <a:lnSpc>
                <a:spcPct val="150000"/>
              </a:lnSpc>
            </a:pP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smtClean="0">
                <a:latin typeface="Times New Roman" panose="02020603050405020304" pitchFamily="18" charset="0"/>
                <a:ea typeface="Times New Roman" panose="02020603050405020304" pitchFamily="18" charset="0"/>
              </a:rPr>
              <a:t>Finally, user can easily check file , check </a:t>
            </a:r>
            <a:r>
              <a:rPr lang="en-US" sz="2400" dirty="0" err="1" smtClean="0">
                <a:latin typeface="Times New Roman" panose="02020603050405020304" pitchFamily="18" charset="0"/>
                <a:ea typeface="Times New Roman" panose="02020603050405020304" pitchFamily="18" charset="0"/>
              </a:rPr>
              <a:t>url</a:t>
            </a:r>
            <a:r>
              <a:rPr lang="en-US" sz="2400" dirty="0" smtClean="0">
                <a:latin typeface="Times New Roman" panose="02020603050405020304" pitchFamily="18" charset="0"/>
                <a:ea typeface="Times New Roman" panose="02020603050405020304" pitchFamily="18" charset="0"/>
              </a:rPr>
              <a:t> of any web page.</a:t>
            </a:r>
            <a:endParaRPr lang="en-US" sz="2400" dirty="0">
              <a:latin typeface="Times New Roman" panose="02020603050405020304" pitchFamily="18" charset="0"/>
              <a:ea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213274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Project Scope</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lgn="just">
              <a:lnSpc>
                <a:spcPct val="150000"/>
              </a:lnSpc>
              <a:buNone/>
            </a:pPr>
            <a:r>
              <a:rPr lang="en-US" sz="2400" dirty="0" smtClean="0">
                <a:latin typeface="Times New Roman" panose="02020603050405020304" pitchFamily="18" charset="0"/>
                <a:ea typeface="Times New Roman" panose="02020603050405020304" pitchFamily="18" charset="0"/>
              </a:rPr>
              <a:t>By using this system, user can avoid the loss. It is difficult for user to understand the complex tool, so they can use this application with ease. The system show a graph to user where system tell the user about malicious attacks information. System will generate auto report monthly about malicious attacker if user have account and get online daily. We use different techniques for malicious attacks analysis, </a:t>
            </a:r>
            <a:r>
              <a:rPr lang="en-US" sz="2400" dirty="0" err="1" smtClean="0">
                <a:latin typeface="Times New Roman" panose="02020603050405020304" pitchFamily="18" charset="0"/>
                <a:ea typeface="Times New Roman" panose="02020603050405020304" pitchFamily="18" charset="0"/>
              </a:rPr>
              <a:t>e.g</a:t>
            </a:r>
            <a:r>
              <a:rPr lang="en-US" sz="2400" dirty="0" smtClean="0">
                <a:latin typeface="Times New Roman" panose="02020603050405020304" pitchFamily="18" charset="0"/>
                <a:ea typeface="Times New Roman" panose="02020603050405020304" pitchFamily="18" charset="0"/>
              </a:rPr>
              <a:t> static analysis techniques, dynamically analysis technique, memory analysis. We use different python libraries for this project </a:t>
            </a:r>
            <a:r>
              <a:rPr lang="en-US" sz="2400" dirty="0" err="1" smtClean="0">
                <a:latin typeface="Times New Roman" panose="02020603050405020304" pitchFamily="18" charset="0"/>
                <a:ea typeface="Times New Roman" panose="02020603050405020304" pitchFamily="18" charset="0"/>
              </a:rPr>
              <a:t>scapy</a:t>
            </a:r>
            <a:r>
              <a:rPr lang="en-US" sz="2400" dirty="0" smtClean="0">
                <a:latin typeface="Times New Roman" panose="02020603050405020304" pitchFamily="18" charset="0"/>
                <a:ea typeface="Times New Roman" panose="02020603050405020304" pitchFamily="18" charset="0"/>
              </a:rPr>
              <a:t>, cryptography etc. </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279750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Project Objectives</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457200" indent="-457200" algn="just">
              <a:lnSpc>
                <a:spcPct val="150000"/>
              </a:lnSpc>
              <a:spcBef>
                <a:spcPts val="0"/>
              </a:spcBef>
              <a:buAutoNum type="arabicParenR"/>
              <a:tabLst>
                <a:tab pos="2743200" algn="ctr"/>
                <a:tab pos="5486400" algn="r"/>
                <a:tab pos="457200" algn="l"/>
              </a:tabLst>
            </a:pPr>
            <a:r>
              <a:rPr lang="en-US" sz="2400" dirty="0" smtClean="0"/>
              <a:t>Easy </a:t>
            </a:r>
            <a:r>
              <a:rPr lang="en-US" sz="2400" dirty="0"/>
              <a:t>to use and user friendly</a:t>
            </a:r>
            <a:r>
              <a:rPr lang="en-US" sz="2400" dirty="0" smtClean="0"/>
              <a:t>.</a:t>
            </a:r>
          </a:p>
          <a:p>
            <a:pPr marL="0" indent="0" algn="just">
              <a:lnSpc>
                <a:spcPct val="150000"/>
              </a:lnSpc>
              <a:spcBef>
                <a:spcPts val="0"/>
              </a:spcBef>
              <a:buNone/>
              <a:tabLst>
                <a:tab pos="2743200" algn="ctr"/>
                <a:tab pos="5486400" algn="r"/>
                <a:tab pos="457200" algn="l"/>
              </a:tabLst>
            </a:pPr>
            <a:r>
              <a:rPr lang="en-US" sz="2400" dirty="0" smtClean="0"/>
              <a:t>2) </a:t>
            </a:r>
            <a:r>
              <a:rPr lang="en-US" sz="2400" dirty="0"/>
              <a:t>To analyze all types of binaries malware attacks</a:t>
            </a:r>
            <a:r>
              <a:rPr lang="en-US" sz="2400" dirty="0" smtClean="0"/>
              <a:t>.</a:t>
            </a:r>
          </a:p>
          <a:p>
            <a:pPr marL="0" indent="0" algn="just">
              <a:lnSpc>
                <a:spcPct val="150000"/>
              </a:lnSpc>
              <a:spcBef>
                <a:spcPts val="0"/>
              </a:spcBef>
              <a:buNone/>
              <a:tabLst>
                <a:tab pos="2743200" algn="ctr"/>
                <a:tab pos="5486400" algn="r"/>
                <a:tab pos="457200" algn="l"/>
              </a:tabLst>
            </a:pPr>
            <a:r>
              <a:rPr lang="en-US" sz="2400" dirty="0" smtClean="0"/>
              <a:t>3</a:t>
            </a:r>
            <a:r>
              <a:rPr lang="en-US" sz="2400" dirty="0"/>
              <a:t>) To infiltrate maximum amount of information</a:t>
            </a:r>
            <a:r>
              <a:rPr lang="en-US" sz="2400" dirty="0" smtClean="0"/>
              <a:t>.</a:t>
            </a:r>
          </a:p>
          <a:p>
            <a:pPr marL="0" indent="0" algn="just">
              <a:lnSpc>
                <a:spcPct val="150000"/>
              </a:lnSpc>
              <a:spcBef>
                <a:spcPts val="0"/>
              </a:spcBef>
              <a:buNone/>
              <a:tabLst>
                <a:tab pos="2743200" algn="ctr"/>
                <a:tab pos="5486400" algn="r"/>
                <a:tab pos="457200" algn="l"/>
              </a:tabLst>
            </a:pPr>
            <a:r>
              <a:rPr lang="en-US" sz="2400" dirty="0" smtClean="0"/>
              <a:t> </a:t>
            </a:r>
            <a:r>
              <a:rPr lang="en-US" sz="2400" dirty="0"/>
              <a:t>4) Give tips and tricks against attackers</a:t>
            </a:r>
            <a:r>
              <a:rPr lang="en-US" sz="2400" dirty="0" smtClean="0"/>
              <a:t>.</a:t>
            </a:r>
          </a:p>
          <a:p>
            <a:pPr marL="0" indent="0" algn="just">
              <a:lnSpc>
                <a:spcPct val="150000"/>
              </a:lnSpc>
              <a:spcBef>
                <a:spcPts val="0"/>
              </a:spcBef>
              <a:buNone/>
              <a:tabLst>
                <a:tab pos="2743200" algn="ctr"/>
                <a:tab pos="5486400" algn="r"/>
                <a:tab pos="457200" algn="l"/>
              </a:tabLst>
            </a:pPr>
            <a:r>
              <a:rPr lang="en-US" sz="2400" dirty="0" smtClean="0"/>
              <a:t> </a:t>
            </a:r>
            <a:r>
              <a:rPr lang="en-US" sz="2400" dirty="0"/>
              <a:t>5) To analyze cross </a:t>
            </a:r>
            <a:r>
              <a:rPr lang="en-US" sz="2400" dirty="0" smtClean="0"/>
              <a:t>platform </a:t>
            </a:r>
            <a:r>
              <a:rPr lang="en-US" sz="2400" dirty="0"/>
              <a:t>malwares.</a:t>
            </a:r>
            <a:endParaRPr lang="en-US" sz="2400" dirty="0" smtClean="0">
              <a:effectLst/>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38201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755</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 3</vt:lpstr>
      <vt:lpstr>Office Theme</vt:lpstr>
      <vt:lpstr>PowerPoint Presentation</vt:lpstr>
      <vt:lpstr>Analysis of Cross Platform Binaries  </vt:lpstr>
      <vt:lpstr>Contents</vt:lpstr>
      <vt:lpstr>Introduction</vt:lpstr>
      <vt:lpstr>Existing System</vt:lpstr>
      <vt:lpstr>Problem Statement</vt:lpstr>
      <vt:lpstr>Proposed Solution</vt:lpstr>
      <vt:lpstr>Project Scope</vt:lpstr>
      <vt:lpstr>Project Objectives</vt:lpstr>
      <vt:lpstr>Diagrams -Use Case Diagram</vt:lpstr>
      <vt:lpstr>Diagrams –Sequence Diagram</vt:lpstr>
      <vt:lpstr>Diagrams –ERD</vt:lpstr>
      <vt:lpstr>Tasks Distribution</vt:lpstr>
      <vt:lpstr>Tools &amp; Technologies</vt:lpstr>
      <vt:lpstr>Screen Shots</vt:lpstr>
      <vt:lpstr>Screen Shots</vt:lpstr>
      <vt:lpstr>Future Project Schedule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Hp</cp:lastModifiedBy>
  <cp:revision>85</cp:revision>
  <dcterms:created xsi:type="dcterms:W3CDTF">2022-01-10T02:16:13Z</dcterms:created>
  <dcterms:modified xsi:type="dcterms:W3CDTF">2022-01-27T07:29:53Z</dcterms:modified>
</cp:coreProperties>
</file>