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3"/>
  </p:notesMasterIdLst>
  <p:sldIdLst>
    <p:sldId id="256" r:id="rId2"/>
  </p:sldIdLst>
  <p:sldSz cx="25199975" cy="359997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83AEE36D-3854-4A41-947A-490FB2217143}">
          <p14:sldIdLst>
            <p14:sldId id="256"/>
          </p14:sldIdLst>
        </p14:section>
      </p14:sectionLst>
    </p:ext>
    <p:ext uri="{EFAFB233-063F-42B5-8137-9DF3F51BA10A}">
      <p15:sldGuideLst xmlns:p15="http://schemas.microsoft.com/office/powerpoint/2012/main">
        <p15:guide id="1" orient="horz" pos="11316" userDrawn="1">
          <p15:clr>
            <a:srgbClr val="A4A3A4"/>
          </p15:clr>
        </p15:guide>
        <p15:guide id="2" pos="78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sin Nazir Bhat - mohsinnazir.bhat@studio.unibo.it" initials="MB" lastIdx="2" clrIdx="0">
    <p:extLst>
      <p:ext uri="{19B8F6BF-5375-455C-9EA6-DF929625EA0E}">
        <p15:presenceInfo xmlns:p15="http://schemas.microsoft.com/office/powerpoint/2012/main" userId="S::mohsinnazir.bhat@studio.unibo.it::432a49b5-317b-4fad-85c7-0004877d2e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700" autoAdjust="0"/>
  </p:normalViewPr>
  <p:slideViewPr>
    <p:cSldViewPr snapToGrid="0">
      <p:cViewPr>
        <p:scale>
          <a:sx n="33" d="100"/>
          <a:sy n="33" d="100"/>
        </p:scale>
        <p:origin x="544" y="-464"/>
      </p:cViewPr>
      <p:guideLst>
        <p:guide orient="horz" pos="11316"/>
        <p:guide pos="7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commentAuthors" Target="commentAuthors.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B68951-19AC-4223-B1C9-C4379EE1CF22}" type="datetimeFigureOut">
              <a:rPr lang="en-IN" smtClean="0"/>
              <a:t>16-01-2025</a:t>
            </a:fld>
            <a:endParaRPr lang="en-IN" dirty="0"/>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D910B1-179E-4932-8DA6-61B1757FEFB2}" type="slidenum">
              <a:rPr lang="en-IN" smtClean="0"/>
              <a:t>‹#›</a:t>
            </a:fld>
            <a:endParaRPr lang="en-IN" dirty="0"/>
          </a:p>
        </p:txBody>
      </p:sp>
    </p:spTree>
    <p:extLst>
      <p:ext uri="{BB962C8B-B14F-4D97-AF65-F5344CB8AC3E}">
        <p14:creationId xmlns:p14="http://schemas.microsoft.com/office/powerpoint/2010/main" val="1971531372"/>
      </p:ext>
    </p:extLst>
  </p:cSld>
  <p:clrMap bg1="lt1" tx1="dk1" bg2="lt2" tx2="dk2" accent1="accent1" accent2="accent2" accent3="accent3" accent4="accent4" accent5="accent5" accent6="accent6" hlink="hlink" folHlink="folHlink"/>
  <p:notesStyle>
    <a:lvl1pPr marL="0" algn="l" defTabSz="2937510" rtl="0" eaLnBrk="1" latinLnBrk="0" hangingPunct="1">
      <a:defRPr sz="3855" kern="1200">
        <a:solidFill>
          <a:schemeClr val="tx1"/>
        </a:solidFill>
        <a:latin typeface="+mn-lt"/>
        <a:ea typeface="+mn-ea"/>
        <a:cs typeface="+mn-cs"/>
      </a:defRPr>
    </a:lvl1pPr>
    <a:lvl2pPr marL="1468755" algn="l" defTabSz="2937510" rtl="0" eaLnBrk="1" latinLnBrk="0" hangingPunct="1">
      <a:defRPr sz="3855" kern="1200">
        <a:solidFill>
          <a:schemeClr val="tx1"/>
        </a:solidFill>
        <a:latin typeface="+mn-lt"/>
        <a:ea typeface="+mn-ea"/>
        <a:cs typeface="+mn-cs"/>
      </a:defRPr>
    </a:lvl2pPr>
    <a:lvl3pPr marL="2937510" algn="l" defTabSz="2937510" rtl="0" eaLnBrk="1" latinLnBrk="0" hangingPunct="1">
      <a:defRPr sz="3855" kern="1200">
        <a:solidFill>
          <a:schemeClr val="tx1"/>
        </a:solidFill>
        <a:latin typeface="+mn-lt"/>
        <a:ea typeface="+mn-ea"/>
        <a:cs typeface="+mn-cs"/>
      </a:defRPr>
    </a:lvl3pPr>
    <a:lvl4pPr marL="4406265" algn="l" defTabSz="2937510" rtl="0" eaLnBrk="1" latinLnBrk="0" hangingPunct="1">
      <a:defRPr sz="3855" kern="1200">
        <a:solidFill>
          <a:schemeClr val="tx1"/>
        </a:solidFill>
        <a:latin typeface="+mn-lt"/>
        <a:ea typeface="+mn-ea"/>
        <a:cs typeface="+mn-cs"/>
      </a:defRPr>
    </a:lvl4pPr>
    <a:lvl5pPr marL="5875020" algn="l" defTabSz="2937510" rtl="0" eaLnBrk="1" latinLnBrk="0" hangingPunct="1">
      <a:defRPr sz="3855" kern="1200">
        <a:solidFill>
          <a:schemeClr val="tx1"/>
        </a:solidFill>
        <a:latin typeface="+mn-lt"/>
        <a:ea typeface="+mn-ea"/>
        <a:cs typeface="+mn-cs"/>
      </a:defRPr>
    </a:lvl5pPr>
    <a:lvl6pPr marL="7343775" algn="l" defTabSz="2937510" rtl="0" eaLnBrk="1" latinLnBrk="0" hangingPunct="1">
      <a:defRPr sz="3855" kern="1200">
        <a:solidFill>
          <a:schemeClr val="tx1"/>
        </a:solidFill>
        <a:latin typeface="+mn-lt"/>
        <a:ea typeface="+mn-ea"/>
        <a:cs typeface="+mn-cs"/>
      </a:defRPr>
    </a:lvl6pPr>
    <a:lvl7pPr marL="8812530" algn="l" defTabSz="2937510" rtl="0" eaLnBrk="1" latinLnBrk="0" hangingPunct="1">
      <a:defRPr sz="3855" kern="1200">
        <a:solidFill>
          <a:schemeClr val="tx1"/>
        </a:solidFill>
        <a:latin typeface="+mn-lt"/>
        <a:ea typeface="+mn-ea"/>
        <a:cs typeface="+mn-cs"/>
      </a:defRPr>
    </a:lvl7pPr>
    <a:lvl8pPr marL="10281285" algn="l" defTabSz="2937510" rtl="0" eaLnBrk="1" latinLnBrk="0" hangingPunct="1">
      <a:defRPr sz="3855" kern="1200">
        <a:solidFill>
          <a:schemeClr val="tx1"/>
        </a:solidFill>
        <a:latin typeface="+mn-lt"/>
        <a:ea typeface="+mn-ea"/>
        <a:cs typeface="+mn-cs"/>
      </a:defRPr>
    </a:lvl8pPr>
    <a:lvl9pPr marL="11750040" algn="l" defTabSz="2937510" rtl="0" eaLnBrk="1" latinLnBrk="0" hangingPunct="1">
      <a:defRPr sz="3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D910B1-179E-4932-8DA6-61B1757FEFB2}" type="slidenum">
              <a:rPr lang="en-IN" smtClean="0"/>
              <a:t>1</a:t>
            </a:fld>
            <a:endParaRPr lang="en-IN" dirty="0"/>
          </a:p>
        </p:txBody>
      </p:sp>
    </p:spTree>
    <p:extLst>
      <p:ext uri="{BB962C8B-B14F-4D97-AF65-F5344CB8AC3E}">
        <p14:creationId xmlns:p14="http://schemas.microsoft.com/office/powerpoint/2010/main" val="15086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1975D-18D4-2BAB-4BA1-8193A889287E}"/>
              </a:ext>
            </a:extLst>
          </p:cNvPr>
          <p:cNvSpPr>
            <a:spLocks noGrp="1"/>
          </p:cNvSpPr>
          <p:nvPr>
            <p:ph type="ctrTitle"/>
          </p:nvPr>
        </p:nvSpPr>
        <p:spPr>
          <a:xfrm>
            <a:off x="3149997" y="5891626"/>
            <a:ext cx="18899981" cy="12533242"/>
          </a:xfrm>
        </p:spPr>
        <p:txBody>
          <a:bodyPr anchor="b"/>
          <a:lstStyle>
            <a:lvl1pPr algn="ctr">
              <a:defRPr sz="12401"/>
            </a:lvl1pPr>
          </a:lstStyle>
          <a:p>
            <a:r>
              <a:rPr lang="en-US"/>
              <a:t>Click to edit Master title style</a:t>
            </a:r>
            <a:endParaRPr lang="en-IN"/>
          </a:p>
        </p:txBody>
      </p:sp>
      <p:sp>
        <p:nvSpPr>
          <p:cNvPr id="3" name="Subtitle 2">
            <a:extLst>
              <a:ext uri="{FF2B5EF4-FFF2-40B4-BE49-F238E27FC236}">
                <a16:creationId xmlns:a16="http://schemas.microsoft.com/office/drawing/2014/main" id="{464EBCA2-6097-EF25-4072-7B43B461EB99}"/>
              </a:ext>
            </a:extLst>
          </p:cNvPr>
          <p:cNvSpPr>
            <a:spLocks noGrp="1"/>
          </p:cNvSpPr>
          <p:nvPr>
            <p:ph type="subTitle" idx="1"/>
          </p:nvPr>
        </p:nvSpPr>
        <p:spPr>
          <a:xfrm>
            <a:off x="3149997" y="18908198"/>
            <a:ext cx="18899981" cy="8691601"/>
          </a:xfrm>
        </p:spPr>
        <p:txBody>
          <a:bodyPr/>
          <a:lstStyle>
            <a:lvl1pPr marL="0" indent="0" algn="ctr">
              <a:buNone/>
              <a:defRPr sz="4961"/>
            </a:lvl1pPr>
            <a:lvl2pPr marL="944987" indent="0" algn="ctr">
              <a:buNone/>
              <a:defRPr sz="4134"/>
            </a:lvl2pPr>
            <a:lvl3pPr marL="1889973" indent="0" algn="ctr">
              <a:buNone/>
              <a:defRPr sz="3720"/>
            </a:lvl3pPr>
            <a:lvl4pPr marL="2834960" indent="0" algn="ctr">
              <a:buNone/>
              <a:defRPr sz="3307"/>
            </a:lvl4pPr>
            <a:lvl5pPr marL="3779947" indent="0" algn="ctr">
              <a:buNone/>
              <a:defRPr sz="3307"/>
            </a:lvl5pPr>
            <a:lvl6pPr marL="4724933" indent="0" algn="ctr">
              <a:buNone/>
              <a:defRPr sz="3307"/>
            </a:lvl6pPr>
            <a:lvl7pPr marL="5669920" indent="0" algn="ctr">
              <a:buNone/>
              <a:defRPr sz="3307"/>
            </a:lvl7pPr>
            <a:lvl8pPr marL="6614907" indent="0" algn="ctr">
              <a:buNone/>
              <a:defRPr sz="3307"/>
            </a:lvl8pPr>
            <a:lvl9pPr marL="7559893" indent="0" algn="ctr">
              <a:buNone/>
              <a:defRPr sz="330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B05F6A-B803-D726-B150-23E809BB992D}"/>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5" name="Footer Placeholder 4">
            <a:extLst>
              <a:ext uri="{FF2B5EF4-FFF2-40B4-BE49-F238E27FC236}">
                <a16:creationId xmlns:a16="http://schemas.microsoft.com/office/drawing/2014/main" id="{1B74E401-1A73-B090-D227-EC3D23C066E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0B67D84-778C-0010-271E-424F4E9BDDDD}"/>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3557532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7EE5-8AA4-60D4-301B-8EAF91643E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8B1BC3-DCD7-9D59-1D4C-C9846E1E73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1303EE-A83A-57EE-BC02-469CDF82212B}"/>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5" name="Footer Placeholder 4">
            <a:extLst>
              <a:ext uri="{FF2B5EF4-FFF2-40B4-BE49-F238E27FC236}">
                <a16:creationId xmlns:a16="http://schemas.microsoft.com/office/drawing/2014/main" id="{1570620A-4040-1BC1-1A4C-09D6A598A99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AB02A3C-7CD1-B8D8-E696-BF8AED42A949}"/>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3504929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EEA135-99CC-3AF9-15CF-80AA6F029176}"/>
              </a:ext>
            </a:extLst>
          </p:cNvPr>
          <p:cNvSpPr>
            <a:spLocks noGrp="1"/>
          </p:cNvSpPr>
          <p:nvPr>
            <p:ph type="title" orient="vert"/>
          </p:nvPr>
        </p:nvSpPr>
        <p:spPr>
          <a:xfrm>
            <a:off x="18033732" y="1916653"/>
            <a:ext cx="5433745" cy="3050811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294491-4819-FB27-E43D-A402800A63D1}"/>
              </a:ext>
            </a:extLst>
          </p:cNvPr>
          <p:cNvSpPr>
            <a:spLocks noGrp="1"/>
          </p:cNvSpPr>
          <p:nvPr>
            <p:ph type="body" orient="vert" idx="1"/>
          </p:nvPr>
        </p:nvSpPr>
        <p:spPr>
          <a:xfrm>
            <a:off x="1732498" y="1916653"/>
            <a:ext cx="159862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1B986-8CFD-A25D-9733-49B2E7D4EE1B}"/>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5" name="Footer Placeholder 4">
            <a:extLst>
              <a:ext uri="{FF2B5EF4-FFF2-40B4-BE49-F238E27FC236}">
                <a16:creationId xmlns:a16="http://schemas.microsoft.com/office/drawing/2014/main" id="{C80DE842-33E8-B1C2-D2F9-CB29CF3CEC4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D9E1011-9E46-8F0B-4270-57ED5797F152}"/>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4050895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5149-6807-9B92-D483-1E3BAC9D81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D8CA9-19D0-C9BC-CDD0-56725C880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C03C0-4C38-A4C6-1319-9318CC967337}"/>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5" name="Footer Placeholder 4">
            <a:extLst>
              <a:ext uri="{FF2B5EF4-FFF2-40B4-BE49-F238E27FC236}">
                <a16:creationId xmlns:a16="http://schemas.microsoft.com/office/drawing/2014/main" id="{B7129838-A58B-C780-6645-B62FCEF3710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0DBB188-5ADA-0548-757F-0F29C765D24C}"/>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1016506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1735-C90F-98A7-A107-60D8F74C5236}"/>
              </a:ext>
            </a:extLst>
          </p:cNvPr>
          <p:cNvSpPr>
            <a:spLocks noGrp="1"/>
          </p:cNvSpPr>
          <p:nvPr>
            <p:ph type="title"/>
          </p:nvPr>
        </p:nvSpPr>
        <p:spPr>
          <a:xfrm>
            <a:off x="1719374" y="8974940"/>
            <a:ext cx="21734978" cy="14974888"/>
          </a:xfrm>
        </p:spPr>
        <p:txBody>
          <a:bodyPr anchor="b"/>
          <a:lstStyle>
            <a:lvl1pPr>
              <a:defRPr sz="1240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DC6E40-9D98-AB56-8F23-5DC5F2EC5665}"/>
              </a:ext>
            </a:extLst>
          </p:cNvPr>
          <p:cNvSpPr>
            <a:spLocks noGrp="1"/>
          </p:cNvSpPr>
          <p:nvPr>
            <p:ph type="body" idx="1"/>
          </p:nvPr>
        </p:nvSpPr>
        <p:spPr>
          <a:xfrm>
            <a:off x="1719374" y="24091497"/>
            <a:ext cx="21734978" cy="7874940"/>
          </a:xfrm>
        </p:spPr>
        <p:txBody>
          <a:bodyPr/>
          <a:lstStyle>
            <a:lvl1pPr marL="0" indent="0">
              <a:buNone/>
              <a:defRPr sz="4961">
                <a:solidFill>
                  <a:schemeClr val="tx1">
                    <a:tint val="75000"/>
                  </a:schemeClr>
                </a:solidFill>
              </a:defRPr>
            </a:lvl1pPr>
            <a:lvl2pPr marL="944987" indent="0">
              <a:buNone/>
              <a:defRPr sz="4134">
                <a:solidFill>
                  <a:schemeClr val="tx1">
                    <a:tint val="75000"/>
                  </a:schemeClr>
                </a:solidFill>
              </a:defRPr>
            </a:lvl2pPr>
            <a:lvl3pPr marL="1889973" indent="0">
              <a:buNone/>
              <a:defRPr sz="3720">
                <a:solidFill>
                  <a:schemeClr val="tx1">
                    <a:tint val="75000"/>
                  </a:schemeClr>
                </a:solidFill>
              </a:defRPr>
            </a:lvl3pPr>
            <a:lvl4pPr marL="2834960" indent="0">
              <a:buNone/>
              <a:defRPr sz="3307">
                <a:solidFill>
                  <a:schemeClr val="tx1">
                    <a:tint val="75000"/>
                  </a:schemeClr>
                </a:solidFill>
              </a:defRPr>
            </a:lvl4pPr>
            <a:lvl5pPr marL="3779947" indent="0">
              <a:buNone/>
              <a:defRPr sz="3307">
                <a:solidFill>
                  <a:schemeClr val="tx1">
                    <a:tint val="75000"/>
                  </a:schemeClr>
                </a:solidFill>
              </a:defRPr>
            </a:lvl5pPr>
            <a:lvl6pPr marL="4724933" indent="0">
              <a:buNone/>
              <a:defRPr sz="3307">
                <a:solidFill>
                  <a:schemeClr val="tx1">
                    <a:tint val="75000"/>
                  </a:schemeClr>
                </a:solidFill>
              </a:defRPr>
            </a:lvl6pPr>
            <a:lvl7pPr marL="5669920" indent="0">
              <a:buNone/>
              <a:defRPr sz="3307">
                <a:solidFill>
                  <a:schemeClr val="tx1">
                    <a:tint val="75000"/>
                  </a:schemeClr>
                </a:solidFill>
              </a:defRPr>
            </a:lvl7pPr>
            <a:lvl8pPr marL="6614907" indent="0">
              <a:buNone/>
              <a:defRPr sz="3307">
                <a:solidFill>
                  <a:schemeClr val="tx1">
                    <a:tint val="75000"/>
                  </a:schemeClr>
                </a:solidFill>
              </a:defRPr>
            </a:lvl8pPr>
            <a:lvl9pPr marL="7559893" indent="0">
              <a:buNone/>
              <a:defRPr sz="33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4F6D9-C34B-CFC4-9A5E-C6B33CF75157}"/>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5" name="Footer Placeholder 4">
            <a:extLst>
              <a:ext uri="{FF2B5EF4-FFF2-40B4-BE49-F238E27FC236}">
                <a16:creationId xmlns:a16="http://schemas.microsoft.com/office/drawing/2014/main" id="{C8B45569-2F53-1854-DAB9-9D31B25ABF5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C4237AF-168A-D7EB-02CB-51D1E674BC3B}"/>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2756409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FF09-4486-A1B9-C809-5013FF2F1A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C8CE15-6A34-F1D0-8E0C-C94B5C04F10F}"/>
              </a:ext>
            </a:extLst>
          </p:cNvPr>
          <p:cNvSpPr>
            <a:spLocks noGrp="1"/>
          </p:cNvSpPr>
          <p:nvPr>
            <p:ph sz="half" idx="1"/>
          </p:nvPr>
        </p:nvSpPr>
        <p:spPr>
          <a:xfrm>
            <a:off x="1732498" y="9583264"/>
            <a:ext cx="107099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BC9377-C1FE-DD8E-D808-D487F3E371B2}"/>
              </a:ext>
            </a:extLst>
          </p:cNvPr>
          <p:cNvSpPr>
            <a:spLocks noGrp="1"/>
          </p:cNvSpPr>
          <p:nvPr>
            <p:ph sz="half" idx="2"/>
          </p:nvPr>
        </p:nvSpPr>
        <p:spPr>
          <a:xfrm>
            <a:off x="12757488" y="9583264"/>
            <a:ext cx="107099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6F949F-885F-54D8-C874-DF967558B0CA}"/>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6" name="Footer Placeholder 5">
            <a:extLst>
              <a:ext uri="{FF2B5EF4-FFF2-40B4-BE49-F238E27FC236}">
                <a16:creationId xmlns:a16="http://schemas.microsoft.com/office/drawing/2014/main" id="{5C60F0F8-6D5F-2404-3B9F-BAB9D354143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C7AC729-7217-4D05-33E1-1E24E4D9297F}"/>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1767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6868-385D-245D-4F5B-397557103079}"/>
              </a:ext>
            </a:extLst>
          </p:cNvPr>
          <p:cNvSpPr>
            <a:spLocks noGrp="1"/>
          </p:cNvSpPr>
          <p:nvPr>
            <p:ph type="title"/>
          </p:nvPr>
        </p:nvSpPr>
        <p:spPr>
          <a:xfrm>
            <a:off x="1735781" y="1916656"/>
            <a:ext cx="21734978" cy="695828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9DA6A46-2A5A-5F89-04A2-4A93845F3806}"/>
              </a:ext>
            </a:extLst>
          </p:cNvPr>
          <p:cNvSpPr>
            <a:spLocks noGrp="1"/>
          </p:cNvSpPr>
          <p:nvPr>
            <p:ph type="body" idx="1"/>
          </p:nvPr>
        </p:nvSpPr>
        <p:spPr>
          <a:xfrm>
            <a:off x="1735781" y="8824938"/>
            <a:ext cx="10660770"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Click to edit Master text styles</a:t>
            </a:r>
          </a:p>
        </p:txBody>
      </p:sp>
      <p:sp>
        <p:nvSpPr>
          <p:cNvPr id="4" name="Content Placeholder 3">
            <a:extLst>
              <a:ext uri="{FF2B5EF4-FFF2-40B4-BE49-F238E27FC236}">
                <a16:creationId xmlns:a16="http://schemas.microsoft.com/office/drawing/2014/main" id="{38C41414-7ACF-2329-C5D3-7AE36C4397E9}"/>
              </a:ext>
            </a:extLst>
          </p:cNvPr>
          <p:cNvSpPr>
            <a:spLocks noGrp="1"/>
          </p:cNvSpPr>
          <p:nvPr>
            <p:ph sz="half" idx="2"/>
          </p:nvPr>
        </p:nvSpPr>
        <p:spPr>
          <a:xfrm>
            <a:off x="1735781" y="13149904"/>
            <a:ext cx="10660770"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D28727-8ECE-0F48-6F4F-D11251BC590F}"/>
              </a:ext>
            </a:extLst>
          </p:cNvPr>
          <p:cNvSpPr>
            <a:spLocks noGrp="1"/>
          </p:cNvSpPr>
          <p:nvPr>
            <p:ph type="body" sz="quarter" idx="3"/>
          </p:nvPr>
        </p:nvSpPr>
        <p:spPr>
          <a:xfrm>
            <a:off x="12757487" y="8824938"/>
            <a:ext cx="10713272" cy="4324966"/>
          </a:xfrm>
        </p:spPr>
        <p:txBody>
          <a:bodyPr anchor="b"/>
          <a:lstStyle>
            <a:lvl1pPr marL="0" indent="0">
              <a:buNone/>
              <a:defRPr sz="4961" b="1"/>
            </a:lvl1pPr>
            <a:lvl2pPr marL="944987" indent="0">
              <a:buNone/>
              <a:defRPr sz="4134" b="1"/>
            </a:lvl2pPr>
            <a:lvl3pPr marL="1889973" indent="0">
              <a:buNone/>
              <a:defRPr sz="3720" b="1"/>
            </a:lvl3pPr>
            <a:lvl4pPr marL="2834960" indent="0">
              <a:buNone/>
              <a:defRPr sz="3307" b="1"/>
            </a:lvl4pPr>
            <a:lvl5pPr marL="3779947" indent="0">
              <a:buNone/>
              <a:defRPr sz="3307" b="1"/>
            </a:lvl5pPr>
            <a:lvl6pPr marL="4724933" indent="0">
              <a:buNone/>
              <a:defRPr sz="3307" b="1"/>
            </a:lvl6pPr>
            <a:lvl7pPr marL="5669920" indent="0">
              <a:buNone/>
              <a:defRPr sz="3307" b="1"/>
            </a:lvl7pPr>
            <a:lvl8pPr marL="6614907" indent="0">
              <a:buNone/>
              <a:defRPr sz="3307" b="1"/>
            </a:lvl8pPr>
            <a:lvl9pPr marL="7559893" indent="0">
              <a:buNone/>
              <a:defRPr sz="3307" b="1"/>
            </a:lvl9pPr>
          </a:lstStyle>
          <a:p>
            <a:pPr lvl="0"/>
            <a:r>
              <a:rPr lang="en-US"/>
              <a:t>Click to edit Master text styles</a:t>
            </a:r>
          </a:p>
        </p:txBody>
      </p:sp>
      <p:sp>
        <p:nvSpPr>
          <p:cNvPr id="6" name="Content Placeholder 5">
            <a:extLst>
              <a:ext uri="{FF2B5EF4-FFF2-40B4-BE49-F238E27FC236}">
                <a16:creationId xmlns:a16="http://schemas.microsoft.com/office/drawing/2014/main" id="{D5C71FCA-4005-99FE-17EE-09245547EE11}"/>
              </a:ext>
            </a:extLst>
          </p:cNvPr>
          <p:cNvSpPr>
            <a:spLocks noGrp="1"/>
          </p:cNvSpPr>
          <p:nvPr>
            <p:ph sz="quarter" idx="4"/>
          </p:nvPr>
        </p:nvSpPr>
        <p:spPr>
          <a:xfrm>
            <a:off x="12757487" y="13149904"/>
            <a:ext cx="10713272"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407A09-4E33-B162-A338-F7FF3D58C47B}"/>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8" name="Footer Placeholder 7">
            <a:extLst>
              <a:ext uri="{FF2B5EF4-FFF2-40B4-BE49-F238E27FC236}">
                <a16:creationId xmlns:a16="http://schemas.microsoft.com/office/drawing/2014/main" id="{2B559DC0-D923-3431-7FF5-97EA2D75128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D72DA78-AD8B-8B60-051B-BB2656B3F4E1}"/>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313604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1F85-3FF8-17D3-38BC-199C7312EA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1FBCB9-EB83-5180-6B74-984E57776296}"/>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4" name="Footer Placeholder 3">
            <a:extLst>
              <a:ext uri="{FF2B5EF4-FFF2-40B4-BE49-F238E27FC236}">
                <a16:creationId xmlns:a16="http://schemas.microsoft.com/office/drawing/2014/main" id="{2DD86C26-01A8-44DA-6F80-845A0B384B07}"/>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EE759CBC-5BFA-5D64-48AA-9CD5A78ED6AB}"/>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2236372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D4CC8-A9FD-1B11-89B1-CBCB2F636CBC}"/>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3" name="Footer Placeholder 2">
            <a:extLst>
              <a:ext uri="{FF2B5EF4-FFF2-40B4-BE49-F238E27FC236}">
                <a16:creationId xmlns:a16="http://schemas.microsoft.com/office/drawing/2014/main" id="{FDB1F227-67B4-D3B8-6166-31D25302217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E156536A-684B-DB61-0673-5AAFCBA9FAA6}"/>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384207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4A23-CDD3-3316-99D2-BB9749E2AB9F}"/>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2388483-54E6-AA7B-470F-41CBA4837139}"/>
              </a:ext>
            </a:extLst>
          </p:cNvPr>
          <p:cNvSpPr>
            <a:spLocks noGrp="1"/>
          </p:cNvSpPr>
          <p:nvPr>
            <p:ph idx="1"/>
          </p:nvPr>
        </p:nvSpPr>
        <p:spPr>
          <a:xfrm>
            <a:off x="10713272" y="5183298"/>
            <a:ext cx="12757487" cy="25583147"/>
          </a:xfrm>
        </p:spPr>
        <p:txBody>
          <a:bodyPr/>
          <a:lstStyle>
            <a:lvl1pPr>
              <a:defRPr sz="6614"/>
            </a:lvl1pPr>
            <a:lvl2pPr>
              <a:defRPr sz="5787"/>
            </a:lvl2pPr>
            <a:lvl3pPr>
              <a:defRPr sz="4961"/>
            </a:lvl3pPr>
            <a:lvl4pPr>
              <a:defRPr sz="4134"/>
            </a:lvl4pPr>
            <a:lvl5pPr>
              <a:defRPr sz="4134"/>
            </a:lvl5pPr>
            <a:lvl6pPr>
              <a:defRPr sz="4134"/>
            </a:lvl6pPr>
            <a:lvl7pPr>
              <a:defRPr sz="4134"/>
            </a:lvl7pPr>
            <a:lvl8pPr>
              <a:defRPr sz="4134"/>
            </a:lvl8pPr>
            <a:lvl9pPr>
              <a:defRPr sz="41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1C501C-4756-EA80-BE0E-5488B74DBDC1}"/>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Click to edit Master text styles</a:t>
            </a:r>
          </a:p>
        </p:txBody>
      </p:sp>
      <p:sp>
        <p:nvSpPr>
          <p:cNvPr id="5" name="Date Placeholder 4">
            <a:extLst>
              <a:ext uri="{FF2B5EF4-FFF2-40B4-BE49-F238E27FC236}">
                <a16:creationId xmlns:a16="http://schemas.microsoft.com/office/drawing/2014/main" id="{E03C4BD5-FF91-743A-169A-B1F592608293}"/>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6" name="Footer Placeholder 5">
            <a:extLst>
              <a:ext uri="{FF2B5EF4-FFF2-40B4-BE49-F238E27FC236}">
                <a16:creationId xmlns:a16="http://schemas.microsoft.com/office/drawing/2014/main" id="{8685A5EC-9BFD-5169-158E-07FB66D0BCA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FECE2A2-E845-4263-2719-BD32EBBFCC40}"/>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515758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77ED-29CA-CFA5-A42F-29984E680D3A}"/>
              </a:ext>
            </a:extLst>
          </p:cNvPr>
          <p:cNvSpPr>
            <a:spLocks noGrp="1"/>
          </p:cNvSpPr>
          <p:nvPr>
            <p:ph type="title"/>
          </p:nvPr>
        </p:nvSpPr>
        <p:spPr>
          <a:xfrm>
            <a:off x="1735782" y="2399982"/>
            <a:ext cx="8127647" cy="8399939"/>
          </a:xfrm>
        </p:spPr>
        <p:txBody>
          <a:bodyPr anchor="b"/>
          <a:lstStyle>
            <a:lvl1pPr>
              <a:defRPr sz="661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44602A-A3F5-93A8-62F2-4D4F7051A34F}"/>
              </a:ext>
            </a:extLst>
          </p:cNvPr>
          <p:cNvSpPr>
            <a:spLocks noGrp="1"/>
          </p:cNvSpPr>
          <p:nvPr>
            <p:ph type="pic" idx="1"/>
          </p:nvPr>
        </p:nvSpPr>
        <p:spPr>
          <a:xfrm>
            <a:off x="10713272" y="5183298"/>
            <a:ext cx="12757487" cy="25583147"/>
          </a:xfrm>
        </p:spPr>
        <p:txBody>
          <a:bodyPr/>
          <a:lstStyle>
            <a:lvl1pPr marL="0" indent="0">
              <a:buNone/>
              <a:defRPr sz="6614"/>
            </a:lvl1pPr>
            <a:lvl2pPr marL="944987" indent="0">
              <a:buNone/>
              <a:defRPr sz="5787"/>
            </a:lvl2pPr>
            <a:lvl3pPr marL="1889973" indent="0">
              <a:buNone/>
              <a:defRPr sz="4961"/>
            </a:lvl3pPr>
            <a:lvl4pPr marL="2834960" indent="0">
              <a:buNone/>
              <a:defRPr sz="4134"/>
            </a:lvl4pPr>
            <a:lvl5pPr marL="3779947" indent="0">
              <a:buNone/>
              <a:defRPr sz="4134"/>
            </a:lvl5pPr>
            <a:lvl6pPr marL="4724933" indent="0">
              <a:buNone/>
              <a:defRPr sz="4134"/>
            </a:lvl6pPr>
            <a:lvl7pPr marL="5669920" indent="0">
              <a:buNone/>
              <a:defRPr sz="4134"/>
            </a:lvl7pPr>
            <a:lvl8pPr marL="6614907" indent="0">
              <a:buNone/>
              <a:defRPr sz="4134"/>
            </a:lvl8pPr>
            <a:lvl9pPr marL="7559893" indent="0">
              <a:buNone/>
              <a:defRPr sz="4134"/>
            </a:lvl9pPr>
          </a:lstStyle>
          <a:p>
            <a:endParaRPr lang="en-IN" dirty="0"/>
          </a:p>
        </p:txBody>
      </p:sp>
      <p:sp>
        <p:nvSpPr>
          <p:cNvPr id="4" name="Text Placeholder 3">
            <a:extLst>
              <a:ext uri="{FF2B5EF4-FFF2-40B4-BE49-F238E27FC236}">
                <a16:creationId xmlns:a16="http://schemas.microsoft.com/office/drawing/2014/main" id="{75135F6E-D497-5062-486B-27567B284F6A}"/>
              </a:ext>
            </a:extLst>
          </p:cNvPr>
          <p:cNvSpPr>
            <a:spLocks noGrp="1"/>
          </p:cNvSpPr>
          <p:nvPr>
            <p:ph type="body" sz="half" idx="2"/>
          </p:nvPr>
        </p:nvSpPr>
        <p:spPr>
          <a:xfrm>
            <a:off x="1735782" y="10799922"/>
            <a:ext cx="8127647" cy="20008190"/>
          </a:xfrm>
        </p:spPr>
        <p:txBody>
          <a:bodyPr/>
          <a:lstStyle>
            <a:lvl1pPr marL="0" indent="0">
              <a:buNone/>
              <a:defRPr sz="3307"/>
            </a:lvl1pPr>
            <a:lvl2pPr marL="944987" indent="0">
              <a:buNone/>
              <a:defRPr sz="2894"/>
            </a:lvl2pPr>
            <a:lvl3pPr marL="1889973" indent="0">
              <a:buNone/>
              <a:defRPr sz="2480"/>
            </a:lvl3pPr>
            <a:lvl4pPr marL="2834960" indent="0">
              <a:buNone/>
              <a:defRPr sz="2067"/>
            </a:lvl4pPr>
            <a:lvl5pPr marL="3779947" indent="0">
              <a:buNone/>
              <a:defRPr sz="2067"/>
            </a:lvl5pPr>
            <a:lvl6pPr marL="4724933" indent="0">
              <a:buNone/>
              <a:defRPr sz="2067"/>
            </a:lvl6pPr>
            <a:lvl7pPr marL="5669920" indent="0">
              <a:buNone/>
              <a:defRPr sz="2067"/>
            </a:lvl7pPr>
            <a:lvl8pPr marL="6614907" indent="0">
              <a:buNone/>
              <a:defRPr sz="2067"/>
            </a:lvl8pPr>
            <a:lvl9pPr marL="7559893" indent="0">
              <a:buNone/>
              <a:defRPr sz="2067"/>
            </a:lvl9pPr>
          </a:lstStyle>
          <a:p>
            <a:pPr lvl="0"/>
            <a:r>
              <a:rPr lang="en-US"/>
              <a:t>Click to edit Master text styles</a:t>
            </a:r>
          </a:p>
        </p:txBody>
      </p:sp>
      <p:sp>
        <p:nvSpPr>
          <p:cNvPr id="5" name="Date Placeholder 4">
            <a:extLst>
              <a:ext uri="{FF2B5EF4-FFF2-40B4-BE49-F238E27FC236}">
                <a16:creationId xmlns:a16="http://schemas.microsoft.com/office/drawing/2014/main" id="{41ECE257-EBE3-777E-2658-D6C7171E26EC}"/>
              </a:ext>
            </a:extLst>
          </p:cNvPr>
          <p:cNvSpPr>
            <a:spLocks noGrp="1"/>
          </p:cNvSpPr>
          <p:nvPr>
            <p:ph type="dt" sz="half" idx="10"/>
          </p:nvPr>
        </p:nvSpPr>
        <p:spPr/>
        <p:txBody>
          <a:bodyPr/>
          <a:lstStyle/>
          <a:p>
            <a:fld id="{7036EBA6-2E6C-40FD-B1DC-07CDB653CFE6}" type="datetimeFigureOut">
              <a:rPr lang="en-IN" smtClean="0"/>
              <a:t>16-01-2025</a:t>
            </a:fld>
            <a:endParaRPr lang="en-IN" dirty="0"/>
          </a:p>
        </p:txBody>
      </p:sp>
      <p:sp>
        <p:nvSpPr>
          <p:cNvPr id="6" name="Footer Placeholder 5">
            <a:extLst>
              <a:ext uri="{FF2B5EF4-FFF2-40B4-BE49-F238E27FC236}">
                <a16:creationId xmlns:a16="http://schemas.microsoft.com/office/drawing/2014/main" id="{06954864-04F5-44A9-C665-C80F0544B2F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6369527-1712-8752-DA4E-454D3C7E70B5}"/>
              </a:ext>
            </a:extLst>
          </p:cNvPr>
          <p:cNvSpPr>
            <a:spLocks noGrp="1"/>
          </p:cNvSpPr>
          <p:nvPr>
            <p:ph type="sldNum" sz="quarter" idx="12"/>
          </p:nvPr>
        </p:nvSpPr>
        <p:spPr/>
        <p:txBody>
          <a:bodyPr/>
          <a:lstStyle/>
          <a:p>
            <a:fld id="{7566E362-9F6F-42E6-971B-E6B4824A9931}" type="slidenum">
              <a:rPr lang="en-IN" smtClean="0"/>
              <a:t>‹#›</a:t>
            </a:fld>
            <a:endParaRPr lang="en-IN" dirty="0"/>
          </a:p>
        </p:txBody>
      </p:sp>
    </p:spTree>
    <p:extLst>
      <p:ext uri="{BB962C8B-B14F-4D97-AF65-F5344CB8AC3E}">
        <p14:creationId xmlns:p14="http://schemas.microsoft.com/office/powerpoint/2010/main" val="2913536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BAD5B-5E55-3388-A3DD-CD0084C87470}"/>
              </a:ext>
            </a:extLst>
          </p:cNvPr>
          <p:cNvSpPr>
            <a:spLocks noGrp="1"/>
          </p:cNvSpPr>
          <p:nvPr>
            <p:ph type="title"/>
          </p:nvPr>
        </p:nvSpPr>
        <p:spPr>
          <a:xfrm>
            <a:off x="1732499" y="1916656"/>
            <a:ext cx="21734978" cy="695828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09BA43-BC7A-3621-7AB8-00B8B639F2EA}"/>
              </a:ext>
            </a:extLst>
          </p:cNvPr>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1B1D6-3AED-59C0-85D6-F92BDF6551CB}"/>
              </a:ext>
            </a:extLst>
          </p:cNvPr>
          <p:cNvSpPr>
            <a:spLocks noGrp="1"/>
          </p:cNvSpPr>
          <p:nvPr>
            <p:ph type="dt" sz="half" idx="2"/>
          </p:nvPr>
        </p:nvSpPr>
        <p:spPr>
          <a:xfrm>
            <a:off x="1732498" y="33366426"/>
            <a:ext cx="5669994" cy="1916653"/>
          </a:xfrm>
          <a:prstGeom prst="rect">
            <a:avLst/>
          </a:prstGeom>
        </p:spPr>
        <p:txBody>
          <a:bodyPr vert="horz" lIns="91440" tIns="45720" rIns="91440" bIns="45720" rtlCol="0" anchor="ctr"/>
          <a:lstStyle>
            <a:lvl1pPr algn="l">
              <a:defRPr sz="2480">
                <a:solidFill>
                  <a:schemeClr val="tx1">
                    <a:tint val="75000"/>
                  </a:schemeClr>
                </a:solidFill>
              </a:defRPr>
            </a:lvl1pPr>
          </a:lstStyle>
          <a:p>
            <a:fld id="{7036EBA6-2E6C-40FD-B1DC-07CDB653CFE6}" type="datetimeFigureOut">
              <a:rPr lang="en-IN" smtClean="0"/>
              <a:t>16-01-2025</a:t>
            </a:fld>
            <a:endParaRPr lang="en-IN" dirty="0"/>
          </a:p>
        </p:txBody>
      </p:sp>
      <p:sp>
        <p:nvSpPr>
          <p:cNvPr id="5" name="Footer Placeholder 4">
            <a:extLst>
              <a:ext uri="{FF2B5EF4-FFF2-40B4-BE49-F238E27FC236}">
                <a16:creationId xmlns:a16="http://schemas.microsoft.com/office/drawing/2014/main" id="{CF574D04-15E9-0FCD-D39E-AB75A9C42252}"/>
              </a:ext>
            </a:extLst>
          </p:cNvPr>
          <p:cNvSpPr>
            <a:spLocks noGrp="1"/>
          </p:cNvSpPr>
          <p:nvPr>
            <p:ph type="ftr" sz="quarter" idx="3"/>
          </p:nvPr>
        </p:nvSpPr>
        <p:spPr>
          <a:xfrm>
            <a:off x="8347492" y="33366426"/>
            <a:ext cx="8504992" cy="1916653"/>
          </a:xfrm>
          <a:prstGeom prst="rect">
            <a:avLst/>
          </a:prstGeom>
        </p:spPr>
        <p:txBody>
          <a:bodyPr vert="horz" lIns="91440" tIns="45720" rIns="91440" bIns="45720" rtlCol="0" anchor="ctr"/>
          <a:lstStyle>
            <a:lvl1pPr algn="ctr">
              <a:defRPr sz="248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5FB28941-F6CA-2C32-4075-2C49428E4CD8}"/>
              </a:ext>
            </a:extLst>
          </p:cNvPr>
          <p:cNvSpPr>
            <a:spLocks noGrp="1"/>
          </p:cNvSpPr>
          <p:nvPr>
            <p:ph type="sldNum" sz="quarter" idx="4"/>
          </p:nvPr>
        </p:nvSpPr>
        <p:spPr>
          <a:xfrm>
            <a:off x="17797483" y="33366426"/>
            <a:ext cx="5669994" cy="1916653"/>
          </a:xfrm>
          <a:prstGeom prst="rect">
            <a:avLst/>
          </a:prstGeom>
        </p:spPr>
        <p:txBody>
          <a:bodyPr vert="horz" lIns="91440" tIns="45720" rIns="91440" bIns="45720" rtlCol="0" anchor="ctr"/>
          <a:lstStyle>
            <a:lvl1pPr algn="r">
              <a:defRPr sz="2480">
                <a:solidFill>
                  <a:schemeClr val="tx1">
                    <a:tint val="75000"/>
                  </a:schemeClr>
                </a:solidFill>
              </a:defRPr>
            </a:lvl1pPr>
          </a:lstStyle>
          <a:p>
            <a:fld id="{7566E362-9F6F-42E6-971B-E6B4824A9931}" type="slidenum">
              <a:rPr lang="en-IN" smtClean="0"/>
              <a:t>‹#›</a:t>
            </a:fld>
            <a:endParaRPr lang="en-IN" dirty="0"/>
          </a:p>
        </p:txBody>
      </p:sp>
    </p:spTree>
    <p:extLst>
      <p:ext uri="{BB962C8B-B14F-4D97-AF65-F5344CB8AC3E}">
        <p14:creationId xmlns:p14="http://schemas.microsoft.com/office/powerpoint/2010/main" val="357066475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1889973" rtl="0" eaLnBrk="1" latinLnBrk="0" hangingPunct="1">
        <a:lnSpc>
          <a:spcPct val="90000"/>
        </a:lnSpc>
        <a:spcBef>
          <a:spcPct val="0"/>
        </a:spcBef>
        <a:buNone/>
        <a:defRPr sz="9094" kern="1200">
          <a:solidFill>
            <a:schemeClr val="tx1"/>
          </a:solidFill>
          <a:latin typeface="+mj-lt"/>
          <a:ea typeface="+mj-ea"/>
          <a:cs typeface="+mj-cs"/>
        </a:defRPr>
      </a:lvl1pPr>
    </p:titleStyle>
    <p:bodyStyle>
      <a:lvl1pPr marL="472493" indent="-472493" algn="l" defTabSz="1889973" rtl="0" eaLnBrk="1" latinLnBrk="0" hangingPunct="1">
        <a:lnSpc>
          <a:spcPct val="90000"/>
        </a:lnSpc>
        <a:spcBef>
          <a:spcPts val="2067"/>
        </a:spcBef>
        <a:buFont typeface="Arial" panose="020B0604020202020204" pitchFamily="34" charset="0"/>
        <a:buChar char="•"/>
        <a:defRPr sz="5787" kern="1200">
          <a:solidFill>
            <a:schemeClr val="tx1"/>
          </a:solidFill>
          <a:latin typeface="+mn-lt"/>
          <a:ea typeface="+mn-ea"/>
          <a:cs typeface="+mn-cs"/>
        </a:defRPr>
      </a:lvl1pPr>
      <a:lvl2pPr marL="1417480" indent="-472493" algn="l" defTabSz="1889973" rtl="0" eaLnBrk="1" latinLnBrk="0" hangingPunct="1">
        <a:lnSpc>
          <a:spcPct val="90000"/>
        </a:lnSpc>
        <a:spcBef>
          <a:spcPts val="1033"/>
        </a:spcBef>
        <a:buFont typeface="Arial" panose="020B0604020202020204" pitchFamily="34" charset="0"/>
        <a:buChar char="•"/>
        <a:defRPr sz="4961" kern="1200">
          <a:solidFill>
            <a:schemeClr val="tx1"/>
          </a:solidFill>
          <a:latin typeface="+mn-lt"/>
          <a:ea typeface="+mn-ea"/>
          <a:cs typeface="+mn-cs"/>
        </a:defRPr>
      </a:lvl2pPr>
      <a:lvl3pPr marL="2362467" indent="-472493" algn="l" defTabSz="1889973" rtl="0" eaLnBrk="1" latinLnBrk="0" hangingPunct="1">
        <a:lnSpc>
          <a:spcPct val="90000"/>
        </a:lnSpc>
        <a:spcBef>
          <a:spcPts val="1033"/>
        </a:spcBef>
        <a:buFont typeface="Arial" panose="020B0604020202020204" pitchFamily="34" charset="0"/>
        <a:buChar char="•"/>
        <a:defRPr sz="4134" kern="1200">
          <a:solidFill>
            <a:schemeClr val="tx1"/>
          </a:solidFill>
          <a:latin typeface="+mn-lt"/>
          <a:ea typeface="+mn-ea"/>
          <a:cs typeface="+mn-cs"/>
        </a:defRPr>
      </a:lvl3pPr>
      <a:lvl4pPr marL="330745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4pPr>
      <a:lvl5pPr marL="425244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5pPr>
      <a:lvl6pPr marL="519742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6pPr>
      <a:lvl7pPr marL="6142413"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7pPr>
      <a:lvl8pPr marL="7087400"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8pPr>
      <a:lvl9pPr marL="8032387" indent="-472493" algn="l" defTabSz="1889973" rtl="0" eaLnBrk="1" latinLnBrk="0" hangingPunct="1">
        <a:lnSpc>
          <a:spcPct val="90000"/>
        </a:lnSpc>
        <a:spcBef>
          <a:spcPts val="1033"/>
        </a:spcBef>
        <a:buFont typeface="Arial" panose="020B0604020202020204" pitchFamily="34" charset="0"/>
        <a:buChar char="•"/>
        <a:defRPr sz="3720" kern="1200">
          <a:solidFill>
            <a:schemeClr val="tx1"/>
          </a:solidFill>
          <a:latin typeface="+mn-lt"/>
          <a:ea typeface="+mn-ea"/>
          <a:cs typeface="+mn-cs"/>
        </a:defRPr>
      </a:lvl9pPr>
    </p:bodyStyle>
    <p:otherStyle>
      <a:defPPr>
        <a:defRPr lang="en-US"/>
      </a:defPPr>
      <a:lvl1pPr marL="0" algn="l" defTabSz="1889973" rtl="0" eaLnBrk="1" latinLnBrk="0" hangingPunct="1">
        <a:defRPr sz="3720" kern="1200">
          <a:solidFill>
            <a:schemeClr val="tx1"/>
          </a:solidFill>
          <a:latin typeface="+mn-lt"/>
          <a:ea typeface="+mn-ea"/>
          <a:cs typeface="+mn-cs"/>
        </a:defRPr>
      </a:lvl1pPr>
      <a:lvl2pPr marL="944987" algn="l" defTabSz="1889973" rtl="0" eaLnBrk="1" latinLnBrk="0" hangingPunct="1">
        <a:defRPr sz="3720" kern="1200">
          <a:solidFill>
            <a:schemeClr val="tx1"/>
          </a:solidFill>
          <a:latin typeface="+mn-lt"/>
          <a:ea typeface="+mn-ea"/>
          <a:cs typeface="+mn-cs"/>
        </a:defRPr>
      </a:lvl2pPr>
      <a:lvl3pPr marL="1889973" algn="l" defTabSz="1889973" rtl="0" eaLnBrk="1" latinLnBrk="0" hangingPunct="1">
        <a:defRPr sz="3720" kern="1200">
          <a:solidFill>
            <a:schemeClr val="tx1"/>
          </a:solidFill>
          <a:latin typeface="+mn-lt"/>
          <a:ea typeface="+mn-ea"/>
          <a:cs typeface="+mn-cs"/>
        </a:defRPr>
      </a:lvl3pPr>
      <a:lvl4pPr marL="2834960" algn="l" defTabSz="1889973" rtl="0" eaLnBrk="1" latinLnBrk="0" hangingPunct="1">
        <a:defRPr sz="3720" kern="1200">
          <a:solidFill>
            <a:schemeClr val="tx1"/>
          </a:solidFill>
          <a:latin typeface="+mn-lt"/>
          <a:ea typeface="+mn-ea"/>
          <a:cs typeface="+mn-cs"/>
        </a:defRPr>
      </a:lvl4pPr>
      <a:lvl5pPr marL="3779947" algn="l" defTabSz="1889973" rtl="0" eaLnBrk="1" latinLnBrk="0" hangingPunct="1">
        <a:defRPr sz="3720" kern="1200">
          <a:solidFill>
            <a:schemeClr val="tx1"/>
          </a:solidFill>
          <a:latin typeface="+mn-lt"/>
          <a:ea typeface="+mn-ea"/>
          <a:cs typeface="+mn-cs"/>
        </a:defRPr>
      </a:lvl5pPr>
      <a:lvl6pPr marL="4724933" algn="l" defTabSz="1889973" rtl="0" eaLnBrk="1" latinLnBrk="0" hangingPunct="1">
        <a:defRPr sz="3720" kern="1200">
          <a:solidFill>
            <a:schemeClr val="tx1"/>
          </a:solidFill>
          <a:latin typeface="+mn-lt"/>
          <a:ea typeface="+mn-ea"/>
          <a:cs typeface="+mn-cs"/>
        </a:defRPr>
      </a:lvl6pPr>
      <a:lvl7pPr marL="5669920" algn="l" defTabSz="1889973" rtl="0" eaLnBrk="1" latinLnBrk="0" hangingPunct="1">
        <a:defRPr sz="3720" kern="1200">
          <a:solidFill>
            <a:schemeClr val="tx1"/>
          </a:solidFill>
          <a:latin typeface="+mn-lt"/>
          <a:ea typeface="+mn-ea"/>
          <a:cs typeface="+mn-cs"/>
        </a:defRPr>
      </a:lvl7pPr>
      <a:lvl8pPr marL="6614907" algn="l" defTabSz="1889973" rtl="0" eaLnBrk="1" latinLnBrk="0" hangingPunct="1">
        <a:defRPr sz="3720" kern="1200">
          <a:solidFill>
            <a:schemeClr val="tx1"/>
          </a:solidFill>
          <a:latin typeface="+mn-lt"/>
          <a:ea typeface="+mn-ea"/>
          <a:cs typeface="+mn-cs"/>
        </a:defRPr>
      </a:lvl8pPr>
      <a:lvl9pPr marL="7559893" algn="l" defTabSz="1889973" rtl="0" eaLnBrk="1" latinLnBrk="0" hangingPunct="1">
        <a:defRPr sz="37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mohsinnazir.bhat@studio.unibo.it" TargetMode="Externa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64C3409-302F-7B3A-329B-2D8ED74D6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7555" y="491727"/>
            <a:ext cx="2475057" cy="1934842"/>
          </a:xfrm>
          <a:prstGeom prst="rect">
            <a:avLst/>
          </a:prstGeom>
        </p:spPr>
      </p:pic>
      <p:sp>
        <p:nvSpPr>
          <p:cNvPr id="19" name="Minus Sign 18">
            <a:extLst>
              <a:ext uri="{FF2B5EF4-FFF2-40B4-BE49-F238E27FC236}">
                <a16:creationId xmlns:a16="http://schemas.microsoft.com/office/drawing/2014/main" id="{16059073-B2B0-BBA1-6BF6-2EB52EB27923}"/>
              </a:ext>
            </a:extLst>
          </p:cNvPr>
          <p:cNvSpPr/>
          <p:nvPr/>
        </p:nvSpPr>
        <p:spPr>
          <a:xfrm>
            <a:off x="-4100945" y="2011072"/>
            <a:ext cx="29937609" cy="645916"/>
          </a:xfrm>
          <a:prstGeom prst="mathMinus">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CD5AAEDE-F5F8-F515-28C1-767A2937A3F1}"/>
              </a:ext>
            </a:extLst>
          </p:cNvPr>
          <p:cNvSpPr txBox="1"/>
          <p:nvPr/>
        </p:nvSpPr>
        <p:spPr>
          <a:xfrm>
            <a:off x="2101174" y="420401"/>
            <a:ext cx="18968937" cy="830997"/>
          </a:xfrm>
          <a:prstGeom prst="rect">
            <a:avLst/>
          </a:prstGeom>
          <a:noFill/>
        </p:spPr>
        <p:txBody>
          <a:bodyPr wrap="square">
            <a:spAutoFit/>
          </a:bodyPr>
          <a:lstStyle/>
          <a:p>
            <a:r>
              <a:rPr lang="en-US" sz="4800" dirty="0"/>
              <a:t>Decoding Sarcopenia Plasma Biomarkers Through Proteomic Analysis</a:t>
            </a:r>
            <a:endParaRPr lang="en-IN" sz="4800" dirty="0"/>
          </a:p>
        </p:txBody>
      </p:sp>
      <p:sp>
        <p:nvSpPr>
          <p:cNvPr id="27" name="TextBox 26">
            <a:extLst>
              <a:ext uri="{FF2B5EF4-FFF2-40B4-BE49-F238E27FC236}">
                <a16:creationId xmlns:a16="http://schemas.microsoft.com/office/drawing/2014/main" id="{E520FE0F-9719-6A5E-8478-ADF9BB55686F}"/>
              </a:ext>
            </a:extLst>
          </p:cNvPr>
          <p:cNvSpPr txBox="1"/>
          <p:nvPr/>
        </p:nvSpPr>
        <p:spPr>
          <a:xfrm>
            <a:off x="2315183" y="1241675"/>
            <a:ext cx="18326911" cy="1015663"/>
          </a:xfrm>
          <a:prstGeom prst="rect">
            <a:avLst/>
          </a:prstGeom>
          <a:noFill/>
        </p:spPr>
        <p:txBody>
          <a:bodyPr wrap="square">
            <a:spAutoFit/>
          </a:bodyPr>
          <a:lstStyle/>
          <a:p>
            <a:r>
              <a:rPr lang="en-US" sz="2000" dirty="0"/>
              <a:t>Qinqing Lin, Kangyong Li, Liwei Li, Lichang Guan, Yingtong Zeng, Dake Cai, Jing Zhou, Lishu Xu</a:t>
            </a:r>
          </a:p>
          <a:p>
            <a:endParaRPr lang="en-US" sz="2000" b="1" dirty="0"/>
          </a:p>
          <a:p>
            <a:r>
              <a:rPr lang="en-US" sz="2000" dirty="0"/>
              <a:t>Department of Geriatric Gastroenterology, Guangdong Provincial People’s Hospital (Guangdong Academy of Medical Sciences), Southern Medical University, Guangzhou, China</a:t>
            </a:r>
          </a:p>
        </p:txBody>
      </p:sp>
      <p:sp>
        <p:nvSpPr>
          <p:cNvPr id="32" name="TextBox 31">
            <a:extLst>
              <a:ext uri="{FF2B5EF4-FFF2-40B4-BE49-F238E27FC236}">
                <a16:creationId xmlns:a16="http://schemas.microsoft.com/office/drawing/2014/main" id="{590FFDB2-3277-C68A-F7D3-25797CB3AF4F}"/>
              </a:ext>
            </a:extLst>
          </p:cNvPr>
          <p:cNvSpPr txBox="1"/>
          <p:nvPr/>
        </p:nvSpPr>
        <p:spPr>
          <a:xfrm>
            <a:off x="647364" y="2420632"/>
            <a:ext cx="4080280" cy="769441"/>
          </a:xfrm>
          <a:prstGeom prst="rect">
            <a:avLst/>
          </a:prstGeom>
          <a:noFill/>
        </p:spPr>
        <p:txBody>
          <a:bodyPr wrap="square" rtlCol="0">
            <a:spAutoFit/>
          </a:bodyPr>
          <a:lstStyle/>
          <a:p>
            <a:r>
              <a:rPr lang="en-US" sz="4400" b="1" dirty="0"/>
              <a:t>Introduction</a:t>
            </a:r>
            <a:endParaRPr lang="en-IN" sz="4400" b="1" dirty="0"/>
          </a:p>
        </p:txBody>
      </p:sp>
      <p:sp>
        <p:nvSpPr>
          <p:cNvPr id="44" name="TextBox 43">
            <a:extLst>
              <a:ext uri="{FF2B5EF4-FFF2-40B4-BE49-F238E27FC236}">
                <a16:creationId xmlns:a16="http://schemas.microsoft.com/office/drawing/2014/main" id="{46DA76A6-061F-BCAB-54A6-E20BF1B9BE5C}"/>
              </a:ext>
            </a:extLst>
          </p:cNvPr>
          <p:cNvSpPr txBox="1"/>
          <p:nvPr/>
        </p:nvSpPr>
        <p:spPr>
          <a:xfrm>
            <a:off x="12998562" y="2696052"/>
            <a:ext cx="2287165" cy="769441"/>
          </a:xfrm>
          <a:prstGeom prst="rect">
            <a:avLst/>
          </a:prstGeom>
          <a:noFill/>
        </p:spPr>
        <p:txBody>
          <a:bodyPr wrap="none" rtlCol="0">
            <a:spAutoFit/>
          </a:bodyPr>
          <a:lstStyle/>
          <a:p>
            <a:r>
              <a:rPr lang="en-US" sz="4400" b="1" dirty="0"/>
              <a:t>Methods</a:t>
            </a:r>
            <a:endParaRPr lang="en-IN" sz="4400" b="1" dirty="0"/>
          </a:p>
        </p:txBody>
      </p:sp>
      <p:sp>
        <p:nvSpPr>
          <p:cNvPr id="49" name="TextBox 48">
            <a:extLst>
              <a:ext uri="{FF2B5EF4-FFF2-40B4-BE49-F238E27FC236}">
                <a16:creationId xmlns:a16="http://schemas.microsoft.com/office/drawing/2014/main" id="{0B2F104C-E91F-0BEF-CC47-26C22023BE1C}"/>
              </a:ext>
            </a:extLst>
          </p:cNvPr>
          <p:cNvSpPr txBox="1"/>
          <p:nvPr/>
        </p:nvSpPr>
        <p:spPr>
          <a:xfrm>
            <a:off x="12599987" y="5015505"/>
            <a:ext cx="13865855" cy="801245"/>
          </a:xfrm>
          <a:prstGeom prst="rect">
            <a:avLst/>
          </a:prstGeom>
          <a:noFill/>
        </p:spPr>
        <p:txBody>
          <a:bodyPr wrap="square" rtlCol="0">
            <a:spAutoFit/>
          </a:bodyPr>
          <a:lstStyle/>
          <a:p>
            <a:pPr lvl="0">
              <a:lnSpc>
                <a:spcPct val="107000"/>
              </a:lnSpc>
              <a:spcAft>
                <a:spcPts val="800"/>
              </a:spcAft>
              <a:buSzPts val="1000"/>
              <a:tabLst>
                <a:tab pos="457200" algn="l"/>
              </a:tabLst>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8" name="Picture 57">
            <a:extLst>
              <a:ext uri="{FF2B5EF4-FFF2-40B4-BE49-F238E27FC236}">
                <a16:creationId xmlns:a16="http://schemas.microsoft.com/office/drawing/2014/main" id="{B5013CD8-9E98-F848-2E43-890EDE5D4F7D}"/>
              </a:ext>
            </a:extLst>
          </p:cNvPr>
          <p:cNvPicPr>
            <a:picLocks noChangeAspect="1"/>
          </p:cNvPicPr>
          <p:nvPr/>
        </p:nvPicPr>
        <p:blipFill>
          <a:blip r:embed="rId4">
            <a:extLst>
              <a:ext uri="{28A0092B-C50C-407E-A947-70E740481C1C}">
                <a14:useLocalDpi xmlns:a14="http://schemas.microsoft.com/office/drawing/2010/main" val="0"/>
              </a:ext>
            </a:extLst>
          </a:blip>
          <a:srcRect l="11093" t="18908" r="63740" b="61697"/>
          <a:stretch/>
        </p:blipFill>
        <p:spPr>
          <a:xfrm>
            <a:off x="1497927" y="19440887"/>
            <a:ext cx="6063247" cy="5945580"/>
          </a:xfrm>
          <a:prstGeom prst="rect">
            <a:avLst/>
          </a:prstGeom>
        </p:spPr>
      </p:pic>
      <p:pic>
        <p:nvPicPr>
          <p:cNvPr id="63" name="Picture 62">
            <a:extLst>
              <a:ext uri="{FF2B5EF4-FFF2-40B4-BE49-F238E27FC236}">
                <a16:creationId xmlns:a16="http://schemas.microsoft.com/office/drawing/2014/main" id="{8A8111A3-C54F-D13B-9DDF-77A89583D288}"/>
              </a:ext>
            </a:extLst>
          </p:cNvPr>
          <p:cNvPicPr>
            <a:picLocks noChangeAspect="1"/>
          </p:cNvPicPr>
          <p:nvPr/>
        </p:nvPicPr>
        <p:blipFill>
          <a:blip r:embed="rId4">
            <a:extLst>
              <a:ext uri="{28A0092B-C50C-407E-A947-70E740481C1C}">
                <a14:useLocalDpi xmlns:a14="http://schemas.microsoft.com/office/drawing/2010/main" val="0"/>
              </a:ext>
            </a:extLst>
          </a:blip>
          <a:srcRect l="36763" t="6379" r="8877" b="62683"/>
          <a:stretch/>
        </p:blipFill>
        <p:spPr>
          <a:xfrm>
            <a:off x="9937631" y="19440887"/>
            <a:ext cx="14095562" cy="5851762"/>
          </a:xfrm>
          <a:prstGeom prst="rect">
            <a:avLst/>
          </a:prstGeom>
        </p:spPr>
      </p:pic>
      <p:pic>
        <p:nvPicPr>
          <p:cNvPr id="66" name="Picture 65">
            <a:extLst>
              <a:ext uri="{FF2B5EF4-FFF2-40B4-BE49-F238E27FC236}">
                <a16:creationId xmlns:a16="http://schemas.microsoft.com/office/drawing/2014/main" id="{45CA2FFA-E99D-F060-28DA-7D15D088E960}"/>
              </a:ext>
            </a:extLst>
          </p:cNvPr>
          <p:cNvPicPr>
            <a:picLocks noChangeAspect="1"/>
          </p:cNvPicPr>
          <p:nvPr/>
        </p:nvPicPr>
        <p:blipFill>
          <a:blip r:embed="rId4">
            <a:extLst>
              <a:ext uri="{28A0092B-C50C-407E-A947-70E740481C1C}">
                <a14:useLocalDpi xmlns:a14="http://schemas.microsoft.com/office/drawing/2010/main" val="0"/>
              </a:ext>
            </a:extLst>
          </a:blip>
          <a:srcRect l="8548" t="38000" r="42900" b="30919"/>
          <a:stretch/>
        </p:blipFill>
        <p:spPr>
          <a:xfrm>
            <a:off x="11254734" y="25948345"/>
            <a:ext cx="10500366" cy="3312455"/>
          </a:xfrm>
          <a:prstGeom prst="rect">
            <a:avLst/>
          </a:prstGeom>
        </p:spPr>
      </p:pic>
      <p:sp>
        <p:nvSpPr>
          <p:cNvPr id="7" name="Rectangle: Rounded Corners 6">
            <a:extLst>
              <a:ext uri="{FF2B5EF4-FFF2-40B4-BE49-F238E27FC236}">
                <a16:creationId xmlns:a16="http://schemas.microsoft.com/office/drawing/2014/main" id="{4556CDA8-0CB0-C7BB-D114-24EBD89187AF}"/>
              </a:ext>
            </a:extLst>
          </p:cNvPr>
          <p:cNvSpPr/>
          <p:nvPr/>
        </p:nvSpPr>
        <p:spPr>
          <a:xfrm>
            <a:off x="12788501" y="3321629"/>
            <a:ext cx="12149560" cy="4245723"/>
          </a:xfrm>
          <a:prstGeom prst="roundRect">
            <a:avLst>
              <a:gd name="adj" fmla="val 19701"/>
            </a:avLst>
          </a:prstGeom>
        </p:spPr>
        <p:style>
          <a:lnRef idx="0">
            <a:schemeClr val="accent6"/>
          </a:lnRef>
          <a:fillRef idx="3">
            <a:schemeClr val="accent6"/>
          </a:fillRef>
          <a:effectRef idx="3">
            <a:schemeClr val="accent6"/>
          </a:effectRef>
          <a:fontRef idx="minor">
            <a:schemeClr val="lt1"/>
          </a:fontRef>
        </p:style>
        <p:txBody>
          <a:bodyPr rtlCol="0" anchor="ctr"/>
          <a:lstStyle/>
          <a:p>
            <a:pPr marL="742950" lvl="1" indent="-285750" algn="l">
              <a:buFont typeface="Arial" panose="020B0604020202020204" pitchFamily="34" charset="0"/>
              <a:buChar char="•"/>
            </a:pPr>
            <a:r>
              <a:rPr lang="en-IN" sz="3200" b="0" i="0" dirty="0">
                <a:solidFill>
                  <a:srgbClr val="374151"/>
                </a:solidFill>
                <a:effectLst/>
                <a:latin typeface="Arial" panose="020B0604020202020204" pitchFamily="34" charset="0"/>
                <a:cs typeface="Arial" panose="020B0604020202020204" pitchFamily="34" charset="0"/>
              </a:rPr>
              <a:t>.</a:t>
            </a:r>
            <a:r>
              <a:rPr lang="en-IN" sz="3200" b="1" dirty="0">
                <a:solidFill>
                  <a:srgbClr val="374151"/>
                </a:solidFill>
                <a:latin typeface="Arial" panose="020B0604020202020204" pitchFamily="34" charset="0"/>
                <a:cs typeface="Arial" panose="020B0604020202020204" pitchFamily="34" charset="0"/>
              </a:rPr>
              <a:t> </a:t>
            </a:r>
            <a:r>
              <a:rPr lang="en-IN" sz="3200" dirty="0">
                <a:solidFill>
                  <a:srgbClr val="374151"/>
                </a:solidFill>
                <a:latin typeface="Arial" panose="020B0604020202020204" pitchFamily="34" charset="0"/>
                <a:cs typeface="Arial" panose="020B0604020202020204" pitchFamily="34" charset="0"/>
              </a:rPr>
              <a:t>Participant Selection: A total of 72 participants were enrolled, including 30 diagnosed with sarcopenia and 30 without, plus 12 for validation.</a:t>
            </a:r>
          </a:p>
          <a:p>
            <a:pPr marL="742950" lvl="1" indent="-285750">
              <a:buFont typeface="Arial" panose="020B0604020202020204" pitchFamily="34" charset="0"/>
              <a:buChar char="•"/>
            </a:pPr>
            <a:r>
              <a:rPr lang="en-IN" sz="3200" dirty="0">
                <a:solidFill>
                  <a:srgbClr val="374151"/>
                </a:solidFill>
                <a:latin typeface="Arial" panose="020B0604020202020204" pitchFamily="34" charset="0"/>
                <a:cs typeface="Arial" panose="020B0604020202020204" pitchFamily="34" charset="0"/>
              </a:rPr>
              <a:t>Sample Collection: Blood samples were collected after fasting, and plasma was obtained through centrifugation.</a:t>
            </a:r>
          </a:p>
          <a:p>
            <a:pPr marL="742950" lvl="1" indent="-285750">
              <a:buFont typeface="Arial" panose="020B0604020202020204" pitchFamily="34" charset="0"/>
              <a:buChar char="•"/>
            </a:pPr>
            <a:r>
              <a:rPr lang="en-IN" sz="3200" dirty="0">
                <a:solidFill>
                  <a:srgbClr val="374151"/>
                </a:solidFill>
                <a:latin typeface="Arial" panose="020B0604020202020204" pitchFamily="34" charset="0"/>
                <a:cs typeface="Arial" panose="020B0604020202020204" pitchFamily="34" charset="0"/>
              </a:rPr>
              <a:t>Proteomic Analysis: Data-Independent Acquisition (DIA) and Enzyme-Linked Immunosorbent Assay (ELISA) were utilized for protein quantification</a:t>
            </a:r>
            <a:endParaRPr lang="en-IN" sz="3200" i="0" dirty="0">
              <a:solidFill>
                <a:srgbClr val="374151"/>
              </a:solidFill>
              <a:effectLst/>
              <a:latin typeface="Arial" panose="020B0604020202020204" pitchFamily="34" charset="0"/>
              <a:cs typeface="Arial" panose="020B0604020202020204" pitchFamily="34" charset="0"/>
            </a:endParaRPr>
          </a:p>
        </p:txBody>
      </p:sp>
      <p:sp>
        <p:nvSpPr>
          <p:cNvPr id="14" name="Rectangle: Diagonal Corners Rounded 13">
            <a:extLst>
              <a:ext uri="{FF2B5EF4-FFF2-40B4-BE49-F238E27FC236}">
                <a16:creationId xmlns:a16="http://schemas.microsoft.com/office/drawing/2014/main" id="{5F24E3C9-561E-606B-354B-CFCFBF845111}"/>
              </a:ext>
            </a:extLst>
          </p:cNvPr>
          <p:cNvSpPr/>
          <p:nvPr/>
        </p:nvSpPr>
        <p:spPr>
          <a:xfrm>
            <a:off x="175480" y="3243728"/>
            <a:ext cx="12424507" cy="4323624"/>
          </a:xfrm>
          <a:prstGeom prst="round2DiagRect">
            <a:avLst>
              <a:gd name="adj1" fmla="val 16667"/>
              <a:gd name="adj2" fmla="val 24546"/>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BA4599A7-00A4-067F-0EC9-D4EED0A64E69}"/>
              </a:ext>
            </a:extLst>
          </p:cNvPr>
          <p:cNvSpPr txBox="1"/>
          <p:nvPr/>
        </p:nvSpPr>
        <p:spPr>
          <a:xfrm>
            <a:off x="466863" y="3465493"/>
            <a:ext cx="12240224" cy="403187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Sarcopenia is a condition that causes the gradual loss of muscle mass, strength, and function as people age. It affects older adults, leading to frailty, difficulty in movement, and a higher risk of falls and disability The condition is influenced by aging, chronic diseases, and lifestyle factors. Identifying biomarkers through proteomics, the study of proteins in the blood, can help detect sarcopenia early, monitor its progression, and guide treatment options to improve the health and quality of life for older adults</a:t>
            </a:r>
            <a:r>
              <a:rPr lang="en-US"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65E3B49-AFC7-8C8E-1636-6324477BEAEA}"/>
              </a:ext>
            </a:extLst>
          </p:cNvPr>
          <p:cNvPicPr>
            <a:picLocks noChangeAspect="1"/>
          </p:cNvPicPr>
          <p:nvPr/>
        </p:nvPicPr>
        <p:blipFill>
          <a:blip r:embed="rId5">
            <a:extLst>
              <a:ext uri="{28A0092B-C50C-407E-A947-70E740481C1C}">
                <a14:useLocalDpi xmlns:a14="http://schemas.microsoft.com/office/drawing/2010/main" val="0"/>
              </a:ext>
            </a:extLst>
          </a:blip>
          <a:srcRect l="5631"/>
          <a:stretch/>
        </p:blipFill>
        <p:spPr>
          <a:xfrm>
            <a:off x="5953265" y="7794707"/>
            <a:ext cx="8396438" cy="8653128"/>
          </a:xfrm>
          <a:prstGeom prst="rect">
            <a:avLst/>
          </a:prstGeom>
        </p:spPr>
      </p:pic>
      <p:sp>
        <p:nvSpPr>
          <p:cNvPr id="20" name="Parallelogram 19">
            <a:extLst>
              <a:ext uri="{FF2B5EF4-FFF2-40B4-BE49-F238E27FC236}">
                <a16:creationId xmlns:a16="http://schemas.microsoft.com/office/drawing/2014/main" id="{F308C0D2-3F97-DE6C-9ADA-AE0055F273AC}"/>
              </a:ext>
            </a:extLst>
          </p:cNvPr>
          <p:cNvSpPr/>
          <p:nvPr/>
        </p:nvSpPr>
        <p:spPr>
          <a:xfrm>
            <a:off x="354709" y="7821923"/>
            <a:ext cx="5243847" cy="8692840"/>
          </a:xfrm>
          <a:prstGeom prst="parallelogram">
            <a:avLst>
              <a:gd name="adj" fmla="val 16485"/>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sz="2800" b="1" i="0" dirty="0">
                <a:solidFill>
                  <a:srgbClr val="374151"/>
                </a:solidFill>
                <a:effectLst/>
                <a:latin typeface="Arial" panose="020B0604020202020204" pitchFamily="34" charset="0"/>
                <a:cs typeface="Arial" panose="020B0604020202020204" pitchFamily="34" charset="0"/>
              </a:rPr>
              <a:t>Objective:</a:t>
            </a:r>
            <a:r>
              <a:rPr lang="en-US" sz="2800" b="0" i="0" dirty="0">
                <a:solidFill>
                  <a:srgbClr val="374151"/>
                </a:solidFill>
                <a:effectLst/>
                <a:latin typeface="Arial" panose="020B0604020202020204" pitchFamily="34" charset="0"/>
                <a:cs typeface="Arial" panose="020B0604020202020204" pitchFamily="34" charset="0"/>
              </a:rPr>
              <a:t> This study aims to identify potential biomarkers for sarcopenia through proteomic analysis, focusing on the differential expression of proteins in individuals with and without sarcopenia</a:t>
            </a:r>
            <a:r>
              <a:rPr lang="en-US" b="0" i="0" dirty="0">
                <a:solidFill>
                  <a:srgbClr val="374151"/>
                </a:solidFill>
                <a:effectLst/>
                <a:latin typeface="Figtree"/>
              </a:rPr>
              <a:t>.</a:t>
            </a:r>
          </a:p>
        </p:txBody>
      </p:sp>
      <p:sp>
        <p:nvSpPr>
          <p:cNvPr id="25" name="Arrow: Right 24">
            <a:extLst>
              <a:ext uri="{FF2B5EF4-FFF2-40B4-BE49-F238E27FC236}">
                <a16:creationId xmlns:a16="http://schemas.microsoft.com/office/drawing/2014/main" id="{BD0BBDBC-F0C8-CA46-AD79-43E35B5E6B2A}"/>
              </a:ext>
            </a:extLst>
          </p:cNvPr>
          <p:cNvSpPr/>
          <p:nvPr/>
        </p:nvSpPr>
        <p:spPr>
          <a:xfrm flipV="1">
            <a:off x="-71438" y="16424491"/>
            <a:ext cx="25199975" cy="722591"/>
          </a:xfrm>
          <a:prstGeom prst="rightArrow">
            <a:avLst>
              <a:gd name="adj1" fmla="val 11664"/>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4A4BB931-0F83-7754-2B69-0E8A1571DAEC}"/>
              </a:ext>
            </a:extLst>
          </p:cNvPr>
          <p:cNvSpPr txBox="1"/>
          <p:nvPr/>
        </p:nvSpPr>
        <p:spPr>
          <a:xfrm>
            <a:off x="879894" y="17593725"/>
            <a:ext cx="8522898" cy="2308324"/>
          </a:xfrm>
          <a:prstGeom prst="rect">
            <a:avLst/>
          </a:prstGeom>
          <a:noFill/>
        </p:spPr>
        <p:txBody>
          <a:bodyPr wrap="square">
            <a:spAutoFit/>
          </a:bodyPr>
          <a:lstStyle/>
          <a:p>
            <a:pPr algn="l"/>
            <a:r>
              <a:rPr lang="en-US" sz="2400" b="1" i="0" dirty="0">
                <a:solidFill>
                  <a:srgbClr val="374151"/>
                </a:solidFill>
                <a:effectLst/>
                <a:latin typeface="Arial" panose="020B0604020202020204" pitchFamily="34" charset="0"/>
                <a:cs typeface="Arial" panose="020B0604020202020204" pitchFamily="34" charset="0"/>
              </a:rPr>
              <a:t>Figure 1: Volcano Plot of DEPs</a:t>
            </a:r>
            <a:endParaRPr lang="en-US" sz="2400" b="0" i="0" dirty="0">
              <a:solidFill>
                <a:srgbClr val="374151"/>
              </a:solidFill>
              <a:effectLst/>
              <a:latin typeface="Arial" panose="020B0604020202020204" pitchFamily="34" charset="0"/>
              <a:cs typeface="Arial" panose="020B0604020202020204" pitchFamily="34" charset="0"/>
            </a:endParaRPr>
          </a:p>
          <a:p>
            <a:pPr lvl="1" algn="l"/>
            <a:endParaRPr lang="en-US" sz="2400"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400" b="0" i="0" dirty="0">
                <a:solidFill>
                  <a:srgbClr val="374151"/>
                </a:solidFill>
                <a:effectLst/>
                <a:latin typeface="Arial" panose="020B0604020202020204" pitchFamily="34" charset="0"/>
                <a:cs typeface="Arial" panose="020B0604020202020204" pitchFamily="34" charset="0"/>
              </a:rPr>
              <a:t>This figure illustrates the significant up-regulated (red) and down-regulated (blue) proteins, providing a visual representation of the differential expression.</a:t>
            </a:r>
          </a:p>
          <a:p>
            <a:pPr lvl="1" algn="l"/>
            <a:endParaRPr lang="en-US" sz="2400" b="0" i="0" dirty="0">
              <a:solidFill>
                <a:srgbClr val="374151"/>
              </a:solidFill>
              <a:effectLst/>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D5FC68AB-95E7-E7C5-0ECD-B1FA660DD79F}"/>
              </a:ext>
            </a:extLst>
          </p:cNvPr>
          <p:cNvSpPr txBox="1"/>
          <p:nvPr/>
        </p:nvSpPr>
        <p:spPr>
          <a:xfrm>
            <a:off x="10767984" y="17300471"/>
            <a:ext cx="10058400" cy="2215991"/>
          </a:xfrm>
          <a:prstGeom prst="rect">
            <a:avLst/>
          </a:prstGeom>
          <a:noFill/>
        </p:spPr>
        <p:txBody>
          <a:bodyPr wrap="square">
            <a:spAutoFit/>
          </a:bodyPr>
          <a:lstStyle/>
          <a:p>
            <a:pPr algn="l">
              <a:buFont typeface="Arial" panose="020B0604020202020204" pitchFamily="34" charset="0"/>
              <a:buChar char="•"/>
            </a:pPr>
            <a:r>
              <a:rPr lang="en-US" sz="2400" b="1" i="0" dirty="0">
                <a:solidFill>
                  <a:srgbClr val="374151"/>
                </a:solidFill>
                <a:effectLst/>
                <a:latin typeface="Arial" panose="020B0604020202020204" pitchFamily="34" charset="0"/>
                <a:cs typeface="Arial" panose="020B0604020202020204" pitchFamily="34" charset="0"/>
              </a:rPr>
              <a:t>Figure 2: Hierarchical Clustering Heatmap</a:t>
            </a:r>
          </a:p>
          <a:p>
            <a:pPr algn="l">
              <a:buFont typeface="Arial" panose="020B0604020202020204" pitchFamily="34" charset="0"/>
              <a:buChar char="•"/>
            </a:pPr>
            <a:endParaRPr lang="en-US" sz="2400" b="0" i="0" dirty="0">
              <a:solidFill>
                <a:srgbClr val="374151"/>
              </a:solidFill>
              <a:effectLst/>
              <a:latin typeface="Arial" panose="020B0604020202020204" pitchFamily="34" charset="0"/>
              <a:cs typeface="Arial" panose="020B0604020202020204" pitchFamily="34" charset="0"/>
            </a:endParaRPr>
          </a:p>
          <a:p>
            <a:pPr lvl="1" algn="l"/>
            <a:r>
              <a:rPr lang="en-US" sz="2400" b="0" i="0" dirty="0">
                <a:solidFill>
                  <a:srgbClr val="374151"/>
                </a:solidFill>
                <a:effectLst/>
                <a:latin typeface="Arial" panose="020B0604020202020204" pitchFamily="34" charset="0"/>
                <a:cs typeface="Arial" panose="020B0604020202020204" pitchFamily="34" charset="0"/>
              </a:rPr>
              <a:t>The heatmap displays the expression levels of DEPs across the samples, allowing for the visualization of clustering patterns between sarcopenic and non-sarcopenic individuals</a:t>
            </a:r>
            <a:r>
              <a:rPr lang="en-US" b="0" i="0" dirty="0">
                <a:solidFill>
                  <a:srgbClr val="374151"/>
                </a:solidFill>
                <a:effectLst/>
                <a:latin typeface="Figtree"/>
              </a:rPr>
              <a:t>.</a:t>
            </a:r>
          </a:p>
          <a:p>
            <a:pPr lvl="1" algn="l"/>
            <a:endParaRPr lang="en-US" b="0" i="0" dirty="0">
              <a:solidFill>
                <a:srgbClr val="374151"/>
              </a:solidFill>
              <a:effectLst/>
              <a:latin typeface="Figtree"/>
            </a:endParaRPr>
          </a:p>
        </p:txBody>
      </p:sp>
      <p:sp>
        <p:nvSpPr>
          <p:cNvPr id="37" name="TextBox 36">
            <a:extLst>
              <a:ext uri="{FF2B5EF4-FFF2-40B4-BE49-F238E27FC236}">
                <a16:creationId xmlns:a16="http://schemas.microsoft.com/office/drawing/2014/main" id="{B42E8D3A-D7DB-8BD6-DF18-C9E5353686B3}"/>
              </a:ext>
            </a:extLst>
          </p:cNvPr>
          <p:cNvSpPr txBox="1"/>
          <p:nvPr/>
        </p:nvSpPr>
        <p:spPr>
          <a:xfrm>
            <a:off x="1497927" y="26555700"/>
            <a:ext cx="9566265" cy="1846659"/>
          </a:xfrm>
          <a:prstGeom prst="rect">
            <a:avLst/>
          </a:prstGeom>
          <a:noFill/>
        </p:spPr>
        <p:txBody>
          <a:bodyPr wrap="square">
            <a:spAutoFit/>
          </a:bodyPr>
          <a:lstStyle/>
          <a:p>
            <a:pPr algn="l"/>
            <a:r>
              <a:rPr lang="en-US" sz="2400" b="1" i="0" dirty="0">
                <a:solidFill>
                  <a:srgbClr val="374151"/>
                </a:solidFill>
                <a:effectLst/>
                <a:latin typeface="Arial" panose="020B0604020202020204" pitchFamily="34" charset="0"/>
                <a:cs typeface="Arial" panose="020B0604020202020204" pitchFamily="34" charset="0"/>
              </a:rPr>
              <a:t>Figure 3: ROC Curve Analysis</a:t>
            </a:r>
            <a:endParaRPr lang="en-US" sz="2400" b="0" i="0" dirty="0">
              <a:solidFill>
                <a:srgbClr val="374151"/>
              </a:solidFill>
              <a:effectLst/>
              <a:latin typeface="Arial" panose="020B0604020202020204" pitchFamily="34" charset="0"/>
              <a:cs typeface="Arial" panose="020B0604020202020204" pitchFamily="34" charset="0"/>
            </a:endParaRPr>
          </a:p>
          <a:p>
            <a:pPr lvl="1" algn="l"/>
            <a:r>
              <a:rPr lang="en-US" sz="2400" b="0" i="0" dirty="0">
                <a:solidFill>
                  <a:srgbClr val="374151"/>
                </a:solidFill>
                <a:effectLst/>
                <a:latin typeface="Arial" panose="020B0604020202020204" pitchFamily="34" charset="0"/>
                <a:cs typeface="Arial" panose="020B0604020202020204" pitchFamily="34" charset="0"/>
              </a:rPr>
              <a:t>The ROC curve demonstrates the predictive accuracy of selected DEPs for diagnosing sarcopenia, with the AUC indicating the model's effectiveness.</a:t>
            </a:r>
          </a:p>
          <a:p>
            <a:pPr lvl="1" algn="l"/>
            <a:endParaRPr lang="en-US" b="0" i="0" dirty="0">
              <a:solidFill>
                <a:srgbClr val="374151"/>
              </a:solidFill>
              <a:effectLst/>
              <a:latin typeface="Figtree"/>
            </a:endParaRPr>
          </a:p>
        </p:txBody>
      </p:sp>
      <p:sp>
        <p:nvSpPr>
          <p:cNvPr id="38" name="Arrow: Right 37">
            <a:extLst>
              <a:ext uri="{FF2B5EF4-FFF2-40B4-BE49-F238E27FC236}">
                <a16:creationId xmlns:a16="http://schemas.microsoft.com/office/drawing/2014/main" id="{AC0E64E9-F87B-9EB9-A1EE-F118238A9757}"/>
              </a:ext>
            </a:extLst>
          </p:cNvPr>
          <p:cNvSpPr/>
          <p:nvPr/>
        </p:nvSpPr>
        <p:spPr>
          <a:xfrm>
            <a:off x="0" y="28424993"/>
            <a:ext cx="25199975" cy="2369379"/>
          </a:xfrm>
          <a:prstGeom prst="rightArrow">
            <a:avLst>
              <a:gd name="adj1" fmla="val 6450"/>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40" name="Rectangle: Rounded Corners 39">
            <a:extLst>
              <a:ext uri="{FF2B5EF4-FFF2-40B4-BE49-F238E27FC236}">
                <a16:creationId xmlns:a16="http://schemas.microsoft.com/office/drawing/2014/main" id="{9877026C-1214-0C44-6B2A-634DAC8C3025}"/>
              </a:ext>
            </a:extLst>
          </p:cNvPr>
          <p:cNvSpPr/>
          <p:nvPr/>
        </p:nvSpPr>
        <p:spPr>
          <a:xfrm>
            <a:off x="12707088" y="29816451"/>
            <a:ext cx="12230974" cy="391267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sz="2400" b="1" i="0" dirty="0">
                <a:solidFill>
                  <a:srgbClr val="374151"/>
                </a:solidFill>
                <a:effectLst/>
                <a:latin typeface="Arial" panose="020B0604020202020204" pitchFamily="34" charset="0"/>
                <a:cs typeface="Arial" panose="020B0604020202020204" pitchFamily="34" charset="0"/>
              </a:rPr>
              <a:t> Discussion </a:t>
            </a:r>
          </a:p>
          <a:p>
            <a:pPr algn="l"/>
            <a:r>
              <a:rPr lang="en-US" sz="2400" b="0" i="0" dirty="0">
                <a:solidFill>
                  <a:srgbClr val="374151"/>
                </a:solidFill>
                <a:effectLst/>
                <a:latin typeface="Arial" panose="020B0604020202020204" pitchFamily="34" charset="0"/>
                <a:cs typeface="Arial" panose="020B0604020202020204" pitchFamily="34" charset="0"/>
              </a:rPr>
              <a:t> The identification of PON3 as a potential biomarker for sarcopenia suggests that oxidative stress may play a critical role in the pathogenesis of this condition</a:t>
            </a:r>
          </a:p>
          <a:p>
            <a:pPr lvl="1" algn="l"/>
            <a:r>
              <a:rPr lang="en-US" sz="2400" b="1" i="0" dirty="0">
                <a:solidFill>
                  <a:srgbClr val="374151"/>
                </a:solidFill>
                <a:effectLst/>
                <a:latin typeface="Arial" panose="020B0604020202020204" pitchFamily="34" charset="0"/>
                <a:cs typeface="Arial" panose="020B0604020202020204" pitchFamily="34" charset="0"/>
              </a:rPr>
              <a:t>Limitations:</a:t>
            </a:r>
            <a:r>
              <a:rPr lang="en-US" sz="2400" b="0" i="0" dirty="0">
                <a:solidFill>
                  <a:srgbClr val="374151"/>
                </a:solidFill>
                <a:effectLst/>
                <a:latin typeface="Arial" panose="020B0604020202020204" pitchFamily="34" charset="0"/>
                <a:cs typeface="Arial" panose="020B0604020202020204" pitchFamily="34" charset="0"/>
              </a:rPr>
              <a:t> The cross-sectional design limits the ability to draw causal inferences</a:t>
            </a:r>
          </a:p>
          <a:p>
            <a:pPr algn="l"/>
            <a:r>
              <a:rPr lang="en-US" sz="2400" b="1" i="0" dirty="0">
                <a:solidFill>
                  <a:srgbClr val="374151"/>
                </a:solidFill>
                <a:effectLst/>
                <a:latin typeface="Arial" panose="020B0604020202020204" pitchFamily="34" charset="0"/>
                <a:cs typeface="Arial" panose="020B0604020202020204" pitchFamily="34" charset="0"/>
              </a:rPr>
              <a:t>Future Directions</a:t>
            </a:r>
            <a:endParaRPr lang="en-US" sz="2400" b="0" i="0" dirty="0">
              <a:solidFill>
                <a:srgbClr val="374151"/>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US" sz="2400" b="0" i="0" dirty="0">
                <a:solidFill>
                  <a:srgbClr val="374151"/>
                </a:solidFill>
                <a:effectLst/>
                <a:latin typeface="Arial" panose="020B0604020202020204" pitchFamily="34" charset="0"/>
                <a:cs typeface="Arial" panose="020B0604020202020204" pitchFamily="34" charset="0"/>
              </a:rPr>
              <a:t>Longitudinal studies are needed to track changes in biomarker levels over time and their relationship with sarcopenia progression.</a:t>
            </a:r>
          </a:p>
          <a:p>
            <a:pPr marL="742950" lvl="1" indent="-285750" algn="l">
              <a:buFont typeface="Arial" panose="020B0604020202020204" pitchFamily="34" charset="0"/>
              <a:buChar char="•"/>
            </a:pPr>
            <a:r>
              <a:rPr lang="en-US" sz="2400" b="0" i="0" dirty="0">
                <a:solidFill>
                  <a:srgbClr val="374151"/>
                </a:solidFill>
                <a:effectLst/>
                <a:latin typeface="Arial" panose="020B0604020202020204" pitchFamily="34" charset="0"/>
                <a:cs typeface="Arial" panose="020B0604020202020204" pitchFamily="34" charset="0"/>
              </a:rPr>
              <a:t>Further research should explore the underlying mechanisms of protein modifications and their impact on muscle health.</a:t>
            </a:r>
          </a:p>
          <a:p>
            <a:pPr marL="742950" lvl="1" indent="-285750" algn="l">
              <a:buFont typeface="Arial" panose="020B0604020202020204" pitchFamily="34" charset="0"/>
              <a:buChar char="•"/>
            </a:pPr>
            <a:endParaRPr lang="en-US" sz="2400" b="0" i="0" dirty="0">
              <a:solidFill>
                <a:srgbClr val="374151"/>
              </a:solidFill>
              <a:effectLst/>
              <a:latin typeface="Arial" panose="020B0604020202020204" pitchFamily="34" charset="0"/>
              <a:cs typeface="Arial" panose="020B0604020202020204" pitchFamily="34" charset="0"/>
            </a:endParaRPr>
          </a:p>
        </p:txBody>
      </p:sp>
      <p:sp>
        <p:nvSpPr>
          <p:cNvPr id="47" name="Rectangle: Rounded Corners 46">
            <a:extLst>
              <a:ext uri="{FF2B5EF4-FFF2-40B4-BE49-F238E27FC236}">
                <a16:creationId xmlns:a16="http://schemas.microsoft.com/office/drawing/2014/main" id="{961681BE-B0EF-874F-121A-AB10196710B1}"/>
              </a:ext>
            </a:extLst>
          </p:cNvPr>
          <p:cNvSpPr/>
          <p:nvPr/>
        </p:nvSpPr>
        <p:spPr>
          <a:xfrm>
            <a:off x="72219" y="29816453"/>
            <a:ext cx="12294964" cy="391267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sz="2800" b="1" i="0" dirty="0">
                <a:solidFill>
                  <a:srgbClr val="374151"/>
                </a:solidFill>
                <a:effectLst/>
                <a:latin typeface="Arial" panose="020B0604020202020204" pitchFamily="34" charset="0"/>
                <a:cs typeface="Arial" panose="020B0604020202020204" pitchFamily="34" charset="0"/>
              </a:rPr>
              <a:t>Conclusion </a:t>
            </a:r>
          </a:p>
          <a:p>
            <a:pPr algn="l"/>
            <a:endParaRPr lang="en-US" sz="2800" dirty="0">
              <a:solidFill>
                <a:srgbClr val="374151"/>
              </a:solidFill>
              <a:latin typeface="Arial" panose="020B0604020202020204" pitchFamily="34" charset="0"/>
              <a:cs typeface="Arial" panose="020B0604020202020204" pitchFamily="34" charset="0"/>
            </a:endParaRPr>
          </a:p>
          <a:p>
            <a:pPr algn="l"/>
            <a:r>
              <a:rPr lang="en-US" sz="2800" b="0" i="0" dirty="0">
                <a:solidFill>
                  <a:srgbClr val="374151"/>
                </a:solidFill>
                <a:effectLst/>
                <a:latin typeface="Arial" panose="020B0604020202020204" pitchFamily="34" charset="0"/>
                <a:cs typeface="Arial" panose="020B0604020202020204" pitchFamily="34" charset="0"/>
              </a:rPr>
              <a:t> This study highlights the potential of specific proteins, particularly PON3 and IGFBP2, as biomarkers for sarcopenia. The findings underscore the importance of proteomic analysis in understanding the biological underpinnings of sarcopenia and the need for further validation of these biomarkers in diverse populations.</a:t>
            </a:r>
          </a:p>
          <a:p>
            <a:br>
              <a:rPr lang="en-US" sz="2800" dirty="0"/>
            </a:br>
            <a:r>
              <a:rPr lang="en-US" sz="2400" dirty="0"/>
              <a:t> </a:t>
            </a:r>
            <a:endParaRPr lang="en-US" sz="2400" b="0" i="0" dirty="0">
              <a:solidFill>
                <a:srgbClr val="374151"/>
              </a:solidFill>
              <a:effectLst/>
              <a:latin typeface="Arial" panose="020B0604020202020204" pitchFamily="34" charset="0"/>
              <a:cs typeface="Arial" panose="020B0604020202020204" pitchFamily="34" charset="0"/>
            </a:endParaRPr>
          </a:p>
        </p:txBody>
      </p:sp>
      <p:sp>
        <p:nvSpPr>
          <p:cNvPr id="48" name="Arrow: Down 47">
            <a:extLst>
              <a:ext uri="{FF2B5EF4-FFF2-40B4-BE49-F238E27FC236}">
                <a16:creationId xmlns:a16="http://schemas.microsoft.com/office/drawing/2014/main" id="{6651811C-78DD-7DE1-8D3A-C914CCF3EB7F}"/>
              </a:ext>
            </a:extLst>
          </p:cNvPr>
          <p:cNvSpPr/>
          <p:nvPr/>
        </p:nvSpPr>
        <p:spPr>
          <a:xfrm>
            <a:off x="12023799" y="29586033"/>
            <a:ext cx="974763" cy="4340683"/>
          </a:xfrm>
          <a:prstGeom prst="downArrow">
            <a:avLst>
              <a:gd name="adj1" fmla="val 14293"/>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50" name="Arrow: Left 49">
            <a:extLst>
              <a:ext uri="{FF2B5EF4-FFF2-40B4-BE49-F238E27FC236}">
                <a16:creationId xmlns:a16="http://schemas.microsoft.com/office/drawing/2014/main" id="{C16502E9-2BF2-1F7F-7265-CAB42A4028C2}"/>
              </a:ext>
            </a:extLst>
          </p:cNvPr>
          <p:cNvSpPr/>
          <p:nvPr/>
        </p:nvSpPr>
        <p:spPr>
          <a:xfrm>
            <a:off x="26465842" y="-2667000"/>
            <a:ext cx="585158" cy="1524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1" name="Arrow: Left 50">
            <a:extLst>
              <a:ext uri="{FF2B5EF4-FFF2-40B4-BE49-F238E27FC236}">
                <a16:creationId xmlns:a16="http://schemas.microsoft.com/office/drawing/2014/main" id="{361CFD58-A399-42EE-B7AC-DC54A55B3215}"/>
              </a:ext>
            </a:extLst>
          </p:cNvPr>
          <p:cNvSpPr/>
          <p:nvPr/>
        </p:nvSpPr>
        <p:spPr>
          <a:xfrm flipV="1">
            <a:off x="0" y="-137017"/>
            <a:ext cx="25199975" cy="326302"/>
          </a:xfrm>
          <a:prstGeom prst="leftArrow">
            <a:avLst>
              <a:gd name="adj1" fmla="val 50000"/>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54" name="Arrow: Down 53">
            <a:extLst>
              <a:ext uri="{FF2B5EF4-FFF2-40B4-BE49-F238E27FC236}">
                <a16:creationId xmlns:a16="http://schemas.microsoft.com/office/drawing/2014/main" id="{61A05E30-F4AF-7AFA-FB1D-5123186870A8}"/>
              </a:ext>
            </a:extLst>
          </p:cNvPr>
          <p:cNvSpPr/>
          <p:nvPr/>
        </p:nvSpPr>
        <p:spPr>
          <a:xfrm>
            <a:off x="-175480" y="0"/>
            <a:ext cx="175480" cy="36023959"/>
          </a:xfrm>
          <a:prstGeom prst="downArrow">
            <a:avLst>
              <a:gd name="adj1" fmla="val 50000"/>
              <a:gd name="adj2" fmla="val 76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57" name="Arrow: Down 56">
            <a:extLst>
              <a:ext uri="{FF2B5EF4-FFF2-40B4-BE49-F238E27FC236}">
                <a16:creationId xmlns:a16="http://schemas.microsoft.com/office/drawing/2014/main" id="{D2CA4B74-7D14-2274-585B-6F7ECFD2CCEB}"/>
              </a:ext>
            </a:extLst>
          </p:cNvPr>
          <p:cNvSpPr/>
          <p:nvPr/>
        </p:nvSpPr>
        <p:spPr>
          <a:xfrm>
            <a:off x="25019475" y="41638"/>
            <a:ext cx="283762" cy="35982321"/>
          </a:xfrm>
          <a:prstGeom prst="downArrow">
            <a:avLst>
              <a:gd name="adj1" fmla="val 50000"/>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1" name="Arrow: Right 60">
            <a:extLst>
              <a:ext uri="{FF2B5EF4-FFF2-40B4-BE49-F238E27FC236}">
                <a16:creationId xmlns:a16="http://schemas.microsoft.com/office/drawing/2014/main" id="{81C2FD63-E4DB-C1B3-FE8E-45EA0BE23FAD}"/>
              </a:ext>
            </a:extLst>
          </p:cNvPr>
          <p:cNvSpPr/>
          <p:nvPr/>
        </p:nvSpPr>
        <p:spPr>
          <a:xfrm flipV="1">
            <a:off x="0" y="35928219"/>
            <a:ext cx="25252073" cy="95740"/>
          </a:xfrm>
          <a:prstGeom prst="rightArrow">
            <a:avLst>
              <a:gd name="adj1" fmla="val 50000"/>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2" name="Arrow: Right 61">
            <a:extLst>
              <a:ext uri="{FF2B5EF4-FFF2-40B4-BE49-F238E27FC236}">
                <a16:creationId xmlns:a16="http://schemas.microsoft.com/office/drawing/2014/main" id="{ACBD86C7-131F-CABC-67B2-61B98643D06A}"/>
              </a:ext>
            </a:extLst>
          </p:cNvPr>
          <p:cNvSpPr/>
          <p:nvPr/>
        </p:nvSpPr>
        <p:spPr>
          <a:xfrm>
            <a:off x="0" y="33786387"/>
            <a:ext cx="12599987" cy="197587"/>
          </a:xfrm>
          <a:prstGeom prst="rightArrow">
            <a:avLst>
              <a:gd name="adj1" fmla="val 50000"/>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65" name="Arrow: Right 64">
            <a:extLst>
              <a:ext uri="{FF2B5EF4-FFF2-40B4-BE49-F238E27FC236}">
                <a16:creationId xmlns:a16="http://schemas.microsoft.com/office/drawing/2014/main" id="{0C7C9BA3-7562-19DF-557C-D649ED3F2FD4}"/>
              </a:ext>
            </a:extLst>
          </p:cNvPr>
          <p:cNvSpPr/>
          <p:nvPr/>
        </p:nvSpPr>
        <p:spPr>
          <a:xfrm>
            <a:off x="12599987" y="33786388"/>
            <a:ext cx="12599988" cy="197587"/>
          </a:xfrm>
          <a:prstGeom prst="rightArrow">
            <a:avLst>
              <a:gd name="adj1" fmla="val 50000"/>
              <a:gd name="adj2" fmla="val 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dirty="0"/>
          </a:p>
        </p:txBody>
      </p:sp>
      <p:sp>
        <p:nvSpPr>
          <p:cNvPr id="88" name="Rectangle 87">
            <a:extLst>
              <a:ext uri="{FF2B5EF4-FFF2-40B4-BE49-F238E27FC236}">
                <a16:creationId xmlns:a16="http://schemas.microsoft.com/office/drawing/2014/main" id="{F0550F6F-E530-411D-3053-C8656C08521D}"/>
              </a:ext>
            </a:extLst>
          </p:cNvPr>
          <p:cNvSpPr/>
          <p:nvPr/>
        </p:nvSpPr>
        <p:spPr>
          <a:xfrm>
            <a:off x="14543687" y="7821923"/>
            <a:ext cx="10394373" cy="8822852"/>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sz="2400" b="1" dirty="0">
                <a:solidFill>
                  <a:srgbClr val="374151"/>
                </a:solidFill>
                <a:latin typeface="Arial" panose="020B0604020202020204" pitchFamily="34" charset="0"/>
                <a:cs typeface="Arial" panose="020B0604020202020204" pitchFamily="34" charset="0"/>
              </a:rPr>
              <a:t>Key Findings</a:t>
            </a:r>
            <a:r>
              <a:rPr lang="en-US" sz="2400" dirty="0">
                <a:solidFill>
                  <a:srgbClr val="374151"/>
                </a:solidFill>
                <a:latin typeface="Arial" panose="020B0604020202020204" pitchFamily="34" charset="0"/>
                <a:cs typeface="Arial" panose="020B0604020202020204" pitchFamily="34" charset="0"/>
              </a:rPr>
              <a:t>:</a:t>
            </a:r>
          </a:p>
          <a:p>
            <a:pPr lvl="1">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Differentially Expressed Proteins DEPs</a:t>
            </a:r>
          </a:p>
          <a:p>
            <a:pPr marL="1200150" lvl="2" indent="-285750">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A total of eight DEPs were identified, including IGFBP2, PON3, LRG1, PRDX6, PTGDS, CD163, PRG4, and TRAJ17.</a:t>
            </a:r>
          </a:p>
          <a:p>
            <a:pPr marL="1200150" lvl="2" indent="-285750">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PON3 was significantly down-regulated in older adults with sarcopenia, suggesting its role in impaired antioxidant defenses.</a:t>
            </a:r>
          </a:p>
          <a:p>
            <a:pPr>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Statistical Significance:</a:t>
            </a:r>
          </a:p>
          <a:p>
            <a:pPr marL="742950" lvl="1" indent="-285750">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The study found significant differences in protein expression levels between sarcopenic and non-sarcopenic groups, with p-values indicating strong statistical significance (e.g., p &lt; 0.001 for PON3).</a:t>
            </a:r>
          </a:p>
          <a:p>
            <a:pPr>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ROC Analysis:</a:t>
            </a:r>
          </a:p>
          <a:p>
            <a:pPr marL="742950" lvl="1" indent="-285750">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The Receiver Operating Characteristic (ROC) curve analysis demonstrated an Area Under the Curve (AUC) of 0.9533, indicating excellent predictive capability for sarcopenia based on the identified DEPs.</a:t>
            </a:r>
          </a:p>
          <a:p>
            <a:pPr>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Clinical Correlations:</a:t>
            </a:r>
          </a:p>
          <a:p>
            <a:pPr marL="742950" lvl="1" indent="-285750">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Positive correlations were observed between appendicular skeletal muscle index (ASMI), grip strength, and walk speed with proteins such as PRDX6, PON3, and TRAJ17.</a:t>
            </a:r>
          </a:p>
          <a:p>
            <a:pPr marL="742950" lvl="1" indent="-285750">
              <a:buFont typeface="Arial" panose="020B0604020202020204" pitchFamily="34" charset="0"/>
              <a:buChar char="•"/>
            </a:pPr>
            <a:r>
              <a:rPr lang="en-US" sz="2400" dirty="0">
                <a:solidFill>
                  <a:srgbClr val="374151"/>
                </a:solidFill>
                <a:latin typeface="Arial" panose="020B0604020202020204" pitchFamily="34" charset="0"/>
                <a:cs typeface="Arial" panose="020B0604020202020204" pitchFamily="34" charset="0"/>
              </a:rPr>
              <a:t>Inverse correlations were noted with PTGDS, CD163, LRG1, and IGFBP2, highlighting their </a:t>
            </a:r>
            <a:r>
              <a:rPr lang="en-US" sz="2400" i="0" dirty="0">
                <a:solidFill>
                  <a:srgbClr val="374151"/>
                </a:solidFill>
                <a:effectLst/>
                <a:latin typeface="Arial" panose="020B0604020202020204" pitchFamily="34" charset="0"/>
                <a:cs typeface="Arial" panose="020B0604020202020204" pitchFamily="34" charset="0"/>
              </a:rPr>
              <a:t>ion.</a:t>
            </a:r>
          </a:p>
          <a:p>
            <a:br>
              <a:rPr lang="en-US" sz="2400" dirty="0">
                <a:latin typeface="Arial" panose="020B0604020202020204" pitchFamily="34" charset="0"/>
                <a:cs typeface="Arial" panose="020B0604020202020204" pitchFamily="34" charset="0"/>
              </a:rPr>
            </a:br>
            <a:endParaRPr lang="en-IN" sz="2400" dirty="0">
              <a:latin typeface="Arial" panose="020B0604020202020204" pitchFamily="34" charset="0"/>
              <a:cs typeface="Arial" panose="020B0604020202020204" pitchFamily="34" charset="0"/>
            </a:endParaRPr>
          </a:p>
        </p:txBody>
      </p:sp>
      <p:sp>
        <p:nvSpPr>
          <p:cNvPr id="90" name="Rectangle: Rounded Corners 89">
            <a:extLst>
              <a:ext uri="{FF2B5EF4-FFF2-40B4-BE49-F238E27FC236}">
                <a16:creationId xmlns:a16="http://schemas.microsoft.com/office/drawing/2014/main" id="{B9591CC2-55F2-12B6-77BD-0DBF5E13FB16}"/>
              </a:ext>
            </a:extLst>
          </p:cNvPr>
          <p:cNvSpPr/>
          <p:nvPr/>
        </p:nvSpPr>
        <p:spPr>
          <a:xfrm>
            <a:off x="81415" y="33909411"/>
            <a:ext cx="14869026" cy="2018807"/>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sz="2000" b="1" i="0" dirty="0">
                <a:effectLst/>
                <a:latin typeface="Figtree"/>
              </a:rPr>
              <a:t>   </a:t>
            </a:r>
            <a:r>
              <a:rPr lang="en-US" sz="2000" b="1" i="0" dirty="0">
                <a:solidFill>
                  <a:srgbClr val="002060"/>
                </a:solidFill>
                <a:effectLst/>
                <a:latin typeface="Arial" panose="020B0604020202020204" pitchFamily="34" charset="0"/>
                <a:cs typeface="Arial" panose="020B0604020202020204" pitchFamily="34" charset="0"/>
              </a:rPr>
              <a:t>References:</a:t>
            </a:r>
          </a:p>
          <a:p>
            <a:pPr algn="l"/>
            <a:r>
              <a:rPr lang="en-US" sz="2000" b="1" i="0" dirty="0">
                <a:solidFill>
                  <a:srgbClr val="374151"/>
                </a:solidFill>
                <a:effectLst/>
                <a:latin typeface="Arial" panose="020B0604020202020204" pitchFamily="34" charset="0"/>
                <a:cs typeface="Arial" panose="020B0604020202020204" pitchFamily="34" charset="0"/>
              </a:rPr>
              <a:t>                        Cruz-Jentoft, A. J., &amp; Sayer, A. A. (2019).</a:t>
            </a:r>
            <a:r>
              <a:rPr lang="en-US" sz="2000" b="0" i="0" dirty="0">
                <a:solidFill>
                  <a:srgbClr val="374151"/>
                </a:solidFill>
                <a:effectLst/>
                <a:latin typeface="Arial" panose="020B0604020202020204" pitchFamily="34" charset="0"/>
                <a:cs typeface="Arial" panose="020B0604020202020204" pitchFamily="34" charset="0"/>
              </a:rPr>
              <a:t> Sarcopenia. </a:t>
            </a:r>
            <a:r>
              <a:rPr lang="en-US" sz="2000" b="0" i="1" dirty="0">
                <a:solidFill>
                  <a:srgbClr val="374151"/>
                </a:solidFill>
                <a:effectLst/>
                <a:latin typeface="Arial" panose="020B0604020202020204" pitchFamily="34" charset="0"/>
                <a:cs typeface="Arial" panose="020B0604020202020204" pitchFamily="34" charset="0"/>
              </a:rPr>
              <a:t>The Lancet</a:t>
            </a:r>
            <a:r>
              <a:rPr lang="en-US" sz="2000" b="0" i="0" dirty="0">
                <a:solidFill>
                  <a:srgbClr val="374151"/>
                </a:solidFill>
                <a:effectLst/>
                <a:latin typeface="Arial" panose="020B0604020202020204" pitchFamily="34" charset="0"/>
                <a:cs typeface="Arial" panose="020B0604020202020204" pitchFamily="34" charset="0"/>
              </a:rPr>
              <a:t>.</a:t>
            </a:r>
          </a:p>
          <a:p>
            <a:pPr algn="l"/>
            <a:r>
              <a:rPr lang="en-US" sz="2000" b="1" i="0" dirty="0">
                <a:solidFill>
                  <a:srgbClr val="374151"/>
                </a:solidFill>
                <a:effectLst/>
                <a:latin typeface="Arial" panose="020B0604020202020204" pitchFamily="34" charset="0"/>
                <a:cs typeface="Arial" panose="020B0604020202020204" pitchFamily="34" charset="0"/>
              </a:rPr>
              <a:t>                    Moqri, M., Herzog, C., Poganik, J. R., et al. (2023).</a:t>
            </a:r>
            <a:r>
              <a:rPr lang="en-US" sz="2000" b="0" i="0" dirty="0">
                <a:solidFill>
                  <a:srgbClr val="374151"/>
                </a:solidFill>
                <a:effectLst/>
                <a:latin typeface="Arial" panose="020B0604020202020204" pitchFamily="34" charset="0"/>
                <a:cs typeface="Arial" panose="020B0604020202020204" pitchFamily="34" charset="0"/>
              </a:rPr>
              <a:t> Biomarkers of aging for the identification and evaluation of longevity interventions. </a:t>
            </a:r>
          </a:p>
        </p:txBody>
      </p:sp>
      <p:sp>
        <p:nvSpPr>
          <p:cNvPr id="91" name="Rectangle: Rounded Corners 90">
            <a:extLst>
              <a:ext uri="{FF2B5EF4-FFF2-40B4-BE49-F238E27FC236}">
                <a16:creationId xmlns:a16="http://schemas.microsoft.com/office/drawing/2014/main" id="{79075080-78D2-98C4-EEF4-21CBB89E0778}"/>
              </a:ext>
            </a:extLst>
          </p:cNvPr>
          <p:cNvSpPr/>
          <p:nvPr/>
        </p:nvSpPr>
        <p:spPr>
          <a:xfrm>
            <a:off x="15037620" y="33908040"/>
            <a:ext cx="9918288" cy="200715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l"/>
            <a:r>
              <a:rPr lang="en-US" sz="2800" b="1" i="0" dirty="0">
                <a:solidFill>
                  <a:srgbClr val="374151"/>
                </a:solidFill>
                <a:effectLst/>
                <a:latin typeface="Arial" panose="020B0604020202020204" pitchFamily="34" charset="0"/>
                <a:cs typeface="Arial" panose="020B0604020202020204" pitchFamily="34" charset="0"/>
              </a:rPr>
              <a:t>Contact Information:</a:t>
            </a:r>
          </a:p>
          <a:p>
            <a:pPr algn="l"/>
            <a:endParaRPr lang="en-US" sz="2800" b="0" i="0" dirty="0">
              <a:solidFill>
                <a:srgbClr val="374151"/>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2800" b="0" i="0" dirty="0">
                <a:solidFill>
                  <a:srgbClr val="374151"/>
                </a:solidFill>
                <a:effectLst/>
                <a:latin typeface="Arial" panose="020B0604020202020204" pitchFamily="34" charset="0"/>
                <a:cs typeface="Arial" panose="020B0604020202020204" pitchFamily="34" charset="0"/>
              </a:rPr>
              <a:t>[MOHSIN NAZIR BHAT]</a:t>
            </a:r>
          </a:p>
          <a:p>
            <a:pPr algn="l">
              <a:buFont typeface="Arial" panose="020B0604020202020204" pitchFamily="34" charset="0"/>
              <a:buChar char="•"/>
            </a:pPr>
            <a:r>
              <a:rPr lang="en-US" sz="2800" b="0" i="0" dirty="0">
                <a:solidFill>
                  <a:srgbClr val="374151"/>
                </a:solidFill>
                <a:effectLst/>
                <a:latin typeface="Arial" panose="020B0604020202020204" pitchFamily="34" charset="0"/>
                <a:cs typeface="Arial" panose="020B0604020202020204" pitchFamily="34" charset="0"/>
              </a:rPr>
              <a:t>[EMAIL ID] : </a:t>
            </a:r>
            <a:r>
              <a:rPr lang="en-US" sz="2800" b="0" i="0" dirty="0">
                <a:solidFill>
                  <a:srgbClr val="374151"/>
                </a:solidFill>
                <a:effectLst/>
                <a:latin typeface="Arial" panose="020B0604020202020204" pitchFamily="34" charset="0"/>
                <a:cs typeface="Arial" panose="020B0604020202020204" pitchFamily="34" charset="0"/>
                <a:hlinkClick r:id="rId6"/>
              </a:rPr>
              <a:t>mohsinnazir.bhat@studio.unibo</a:t>
            </a:r>
            <a:r>
              <a:rPr lang="en-US" sz="2000" b="0" i="0" dirty="0">
                <a:solidFill>
                  <a:srgbClr val="374151"/>
                </a:solidFill>
                <a:effectLst/>
                <a:latin typeface="Arial" panose="020B0604020202020204" pitchFamily="34" charset="0"/>
                <a:cs typeface="Arial" panose="020B0604020202020204" pitchFamily="34" charset="0"/>
                <a:hlinkClick r:id="rId6"/>
              </a:rPr>
              <a:t>.it</a:t>
            </a:r>
            <a:r>
              <a:rPr lang="en-US" sz="2000" b="0" i="0" dirty="0">
                <a:solidFill>
                  <a:srgbClr val="374151"/>
                </a:solidFill>
                <a:effectLst/>
                <a:latin typeface="Arial" panose="020B0604020202020204" pitchFamily="34" charset="0"/>
                <a:cs typeface="Arial" panose="020B0604020202020204" pitchFamily="34" charset="0"/>
              </a:rPr>
              <a:t> </a:t>
            </a:r>
            <a:r>
              <a:rPr lang="en-US" b="0" i="0" dirty="0">
                <a:solidFill>
                  <a:srgbClr val="374151"/>
                </a:solidFill>
                <a:effectLst/>
                <a:latin typeface="Figtree"/>
              </a:rPr>
              <a:t>]</a:t>
            </a:r>
          </a:p>
        </p:txBody>
      </p:sp>
    </p:spTree>
    <p:extLst>
      <p:ext uri="{BB962C8B-B14F-4D97-AF65-F5344CB8AC3E}">
        <p14:creationId xmlns:p14="http://schemas.microsoft.com/office/powerpoint/2010/main" val="203315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21818C7612FD47A2B3C563536B366C" ma:contentTypeVersion="11" ma:contentTypeDescription="Create a new document." ma:contentTypeScope="" ma:versionID="44a49fe4242b7ef003d258648b583019">
  <xsd:schema xmlns:xsd="http://www.w3.org/2001/XMLSchema" xmlns:xs="http://www.w3.org/2001/XMLSchema" xmlns:p="http://schemas.microsoft.com/office/2006/metadata/properties" xmlns:ns2="fdfd448b-7283-42fa-b726-79ce626fa682" xmlns:ns3="17f36043-8efa-44e4-b084-e0137f58f6e9" targetNamespace="http://schemas.microsoft.com/office/2006/metadata/properties" ma:root="true" ma:fieldsID="ae4e394dab6acbde386ac94eb3e63c8c" ns2:_="" ns3:_="">
    <xsd:import namespace="fdfd448b-7283-42fa-b726-79ce626fa682"/>
    <xsd:import namespace="17f36043-8efa-44e4-b084-e0137f58f6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fd448b-7283-42fa-b726-79ce626fa6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77b169b-7464-4c14-89c9-ab876efcba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7f36043-8efa-44e4-b084-e0137f58f6e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70acaf4-7e30-4425-b07e-f97413e94ddd}" ma:internalName="TaxCatchAll" ma:showField="CatchAllData" ma:web="17f36043-8efa-44e4-b084-e0137f58f6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dfd448b-7283-42fa-b726-79ce626fa682">
      <Terms xmlns="http://schemas.microsoft.com/office/infopath/2007/PartnerControls"/>
    </lcf76f155ced4ddcb4097134ff3c332f>
    <TaxCatchAll xmlns="17f36043-8efa-44e4-b084-e0137f58f6e9" xsi:nil="true"/>
  </documentManagement>
</p:properties>
</file>

<file path=customXml/itemProps1.xml><?xml version="1.0" encoding="utf-8"?>
<ds:datastoreItem xmlns:ds="http://schemas.openxmlformats.org/officeDocument/2006/customXml" ds:itemID="{E6CEC56E-3E4A-4ECD-A64C-14E705CC7759}"/>
</file>

<file path=customXml/itemProps2.xml><?xml version="1.0" encoding="utf-8"?>
<ds:datastoreItem xmlns:ds="http://schemas.openxmlformats.org/officeDocument/2006/customXml" ds:itemID="{55D8A75D-275F-483C-B0ED-AB0F51E686F5}"/>
</file>

<file path=customXml/itemProps3.xml><?xml version="1.0" encoding="utf-8"?>
<ds:datastoreItem xmlns:ds="http://schemas.openxmlformats.org/officeDocument/2006/customXml" ds:itemID="{916EB86C-4562-4553-8C0D-CDB9E38713DD}"/>
</file>

<file path=docProps/app.xml><?xml version="1.0" encoding="utf-8"?>
<Properties xmlns="http://schemas.openxmlformats.org/officeDocument/2006/extended-properties" xmlns:vt="http://schemas.openxmlformats.org/officeDocument/2006/docPropsVTypes">
  <Template/>
  <TotalTime>1316</TotalTime>
  <Words>717</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Figtree</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Mohsin Nazir Bhat - mohsinnazir.bhat@studio.unibo.it</dc:creator>
  <cp:lastModifiedBy>Mohsin Nazir Bhat - mohsinnazir.bhat@studio.unibo.it</cp:lastModifiedBy>
  <cp:revision>7</cp:revision>
  <dcterms:created xsi:type="dcterms:W3CDTF">2025-01-14T18:00:38Z</dcterms:created>
  <dcterms:modified xsi:type="dcterms:W3CDTF">2025-01-16T20:41:10Z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0x0101002A21818C7612FD47A2B3C563536B366C</vt:lpwstr>
  </property>
</Properties>
</file>