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 (MS)" panose="020B0604020202020204" charset="0"/>
      <p:regular r:id="rId14"/>
    </p:embeddedFont>
    <p:embeddedFont>
      <p:font typeface="Baskerville Display PT" panose="020B0604020202020204" charset="0"/>
      <p:regular r:id="rId15"/>
    </p:embeddedFont>
    <p:embeddedFont>
      <p:font typeface="Arial" panose="020B0604020202020204" pitchFamily="34" charset="0"/>
      <p:regular r:id="rId16"/>
    </p:embeddedFont>
    <p:embeddedFont>
      <p:font typeface="Baskerville Display PT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54849" y="-4690741"/>
            <a:ext cx="11584761" cy="115847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019175"/>
            <a:ext cx="16139196" cy="0"/>
          </a:xfrm>
          <a:prstGeom prst="line">
            <a:avLst/>
          </a:prstGeom>
          <a:ln w="19050" cap="flat">
            <a:solidFill>
              <a:srgbClr val="FFFC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245812" y="1303350"/>
            <a:ext cx="922084" cy="230521"/>
          </a:xfrm>
          <a:custGeom>
            <a:avLst/>
            <a:gdLst/>
            <a:ahLst/>
            <a:cxnLst/>
            <a:rect l="l" t="t" r="r" b="b"/>
            <a:pathLst>
              <a:path w="922084" h="230521">
                <a:moveTo>
                  <a:pt x="0" y="0"/>
                </a:moveTo>
                <a:lnTo>
                  <a:pt x="922084" y="0"/>
                </a:lnTo>
                <a:lnTo>
                  <a:pt x="922084" y="230521"/>
                </a:lnTo>
                <a:lnTo>
                  <a:pt x="0" y="23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6254" y="1810096"/>
            <a:ext cx="16691642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7"/>
              </a:lnSpc>
            </a:pPr>
            <a:r>
              <a:rPr lang="en-US" sz="10506" spc="52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Email: The Backbone of Digital Communication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31434" y="7787174"/>
            <a:ext cx="9428757" cy="3619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906" spc="19">
                <a:solidFill>
                  <a:srgbClr val="FFFCF4"/>
                </a:solidFill>
                <a:latin typeface="Calibri (MS)"/>
                <a:ea typeface="Calibri (MS)"/>
                <a:cs typeface="Calibri (MS)"/>
                <a:sym typeface="Calibri (MS)"/>
              </a:rPr>
              <a:t>Ahsan Raza (22PWCSE2099)</a:t>
            </a:r>
          </a:p>
          <a:p>
            <a:pPr algn="l">
              <a:lnSpc>
                <a:spcPts val="4688"/>
              </a:lnSpc>
            </a:pPr>
            <a:r>
              <a:rPr lang="en-US" sz="3906" spc="19">
                <a:solidFill>
                  <a:srgbClr val="FFFCF4"/>
                </a:solidFill>
                <a:latin typeface="Calibri (MS)"/>
                <a:ea typeface="Calibri (MS)"/>
                <a:cs typeface="Calibri (MS)"/>
                <a:sym typeface="Calibri (MS)"/>
              </a:rPr>
              <a:t>Zarrar Ahmed (22PWCSE2132)</a:t>
            </a:r>
          </a:p>
          <a:p>
            <a:pPr algn="l">
              <a:lnSpc>
                <a:spcPts val="4688"/>
              </a:lnSpc>
            </a:pPr>
            <a:r>
              <a:rPr lang="en-US" sz="3906" spc="19">
                <a:solidFill>
                  <a:srgbClr val="FFFCF4"/>
                </a:solidFill>
                <a:latin typeface="Calibri (MS)"/>
                <a:ea typeface="Calibri (MS)"/>
                <a:cs typeface="Calibri (MS)"/>
                <a:sym typeface="Calibri (MS)"/>
              </a:rPr>
              <a:t>Mohsin Sajjad(22PWCSE2149)</a:t>
            </a:r>
          </a:p>
          <a:p>
            <a:pPr algn="l">
              <a:lnSpc>
                <a:spcPts val="4688"/>
              </a:lnSpc>
            </a:pPr>
            <a:endParaRPr lang="en-US" sz="3906" spc="19">
              <a:solidFill>
                <a:srgbClr val="FFFCF4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688"/>
              </a:lnSpc>
            </a:pPr>
            <a:endParaRPr lang="en-US" sz="3906" spc="19">
              <a:solidFill>
                <a:srgbClr val="FFFCF4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4688"/>
              </a:lnSpc>
            </a:pPr>
            <a:endParaRPr lang="en-US" sz="3906" spc="19">
              <a:solidFill>
                <a:srgbClr val="FFFCF4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-1815300" y="665663"/>
            <a:ext cx="10091150" cy="12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6"/>
              </a:lnSpc>
              <a:spcBef>
                <a:spcPct val="0"/>
              </a:spcBef>
            </a:pPr>
            <a:r>
              <a:rPr lang="en-US" sz="8005" spc="-24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24100"/>
            <a:ext cx="16125458" cy="6334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629268" y="696668"/>
            <a:ext cx="10091150" cy="12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6"/>
              </a:lnSpc>
              <a:spcBef>
                <a:spcPct val="0"/>
              </a:spcBef>
            </a:pPr>
            <a:r>
              <a:rPr lang="en-US" sz="8005" spc="-24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Befor Sending: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3498" y="2335618"/>
            <a:ext cx="1790450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777" lvl="1" indent="-540388" algn="l">
              <a:lnSpc>
                <a:spcPts val="6007"/>
              </a:lnSpc>
              <a:buFont typeface="Arial"/>
              <a:buChar char="•"/>
            </a:pPr>
            <a:r>
              <a:rPr lang="en-US" sz="5005" spc="-15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Check your email thoroughly for any grammatical or other mistakes.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1749" y="4288243"/>
            <a:ext cx="1790450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777" lvl="1" indent="-540388" algn="l">
              <a:lnSpc>
                <a:spcPts val="6007"/>
              </a:lnSpc>
              <a:buFont typeface="Arial"/>
              <a:buChar char="•"/>
            </a:pPr>
            <a:r>
              <a:rPr lang="en-US" sz="5005" spc="-15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Double check  attachment that you talked about in the email is actually attached.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749" y="6052922"/>
            <a:ext cx="17904502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777" lvl="1" indent="-540388" algn="l">
              <a:lnSpc>
                <a:spcPts val="6007"/>
              </a:lnSpc>
              <a:buFont typeface="Arial"/>
              <a:buChar char="•"/>
            </a:pPr>
            <a:r>
              <a:rPr lang="en-US" sz="5005" spc="-15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If your email does not get a reply after a reasonable amount of time, send a gentle reminder email.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947150" y="696668"/>
            <a:ext cx="10091150" cy="12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6"/>
              </a:lnSpc>
              <a:spcBef>
                <a:spcPct val="0"/>
              </a:spcBef>
            </a:pPr>
            <a:r>
              <a:rPr lang="en-US" sz="8005" spc="-24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Replying to Emails: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3498" y="2335618"/>
            <a:ext cx="17315400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777" lvl="1" indent="-540388" algn="l">
              <a:lnSpc>
                <a:spcPts val="6007"/>
              </a:lnSpc>
              <a:buFont typeface="Arial"/>
              <a:buChar char="•"/>
            </a:pPr>
            <a:r>
              <a:rPr lang="en-US" sz="5005" spc="-15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Respond swiftly preferably in 24 hours or during the same working day.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3498" y="3990975"/>
            <a:ext cx="17315400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0777" lvl="1" indent="-540388" algn="l">
              <a:lnSpc>
                <a:spcPts val="6007"/>
              </a:lnSpc>
              <a:buFont typeface="Arial"/>
              <a:buChar char="•"/>
            </a:pPr>
            <a:r>
              <a:rPr lang="en-US" sz="5005" spc="-15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If you can not reply immediately to the email, send a short email to the sender that you have read their email and you will get back to them shortly.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3875"/>
            <a:ext cx="10894908" cy="107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8"/>
              </a:lnSpc>
              <a:spcBef>
                <a:spcPct val="0"/>
              </a:spcBef>
            </a:pPr>
            <a:r>
              <a:rPr lang="en-US" sz="6257" spc="-187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What is an email?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6352" y="2011958"/>
            <a:ext cx="14163570" cy="108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4659" lvl="1" indent="-677330" algn="l">
              <a:lnSpc>
                <a:spcPts val="7529"/>
              </a:lnSpc>
              <a:buFont typeface="Arial"/>
              <a:buChar char="•"/>
            </a:pPr>
            <a:r>
              <a:rPr lang="en-US" sz="6274" spc="-188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Email is a digital way to communicate.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84690" y="3716584"/>
            <a:ext cx="13443687" cy="203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6274" spc="-188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</a:p>
          <a:p>
            <a:pPr algn="l">
              <a:lnSpc>
                <a:spcPts val="7529"/>
              </a:lnSpc>
            </a:pPr>
            <a:endParaRPr lang="en-US" sz="6274" spc="-188">
              <a:solidFill>
                <a:srgbClr val="FFFC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6352" y="5747218"/>
            <a:ext cx="15687933" cy="203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54232" lvl="1" indent="-677116" algn="l">
              <a:lnSpc>
                <a:spcPts val="7526"/>
              </a:lnSpc>
              <a:buFont typeface="Arial"/>
              <a:buChar char="•"/>
            </a:pPr>
            <a:r>
              <a:rPr lang="en-US" sz="6272" spc="-188" dirty="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 Rules for how to communicate effectively, appropriately and respectfully 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7764" y="262910"/>
            <a:ext cx="7630630" cy="154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246"/>
              </a:lnSpc>
              <a:spcBef>
                <a:spcPct val="0"/>
              </a:spcBef>
            </a:pPr>
            <a:r>
              <a:rPr lang="en-US" sz="10205" spc="-306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Basic Rules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19116" y="2577276"/>
            <a:ext cx="14081749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3" lvl="1" indent="-485777" algn="l">
              <a:lnSpc>
                <a:spcPts val="5400"/>
              </a:lnSpc>
              <a:buFont typeface="Arial"/>
              <a:buChar char="•"/>
            </a:pPr>
            <a:r>
              <a:rPr lang="en-US" sz="4500" spc="-135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Be Polite – Direct words may sound rude in emails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19116" y="4010025"/>
            <a:ext cx="13795703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3" lvl="1" indent="-485777" algn="l">
              <a:lnSpc>
                <a:spcPts val="5400"/>
              </a:lnSpc>
              <a:buFont typeface="Arial"/>
              <a:buChar char="•"/>
            </a:pPr>
            <a:r>
              <a:rPr lang="en-US" sz="4500" spc="-135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Be Thoughtful – Write with respect and consideration.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19116" y="5457825"/>
            <a:ext cx="13795703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2" lvl="1" indent="-518161" algn="l">
              <a:lnSpc>
                <a:spcPts val="5760"/>
              </a:lnSpc>
              <a:buFont typeface="Arial"/>
              <a:buChar char="•"/>
            </a:pPr>
            <a:r>
              <a:rPr lang="en-US" sz="4800" spc="-144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Choose Words Wisely – Be clear.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19116" y="6953250"/>
            <a:ext cx="13795703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4" lvl="1" indent="-474982" algn="l">
              <a:lnSpc>
                <a:spcPts val="5280"/>
              </a:lnSpc>
              <a:buFont typeface="Arial"/>
              <a:buChar char="•"/>
            </a:pPr>
            <a:r>
              <a:rPr lang="en-US" sz="4400" spc="-132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Know Your Audience – Adjust your tone based on the relationship.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3875"/>
            <a:ext cx="10387541" cy="113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0"/>
              </a:lnSpc>
              <a:spcBef>
                <a:spcPct val="0"/>
              </a:spcBef>
            </a:pPr>
            <a:r>
              <a:rPr lang="en-US" sz="6642" spc="-199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Structure of an email: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13370" y="1876425"/>
            <a:ext cx="1530896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Addressing.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3370" y="2876550"/>
            <a:ext cx="114369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Subject line.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3370" y="3883625"/>
            <a:ext cx="114369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Salutation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3370" y="5924550"/>
            <a:ext cx="114369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Attachments.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3370" y="4921850"/>
            <a:ext cx="114369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Message Text.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3370" y="6967150"/>
            <a:ext cx="11436984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Signature.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5300" y="-1578044"/>
            <a:ext cx="5107303" cy="51073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48949" y="1019175"/>
            <a:ext cx="16018947" cy="0"/>
          </a:xfrm>
          <a:prstGeom prst="line">
            <a:avLst/>
          </a:prstGeom>
          <a:ln w="19050" cap="flat">
            <a:solidFill>
              <a:srgbClr val="FFFC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245812" y="1303350"/>
            <a:ext cx="922084" cy="230521"/>
          </a:xfrm>
          <a:custGeom>
            <a:avLst/>
            <a:gdLst/>
            <a:ahLst/>
            <a:cxnLst/>
            <a:rect l="l" t="t" r="r" b="b"/>
            <a:pathLst>
              <a:path w="922084" h="230521">
                <a:moveTo>
                  <a:pt x="0" y="0"/>
                </a:moveTo>
                <a:lnTo>
                  <a:pt x="922084" y="0"/>
                </a:lnTo>
                <a:lnTo>
                  <a:pt x="922084" y="230521"/>
                </a:lnTo>
                <a:lnTo>
                  <a:pt x="0" y="23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815300" y="1418611"/>
            <a:ext cx="9502465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46"/>
              </a:lnSpc>
              <a:spcBef>
                <a:spcPct val="0"/>
              </a:spcBef>
            </a:pPr>
            <a:r>
              <a:rPr lang="en-US" sz="7538" spc="-226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Addressing: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" y="3129366"/>
            <a:ext cx="10316824" cy="799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4226" lvl="1" indent="-572113" algn="ctr">
              <a:lnSpc>
                <a:spcPts val="6359"/>
              </a:lnSpc>
              <a:buFont typeface="Arial"/>
              <a:buChar char="•"/>
            </a:pPr>
            <a:r>
              <a:rPr lang="en-US" sz="5299" b="1" spc="-158" dirty="0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The address of the recipient.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9354" y="4260306"/>
            <a:ext cx="6204705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2637" lvl="1" indent="-576319" algn="ctr">
              <a:lnSpc>
                <a:spcPts val="6406"/>
              </a:lnSpc>
              <a:buFont typeface="Arial"/>
              <a:buChar char="•"/>
            </a:pPr>
            <a:r>
              <a:rPr lang="en-US" sz="5338" b="1" spc="-160" dirty="0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CC (Optional)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9354" y="5367522"/>
            <a:ext cx="6702373" cy="80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2536" lvl="1" indent="-581268" algn="ctr">
              <a:lnSpc>
                <a:spcPts val="6461"/>
              </a:lnSpc>
              <a:buFont typeface="Arial"/>
              <a:buChar char="•"/>
            </a:pPr>
            <a:r>
              <a:rPr lang="en-US" sz="5384" b="1" spc="-161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BCC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5300" y="-1578044"/>
            <a:ext cx="5107303" cy="51073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48949" y="1019175"/>
            <a:ext cx="16018947" cy="0"/>
          </a:xfrm>
          <a:prstGeom prst="line">
            <a:avLst/>
          </a:prstGeom>
          <a:ln w="19050" cap="flat">
            <a:solidFill>
              <a:srgbClr val="FFFC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245812" y="1303350"/>
            <a:ext cx="922084" cy="230521"/>
          </a:xfrm>
          <a:custGeom>
            <a:avLst/>
            <a:gdLst/>
            <a:ahLst/>
            <a:cxnLst/>
            <a:rect l="l" t="t" r="r" b="b"/>
            <a:pathLst>
              <a:path w="922084" h="230521">
                <a:moveTo>
                  <a:pt x="0" y="0"/>
                </a:moveTo>
                <a:lnTo>
                  <a:pt x="922084" y="0"/>
                </a:lnTo>
                <a:lnTo>
                  <a:pt x="922084" y="230521"/>
                </a:lnTo>
                <a:lnTo>
                  <a:pt x="0" y="23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459230" y="1312875"/>
            <a:ext cx="9502465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86"/>
              </a:lnSpc>
              <a:spcBef>
                <a:spcPct val="0"/>
              </a:spcBef>
            </a:pPr>
            <a:r>
              <a:rPr lang="en-US" sz="7738" b="1" spc="-232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Subject Line: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9729" y="3002375"/>
            <a:ext cx="1686854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The email subject line is a short and clear phrase that tells the recipient what the email is about.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351" y="5038725"/>
            <a:ext cx="1686854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It should be concise, relevant, and attention-grabbing to ensure the recipient opens the email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5300" y="-1578044"/>
            <a:ext cx="5107303" cy="51073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48949" y="1019175"/>
            <a:ext cx="16018947" cy="0"/>
          </a:xfrm>
          <a:prstGeom prst="line">
            <a:avLst/>
          </a:prstGeom>
          <a:ln w="19050" cap="flat">
            <a:solidFill>
              <a:srgbClr val="FFFC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245812" y="1303350"/>
            <a:ext cx="922084" cy="230521"/>
          </a:xfrm>
          <a:custGeom>
            <a:avLst/>
            <a:gdLst/>
            <a:ahLst/>
            <a:cxnLst/>
            <a:rect l="l" t="t" r="r" b="b"/>
            <a:pathLst>
              <a:path w="922084" h="230521">
                <a:moveTo>
                  <a:pt x="0" y="0"/>
                </a:moveTo>
                <a:lnTo>
                  <a:pt x="922084" y="0"/>
                </a:lnTo>
                <a:lnTo>
                  <a:pt x="922084" y="230521"/>
                </a:lnTo>
                <a:lnTo>
                  <a:pt x="0" y="23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2888849" y="1303350"/>
            <a:ext cx="1058765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46"/>
              </a:lnSpc>
              <a:spcBef>
                <a:spcPct val="0"/>
              </a:spcBef>
            </a:pPr>
            <a:r>
              <a:rPr lang="en-US" sz="7538" spc="-226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Salutation: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810435"/>
            <a:ext cx="17167896" cy="152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7794" lvl="1" indent="-543897" algn="l">
              <a:lnSpc>
                <a:spcPts val="6046"/>
              </a:lnSpc>
              <a:buFont typeface="Arial"/>
              <a:buChar char="•"/>
            </a:pPr>
            <a:r>
              <a:rPr lang="en-US" sz="5038" b="1" spc="-151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The greeting at the beginning. It sets the tone and shows   respect for the recipient.     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28600" y="4786461"/>
            <a:ext cx="10523493" cy="76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84076" lvl="1" indent="-542038" algn="ctr">
              <a:lnSpc>
                <a:spcPts val="6025"/>
              </a:lnSpc>
              <a:buFont typeface="Arial"/>
              <a:buChar char="•"/>
            </a:pPr>
            <a:r>
              <a:rPr lang="en-US" sz="5021" b="1" spc="-150">
                <a:solidFill>
                  <a:srgbClr val="FFFCF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Example: Dear Professor Johnson,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5300" y="-1578044"/>
            <a:ext cx="5107303" cy="51073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48949" y="1019175"/>
            <a:ext cx="16018947" cy="0"/>
          </a:xfrm>
          <a:prstGeom prst="line">
            <a:avLst/>
          </a:prstGeom>
          <a:ln w="19050" cap="flat">
            <a:solidFill>
              <a:srgbClr val="FFFC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6245812" y="1303350"/>
            <a:ext cx="922084" cy="230521"/>
          </a:xfrm>
          <a:custGeom>
            <a:avLst/>
            <a:gdLst/>
            <a:ahLst/>
            <a:cxnLst/>
            <a:rect l="l" t="t" r="r" b="b"/>
            <a:pathLst>
              <a:path w="922084" h="230521">
                <a:moveTo>
                  <a:pt x="0" y="0"/>
                </a:moveTo>
                <a:lnTo>
                  <a:pt x="922084" y="0"/>
                </a:lnTo>
                <a:lnTo>
                  <a:pt x="922084" y="230521"/>
                </a:lnTo>
                <a:lnTo>
                  <a:pt x="0" y="23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459230" y="1303350"/>
            <a:ext cx="9502465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46"/>
              </a:lnSpc>
              <a:spcBef>
                <a:spcPct val="0"/>
              </a:spcBef>
            </a:pPr>
            <a:r>
              <a:rPr lang="en-US" sz="7538" spc="-226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Message Text: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114921"/>
            <a:ext cx="1283746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4227" lvl="1" indent="-587113" algn="l">
              <a:lnSpc>
                <a:spcPts val="6526"/>
              </a:lnSpc>
              <a:buFont typeface="Arial"/>
              <a:buChar char="•"/>
            </a:pPr>
            <a:r>
              <a:rPr lang="en-US" sz="5438" spc="-163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Keep the message focused and readable.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413879"/>
            <a:ext cx="1283746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4227" lvl="1" indent="-587113" algn="l">
              <a:lnSpc>
                <a:spcPts val="6526"/>
              </a:lnSpc>
              <a:buFont typeface="Arial"/>
              <a:buChar char="•"/>
            </a:pPr>
            <a:r>
              <a:rPr lang="en-US" sz="5438" spc="-163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Avoid fancy fonts.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4308979"/>
            <a:ext cx="1283746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4227" lvl="1" indent="-587113" algn="l">
              <a:lnSpc>
                <a:spcPts val="6526"/>
              </a:lnSpc>
              <a:buFont typeface="Arial"/>
              <a:buChar char="•"/>
            </a:pPr>
            <a:r>
              <a:rPr lang="en-US" sz="5438" spc="-163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If long message, break into paragraphs.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6518779"/>
            <a:ext cx="12837465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4227" lvl="1" indent="-587113" algn="l">
              <a:lnSpc>
                <a:spcPts val="6526"/>
              </a:lnSpc>
              <a:buFont typeface="Arial"/>
              <a:buChar char="•"/>
            </a:pPr>
            <a:r>
              <a:rPr lang="en-US" sz="5438" spc="-163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Do not use texting language in emails.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815300" y="-1578044"/>
            <a:ext cx="5107303" cy="51073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CF4">
                <a:alpha val="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1815300" y="665663"/>
            <a:ext cx="10091150" cy="12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6"/>
              </a:lnSpc>
              <a:spcBef>
                <a:spcPct val="0"/>
              </a:spcBef>
            </a:pPr>
            <a:r>
              <a:rPr lang="en-US" sz="8005" spc="-24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Attachments: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14441"/>
            <a:ext cx="1207016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Only when they are absolutely necessary.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24484"/>
            <a:ext cx="885834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Compress large attachments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2466413" y="5133975"/>
            <a:ext cx="10091150" cy="12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6"/>
              </a:lnSpc>
              <a:spcBef>
                <a:spcPct val="0"/>
              </a:spcBef>
            </a:pPr>
            <a:r>
              <a:rPr lang="en-US" sz="8005" spc="-240">
                <a:solidFill>
                  <a:srgbClr val="FFFCF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Signature: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5065" y="6881185"/>
            <a:ext cx="889198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Use an appropriate signature.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986085"/>
            <a:ext cx="6415485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ctr">
              <a:lnSpc>
                <a:spcPts val="6000"/>
              </a:lnSpc>
              <a:buFont typeface="Arial"/>
              <a:buChar char="•"/>
            </a:pPr>
            <a:r>
              <a:rPr lang="en-US" sz="5000" spc="-150">
                <a:solidFill>
                  <a:srgbClr val="FFFCF4"/>
                </a:solidFill>
                <a:latin typeface="Arial"/>
                <a:ea typeface="Arial"/>
                <a:cs typeface="Arial"/>
                <a:sym typeface="Arial"/>
              </a:rPr>
              <a:t>Must be informative.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340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(MS)</vt:lpstr>
      <vt:lpstr>Baskerville Display PT</vt:lpstr>
      <vt:lpstr>Arial</vt:lpstr>
      <vt:lpstr>Baskerville Display PT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Beige Minimal Professional Portfolio Presentation</dc:title>
  <dc:creator>Mohsin Sajjad</dc:creator>
  <cp:lastModifiedBy>T470s</cp:lastModifiedBy>
  <cp:revision>2</cp:revision>
  <dcterms:created xsi:type="dcterms:W3CDTF">2006-08-16T00:00:00Z</dcterms:created>
  <dcterms:modified xsi:type="dcterms:W3CDTF">2025-03-25T06:14:03Z</dcterms:modified>
  <dc:identifier>DAGfYnJn2-U</dc:identifier>
</cp:coreProperties>
</file>