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097" y="302209"/>
            <a:ext cx="9709150" cy="13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0424" y="2368372"/>
            <a:ext cx="7919720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00800" y="2971800"/>
            <a:ext cx="6017261" cy="3120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7665" indent="-277495">
              <a:lnSpc>
                <a:spcPct val="100000"/>
              </a:lnSpc>
              <a:spcBef>
                <a:spcPts val="665"/>
              </a:spcBef>
              <a:buSzPct val="96428"/>
              <a:buAutoNum type="arabicPeriod"/>
              <a:tabLst>
                <a:tab pos="367665" algn="l"/>
              </a:tabLst>
            </a:pPr>
            <a:r>
              <a:rPr lang="en-GB" sz="2800" b="1" dirty="0" smtClean="0">
                <a:latin typeface="Calibri"/>
                <a:cs typeface="Calibri"/>
              </a:rPr>
              <a:t>Umar Iqbal </a:t>
            </a:r>
            <a:r>
              <a:rPr sz="2800" b="1" spc="-10" dirty="0" smtClean="0">
                <a:latin typeface="Calibri"/>
                <a:cs typeface="Calibri"/>
              </a:rPr>
              <a:t>(22PWCSE21</a:t>
            </a:r>
            <a:r>
              <a:rPr lang="en-GB" sz="2800" b="1" spc="-10" dirty="0" smtClean="0">
                <a:latin typeface="Calibri"/>
                <a:cs typeface="Calibri"/>
              </a:rPr>
              <a:t>22</a:t>
            </a:r>
            <a:r>
              <a:rPr sz="2800" b="1" spc="-10" dirty="0" smtClean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350520" indent="-277495">
              <a:lnSpc>
                <a:spcPct val="100000"/>
              </a:lnSpc>
              <a:spcBef>
                <a:spcPts val="660"/>
              </a:spcBef>
              <a:buSzPct val="96428"/>
              <a:buAutoNum type="arabicPeriod"/>
              <a:tabLst>
                <a:tab pos="350520" algn="l"/>
              </a:tabLst>
            </a:pPr>
            <a:r>
              <a:rPr lang="en-GB" sz="2800" b="1" spc="-10" dirty="0" err="1" smtClean="0">
                <a:latin typeface="Calibri"/>
                <a:cs typeface="Calibri"/>
              </a:rPr>
              <a:t>Mohsin</a:t>
            </a:r>
            <a:r>
              <a:rPr lang="en-GB" sz="2800" b="1" spc="-10" dirty="0" smtClean="0">
                <a:latin typeface="Calibri"/>
                <a:cs typeface="Calibri"/>
              </a:rPr>
              <a:t> </a:t>
            </a:r>
            <a:r>
              <a:rPr lang="en-GB" sz="2800" b="1" spc="-10" dirty="0" err="1" smtClean="0">
                <a:latin typeface="Calibri"/>
                <a:cs typeface="Calibri"/>
              </a:rPr>
              <a:t>Sajjad</a:t>
            </a:r>
            <a:r>
              <a:rPr sz="2800" b="1" spc="-130" dirty="0" smtClean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</a:t>
            </a:r>
            <a:r>
              <a:rPr sz="2800" b="1" spc="-10" dirty="0" smtClean="0">
                <a:latin typeface="Calibri"/>
                <a:cs typeface="Calibri"/>
              </a:rPr>
              <a:t>22PWCSE21</a:t>
            </a:r>
            <a:r>
              <a:rPr lang="en-GB" sz="2800" b="1" spc="-10" dirty="0" smtClean="0">
                <a:latin typeface="Calibri"/>
                <a:cs typeface="Calibri"/>
              </a:rPr>
              <a:t>49</a:t>
            </a:r>
            <a:r>
              <a:rPr sz="2800" b="1" spc="-10" dirty="0" smtClean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367665" indent="-278130">
              <a:lnSpc>
                <a:spcPct val="100000"/>
              </a:lnSpc>
              <a:spcBef>
                <a:spcPts val="670"/>
              </a:spcBef>
              <a:buSzPct val="96428"/>
              <a:buAutoNum type="arabicPeriod"/>
              <a:tabLst>
                <a:tab pos="367665" algn="l"/>
              </a:tabLst>
            </a:pPr>
            <a:r>
              <a:rPr lang="en-GB" sz="2800" b="1" dirty="0" smtClean="0">
                <a:latin typeface="Calibri"/>
                <a:cs typeface="Calibri"/>
              </a:rPr>
              <a:t>Muhammad </a:t>
            </a:r>
            <a:r>
              <a:rPr lang="en-GB" sz="2800" b="1" dirty="0" err="1" smtClean="0">
                <a:latin typeface="Calibri"/>
                <a:cs typeface="Calibri"/>
              </a:rPr>
              <a:t>Musab</a:t>
            </a:r>
            <a:r>
              <a:rPr sz="2800" b="1" spc="-145" dirty="0" smtClean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</a:t>
            </a:r>
            <a:r>
              <a:rPr sz="2800" b="1" spc="-10" dirty="0" smtClean="0">
                <a:latin typeface="Calibri"/>
                <a:cs typeface="Calibri"/>
              </a:rPr>
              <a:t>22PWCSE2</a:t>
            </a:r>
            <a:r>
              <a:rPr lang="en-GB" sz="2800" b="1" spc="-10" dirty="0" smtClean="0">
                <a:latin typeface="Calibri"/>
                <a:cs typeface="Calibri"/>
              </a:rPr>
              <a:t>201</a:t>
            </a:r>
            <a:r>
              <a:rPr sz="2800" b="1" spc="-10" dirty="0" smtClean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Submitted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To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25" dirty="0">
                <a:latin typeface="Calibri"/>
                <a:cs typeface="Calibri"/>
              </a:rPr>
              <a:t>Prof.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Dr.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Laiq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Hasan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0" y="1371600"/>
            <a:ext cx="50292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GB" sz="5400" b="1" dirty="0">
                <a:cs typeface="Calibri"/>
              </a:rPr>
              <a:t>Group</a:t>
            </a:r>
            <a:r>
              <a:rPr lang="en-GB" sz="5400" b="1" spc="-60" dirty="0">
                <a:cs typeface="Calibri"/>
              </a:rPr>
              <a:t> </a:t>
            </a:r>
            <a:r>
              <a:rPr lang="en-GB" sz="5400" b="1" spc="-10" dirty="0" smtClean="0">
                <a:cs typeface="Calibri"/>
              </a:rPr>
              <a:t>Members</a:t>
            </a:r>
            <a:endParaRPr lang="en-GB" sz="5400" dirty="0"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30808"/>
            <a:ext cx="5715000" cy="30022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GB" sz="3600" b="1" dirty="0">
                <a:solidFill>
                  <a:schemeClr val="dk1"/>
                </a:solidFill>
              </a:rPr>
              <a:t>Title:</a:t>
            </a:r>
            <a:r>
              <a:rPr lang="en-GB" sz="3600" dirty="0">
                <a:solidFill>
                  <a:schemeClr val="dk1"/>
                </a:solidFill>
              </a:rPr>
              <a:t> </a:t>
            </a:r>
            <a:r>
              <a:rPr lang="en-GB" sz="3600" dirty="0" smtClean="0"/>
              <a:t>Effective </a:t>
            </a:r>
            <a:r>
              <a:rPr lang="en-GB" sz="3600" dirty="0" smtClean="0">
                <a:solidFill>
                  <a:schemeClr val="dk1"/>
                </a:solidFill>
              </a:rPr>
              <a:t>Office </a:t>
            </a:r>
            <a:r>
              <a:rPr lang="en-GB" sz="3600" dirty="0">
                <a:solidFill>
                  <a:schemeClr val="dk1"/>
                </a:solidFill>
              </a:rPr>
              <a:t>Correspondence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-45720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567" y="2548509"/>
            <a:ext cx="4312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5" dirty="0"/>
              <a:t>THANK</a:t>
            </a:r>
            <a:r>
              <a:rPr sz="7200" spc="-330" dirty="0"/>
              <a:t> </a:t>
            </a:r>
            <a:r>
              <a:rPr sz="7200" spc="-45" dirty="0"/>
              <a:t>YOU</a:t>
            </a:r>
            <a:endParaRPr sz="720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096000" y="-30480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219" y="1428114"/>
            <a:ext cx="71316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What</a:t>
            </a:r>
            <a:r>
              <a:rPr spc="-180" dirty="0"/>
              <a:t> </a:t>
            </a:r>
            <a:r>
              <a:rPr dirty="0"/>
              <a:t>is</a:t>
            </a:r>
            <a:r>
              <a:rPr spc="-160" dirty="0"/>
              <a:t> </a:t>
            </a:r>
            <a:r>
              <a:rPr spc="-20" dirty="0"/>
              <a:t>Office</a:t>
            </a:r>
            <a:r>
              <a:rPr spc="-185" dirty="0"/>
              <a:t> </a:t>
            </a:r>
            <a:r>
              <a:rPr spc="-35" dirty="0"/>
              <a:t>Correspondence?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895600"/>
            <a:ext cx="118110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The </a:t>
            </a:r>
            <a:r>
              <a:rPr lang="en-GB" sz="3600" dirty="0"/>
              <a:t>exchange of written communication within or between organizations</a:t>
            </a:r>
            <a:r>
              <a:rPr lang="en-GB" sz="36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3600" dirty="0"/>
          </a:p>
          <a:p>
            <a:pPr lvl="0"/>
            <a:endParaRPr lang="en-GB" sz="3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600" dirty="0"/>
              <a:t>Essential for clear, professional communication.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09" y="1371600"/>
            <a:ext cx="9709150" cy="677108"/>
          </a:xfrm>
        </p:spPr>
        <p:txBody>
          <a:bodyPr/>
          <a:lstStyle/>
          <a:p>
            <a:r>
              <a:rPr lang="en-GB" b="1" dirty="0"/>
              <a:t>Types of Office Correspondence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67000"/>
            <a:ext cx="7919720" cy="1231106"/>
          </a:xfrm>
        </p:spPr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Internal </a:t>
            </a:r>
            <a:r>
              <a:rPr lang="en-GB" sz="4000" dirty="0"/>
              <a:t>(e.g., Memos)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4000" dirty="0"/>
              <a:t>External (e.g., Business Letters)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" y="3048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-4572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6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9709150" cy="1342060"/>
          </a:xfrm>
          <a:prstGeom prst="rect">
            <a:avLst/>
          </a:prstGeom>
        </p:spPr>
        <p:txBody>
          <a:bodyPr vert="horz" wrap="square" lIns="0" tIns="562788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Importance</a:t>
            </a:r>
            <a:r>
              <a:rPr spc="-17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20" dirty="0"/>
              <a:t>Office</a:t>
            </a:r>
            <a:r>
              <a:rPr spc="-175" dirty="0"/>
              <a:t> </a:t>
            </a:r>
            <a:r>
              <a:rPr spc="-30" dirty="0"/>
              <a:t>Correspondence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3124200"/>
            <a:ext cx="467423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Helps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work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smoothly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334010" indent="-321310">
              <a:lnSpc>
                <a:spcPct val="100000"/>
              </a:lnSpc>
              <a:buAutoNum type="arabicPeriod"/>
              <a:tabLst>
                <a:tab pos="334010" algn="l"/>
              </a:tabLst>
            </a:pPr>
            <a:r>
              <a:rPr sz="2400" dirty="0">
                <a:latin typeface="Arial MT"/>
                <a:cs typeface="Arial MT"/>
              </a:rPr>
              <a:t>Avoids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confusion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351155" indent="-338455">
              <a:lnSpc>
                <a:spcPct val="100000"/>
              </a:lnSpc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Shows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professionalism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351155" indent="-338455">
              <a:lnSpc>
                <a:spcPct val="100000"/>
              </a:lnSpc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Keeps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said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3048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9709150" cy="1342060"/>
          </a:xfrm>
          <a:prstGeom prst="rect">
            <a:avLst/>
          </a:prstGeom>
        </p:spPr>
        <p:txBody>
          <a:bodyPr vert="horz" wrap="square" lIns="0" tIns="6588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225" dirty="0"/>
              <a:t> </a:t>
            </a:r>
            <a:r>
              <a:rPr dirty="0"/>
              <a:t>Rules</a:t>
            </a:r>
            <a:r>
              <a:rPr spc="-225" dirty="0"/>
              <a:t> </a:t>
            </a:r>
            <a:r>
              <a:rPr dirty="0"/>
              <a:t>to</a:t>
            </a:r>
            <a:r>
              <a:rPr spc="-204" dirty="0"/>
              <a:t> </a:t>
            </a:r>
            <a:r>
              <a:rPr spc="-20" dirty="0"/>
              <a:t>Follow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3200400"/>
            <a:ext cx="49072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30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3535" algn="l"/>
              </a:tabLst>
            </a:pPr>
            <a:r>
              <a:rPr sz="2400" dirty="0">
                <a:latin typeface="Arial MT"/>
                <a:cs typeface="Arial MT"/>
              </a:rPr>
              <a:t>Think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write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349885" indent="-337185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language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349885" indent="-337185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2400" dirty="0">
                <a:latin typeface="Arial MT"/>
                <a:cs typeface="Arial MT"/>
              </a:rPr>
              <a:t>Keep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short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focused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2400" dirty="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buAutoNum type="arabicPeriod"/>
              <a:tabLst>
                <a:tab pos="332740" algn="l"/>
              </a:tabLst>
            </a:pPr>
            <a:r>
              <a:rPr sz="2400" dirty="0">
                <a:latin typeface="Arial MT"/>
                <a:cs typeface="Arial MT"/>
              </a:rPr>
              <a:t>Always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check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spelling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grammar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988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3988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9709150" cy="677108"/>
          </a:xfrm>
        </p:spPr>
        <p:txBody>
          <a:bodyPr/>
          <a:lstStyle/>
          <a:p>
            <a:r>
              <a:rPr lang="en-GB" b="1" dirty="0"/>
              <a:t>Structure of a Business Letter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424" y="2368372"/>
            <a:ext cx="7919720" cy="4308872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sz="3200" dirty="0" smtClean="0"/>
              <a:t>Sender’s </a:t>
            </a:r>
            <a:r>
              <a:rPr lang="en-GB" sz="3200" dirty="0"/>
              <a:t>Address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200" dirty="0"/>
              <a:t>Date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200" dirty="0"/>
              <a:t>Receiver’s Address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200" dirty="0"/>
              <a:t>Subject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200" dirty="0"/>
              <a:t>Salutation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200" dirty="0"/>
              <a:t>Body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200" dirty="0"/>
              <a:t>Complimentary Close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200" dirty="0"/>
              <a:t>Signature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-41148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-39436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5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110310"/>
            <a:ext cx="3470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Do’s</a:t>
            </a:r>
            <a:r>
              <a:rPr spc="-165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spc="-10" dirty="0"/>
              <a:t>Don’ts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286000"/>
            <a:ext cx="4146550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 Symbol"/>
                <a:cs typeface="Segoe UI Symbol"/>
              </a:rPr>
              <a:t>✅</a:t>
            </a:r>
            <a:r>
              <a:rPr sz="2400" spc="-120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professional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 Symbol"/>
                <a:cs typeface="Segoe UI Symbol"/>
              </a:rPr>
              <a:t>✅</a:t>
            </a:r>
            <a:r>
              <a:rPr sz="2400" spc="-160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 Symbol"/>
                <a:cs typeface="Segoe UI Symbol"/>
              </a:rPr>
              <a:t>✅</a:t>
            </a:r>
            <a:r>
              <a:rPr sz="2400" spc="-170" dirty="0">
                <a:latin typeface="Segoe UI Symbol"/>
                <a:cs typeface="Segoe UI Symbol"/>
              </a:rPr>
              <a:t> </a:t>
            </a:r>
            <a:r>
              <a:rPr sz="2400" spc="-10" dirty="0">
                <a:latin typeface="Calibri"/>
                <a:cs typeface="Calibri"/>
              </a:rPr>
              <a:t>Proofread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sending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 Symbol"/>
                <a:cs typeface="Segoe UI Symbol"/>
              </a:rPr>
              <a:t>❌</a:t>
            </a:r>
            <a:r>
              <a:rPr sz="2400" spc="-135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slang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emojis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 Symbol"/>
                <a:cs typeface="Segoe UI Symbol"/>
              </a:rPr>
              <a:t>❌</a:t>
            </a:r>
            <a:r>
              <a:rPr sz="2400" spc="-150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unclear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messages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egoe UI Symbol"/>
                <a:cs typeface="Segoe UI Symbol"/>
              </a:rPr>
              <a:t>❌</a:t>
            </a:r>
            <a:r>
              <a:rPr sz="2400" spc="-170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ignore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replies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-6096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57400"/>
            <a:ext cx="2362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 smtClean="0"/>
              <a:t>Example</a:t>
            </a:r>
            <a:endParaRPr spc="-3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22" b="3485"/>
          <a:stretch/>
        </p:blipFill>
        <p:spPr>
          <a:xfrm>
            <a:off x="5562600" y="1143000"/>
            <a:ext cx="5391873" cy="5579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144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96000" y="1524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371600"/>
            <a:ext cx="9709150" cy="1342060"/>
          </a:xfrm>
          <a:prstGeom prst="rect">
            <a:avLst/>
          </a:prstGeom>
        </p:spPr>
        <p:txBody>
          <a:bodyPr vert="horz" wrap="square" lIns="0" tIns="612266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Final</a:t>
            </a:r>
            <a:r>
              <a:rPr spc="-210" dirty="0"/>
              <a:t> </a:t>
            </a:r>
            <a:r>
              <a:rPr spc="-2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3352800"/>
            <a:ext cx="3761104" cy="258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9245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words</a:t>
            </a:r>
            <a:endParaRPr sz="2400" dirty="0">
              <a:latin typeface="Calibri"/>
              <a:cs typeface="Calibri"/>
            </a:endParaRPr>
          </a:p>
          <a:p>
            <a:pPr marL="309245" indent="-296545">
              <a:lnSpc>
                <a:spcPct val="100000"/>
              </a:lnSpc>
              <a:spcBef>
                <a:spcPts val="2905"/>
              </a:spcBef>
              <a:buAutoNum type="arabicPeriod"/>
              <a:tabLst>
                <a:tab pos="309245" algn="l"/>
              </a:tabLst>
            </a:pPr>
            <a:r>
              <a:rPr sz="2400" dirty="0">
                <a:latin typeface="Calibri"/>
                <a:cs typeface="Calibri"/>
              </a:rPr>
              <a:t>Say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needed</a:t>
            </a:r>
            <a:endParaRPr sz="2400" dirty="0">
              <a:latin typeface="Calibri"/>
              <a:cs typeface="Calibri"/>
            </a:endParaRPr>
          </a:p>
          <a:p>
            <a:pPr marL="349250" indent="-336550">
              <a:lnSpc>
                <a:spcPct val="100000"/>
              </a:lnSpc>
              <a:spcBef>
                <a:spcPts val="2880"/>
              </a:spcBef>
              <a:buFont typeface="Arial MT"/>
              <a:buAutoNum type="arabicPeriod"/>
              <a:tabLst>
                <a:tab pos="349250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sending</a:t>
            </a:r>
            <a:endParaRPr sz="2400" dirty="0">
              <a:latin typeface="Calibri"/>
              <a:cs typeface="Calibri"/>
            </a:endParaRPr>
          </a:p>
          <a:p>
            <a:pPr marL="349885" indent="-337185">
              <a:lnSpc>
                <a:spcPct val="100000"/>
              </a:lnSpc>
              <a:spcBef>
                <a:spcPts val="2880"/>
              </a:spcBef>
              <a:buFont typeface="Arial MT"/>
              <a:buAutoNum type="arabicPeriod"/>
              <a:tabLst>
                <a:tab pos="349885" algn="l"/>
              </a:tabLst>
            </a:pPr>
            <a:r>
              <a:rPr sz="2400" dirty="0">
                <a:latin typeface="Calibri"/>
                <a:cs typeface="Calibri"/>
              </a:rPr>
              <a:t>Answer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" y="0"/>
            <a:ext cx="609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-20396"/>
            <a:ext cx="6096000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Calibri Light</vt:lpstr>
      <vt:lpstr>Segoe UI Symbol</vt:lpstr>
      <vt:lpstr>Office Theme</vt:lpstr>
      <vt:lpstr>PowerPoint Presentation</vt:lpstr>
      <vt:lpstr>What is Office Correspondence?</vt:lpstr>
      <vt:lpstr>Types of Office Correspondence</vt:lpstr>
      <vt:lpstr>Importance of Office Correspondence</vt:lpstr>
      <vt:lpstr>Basic Rules to Follow</vt:lpstr>
      <vt:lpstr>Structure of a Business Letter</vt:lpstr>
      <vt:lpstr>Do’s and Don’ts</vt:lpstr>
      <vt:lpstr>Example</vt:lpstr>
      <vt:lpstr>Final Tips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waseem</dc:creator>
  <cp:lastModifiedBy>FATRAT</cp:lastModifiedBy>
  <cp:revision>4</cp:revision>
  <dcterms:created xsi:type="dcterms:W3CDTF">2025-04-22T17:54:19Z</dcterms:created>
  <dcterms:modified xsi:type="dcterms:W3CDTF">2025-04-22T18:51:27Z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2025-04-22T00:00:00Z</vt:filetime>
  </property>
  <property fmtid="{D5CDD505-2E9C-101B-9397-08002B2CF9AE}" pid="5" name="Producer">
    <vt:lpwstr>Microsoft® PowerPoint® 2016</vt:lpwstr>
  </property>
</Properties>
</file>