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 id="276" r:id="rId15"/>
    <p:sldId id="277" r:id="rId16"/>
    <p:sldId id="278" r:id="rId17"/>
    <p:sldId id="279" r:id="rId18"/>
    <p:sldId id="272" r:id="rId19"/>
    <p:sldId id="268" r:id="rId20"/>
    <p:sldId id="269" r:id="rId21"/>
    <p:sldId id="27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p:cViewPr varScale="1">
        <p:scale>
          <a:sx n="76" d="100"/>
          <a:sy n="76" d="100"/>
        </p:scale>
        <p:origin x="126" y="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2DF890-CC5F-4171-A0EA-A41E2A747153}" type="datetimeFigureOut">
              <a:rPr lang="en-US" smtClean="0"/>
              <a:t>4/16/2019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0A2492B-6E7D-4401-B3E3-85EE9ACA2AF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75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DF890-CC5F-4171-A0EA-A41E2A747153}"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492B-6E7D-4401-B3E3-85EE9ACA2AF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3629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DF890-CC5F-4171-A0EA-A41E2A747153}"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492B-6E7D-4401-B3E3-85EE9ACA2AF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7611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DF890-CC5F-4171-A0EA-A41E2A747153}"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492B-6E7D-4401-B3E3-85EE9ACA2AF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841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E2DF890-CC5F-4171-A0EA-A41E2A747153}"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492B-6E7D-4401-B3E3-85EE9ACA2AF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304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2DF890-CC5F-4171-A0EA-A41E2A747153}"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492B-6E7D-4401-B3E3-85EE9ACA2AF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2864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2DF890-CC5F-4171-A0EA-A41E2A747153}" type="datetimeFigureOut">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A2492B-6E7D-4401-B3E3-85EE9ACA2AF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311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2DF890-CC5F-4171-A0EA-A41E2A747153}"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A2492B-6E7D-4401-B3E3-85EE9ACA2AF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4630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DF890-CC5F-4171-A0EA-A41E2A747153}" type="datetimeFigureOut">
              <a:rPr lang="en-US" smtClean="0"/>
              <a:t>4/16/2019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A2492B-6E7D-4401-B3E3-85EE9ACA2AF8}" type="slidenum">
              <a:rPr lang="en-US" smtClean="0"/>
              <a:t>‹#›</a:t>
            </a:fld>
            <a:endParaRPr lang="en-US"/>
          </a:p>
        </p:txBody>
      </p:sp>
    </p:spTree>
    <p:extLst>
      <p:ext uri="{BB962C8B-B14F-4D97-AF65-F5344CB8AC3E}">
        <p14:creationId xmlns:p14="http://schemas.microsoft.com/office/powerpoint/2010/main" val="4167007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2DF890-CC5F-4171-A0EA-A41E2A747153}"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492B-6E7D-4401-B3E3-85EE9ACA2AF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021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E2DF890-CC5F-4171-A0EA-A41E2A747153}" type="datetimeFigureOut">
              <a:rPr lang="en-US" smtClean="0"/>
              <a:t>4/16/2019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0A2492B-6E7D-4401-B3E3-85EE9ACA2AF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055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E2DF890-CC5F-4171-A0EA-A41E2A747153}" type="datetimeFigureOut">
              <a:rPr lang="en-US" smtClean="0"/>
              <a:t>4/16/2019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0A2492B-6E7D-4401-B3E3-85EE9ACA2AF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80911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sfu.ca/~ssurjano/optimization.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sfu.ca/~ssurjano/optimization.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sfu.ca/~ssurjano/optimizatio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6545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19B5-E86A-41ED-93A4-96C6AE2DEE3D}"/>
              </a:ext>
            </a:extLst>
          </p:cNvPr>
          <p:cNvSpPr>
            <a:spLocks noGrp="1"/>
          </p:cNvSpPr>
          <p:nvPr>
            <p:ph type="title"/>
          </p:nvPr>
        </p:nvSpPr>
        <p:spPr>
          <a:xfrm>
            <a:off x="1163541" y="0"/>
            <a:ext cx="10058400" cy="1450757"/>
          </a:xfrm>
        </p:spPr>
        <p:txBody>
          <a:bodyPr/>
          <a:lstStyle/>
          <a:p>
            <a:r>
              <a:rPr lang="en-US" b="1" dirty="0">
                <a:latin typeface="Times New Roman" panose="02020603050405020304" pitchFamily="18" charset="0"/>
                <a:cs typeface="Times New Roman" panose="02020603050405020304" pitchFamily="18" charset="0"/>
              </a:rPr>
              <a:t>Grey Wolf Optimization</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ABCE30-ADA5-4713-A6E2-4EEC37F129BC}"/>
              </a:ext>
            </a:extLst>
          </p:cNvPr>
          <p:cNvSpPr>
            <a:spLocks noGrp="1"/>
          </p:cNvSpPr>
          <p:nvPr>
            <p:ph idx="1"/>
          </p:nvPr>
        </p:nvSpPr>
        <p:spPr>
          <a:xfrm>
            <a:off x="238539" y="1845733"/>
            <a:ext cx="11661913" cy="4488805"/>
          </a:xfrm>
        </p:spPr>
        <p:txBody>
          <a:bodyPr/>
          <a:lstStyle/>
          <a:p>
            <a:r>
              <a:rPr lang="en-US" dirty="0"/>
              <a:t>The GWO algorithm mimics the leadership hierarchy and hunting mechanism of Gray Wolf in nature proposed by Mirjalili et al. in 2014.Four types of grey wolves such as alpha, beta, delta, and omega are employed for simulating the leadership hierarchy. In addition, three main steps of hunting, searching for prey, encircling prey, and attacking prey, are implemented to perform optimization.</a:t>
            </a:r>
            <a:endParaRPr lang="en-PK" dirty="0"/>
          </a:p>
        </p:txBody>
      </p:sp>
      <p:pic>
        <p:nvPicPr>
          <p:cNvPr id="5" name="Picture 4">
            <a:extLst>
              <a:ext uri="{FF2B5EF4-FFF2-40B4-BE49-F238E27FC236}">
                <a16:creationId xmlns:a16="http://schemas.microsoft.com/office/drawing/2014/main" id="{735E2972-7B16-48AE-9077-131487FE2B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1483" y="3446240"/>
            <a:ext cx="4473918" cy="2529464"/>
          </a:xfrm>
          <a:prstGeom prst="rect">
            <a:avLst/>
          </a:prstGeom>
        </p:spPr>
      </p:pic>
      <p:pic>
        <p:nvPicPr>
          <p:cNvPr id="7" name="Picture 6">
            <a:extLst>
              <a:ext uri="{FF2B5EF4-FFF2-40B4-BE49-F238E27FC236}">
                <a16:creationId xmlns:a16="http://schemas.microsoft.com/office/drawing/2014/main" id="{4CF38C26-458C-4F93-BCAE-3E881F487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 y="3426713"/>
            <a:ext cx="4337331" cy="2548991"/>
          </a:xfrm>
          <a:prstGeom prst="rect">
            <a:avLst/>
          </a:prstGeom>
        </p:spPr>
      </p:pic>
    </p:spTree>
    <p:extLst>
      <p:ext uri="{BB962C8B-B14F-4D97-AF65-F5344CB8AC3E}">
        <p14:creationId xmlns:p14="http://schemas.microsoft.com/office/powerpoint/2010/main" val="3123556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FD0C-1F02-4314-9961-CF40C4AC1AD2}"/>
              </a:ext>
            </a:extLst>
          </p:cNvPr>
          <p:cNvSpPr>
            <a:spLocks noGrp="1"/>
          </p:cNvSpPr>
          <p:nvPr>
            <p:ph type="title"/>
          </p:nvPr>
        </p:nvSpPr>
        <p:spPr>
          <a:xfrm>
            <a:off x="1203297" y="-91609"/>
            <a:ext cx="10058400" cy="1450757"/>
          </a:xfrm>
        </p:spPr>
        <p:txBody>
          <a:bodyPr/>
          <a:lstStyle/>
          <a:p>
            <a:r>
              <a:rPr lang="en-US" b="1" dirty="0">
                <a:latin typeface="Times New Roman" panose="02020603050405020304" pitchFamily="18" charset="0"/>
                <a:cs typeface="Times New Roman" panose="02020603050405020304" pitchFamily="18" charset="0"/>
              </a:rPr>
              <a:t>Genetic Algorithm</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27CB90-4CF6-4663-AD61-8BF21A07BAEE}"/>
              </a:ext>
            </a:extLst>
          </p:cNvPr>
          <p:cNvSpPr>
            <a:spLocks noGrp="1"/>
          </p:cNvSpPr>
          <p:nvPr>
            <p:ph idx="1"/>
          </p:nvPr>
        </p:nvSpPr>
        <p:spPr>
          <a:xfrm>
            <a:off x="225287" y="2014330"/>
            <a:ext cx="11572721" cy="3854764"/>
          </a:xfrm>
        </p:spPr>
        <p:txBody>
          <a:bodyPr/>
          <a:lstStyle/>
          <a:p>
            <a:r>
              <a:rPr lang="en-US" dirty="0">
                <a:solidFill>
                  <a:schemeClr val="tx1"/>
                </a:solidFill>
              </a:rPr>
              <a:t>A genetic algorithm (GA) is a metaheuristics inspired by the process of natural selections that belongs to the larger class of evolutionary algorithms(EA). Genetic algorithms are commonly used to generate high-quality solutions to optimization and search problem by relying on bio-inspired operators such as mutation, crossover and selection.</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marL="0" indent="0">
              <a:buNone/>
            </a:pPr>
            <a:endParaRPr lang="en-PK" dirty="0">
              <a:solidFill>
                <a:schemeClr val="tx1"/>
              </a:solidFill>
            </a:endParaRPr>
          </a:p>
        </p:txBody>
      </p:sp>
      <p:pic>
        <p:nvPicPr>
          <p:cNvPr id="4" name="Picture 3" descr="Image result for cell chromosome genes">
            <a:extLst>
              <a:ext uri="{FF2B5EF4-FFF2-40B4-BE49-F238E27FC236}">
                <a16:creationId xmlns:a16="http://schemas.microsoft.com/office/drawing/2014/main" id="{F3D70C54-D389-4B92-87AD-6B94CDD52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99" y="3324694"/>
            <a:ext cx="3582131" cy="17959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chromosome crossover">
            <a:extLst>
              <a:ext uri="{FF2B5EF4-FFF2-40B4-BE49-F238E27FC236}">
                <a16:creationId xmlns:a16="http://schemas.microsoft.com/office/drawing/2014/main" id="{E98A1845-A79B-44C9-AE36-A5A0F257B8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858" y="3619607"/>
            <a:ext cx="3347245" cy="17959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6">
            <a:extLst>
              <a:ext uri="{FF2B5EF4-FFF2-40B4-BE49-F238E27FC236}">
                <a16:creationId xmlns:a16="http://schemas.microsoft.com/office/drawing/2014/main" id="{4DEB5E0A-7E98-49E5-AC81-F03AB3113C0E}"/>
              </a:ext>
            </a:extLst>
          </p:cNvPr>
          <p:cNvSpPr txBox="1"/>
          <p:nvPr/>
        </p:nvSpPr>
        <p:spPr>
          <a:xfrm>
            <a:off x="5075251" y="3219497"/>
            <a:ext cx="2786458"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t>Chromosome crossover</a:t>
            </a:r>
          </a:p>
        </p:txBody>
      </p:sp>
      <p:pic>
        <p:nvPicPr>
          <p:cNvPr id="7" name="Picture 6" descr="Image result for biological mutation">
            <a:extLst>
              <a:ext uri="{FF2B5EF4-FFF2-40B4-BE49-F238E27FC236}">
                <a16:creationId xmlns:a16="http://schemas.microsoft.com/office/drawing/2014/main" id="{2D47A324-EE20-45C1-8A7B-5510B97D7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2102" y="3219497"/>
            <a:ext cx="3655906" cy="228353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6">
            <a:extLst>
              <a:ext uri="{FF2B5EF4-FFF2-40B4-BE49-F238E27FC236}">
                <a16:creationId xmlns:a16="http://schemas.microsoft.com/office/drawing/2014/main" id="{BD03862C-BCDB-430F-ADD7-39DF54B23FC2}"/>
              </a:ext>
            </a:extLst>
          </p:cNvPr>
          <p:cNvSpPr txBox="1"/>
          <p:nvPr/>
        </p:nvSpPr>
        <p:spPr>
          <a:xfrm>
            <a:off x="9378418" y="2790077"/>
            <a:ext cx="1183273"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t>Mutation</a:t>
            </a:r>
          </a:p>
        </p:txBody>
      </p:sp>
    </p:spTree>
    <p:extLst>
      <p:ext uri="{BB962C8B-B14F-4D97-AF65-F5344CB8AC3E}">
        <p14:creationId xmlns:p14="http://schemas.microsoft.com/office/powerpoint/2010/main" val="3311557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254C-D25C-4487-B1D4-911D3CD7159F}"/>
              </a:ext>
            </a:extLst>
          </p:cNvPr>
          <p:cNvSpPr>
            <a:spLocks noGrp="1"/>
          </p:cNvSpPr>
          <p:nvPr>
            <p:ph type="title"/>
          </p:nvPr>
        </p:nvSpPr>
        <p:spPr>
          <a:xfrm>
            <a:off x="1097280" y="154819"/>
            <a:ext cx="10058400" cy="1450757"/>
          </a:xfrm>
        </p:spPr>
        <p:txBody>
          <a:bodyPr/>
          <a:lstStyle/>
          <a:p>
            <a:r>
              <a:rPr lang="en-US" b="1" dirty="0">
                <a:latin typeface="Times New Roman" panose="02020603050405020304" pitchFamily="18" charset="0"/>
                <a:cs typeface="Times New Roman" panose="02020603050405020304" pitchFamily="18" charset="0"/>
              </a:rPr>
              <a:t>Particle Swarm Optimization</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D2C7B1-5274-403E-B275-9E949075AEA8}"/>
              </a:ext>
            </a:extLst>
          </p:cNvPr>
          <p:cNvSpPr>
            <a:spLocks noGrp="1"/>
          </p:cNvSpPr>
          <p:nvPr>
            <p:ph idx="1"/>
          </p:nvPr>
        </p:nvSpPr>
        <p:spPr>
          <a:xfrm>
            <a:off x="397565" y="1845734"/>
            <a:ext cx="10758115" cy="4023360"/>
          </a:xfrm>
        </p:spPr>
        <p:txBody>
          <a:bodyPr/>
          <a:lstStyle/>
          <a:p>
            <a:r>
              <a:rPr lang="en-US" b="1" dirty="0"/>
              <a:t>particle swarm optimization</a:t>
            </a:r>
            <a:r>
              <a:rPr lang="en-US" dirty="0"/>
              <a:t> (</a:t>
            </a:r>
            <a:r>
              <a:rPr lang="en-US" b="1" dirty="0"/>
              <a:t>PSO</a:t>
            </a:r>
            <a:r>
              <a:rPr lang="en-US" dirty="0"/>
              <a:t>)  is a computational method that optimizes a problem by iteratively trying to improve a candidate solution with regard to a given measure of quality.</a:t>
            </a:r>
          </a:p>
          <a:p>
            <a:endParaRPr lang="en-PK" dirty="0"/>
          </a:p>
        </p:txBody>
      </p:sp>
      <p:pic>
        <p:nvPicPr>
          <p:cNvPr id="5" name="Picture 4">
            <a:extLst>
              <a:ext uri="{FF2B5EF4-FFF2-40B4-BE49-F238E27FC236}">
                <a16:creationId xmlns:a16="http://schemas.microsoft.com/office/drawing/2014/main" id="{676703F8-D6A3-475A-BE85-5623952CC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980" y="2701387"/>
            <a:ext cx="5492125" cy="3280865"/>
          </a:xfrm>
          <a:prstGeom prst="rect">
            <a:avLst/>
          </a:prstGeom>
        </p:spPr>
      </p:pic>
      <p:pic>
        <p:nvPicPr>
          <p:cNvPr id="7" name="Picture 6">
            <a:extLst>
              <a:ext uri="{FF2B5EF4-FFF2-40B4-BE49-F238E27FC236}">
                <a16:creationId xmlns:a16="http://schemas.microsoft.com/office/drawing/2014/main" id="{068CB4D3-886F-471B-9123-B726DA436B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204164"/>
            <a:ext cx="3915126" cy="2043696"/>
          </a:xfrm>
          <a:prstGeom prst="rect">
            <a:avLst/>
          </a:prstGeom>
        </p:spPr>
      </p:pic>
    </p:spTree>
    <p:extLst>
      <p:ext uri="{BB962C8B-B14F-4D97-AF65-F5344CB8AC3E}">
        <p14:creationId xmlns:p14="http://schemas.microsoft.com/office/powerpoint/2010/main" val="95271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r>
              <a:rPr lang="en-US" dirty="0" smtClean="0"/>
              <a:t>Gravitational Search Algorithm</a:t>
            </a:r>
          </a:p>
          <a:p>
            <a:r>
              <a:rPr lang="en-US" dirty="0" smtClean="0"/>
              <a:t>Soccer League Algorithm </a:t>
            </a:r>
          </a:p>
          <a:p>
            <a:r>
              <a:rPr lang="en-US" dirty="0" smtClean="0"/>
              <a:t>Focus Group Algorithm</a:t>
            </a:r>
          </a:p>
          <a:p>
            <a:r>
              <a:rPr lang="en-US" dirty="0" smtClean="0"/>
              <a:t>Social Evolution Algorithm</a:t>
            </a:r>
          </a:p>
          <a:p>
            <a:r>
              <a:rPr lang="en-US" dirty="0" smtClean="0"/>
              <a:t>Teaching Learning Algorithm</a:t>
            </a:r>
          </a:p>
          <a:p>
            <a:endParaRPr lang="en-US" dirty="0" smtClean="0"/>
          </a:p>
          <a:p>
            <a:endParaRPr lang="en-US" dirty="0"/>
          </a:p>
        </p:txBody>
      </p:sp>
    </p:spTree>
    <p:extLst>
      <p:ext uri="{BB962C8B-B14F-4D97-AF65-F5344CB8AC3E}">
        <p14:creationId xmlns:p14="http://schemas.microsoft.com/office/powerpoint/2010/main" val="3611849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Gravitational Search Algorithm</a:t>
            </a:r>
            <a:br>
              <a:rPr lang="en-US" dirty="0"/>
            </a:br>
            <a:endParaRPr lang="en-US" dirty="0"/>
          </a:p>
        </p:txBody>
      </p:sp>
      <p:sp>
        <p:nvSpPr>
          <p:cNvPr id="3" name="Content Placeholder 2"/>
          <p:cNvSpPr>
            <a:spLocks noGrp="1"/>
          </p:cNvSpPr>
          <p:nvPr>
            <p:ph idx="1"/>
          </p:nvPr>
        </p:nvSpPr>
        <p:spPr/>
        <p:txBody>
          <a:bodyPr/>
          <a:lstStyle/>
          <a:p>
            <a:r>
              <a:rPr lang="en-US" b="1" dirty="0"/>
              <a:t>Gravitational Search Algorithm</a:t>
            </a:r>
            <a:r>
              <a:rPr lang="en-US" dirty="0"/>
              <a:t> is Physics based algorithm which is, as the name suggests, inspired from Newton’s law of </a:t>
            </a:r>
            <a:r>
              <a:rPr lang="en-US" dirty="0" smtClean="0"/>
              <a:t>Gravitation.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3171813"/>
            <a:ext cx="3379186" cy="2456510"/>
          </a:xfrm>
          <a:prstGeom prst="rect">
            <a:avLst/>
          </a:prstGeom>
        </p:spPr>
      </p:pic>
      <p:pic>
        <p:nvPicPr>
          <p:cNvPr id="5" name="Picture 4"/>
          <p:cNvPicPr>
            <a:picLocks noChangeAspect="1"/>
          </p:cNvPicPr>
          <p:nvPr/>
        </p:nvPicPr>
        <p:blipFill>
          <a:blip r:embed="rId3"/>
          <a:stretch>
            <a:fillRect/>
          </a:stretch>
        </p:blipFill>
        <p:spPr>
          <a:xfrm>
            <a:off x="5440966" y="3171813"/>
            <a:ext cx="2573090" cy="2456510"/>
          </a:xfrm>
          <a:prstGeom prst="rect">
            <a:avLst/>
          </a:prstGeom>
        </p:spPr>
      </p:pic>
      <p:pic>
        <p:nvPicPr>
          <p:cNvPr id="6" name="Picture 5"/>
          <p:cNvPicPr>
            <a:picLocks noChangeAspect="1"/>
          </p:cNvPicPr>
          <p:nvPr/>
        </p:nvPicPr>
        <p:blipFill>
          <a:blip r:embed="rId4"/>
          <a:stretch>
            <a:fillRect/>
          </a:stretch>
        </p:blipFill>
        <p:spPr>
          <a:xfrm>
            <a:off x="8671032" y="3171812"/>
            <a:ext cx="2419846" cy="2456510"/>
          </a:xfrm>
          <a:prstGeom prst="rect">
            <a:avLst/>
          </a:prstGeom>
        </p:spPr>
      </p:pic>
    </p:spTree>
    <p:extLst>
      <p:ext uri="{BB962C8B-B14F-4D97-AF65-F5344CB8AC3E}">
        <p14:creationId xmlns:p14="http://schemas.microsoft.com/office/powerpoint/2010/main" val="3697381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Soccer League Algorithm </a:t>
            </a:r>
            <a:br>
              <a:rPr lang="en-US" dirty="0"/>
            </a:br>
            <a:endParaRPr lang="en-US" dirty="0"/>
          </a:p>
        </p:txBody>
      </p:sp>
      <p:sp>
        <p:nvSpPr>
          <p:cNvPr id="3" name="Content Placeholder 2"/>
          <p:cNvSpPr>
            <a:spLocks noGrp="1"/>
          </p:cNvSpPr>
          <p:nvPr>
            <p:ph idx="1"/>
          </p:nvPr>
        </p:nvSpPr>
        <p:spPr/>
        <p:txBody>
          <a:bodyPr/>
          <a:lstStyle/>
          <a:p>
            <a:r>
              <a:rPr lang="en-US" b="1" dirty="0"/>
              <a:t>Soccer League Competition Algorithm </a:t>
            </a:r>
            <a:r>
              <a:rPr lang="en-US" dirty="0"/>
              <a:t>is also an optimization algorithm inspired by the optimization of football league competitions.</a:t>
            </a:r>
            <a:endParaRPr lang="en-US" dirty="0"/>
          </a:p>
        </p:txBody>
      </p:sp>
      <p:pic>
        <p:nvPicPr>
          <p:cNvPr id="1030" name="Picture 6" descr="Image result for serie a league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675" y="2555875"/>
            <a:ext cx="3463925" cy="307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598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Evolution Algorithm</a:t>
            </a:r>
            <a:br>
              <a:rPr lang="en-US" dirty="0"/>
            </a:br>
            <a:endParaRPr lang="en-US" dirty="0"/>
          </a:p>
        </p:txBody>
      </p:sp>
      <p:sp>
        <p:nvSpPr>
          <p:cNvPr id="3" name="Content Placeholder 2"/>
          <p:cNvSpPr>
            <a:spLocks noGrp="1"/>
          </p:cNvSpPr>
          <p:nvPr>
            <p:ph idx="1"/>
          </p:nvPr>
        </p:nvSpPr>
        <p:spPr/>
        <p:txBody>
          <a:bodyPr/>
          <a:lstStyle/>
          <a:p>
            <a:r>
              <a:rPr lang="en-US" dirty="0"/>
              <a:t> </a:t>
            </a:r>
            <a:r>
              <a:rPr lang="en-US" b="1" dirty="0"/>
              <a:t>Social Evolution Algorithm</a:t>
            </a:r>
            <a:r>
              <a:rPr lang="en-US" dirty="0"/>
              <a:t> is inspired by human’s interactions and beliefs. The individuals interact and share information to its neighbor</a:t>
            </a:r>
            <a:r>
              <a:rPr lang="en-US" dirty="0" smtClean="0"/>
              <a:t>.</a:t>
            </a:r>
          </a:p>
          <a:p>
            <a:r>
              <a:rPr lang="en-US" dirty="0"/>
              <a:t>initialization </a:t>
            </a:r>
            <a:r>
              <a:rPr lang="en-US" dirty="0" smtClean="0"/>
              <a:t>phase</a:t>
            </a:r>
          </a:p>
          <a:p>
            <a:r>
              <a:rPr lang="en-US" dirty="0" smtClean="0"/>
              <a:t>evaluation </a:t>
            </a:r>
            <a:r>
              <a:rPr lang="en-US" dirty="0"/>
              <a:t>phase </a:t>
            </a:r>
            <a:endParaRPr lang="en-US" dirty="0" smtClean="0"/>
          </a:p>
          <a:p>
            <a:r>
              <a:rPr lang="en-US" dirty="0" smtClean="0"/>
              <a:t>interaction </a:t>
            </a:r>
            <a:r>
              <a:rPr lang="en-US" dirty="0"/>
              <a:t>phase.</a:t>
            </a:r>
            <a:endParaRPr lang="en-US" dirty="0"/>
          </a:p>
        </p:txBody>
      </p:sp>
      <p:pic>
        <p:nvPicPr>
          <p:cNvPr id="4" name="Picture 3"/>
          <p:cNvPicPr>
            <a:picLocks noChangeAspect="1"/>
          </p:cNvPicPr>
          <p:nvPr/>
        </p:nvPicPr>
        <p:blipFill>
          <a:blip r:embed="rId2"/>
          <a:stretch>
            <a:fillRect/>
          </a:stretch>
        </p:blipFill>
        <p:spPr>
          <a:xfrm>
            <a:off x="7888078" y="2462528"/>
            <a:ext cx="3166776" cy="3165795"/>
          </a:xfrm>
          <a:prstGeom prst="rect">
            <a:avLst/>
          </a:prstGeom>
        </p:spPr>
      </p:pic>
    </p:spTree>
    <p:extLst>
      <p:ext uri="{BB962C8B-B14F-4D97-AF65-F5344CB8AC3E}">
        <p14:creationId xmlns:p14="http://schemas.microsoft.com/office/powerpoint/2010/main" val="1879828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Learning Algorithm</a:t>
            </a:r>
            <a:br>
              <a:rPr lang="en-US" dirty="0"/>
            </a:br>
            <a:endParaRPr lang="en-US" dirty="0"/>
          </a:p>
        </p:txBody>
      </p:sp>
      <p:sp>
        <p:nvSpPr>
          <p:cNvPr id="8" name="Content Placeholder 7"/>
          <p:cNvSpPr>
            <a:spLocks noGrp="1"/>
          </p:cNvSpPr>
          <p:nvPr>
            <p:ph idx="1"/>
          </p:nvPr>
        </p:nvSpPr>
        <p:spPr/>
        <p:txBody>
          <a:bodyPr/>
          <a:lstStyle/>
          <a:p>
            <a:r>
              <a:rPr lang="en-US" dirty="0" smtClean="0"/>
              <a:t>Every individual learns from other individuals to improve themselves.</a:t>
            </a:r>
          </a:p>
          <a:p>
            <a:r>
              <a:rPr lang="en-US" dirty="0" smtClean="0"/>
              <a:t>Inspired from class room teaching process.</a:t>
            </a:r>
          </a:p>
          <a:p>
            <a:r>
              <a:rPr lang="en-US" dirty="0" smtClean="0"/>
              <a:t>This Algorithm simulates Three fundamental modes of learning </a:t>
            </a:r>
          </a:p>
          <a:p>
            <a:pPr marL="457200" indent="-457200">
              <a:buFont typeface="+mj-lt"/>
              <a:buAutoNum type="alphaLcPeriod"/>
            </a:pPr>
            <a:r>
              <a:rPr lang="en-US" dirty="0" smtClean="0"/>
              <a:t> Through the Teacher (Teacher Phase)</a:t>
            </a:r>
          </a:p>
          <a:p>
            <a:pPr marL="457200" indent="-457200">
              <a:buFont typeface="+mj-lt"/>
              <a:buAutoNum type="alphaLcPeriod"/>
            </a:pPr>
            <a:r>
              <a:rPr lang="en-US" dirty="0" smtClean="0"/>
              <a:t>Interacting with Other Learners(learner Phase)</a:t>
            </a:r>
          </a:p>
          <a:p>
            <a:pPr marL="457200" indent="-457200">
              <a:buFont typeface="+mj-lt"/>
              <a:buAutoNum type="alphaLcPeriod"/>
            </a:pPr>
            <a:r>
              <a:rPr lang="en-US" dirty="0" smtClean="0"/>
              <a:t>Through Self Learning ( Self-Learning Phase)</a:t>
            </a:r>
            <a:endParaRPr lang="en-US" dirty="0"/>
          </a:p>
        </p:txBody>
      </p:sp>
    </p:spTree>
    <p:extLst>
      <p:ext uri="{BB962C8B-B14F-4D97-AF65-F5344CB8AC3E}">
        <p14:creationId xmlns:p14="http://schemas.microsoft.com/office/powerpoint/2010/main" val="530196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F30D-7906-4584-BA4A-41C0F983D758}"/>
              </a:ext>
            </a:extLst>
          </p:cNvPr>
          <p:cNvSpPr>
            <a:spLocks noGrp="1"/>
          </p:cNvSpPr>
          <p:nvPr>
            <p:ph type="title"/>
          </p:nvPr>
        </p:nvSpPr>
        <p:spPr>
          <a:xfrm>
            <a:off x="1066800" y="103858"/>
            <a:ext cx="10058400" cy="1450757"/>
          </a:xfrm>
        </p:spPr>
        <p:txBody>
          <a:bodyPr/>
          <a:lstStyle/>
          <a:p>
            <a:r>
              <a:rPr lang="en-US" b="1" dirty="0">
                <a:latin typeface="Times New Roman" panose="02020603050405020304" pitchFamily="18" charset="0"/>
                <a:cs typeface="Times New Roman" panose="02020603050405020304" pitchFamily="18" charset="0"/>
              </a:rPr>
              <a:t>Our Inspiration: War Tactics</a:t>
            </a:r>
            <a:endParaRPr lang="en-PK" b="1"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F674FC83-F5B6-4211-96CC-F17C13B7C86E}"/>
              </a:ext>
            </a:extLst>
          </p:cNvPr>
          <p:cNvPicPr>
            <a:picLocks noGrp="1" noChangeAspect="1"/>
          </p:cNvPicPr>
          <p:nvPr>
            <p:ph idx="1"/>
          </p:nvPr>
        </p:nvPicPr>
        <p:blipFill>
          <a:blip r:embed="rId2"/>
          <a:stretch>
            <a:fillRect/>
          </a:stretch>
        </p:blipFill>
        <p:spPr>
          <a:xfrm>
            <a:off x="4116387" y="2921792"/>
            <a:ext cx="3333750" cy="2619375"/>
          </a:xfrm>
        </p:spPr>
      </p:pic>
      <p:sp>
        <p:nvSpPr>
          <p:cNvPr id="5" name="Rectangle 4">
            <a:extLst>
              <a:ext uri="{FF2B5EF4-FFF2-40B4-BE49-F238E27FC236}">
                <a16:creationId xmlns:a16="http://schemas.microsoft.com/office/drawing/2014/main" id="{7E1B4C75-F817-486D-8077-29211D801A7C}"/>
              </a:ext>
            </a:extLst>
          </p:cNvPr>
          <p:cNvSpPr/>
          <p:nvPr/>
        </p:nvSpPr>
        <p:spPr>
          <a:xfrm>
            <a:off x="1422400" y="1915038"/>
            <a:ext cx="9702800" cy="646331"/>
          </a:xfrm>
          <a:prstGeom prst="rect">
            <a:avLst/>
          </a:prstGeom>
        </p:spPr>
        <p:txBody>
          <a:bodyPr wrap="square">
            <a:spAutoFit/>
          </a:bodyPr>
          <a:lstStyle/>
          <a:p>
            <a:pPr marL="292608" lvl="1" indent="0">
              <a:buNone/>
            </a:pPr>
            <a:r>
              <a:rPr lang="en-US" dirty="0"/>
              <a:t>We are willing to develop an optimization algorithm. Inspiration we are using is </a:t>
            </a:r>
            <a:r>
              <a:rPr lang="en-US" b="1" dirty="0"/>
              <a:t>War Tactics.</a:t>
            </a:r>
            <a:r>
              <a:rPr lang="en-US" dirty="0"/>
              <a:t> There is no optimization algorithm that is inspired by war tactics according to our knowledge. </a:t>
            </a:r>
          </a:p>
        </p:txBody>
      </p:sp>
    </p:spTree>
    <p:extLst>
      <p:ext uri="{BB962C8B-B14F-4D97-AF65-F5344CB8AC3E}">
        <p14:creationId xmlns:p14="http://schemas.microsoft.com/office/powerpoint/2010/main" val="3408512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955E4-2B37-4B99-9252-927A58F0714A}"/>
              </a:ext>
            </a:extLst>
          </p:cNvPr>
          <p:cNvSpPr>
            <a:spLocks noGrp="1"/>
          </p:cNvSpPr>
          <p:nvPr>
            <p:ph type="title"/>
          </p:nvPr>
        </p:nvSpPr>
        <p:spPr>
          <a:xfrm>
            <a:off x="1097280" y="155153"/>
            <a:ext cx="10058400" cy="1450757"/>
          </a:xfrm>
        </p:spPr>
        <p:txBody>
          <a:bodyPr/>
          <a:lstStyle/>
          <a:p>
            <a:r>
              <a:rPr lang="en-US" b="1" dirty="0">
                <a:latin typeface="Times New Roman" panose="02020603050405020304" pitchFamily="18" charset="0"/>
                <a:cs typeface="Times New Roman" panose="02020603050405020304" pitchFamily="18" charset="0"/>
              </a:rPr>
              <a:t>Benchmark Functions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85F2B0-3D76-405D-B6C4-7E23657D483F}"/>
              </a:ext>
            </a:extLst>
          </p:cNvPr>
          <p:cNvSpPr>
            <a:spLocks noGrp="1"/>
          </p:cNvSpPr>
          <p:nvPr>
            <p:ph idx="1"/>
          </p:nvPr>
        </p:nvSpPr>
        <p:spPr/>
        <p:txBody>
          <a:bodyPr numCol="1">
            <a:normAutofit/>
          </a:bodyPr>
          <a:lstStyle/>
          <a:p>
            <a:r>
              <a:rPr lang="en-US" b="1" dirty="0"/>
              <a:t> Optimization test functions</a:t>
            </a:r>
            <a:r>
              <a:rPr lang="en-US" dirty="0"/>
              <a:t>, known as </a:t>
            </a:r>
            <a:r>
              <a:rPr lang="en-US" b="1" dirty="0"/>
              <a:t>artificial landscapes</a:t>
            </a:r>
            <a:r>
              <a:rPr lang="en-US" dirty="0"/>
              <a:t>, are useful to evaluate characteristics of optimization algorithms, such as:</a:t>
            </a:r>
          </a:p>
          <a:p>
            <a:pPr lvl="1">
              <a:buFont typeface="Wingdings" panose="05000000000000000000" pitchFamily="2" charset="2"/>
              <a:buChar char="§"/>
            </a:pPr>
            <a:r>
              <a:rPr lang="en-US" sz="2000" dirty="0"/>
              <a:t>Convergence rate</a:t>
            </a:r>
          </a:p>
          <a:p>
            <a:pPr lvl="1">
              <a:buFont typeface="Wingdings" panose="05000000000000000000" pitchFamily="2" charset="2"/>
              <a:buChar char="§"/>
            </a:pPr>
            <a:r>
              <a:rPr lang="en-US" sz="2000" dirty="0"/>
              <a:t>Precision</a:t>
            </a:r>
          </a:p>
          <a:p>
            <a:pPr lvl="1">
              <a:buFont typeface="Wingdings" panose="05000000000000000000" pitchFamily="2" charset="2"/>
              <a:buChar char="§"/>
            </a:pPr>
            <a:r>
              <a:rPr lang="en-US" sz="2000" dirty="0"/>
              <a:t>Robustness</a:t>
            </a:r>
          </a:p>
          <a:p>
            <a:pPr lvl="1">
              <a:buFont typeface="Wingdings" panose="05000000000000000000" pitchFamily="2" charset="2"/>
              <a:buChar char="§"/>
            </a:pPr>
            <a:r>
              <a:rPr lang="en-US" sz="2000" dirty="0"/>
              <a:t>General performance</a:t>
            </a:r>
          </a:p>
        </p:txBody>
      </p:sp>
      <p:graphicFrame>
        <p:nvGraphicFramePr>
          <p:cNvPr id="4" name="Table 3">
            <a:extLst>
              <a:ext uri="{FF2B5EF4-FFF2-40B4-BE49-F238E27FC236}">
                <a16:creationId xmlns:a16="http://schemas.microsoft.com/office/drawing/2014/main" id="{1285E179-5FCA-456E-8510-E6FD94AD4AFF}"/>
              </a:ext>
            </a:extLst>
          </p:cNvPr>
          <p:cNvGraphicFramePr>
            <a:graphicFrameLocks noGrp="1"/>
          </p:cNvGraphicFramePr>
          <p:nvPr>
            <p:extLst>
              <p:ext uri="{D42A27DB-BD31-4B8C-83A1-F6EECF244321}">
                <p14:modId xmlns:p14="http://schemas.microsoft.com/office/powerpoint/2010/main" val="2191894877"/>
              </p:ext>
            </p:extLst>
          </p:nvPr>
        </p:nvGraphicFramePr>
        <p:xfrm>
          <a:off x="4629207" y="2906025"/>
          <a:ext cx="6425647" cy="2560320"/>
        </p:xfrm>
        <a:graphic>
          <a:graphicData uri="http://schemas.openxmlformats.org/drawingml/2006/table">
            <a:tbl>
              <a:tblPr firstRow="1" bandRow="1">
                <a:tableStyleId>{5C22544A-7EE6-4342-B048-85BDC9FD1C3A}</a:tableStyleId>
              </a:tblPr>
              <a:tblGrid>
                <a:gridCol w="1799181">
                  <a:extLst>
                    <a:ext uri="{9D8B030D-6E8A-4147-A177-3AD203B41FA5}">
                      <a16:colId xmlns:a16="http://schemas.microsoft.com/office/drawing/2014/main" val="620174428"/>
                    </a:ext>
                  </a:extLst>
                </a:gridCol>
                <a:gridCol w="2026635">
                  <a:extLst>
                    <a:ext uri="{9D8B030D-6E8A-4147-A177-3AD203B41FA5}">
                      <a16:colId xmlns:a16="http://schemas.microsoft.com/office/drawing/2014/main" val="3049971863"/>
                    </a:ext>
                  </a:extLst>
                </a:gridCol>
                <a:gridCol w="2599831">
                  <a:extLst>
                    <a:ext uri="{9D8B030D-6E8A-4147-A177-3AD203B41FA5}">
                      <a16:colId xmlns:a16="http://schemas.microsoft.com/office/drawing/2014/main" val="4065888530"/>
                    </a:ext>
                  </a:extLst>
                </a:gridCol>
              </a:tblGrid>
              <a:tr h="599308">
                <a:tc>
                  <a:txBody>
                    <a:bodyPr/>
                    <a:lstStyle/>
                    <a:p>
                      <a:endParaRPr lang="en-PK" dirty="0"/>
                    </a:p>
                  </a:txBody>
                  <a:tcPr/>
                </a:tc>
                <a:tc>
                  <a:txBody>
                    <a:bodyPr/>
                    <a:lstStyle/>
                    <a:p>
                      <a:r>
                        <a:rPr lang="en-US" dirty="0"/>
                        <a:t>BENCHMARK FUNCTIONS  </a:t>
                      </a:r>
                      <a:endParaRPr lang="en-PK" dirty="0"/>
                    </a:p>
                  </a:txBody>
                  <a:tcPr/>
                </a:tc>
                <a:tc>
                  <a:txBody>
                    <a:bodyPr/>
                    <a:lstStyle/>
                    <a:p>
                      <a:endParaRPr lang="en-PK" dirty="0"/>
                    </a:p>
                  </a:txBody>
                  <a:tcPr/>
                </a:tc>
                <a:extLst>
                  <a:ext uri="{0D108BD9-81ED-4DB2-BD59-A6C34878D82A}">
                    <a16:rowId xmlns:a16="http://schemas.microsoft.com/office/drawing/2014/main" val="3461627752"/>
                  </a:ext>
                </a:extLst>
              </a:tr>
              <a:tr h="599308">
                <a:tc>
                  <a:txBody>
                    <a:bodyPr/>
                    <a:lstStyle/>
                    <a:p>
                      <a:pPr marL="285750" indent="-285750">
                        <a:buFont typeface="Courier New" panose="02070309020205020404" pitchFamily="49" charset="0"/>
                        <a:buChar char="o"/>
                      </a:pPr>
                      <a:r>
                        <a:rPr lang="en-US" dirty="0"/>
                        <a:t>Adjiman Function</a:t>
                      </a:r>
                      <a:endParaRPr lang="en-PK" dirty="0"/>
                    </a:p>
                  </a:txBody>
                  <a:tcPr/>
                </a:tc>
                <a:tc>
                  <a:txBody>
                    <a:bodyPr/>
                    <a:lstStyle/>
                    <a:p>
                      <a:pPr marL="285750" indent="-285750">
                        <a:buFont typeface="Courier New" panose="02070309020205020404" pitchFamily="49" charset="0"/>
                        <a:buChar char="o"/>
                      </a:pPr>
                      <a:r>
                        <a:rPr lang="en-US" dirty="0"/>
                        <a:t>Branin</a:t>
                      </a:r>
                      <a:endParaRPr lang="en-PK"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dirty="0"/>
                        <a:t>Booth Function</a:t>
                      </a:r>
                      <a:endParaRPr lang="en-PK" dirty="0"/>
                    </a:p>
                  </a:txBody>
                  <a:tcPr/>
                </a:tc>
                <a:extLst>
                  <a:ext uri="{0D108BD9-81ED-4DB2-BD59-A6C34878D82A}">
                    <a16:rowId xmlns:a16="http://schemas.microsoft.com/office/drawing/2014/main" val="1665119448"/>
                  </a:ext>
                </a:extLst>
              </a:tr>
              <a:tr h="599308">
                <a:tc>
                  <a:txBody>
                    <a:bodyPr/>
                    <a:lstStyle/>
                    <a:p>
                      <a:pPr marL="285750" indent="-285750">
                        <a:buFont typeface="Courier New" panose="02070309020205020404" pitchFamily="49" charset="0"/>
                        <a:buChar char="o"/>
                      </a:pPr>
                      <a:r>
                        <a:rPr lang="en-US" dirty="0"/>
                        <a:t>Brad Function</a:t>
                      </a:r>
                      <a:endParaRPr lang="en-PK" dirty="0"/>
                    </a:p>
                  </a:txBody>
                  <a:tcPr/>
                </a:tc>
                <a:tc>
                  <a:txBody>
                    <a:bodyPr/>
                    <a:lstStyle/>
                    <a:p>
                      <a:pPr marL="285750" indent="-285750">
                        <a:buFont typeface="Courier New" panose="02070309020205020404" pitchFamily="49" charset="0"/>
                        <a:buChar char="o"/>
                      </a:pPr>
                      <a:r>
                        <a:rPr lang="en-US" dirty="0"/>
                        <a:t>Cross-in-Tray Function</a:t>
                      </a:r>
                      <a:endParaRPr lang="en-PK"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dirty="0"/>
                        <a:t>Ackley </a:t>
                      </a:r>
                      <a:endParaRPr lang="en-PK" dirty="0"/>
                    </a:p>
                    <a:p>
                      <a:pPr marL="285750" indent="-285750">
                        <a:buFont typeface="Courier New" panose="02070309020205020404" pitchFamily="49" charset="0"/>
                        <a:buChar char="o"/>
                      </a:pPr>
                      <a:endParaRPr lang="en-PK" dirty="0"/>
                    </a:p>
                  </a:txBody>
                  <a:tcPr/>
                </a:tc>
                <a:extLst>
                  <a:ext uri="{0D108BD9-81ED-4DB2-BD59-A6C34878D82A}">
                    <a16:rowId xmlns:a16="http://schemas.microsoft.com/office/drawing/2014/main" val="2481726024"/>
                  </a:ext>
                </a:extLst>
              </a:tr>
              <a:tr h="599308">
                <a:tc>
                  <a:txBody>
                    <a:bodyPr/>
                    <a:lstStyle/>
                    <a:p>
                      <a:pPr marL="285750" indent="-285750">
                        <a:buFont typeface="Courier New" panose="02070309020205020404" pitchFamily="49" charset="0"/>
                        <a:buChar char="o"/>
                      </a:pPr>
                      <a:r>
                        <a:rPr lang="en-US" dirty="0"/>
                        <a:t>Cube Function</a:t>
                      </a:r>
                      <a:endParaRPr lang="en-PK" dirty="0"/>
                    </a:p>
                  </a:txBody>
                  <a:tcPr/>
                </a:tc>
                <a:tc>
                  <a:txBody>
                    <a:bodyPr/>
                    <a:lstStyle/>
                    <a:p>
                      <a:pPr marL="285750" indent="-285750">
                        <a:buFont typeface="Courier New" panose="02070309020205020404" pitchFamily="49" charset="0"/>
                        <a:buChar char="o"/>
                      </a:pPr>
                      <a:r>
                        <a:rPr lang="en-US" dirty="0"/>
                        <a:t>deVilliers Glasser 1</a:t>
                      </a:r>
                      <a:endParaRPr lang="en-PK" dirty="0"/>
                    </a:p>
                  </a:txBody>
                  <a:tcPr/>
                </a:tc>
                <a:tc>
                  <a:txBody>
                    <a:bodyPr/>
                    <a:lstStyle/>
                    <a:p>
                      <a:pPr marL="285750" indent="-285750">
                        <a:buFont typeface="Courier New" panose="02070309020205020404" pitchFamily="49" charset="0"/>
                        <a:buChar char="o"/>
                      </a:pPr>
                      <a:endParaRPr lang="en-PK" dirty="0"/>
                    </a:p>
                  </a:txBody>
                  <a:tcPr/>
                </a:tc>
                <a:extLst>
                  <a:ext uri="{0D108BD9-81ED-4DB2-BD59-A6C34878D82A}">
                    <a16:rowId xmlns:a16="http://schemas.microsoft.com/office/drawing/2014/main" val="290970299"/>
                  </a:ext>
                </a:extLst>
              </a:tr>
            </a:tbl>
          </a:graphicData>
        </a:graphic>
      </p:graphicFrame>
    </p:spTree>
    <p:extLst>
      <p:ext uri="{BB962C8B-B14F-4D97-AF65-F5344CB8AC3E}">
        <p14:creationId xmlns:p14="http://schemas.microsoft.com/office/powerpoint/2010/main" val="3329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96C2C5-8CB1-4D20-ADDD-E7C29825992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Group Members </a:t>
            </a:r>
            <a:endParaRPr lang="en-PK"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427E823-FB15-4EC8-A700-B2860D76D8E4}"/>
              </a:ext>
            </a:extLst>
          </p:cNvPr>
          <p:cNvSpPr>
            <a:spLocks noGrp="1"/>
          </p:cNvSpPr>
          <p:nvPr>
            <p:ph idx="1"/>
          </p:nvPr>
        </p:nvSpPr>
        <p:spPr/>
        <p:txBody>
          <a:bodyPr/>
          <a:lstStyle/>
          <a:p>
            <a:r>
              <a:rPr lang="en-US" dirty="0"/>
              <a:t>Mohsin Qamar Khan</a:t>
            </a:r>
            <a:r>
              <a:rPr lang="en-US" sz="1400" dirty="0"/>
              <a:t>(Team Leader)  </a:t>
            </a:r>
            <a:r>
              <a:rPr lang="en-US" dirty="0"/>
              <a:t>				      15140104</a:t>
            </a:r>
          </a:p>
          <a:p>
            <a:r>
              <a:rPr lang="en-US" dirty="0"/>
              <a:t>Usama Imran 	                                                                                      15140098</a:t>
            </a:r>
          </a:p>
          <a:p>
            <a:r>
              <a:rPr lang="en-US" dirty="0"/>
              <a:t>Haider Ali 						      15140101 </a:t>
            </a:r>
            <a:endParaRPr lang="en-PK" dirty="0"/>
          </a:p>
          <a:p>
            <a:pPr marL="0" indent="0">
              <a:buNone/>
            </a:pPr>
            <a:r>
              <a:rPr lang="en-US" dirty="0"/>
              <a:t>  Faiza Shanawar                                                                                        15140070</a:t>
            </a:r>
          </a:p>
        </p:txBody>
      </p:sp>
    </p:spTree>
    <p:extLst>
      <p:ext uri="{BB962C8B-B14F-4D97-AF65-F5344CB8AC3E}">
        <p14:creationId xmlns:p14="http://schemas.microsoft.com/office/powerpoint/2010/main" val="3831995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DAB9-D5BA-4A8A-9B84-FF2359763D5A}"/>
              </a:ext>
            </a:extLst>
          </p:cNvPr>
          <p:cNvSpPr>
            <a:spLocks noGrp="1"/>
          </p:cNvSpPr>
          <p:nvPr>
            <p:ph type="title"/>
          </p:nvPr>
        </p:nvSpPr>
        <p:spPr>
          <a:xfrm>
            <a:off x="1097280" y="0"/>
            <a:ext cx="10058400" cy="1450757"/>
          </a:xfrm>
        </p:spPr>
        <p:txBody>
          <a:bodyPr/>
          <a:lstStyle/>
          <a:p>
            <a:r>
              <a:rPr lang="en-US" b="1" dirty="0">
                <a:latin typeface="Times New Roman" panose="02020603050405020304" pitchFamily="18" charset="0"/>
                <a:cs typeface="Times New Roman" panose="02020603050405020304" pitchFamily="18" charset="0"/>
              </a:rPr>
              <a:t>Benchmark Functions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F119F6-B6FE-4261-9A87-B0BFC040028C}"/>
              </a:ext>
            </a:extLst>
          </p:cNvPr>
          <p:cNvSpPr>
            <a:spLocks noGrp="1"/>
          </p:cNvSpPr>
          <p:nvPr>
            <p:ph idx="1"/>
          </p:nvPr>
        </p:nvSpPr>
        <p:spPr>
          <a:xfrm>
            <a:off x="371061" y="1845734"/>
            <a:ext cx="10612341" cy="4023360"/>
          </a:xfrm>
        </p:spPr>
        <p:txBody>
          <a:bodyPr>
            <a:normAutofit lnSpcReduction="10000"/>
          </a:bodyPr>
          <a:lstStyle/>
          <a:p>
            <a:r>
              <a:rPr lang="en-US" b="1" dirty="0">
                <a:solidFill>
                  <a:schemeClr val="tx1"/>
                </a:solidFill>
                <a:hlinkClick r:id="rId2">
                  <a:extLst>
                    <a:ext uri="{A12FA001-AC4F-418D-AE19-62706E023703}">
                      <ahyp:hlinkClr xmlns="" xmlns:ahyp="http://schemas.microsoft.com/office/drawing/2018/hyperlinkcolor" val="tx"/>
                    </a:ext>
                  </a:extLst>
                </a:hlinkClick>
              </a:rPr>
              <a:t>Optimization Test Functions</a:t>
            </a:r>
            <a:endParaRPr lang="en-US" b="1" dirty="0">
              <a:solidFill>
                <a:schemeClr val="tx1"/>
              </a:solidFill>
            </a:endParaRPr>
          </a:p>
          <a:p>
            <a:r>
              <a:rPr lang="en-US" dirty="0"/>
              <a:t>The </a:t>
            </a:r>
            <a:r>
              <a:rPr lang="en-US" b="1" dirty="0"/>
              <a:t>Ackley function </a:t>
            </a:r>
            <a:r>
              <a:rPr lang="en-US" dirty="0"/>
              <a:t>is widely used for testing optimization </a:t>
            </a:r>
          </a:p>
          <a:p>
            <a:r>
              <a:rPr lang="en-US" dirty="0"/>
              <a:t>algorithms. In its two-dimensional form, as shown in the plot </a:t>
            </a:r>
          </a:p>
          <a:p>
            <a:r>
              <a:rPr lang="en-US" dirty="0"/>
              <a:t>above, it is characterized by a nearly flat outer region, </a:t>
            </a:r>
          </a:p>
          <a:p>
            <a:r>
              <a:rPr lang="en-US" dirty="0"/>
              <a:t>and a large hole at the centre. </a:t>
            </a:r>
          </a:p>
          <a:p>
            <a:r>
              <a:rPr lang="en-US" dirty="0"/>
              <a:t>The function poses a risk for optimization algorithms,</a:t>
            </a:r>
          </a:p>
          <a:p>
            <a:r>
              <a:rPr lang="en-US" dirty="0"/>
              <a:t> particularly hillclimbing algorithms, to be trapped in </a:t>
            </a:r>
          </a:p>
          <a:p>
            <a:r>
              <a:rPr lang="en-US" dirty="0"/>
              <a:t>one of its many local minima. </a:t>
            </a:r>
            <a:br>
              <a:rPr lang="en-US" dirty="0"/>
            </a:br>
            <a:endParaRPr lang="en-PK" dirty="0"/>
          </a:p>
        </p:txBody>
      </p:sp>
      <p:pic>
        <p:nvPicPr>
          <p:cNvPr id="5" name="Picture 4">
            <a:extLst>
              <a:ext uri="{FF2B5EF4-FFF2-40B4-BE49-F238E27FC236}">
                <a16:creationId xmlns:a16="http://schemas.microsoft.com/office/drawing/2014/main" id="{4A2C9868-C43A-4CB6-963B-97B0DB46FA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1845734"/>
            <a:ext cx="4943061" cy="4023360"/>
          </a:xfrm>
          <a:prstGeom prst="rect">
            <a:avLst/>
          </a:prstGeom>
        </p:spPr>
      </p:pic>
    </p:spTree>
    <p:extLst>
      <p:ext uri="{BB962C8B-B14F-4D97-AF65-F5344CB8AC3E}">
        <p14:creationId xmlns:p14="http://schemas.microsoft.com/office/powerpoint/2010/main" val="1332202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F171-BCCC-48BD-AD74-A3F2D17AB3BE}"/>
              </a:ext>
            </a:extLst>
          </p:cNvPr>
          <p:cNvSpPr>
            <a:spLocks noGrp="1"/>
          </p:cNvSpPr>
          <p:nvPr>
            <p:ph type="title"/>
          </p:nvPr>
        </p:nvSpPr>
        <p:spPr>
          <a:xfrm>
            <a:off x="1166192" y="49874"/>
            <a:ext cx="10493071" cy="1450757"/>
          </a:xfrm>
        </p:spPr>
        <p:txBody>
          <a:bodyPr/>
          <a:lstStyle/>
          <a:p>
            <a:r>
              <a:rPr lang="en-US" b="1" dirty="0">
                <a:latin typeface="Times New Roman" panose="02020603050405020304" pitchFamily="18" charset="0"/>
                <a:cs typeface="Times New Roman" panose="02020603050405020304" pitchFamily="18" charset="0"/>
              </a:rPr>
              <a:t>Benchmark Functions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0074BF-B384-4051-80A4-E375ACAF8895}"/>
              </a:ext>
            </a:extLst>
          </p:cNvPr>
          <p:cNvSpPr>
            <a:spLocks noGrp="1"/>
          </p:cNvSpPr>
          <p:nvPr>
            <p:ph idx="1"/>
          </p:nvPr>
        </p:nvSpPr>
        <p:spPr>
          <a:xfrm>
            <a:off x="177110" y="1893774"/>
            <a:ext cx="10691854" cy="4023360"/>
          </a:xfrm>
        </p:spPr>
        <p:txBody>
          <a:bodyPr/>
          <a:lstStyle/>
          <a:p>
            <a:r>
              <a:rPr lang="en-US" b="1" dirty="0">
                <a:solidFill>
                  <a:schemeClr val="tx1"/>
                </a:solidFill>
                <a:hlinkClick r:id="rId2">
                  <a:extLst>
                    <a:ext uri="{A12FA001-AC4F-418D-AE19-62706E023703}">
                      <ahyp:hlinkClr xmlns="" xmlns:ahyp="http://schemas.microsoft.com/office/drawing/2018/hyperlinkcolor" val="tx"/>
                    </a:ext>
                  </a:extLst>
                </a:hlinkClick>
              </a:rPr>
              <a:t>Optimization Test Functions</a:t>
            </a:r>
            <a:endParaRPr lang="en-US" b="1" dirty="0">
              <a:solidFill>
                <a:schemeClr val="tx1"/>
              </a:solidFill>
            </a:endParaRPr>
          </a:p>
          <a:p>
            <a:r>
              <a:rPr lang="en-US" dirty="0"/>
              <a:t>The </a:t>
            </a:r>
            <a:r>
              <a:rPr lang="en-US" b="1" dirty="0"/>
              <a:t>Cross-in-Tray function </a:t>
            </a:r>
            <a:r>
              <a:rPr lang="en-US" dirty="0"/>
              <a:t>has multiple global minima. It is shown here with a smaller domain in the second plot, so that its characteristic "cross" will be visible. </a:t>
            </a:r>
            <a:br>
              <a:rPr lang="en-US" dirty="0"/>
            </a:br>
            <a:r>
              <a:rPr lang="en-US" dirty="0"/>
              <a:t/>
            </a:r>
            <a:br>
              <a:rPr lang="en-US" dirty="0"/>
            </a:br>
            <a:r>
              <a:rPr lang="en-US" dirty="0"/>
              <a:t/>
            </a:r>
            <a:br>
              <a:rPr lang="en-US" dirty="0"/>
            </a:br>
            <a:endParaRPr lang="en-PK" dirty="0"/>
          </a:p>
        </p:txBody>
      </p:sp>
      <p:pic>
        <p:nvPicPr>
          <p:cNvPr id="5" name="Picture 4">
            <a:extLst>
              <a:ext uri="{FF2B5EF4-FFF2-40B4-BE49-F238E27FC236}">
                <a16:creationId xmlns:a16="http://schemas.microsoft.com/office/drawing/2014/main" id="{90645B7C-447E-4D1B-B2C5-9F38A32C0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099" y="3146569"/>
            <a:ext cx="8712201" cy="2873231"/>
          </a:xfrm>
          <a:prstGeom prst="rect">
            <a:avLst/>
          </a:prstGeom>
        </p:spPr>
      </p:pic>
    </p:spTree>
    <p:extLst>
      <p:ext uri="{BB962C8B-B14F-4D97-AF65-F5344CB8AC3E}">
        <p14:creationId xmlns:p14="http://schemas.microsoft.com/office/powerpoint/2010/main" val="3831710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3A718-6A31-47CF-B9A5-E06A63B7DB12}"/>
              </a:ext>
            </a:extLst>
          </p:cNvPr>
          <p:cNvSpPr>
            <a:spLocks noGrp="1"/>
          </p:cNvSpPr>
          <p:nvPr>
            <p:ph type="title"/>
          </p:nvPr>
        </p:nvSpPr>
        <p:spPr>
          <a:xfrm>
            <a:off x="1097280" y="0"/>
            <a:ext cx="10058400" cy="1450757"/>
          </a:xfrm>
        </p:spPr>
        <p:txBody>
          <a:bodyPr/>
          <a:lstStyle/>
          <a:p>
            <a:r>
              <a:rPr lang="en-US" b="1" dirty="0">
                <a:latin typeface="Times New Roman" panose="02020603050405020304" pitchFamily="18" charset="0"/>
                <a:cs typeface="Times New Roman" panose="02020603050405020304" pitchFamily="18" charset="0"/>
              </a:rPr>
              <a:t>Benchmark Functions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35CBC3-1565-4699-923E-0244C7BE3A2D}"/>
              </a:ext>
            </a:extLst>
          </p:cNvPr>
          <p:cNvSpPr>
            <a:spLocks noGrp="1"/>
          </p:cNvSpPr>
          <p:nvPr>
            <p:ph idx="1"/>
          </p:nvPr>
        </p:nvSpPr>
        <p:spPr>
          <a:xfrm>
            <a:off x="368411" y="1845734"/>
            <a:ext cx="10058400" cy="4023360"/>
          </a:xfrm>
        </p:spPr>
        <p:txBody>
          <a:bodyPr/>
          <a:lstStyle/>
          <a:p>
            <a:r>
              <a:rPr lang="en-US" b="1" dirty="0">
                <a:solidFill>
                  <a:schemeClr val="tx1"/>
                </a:solidFill>
                <a:hlinkClick r:id="rId2">
                  <a:extLst>
                    <a:ext uri="{A12FA001-AC4F-418D-AE19-62706E023703}">
                      <ahyp:hlinkClr xmlns="" xmlns:ahyp="http://schemas.microsoft.com/office/drawing/2018/hyperlinkcolor" val="tx"/>
                    </a:ext>
                  </a:extLst>
                </a:hlinkClick>
              </a:rPr>
              <a:t>Optimization Test Functions</a:t>
            </a:r>
            <a:endParaRPr lang="en-US" b="1" dirty="0">
              <a:solidFill>
                <a:schemeClr val="tx1"/>
              </a:solidFill>
            </a:endParaRPr>
          </a:p>
          <a:p>
            <a:r>
              <a:rPr lang="en-US" dirty="0"/>
              <a:t>The </a:t>
            </a:r>
            <a:r>
              <a:rPr lang="en-US" b="1" dirty="0"/>
              <a:t>Branin</a:t>
            </a:r>
            <a:r>
              <a:rPr lang="en-US" dirty="0"/>
              <a:t>, or Branin-</a:t>
            </a:r>
            <a:r>
              <a:rPr lang="en-US" dirty="0" err="1"/>
              <a:t>Hoo</a:t>
            </a:r>
            <a:r>
              <a:rPr lang="en-US" dirty="0"/>
              <a:t>, function has three</a:t>
            </a:r>
          </a:p>
          <a:p>
            <a:r>
              <a:rPr lang="en-US" dirty="0"/>
              <a:t> global minima.</a:t>
            </a:r>
          </a:p>
          <a:p>
            <a:endParaRPr lang="en-PK" dirty="0"/>
          </a:p>
        </p:txBody>
      </p:sp>
      <p:pic>
        <p:nvPicPr>
          <p:cNvPr id="5" name="Picture 4">
            <a:extLst>
              <a:ext uri="{FF2B5EF4-FFF2-40B4-BE49-F238E27FC236}">
                <a16:creationId xmlns:a16="http://schemas.microsoft.com/office/drawing/2014/main" id="{E92B6DCC-C8D7-47F2-9F62-2E966EB78D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5445" y="2006418"/>
            <a:ext cx="5150235" cy="3862676"/>
          </a:xfrm>
          <a:prstGeom prst="rect">
            <a:avLst/>
          </a:prstGeom>
        </p:spPr>
      </p:pic>
    </p:spTree>
    <p:extLst>
      <p:ext uri="{BB962C8B-B14F-4D97-AF65-F5344CB8AC3E}">
        <p14:creationId xmlns:p14="http://schemas.microsoft.com/office/powerpoint/2010/main" val="42450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B1AD-CB6B-4F5B-B364-FDDBCC13F95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Global Optimization Using Meta Heuristics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9E6EC1-DB49-4E21-9B4F-1BE326FF9E49}"/>
              </a:ext>
            </a:extLst>
          </p:cNvPr>
          <p:cNvSpPr>
            <a:spLocks noGrp="1"/>
          </p:cNvSpPr>
          <p:nvPr>
            <p:ph idx="1"/>
          </p:nvPr>
        </p:nvSpPr>
        <p:spPr/>
        <p:txBody>
          <a:bodyPr/>
          <a:lstStyle/>
          <a:p>
            <a:endParaRPr lang="en-US" dirty="0"/>
          </a:p>
          <a:p>
            <a:pPr>
              <a:buFont typeface="Wingdings" panose="05000000000000000000" pitchFamily="2" charset="2"/>
              <a:buChar char="§"/>
            </a:pPr>
            <a:r>
              <a:rPr lang="en-US" dirty="0"/>
              <a:t> Global optimization</a:t>
            </a:r>
          </a:p>
          <a:p>
            <a:pPr>
              <a:buFont typeface="Wingdings" panose="05000000000000000000" pitchFamily="2" charset="2"/>
              <a:buChar char="§"/>
            </a:pPr>
            <a:r>
              <a:rPr lang="en-US" dirty="0"/>
              <a:t>Applications of global Optimization </a:t>
            </a:r>
          </a:p>
          <a:p>
            <a:pPr>
              <a:buFont typeface="Wingdings" panose="05000000000000000000" pitchFamily="2" charset="2"/>
              <a:buChar char="§"/>
            </a:pPr>
            <a:r>
              <a:rPr lang="en-US" dirty="0"/>
              <a:t>Meta Heuristics</a:t>
            </a:r>
          </a:p>
          <a:p>
            <a:pPr>
              <a:buFont typeface="Wingdings" panose="05000000000000000000" pitchFamily="2" charset="2"/>
              <a:buChar char="§"/>
            </a:pPr>
            <a:r>
              <a:rPr lang="en-US" dirty="0"/>
              <a:t>Proposed Idea </a:t>
            </a:r>
          </a:p>
          <a:p>
            <a:pPr>
              <a:buFont typeface="Wingdings" panose="05000000000000000000" pitchFamily="2" charset="2"/>
              <a:buChar char="§"/>
            </a:pPr>
            <a:r>
              <a:rPr lang="en-US" dirty="0"/>
              <a:t>Experimentation And Results</a:t>
            </a:r>
          </a:p>
          <a:p>
            <a:pPr>
              <a:buFont typeface="Wingdings" panose="05000000000000000000" pitchFamily="2" charset="2"/>
              <a:buChar char="§"/>
            </a:pPr>
            <a:r>
              <a:rPr lang="en-US" dirty="0"/>
              <a:t>Proposed Application </a:t>
            </a:r>
          </a:p>
          <a:p>
            <a:pPr marL="0" indent="0">
              <a:buNone/>
            </a:pPr>
            <a:endParaRPr lang="en-PK" dirty="0"/>
          </a:p>
        </p:txBody>
      </p:sp>
    </p:spTree>
    <p:extLst>
      <p:ext uri="{BB962C8B-B14F-4D97-AF65-F5344CB8AC3E}">
        <p14:creationId xmlns:p14="http://schemas.microsoft.com/office/powerpoint/2010/main" val="165912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900D-8364-4795-942C-4F2498090BDA}"/>
              </a:ext>
            </a:extLst>
          </p:cNvPr>
          <p:cNvSpPr>
            <a:spLocks noGrp="1"/>
          </p:cNvSpPr>
          <p:nvPr>
            <p:ph type="title"/>
          </p:nvPr>
        </p:nvSpPr>
        <p:spPr>
          <a:xfrm>
            <a:off x="1094630" y="0"/>
            <a:ext cx="10058400" cy="1450757"/>
          </a:xfrm>
        </p:spPr>
        <p:txBody>
          <a:bodyPr/>
          <a:lstStyle/>
          <a:p>
            <a:r>
              <a:rPr lang="en-US" b="1" dirty="0">
                <a:latin typeface="Times New Roman" panose="02020603050405020304" pitchFamily="18" charset="0"/>
                <a:cs typeface="Times New Roman" panose="02020603050405020304" pitchFamily="18" charset="0"/>
              </a:rPr>
              <a:t>Optimization</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716D7-3630-48C6-AE4F-F307842278F7}"/>
              </a:ext>
            </a:extLst>
          </p:cNvPr>
          <p:cNvSpPr>
            <a:spLocks noGrp="1"/>
          </p:cNvSpPr>
          <p:nvPr>
            <p:ph idx="1"/>
          </p:nvPr>
        </p:nvSpPr>
        <p:spPr>
          <a:xfrm>
            <a:off x="341905" y="1845734"/>
            <a:ext cx="11465781" cy="4476290"/>
          </a:xfrm>
        </p:spPr>
        <p:txBody>
          <a:bodyPr/>
          <a:lstStyle/>
          <a:p>
            <a:pPr>
              <a:buFont typeface="Wingdings" panose="05000000000000000000" pitchFamily="2" charset="2"/>
              <a:buChar char="§"/>
            </a:pPr>
            <a:r>
              <a:rPr lang="en-US" dirty="0"/>
              <a:t>mathematical optimization or mathematical programming is the selection of a best element (with regard to some criterion) from some set of available alternatives.</a:t>
            </a:r>
          </a:p>
          <a:p>
            <a:pPr>
              <a:buFont typeface="Wingdings" panose="05000000000000000000" pitchFamily="2" charset="2"/>
              <a:buChar char="§"/>
            </a:pPr>
            <a:r>
              <a:rPr lang="en-US" dirty="0"/>
              <a:t>Optimization is the process of finding the point that minimize or maximize a function. </a:t>
            </a:r>
          </a:p>
          <a:p>
            <a:pPr>
              <a:buFont typeface="Wingdings" panose="05000000000000000000" pitchFamily="2" charset="2"/>
              <a:buChar char="§"/>
            </a:pPr>
            <a:endParaRPr lang="en-US" dirty="0"/>
          </a:p>
          <a:p>
            <a:r>
              <a:rPr lang="en-US" dirty="0"/>
              <a:t/>
            </a:r>
            <a:br>
              <a:rPr lang="en-US" dirty="0"/>
            </a:br>
            <a:endParaRPr lang="en-PK" dirty="0"/>
          </a:p>
        </p:txBody>
      </p:sp>
      <p:pic>
        <p:nvPicPr>
          <p:cNvPr id="6" name="Picture 5" descr="hill-climbing">
            <a:extLst>
              <a:ext uri="{FF2B5EF4-FFF2-40B4-BE49-F238E27FC236}">
                <a16:creationId xmlns:a16="http://schemas.microsoft.com/office/drawing/2014/main" id="{1377A289-CAD1-43F6-938B-F0907E687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4055" y="3186056"/>
            <a:ext cx="5047045" cy="283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439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5143-6F41-4DD4-B117-70CE290CD7FB}"/>
              </a:ext>
            </a:extLst>
          </p:cNvPr>
          <p:cNvSpPr>
            <a:spLocks noGrp="1"/>
          </p:cNvSpPr>
          <p:nvPr>
            <p:ph type="title"/>
          </p:nvPr>
        </p:nvSpPr>
        <p:spPr>
          <a:xfrm>
            <a:off x="1398204" y="1008162"/>
            <a:ext cx="10058400" cy="1450757"/>
          </a:xfrm>
        </p:spPr>
        <p:txBody>
          <a:bodyPr/>
          <a:lstStyle/>
          <a:p>
            <a:r>
              <a:rPr lang="en-US" b="1" dirty="0">
                <a:latin typeface="Times New Roman" panose="02020603050405020304" pitchFamily="18" charset="0"/>
                <a:cs typeface="Times New Roman" panose="02020603050405020304" pitchFamily="18" charset="0"/>
              </a:rPr>
              <a:t>Global Optimization </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2E40BD-3A30-4868-B0D7-90624CD78C5B}"/>
              </a:ext>
            </a:extLst>
          </p:cNvPr>
          <p:cNvSpPr>
            <a:spLocks noGrp="1"/>
          </p:cNvSpPr>
          <p:nvPr>
            <p:ph idx="1"/>
          </p:nvPr>
        </p:nvSpPr>
        <p:spPr>
          <a:xfrm>
            <a:off x="411765" y="1832482"/>
            <a:ext cx="11568200" cy="4568318"/>
          </a:xfrm>
        </p:spPr>
        <p:txBody>
          <a:bodyPr/>
          <a:lstStyle/>
          <a:p>
            <a:pPr>
              <a:buFont typeface="Wingdings" panose="05000000000000000000" pitchFamily="2" charset="2"/>
              <a:buChar char="§"/>
            </a:pPr>
            <a:r>
              <a:rPr lang="en-US" dirty="0"/>
              <a:t>The objective of global optimization is to find the globally best solution of models, in the (possible or known) presence of multiple local optima. Formally, global optimization seeks global solutions of a constrained optimization model.</a:t>
            </a:r>
          </a:p>
          <a:p>
            <a:pPr>
              <a:buFont typeface="Wingdings" panose="05000000000000000000" pitchFamily="2" charset="2"/>
              <a:buChar char="§"/>
            </a:pPr>
            <a:endParaRPr lang="en-US" dirty="0"/>
          </a:p>
          <a:p>
            <a:pPr marL="0" indent="0">
              <a:buNone/>
            </a:pPr>
            <a:endParaRPr lang="en-PK" dirty="0"/>
          </a:p>
        </p:txBody>
      </p:sp>
      <p:pic>
        <p:nvPicPr>
          <p:cNvPr id="10" name="Picture 9">
            <a:extLst>
              <a:ext uri="{FF2B5EF4-FFF2-40B4-BE49-F238E27FC236}">
                <a16:creationId xmlns:a16="http://schemas.microsoft.com/office/drawing/2014/main" id="{C2CE0DE0-BC15-4968-B984-7D412ED07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3031" y="2505809"/>
            <a:ext cx="4874082" cy="3941881"/>
          </a:xfrm>
          <a:prstGeom prst="rect">
            <a:avLst/>
          </a:prstGeom>
        </p:spPr>
      </p:pic>
      <p:sp>
        <p:nvSpPr>
          <p:cNvPr id="12" name="Freeform 5">
            <a:extLst>
              <a:ext uri="{FF2B5EF4-FFF2-40B4-BE49-F238E27FC236}">
                <a16:creationId xmlns:a16="http://schemas.microsoft.com/office/drawing/2014/main" id="{168BA07C-5D2A-4E42-85E9-93C2F453FFBD}"/>
              </a:ext>
            </a:extLst>
          </p:cNvPr>
          <p:cNvSpPr>
            <a:spLocks/>
          </p:cNvSpPr>
          <p:nvPr/>
        </p:nvSpPr>
        <p:spPr bwMode="auto">
          <a:xfrm>
            <a:off x="1144204" y="3429000"/>
            <a:ext cx="3355975" cy="1047750"/>
          </a:xfrm>
          <a:custGeom>
            <a:avLst/>
            <a:gdLst>
              <a:gd name="T0" fmla="*/ 0 w 2114"/>
              <a:gd name="T1" fmla="*/ 1635582200 h 660"/>
              <a:gd name="T2" fmla="*/ 325100950 w 2114"/>
              <a:gd name="T3" fmla="*/ 1635582200 h 660"/>
              <a:gd name="T4" fmla="*/ 418345938 w 2114"/>
              <a:gd name="T5" fmla="*/ 1605340325 h 660"/>
              <a:gd name="T6" fmla="*/ 632558425 w 2114"/>
              <a:gd name="T7" fmla="*/ 1403727825 h 660"/>
              <a:gd name="T8" fmla="*/ 773687175 w 2114"/>
              <a:gd name="T9" fmla="*/ 1186992800 h 660"/>
              <a:gd name="T10" fmla="*/ 927417500 w 2114"/>
              <a:gd name="T11" fmla="*/ 1003022188 h 660"/>
              <a:gd name="T12" fmla="*/ 1035783425 w 2114"/>
              <a:gd name="T13" fmla="*/ 1265118438 h 660"/>
              <a:gd name="T14" fmla="*/ 1159271875 w 2114"/>
              <a:gd name="T15" fmla="*/ 1343244075 h 660"/>
              <a:gd name="T16" fmla="*/ 1376005313 w 2114"/>
              <a:gd name="T17" fmla="*/ 1234876563 h 660"/>
              <a:gd name="T18" fmla="*/ 1559975925 w 2114"/>
              <a:gd name="T19" fmla="*/ 909775613 h 660"/>
              <a:gd name="T20" fmla="*/ 1638101563 w 2114"/>
              <a:gd name="T21" fmla="*/ 924896550 h 660"/>
              <a:gd name="T22" fmla="*/ 1668343438 w 2114"/>
              <a:gd name="T23" fmla="*/ 1033264063 h 660"/>
              <a:gd name="T24" fmla="*/ 1761588425 w 2114"/>
              <a:gd name="T25" fmla="*/ 1204634688 h 660"/>
              <a:gd name="T26" fmla="*/ 1885076875 w 2114"/>
              <a:gd name="T27" fmla="*/ 1328123138 h 660"/>
              <a:gd name="T28" fmla="*/ 1945560625 w 2114"/>
              <a:gd name="T29" fmla="*/ 1249997500 h 660"/>
              <a:gd name="T30" fmla="*/ 1960681563 w 2114"/>
              <a:gd name="T31" fmla="*/ 1204634688 h 660"/>
              <a:gd name="T32" fmla="*/ 1993442800 w 2114"/>
              <a:gd name="T33" fmla="*/ 1171871863 h 660"/>
              <a:gd name="T34" fmla="*/ 2008563738 w 2114"/>
              <a:gd name="T35" fmla="*/ 1126509050 h 660"/>
              <a:gd name="T36" fmla="*/ 2038805613 w 2114"/>
              <a:gd name="T37" fmla="*/ 1081146238 h 660"/>
              <a:gd name="T38" fmla="*/ 2084168425 w 2114"/>
              <a:gd name="T39" fmla="*/ 940017488 h 660"/>
              <a:gd name="T40" fmla="*/ 2132052188 w 2114"/>
              <a:gd name="T41" fmla="*/ 801409688 h 660"/>
              <a:gd name="T42" fmla="*/ 2147173125 w 2114"/>
              <a:gd name="T43" fmla="*/ 662801888 h 660"/>
              <a:gd name="T44" fmla="*/ 2147483647 w 2114"/>
              <a:gd name="T45" fmla="*/ 415826575 h 660"/>
              <a:gd name="T46" fmla="*/ 2147483647 w 2114"/>
              <a:gd name="T47" fmla="*/ 0 h 660"/>
              <a:gd name="T48" fmla="*/ 2147483647 w 2114"/>
              <a:gd name="T49" fmla="*/ 90725625 h 660"/>
              <a:gd name="T50" fmla="*/ 2147483647 w 2114"/>
              <a:gd name="T51" fmla="*/ 138607800 h 660"/>
              <a:gd name="T52" fmla="*/ 2147483647 w 2114"/>
              <a:gd name="T53" fmla="*/ 183972200 h 660"/>
              <a:gd name="T54" fmla="*/ 2147483647 w 2114"/>
              <a:gd name="T55" fmla="*/ 554434375 h 660"/>
              <a:gd name="T56" fmla="*/ 2147483647 w 2114"/>
              <a:gd name="T57" fmla="*/ 1234876563 h 660"/>
              <a:gd name="T58" fmla="*/ 2147483647 w 2114"/>
              <a:gd name="T59" fmla="*/ 1512093750 h 660"/>
              <a:gd name="T60" fmla="*/ 2147483647 w 2114"/>
              <a:gd name="T61" fmla="*/ 1433969700 h 660"/>
              <a:gd name="T62" fmla="*/ 2147483647 w 2114"/>
              <a:gd name="T63" fmla="*/ 1388606888 h 660"/>
              <a:gd name="T64" fmla="*/ 2147483647 w 2114"/>
              <a:gd name="T65" fmla="*/ 1343244075 h 660"/>
              <a:gd name="T66" fmla="*/ 2147483647 w 2114"/>
              <a:gd name="T67" fmla="*/ 1111388113 h 660"/>
              <a:gd name="T68" fmla="*/ 2147483647 w 2114"/>
              <a:gd name="T69" fmla="*/ 1358365013 h 660"/>
              <a:gd name="T70" fmla="*/ 2147483647 w 2114"/>
              <a:gd name="T71" fmla="*/ 1481851875 h 660"/>
              <a:gd name="T72" fmla="*/ 2147483647 w 2114"/>
              <a:gd name="T73" fmla="*/ 1527214688 h 660"/>
              <a:gd name="T74" fmla="*/ 2147483647 w 2114"/>
              <a:gd name="T75" fmla="*/ 1403727825 h 660"/>
              <a:gd name="T76" fmla="*/ 2147483647 w 2114"/>
              <a:gd name="T77" fmla="*/ 1265118438 h 660"/>
              <a:gd name="T78" fmla="*/ 2147483647 w 2114"/>
              <a:gd name="T79" fmla="*/ 1156750925 h 660"/>
              <a:gd name="T80" fmla="*/ 2147483647 w 2114"/>
              <a:gd name="T81" fmla="*/ 1204634688 h 660"/>
              <a:gd name="T82" fmla="*/ 2147483647 w 2114"/>
              <a:gd name="T83" fmla="*/ 1295360313 h 660"/>
              <a:gd name="T84" fmla="*/ 2147483647 w 2114"/>
              <a:gd name="T85" fmla="*/ 1388606888 h 660"/>
              <a:gd name="T86" fmla="*/ 2147483647 w 2114"/>
              <a:gd name="T87" fmla="*/ 1575098450 h 660"/>
              <a:gd name="T88" fmla="*/ 2147483647 w 2114"/>
              <a:gd name="T89" fmla="*/ 1466730938 h 660"/>
              <a:gd name="T90" fmla="*/ 2147483647 w 2114"/>
              <a:gd name="T91" fmla="*/ 1328123138 h 660"/>
              <a:gd name="T92" fmla="*/ 2147483647 w 2114"/>
              <a:gd name="T93" fmla="*/ 1265118438 h 660"/>
              <a:gd name="T94" fmla="*/ 2147483647 w 2114"/>
              <a:gd name="T95" fmla="*/ 1358365013 h 660"/>
              <a:gd name="T96" fmla="*/ 2147483647 w 2114"/>
              <a:gd name="T97" fmla="*/ 1542335625 h 660"/>
              <a:gd name="T98" fmla="*/ 2147483647 w 2114"/>
              <a:gd name="T99" fmla="*/ 1527214688 h 660"/>
              <a:gd name="T100" fmla="*/ 2147483647 w 2114"/>
              <a:gd name="T101" fmla="*/ 1433969700 h 660"/>
              <a:gd name="T102" fmla="*/ 2147483647 w 2114"/>
              <a:gd name="T103" fmla="*/ 1063505938 h 660"/>
              <a:gd name="T104" fmla="*/ 2147483647 w 2114"/>
              <a:gd name="T105" fmla="*/ 1096267175 h 660"/>
              <a:gd name="T106" fmla="*/ 2147483647 w 2114"/>
              <a:gd name="T107" fmla="*/ 1111388113 h 660"/>
              <a:gd name="T108" fmla="*/ 2147483647 w 2114"/>
              <a:gd name="T109" fmla="*/ 1156750925 h 660"/>
              <a:gd name="T110" fmla="*/ 2147483647 w 2114"/>
              <a:gd name="T111" fmla="*/ 1186992800 h 660"/>
              <a:gd name="T112" fmla="*/ 2147483647 w 2114"/>
              <a:gd name="T113" fmla="*/ 1418848763 h 660"/>
              <a:gd name="T114" fmla="*/ 2147483647 w 2114"/>
              <a:gd name="T115" fmla="*/ 1512093750 h 660"/>
              <a:gd name="T116" fmla="*/ 2147483647 w 2114"/>
              <a:gd name="T117" fmla="*/ 1527214688 h 660"/>
              <a:gd name="T118" fmla="*/ 2147483647 w 2114"/>
              <a:gd name="T119" fmla="*/ 1605340325 h 66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14"/>
              <a:gd name="T181" fmla="*/ 0 h 660"/>
              <a:gd name="T182" fmla="*/ 2114 w 2114"/>
              <a:gd name="T183" fmla="*/ 660 h 66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14" h="660">
                <a:moveTo>
                  <a:pt x="0" y="649"/>
                </a:moveTo>
                <a:cubicBezTo>
                  <a:pt x="55" y="660"/>
                  <a:pt x="44" y="660"/>
                  <a:pt x="129" y="649"/>
                </a:cubicBezTo>
                <a:cubicBezTo>
                  <a:pt x="142" y="647"/>
                  <a:pt x="166" y="637"/>
                  <a:pt x="166" y="637"/>
                </a:cubicBezTo>
                <a:cubicBezTo>
                  <a:pt x="200" y="614"/>
                  <a:pt x="218" y="579"/>
                  <a:pt x="251" y="557"/>
                </a:cubicBezTo>
                <a:cubicBezTo>
                  <a:pt x="270" y="530"/>
                  <a:pt x="284" y="494"/>
                  <a:pt x="307" y="471"/>
                </a:cubicBezTo>
                <a:cubicBezTo>
                  <a:pt x="317" y="441"/>
                  <a:pt x="338" y="407"/>
                  <a:pt x="368" y="398"/>
                </a:cubicBezTo>
                <a:cubicBezTo>
                  <a:pt x="410" y="412"/>
                  <a:pt x="394" y="468"/>
                  <a:pt x="411" y="502"/>
                </a:cubicBezTo>
                <a:cubicBezTo>
                  <a:pt x="422" y="525"/>
                  <a:pt x="438" y="526"/>
                  <a:pt x="460" y="533"/>
                </a:cubicBezTo>
                <a:cubicBezTo>
                  <a:pt x="523" y="524"/>
                  <a:pt x="506" y="527"/>
                  <a:pt x="546" y="490"/>
                </a:cubicBezTo>
                <a:cubicBezTo>
                  <a:pt x="561" y="445"/>
                  <a:pt x="567" y="378"/>
                  <a:pt x="619" y="361"/>
                </a:cubicBezTo>
                <a:cubicBezTo>
                  <a:pt x="629" y="363"/>
                  <a:pt x="641" y="361"/>
                  <a:pt x="650" y="367"/>
                </a:cubicBezTo>
                <a:cubicBezTo>
                  <a:pt x="662" y="375"/>
                  <a:pt x="658" y="396"/>
                  <a:pt x="662" y="410"/>
                </a:cubicBezTo>
                <a:cubicBezTo>
                  <a:pt x="669" y="434"/>
                  <a:pt x="682" y="461"/>
                  <a:pt x="699" y="478"/>
                </a:cubicBezTo>
                <a:cubicBezTo>
                  <a:pt x="716" y="528"/>
                  <a:pt x="702" y="510"/>
                  <a:pt x="748" y="527"/>
                </a:cubicBezTo>
                <a:cubicBezTo>
                  <a:pt x="763" y="480"/>
                  <a:pt x="741" y="534"/>
                  <a:pt x="772" y="496"/>
                </a:cubicBezTo>
                <a:cubicBezTo>
                  <a:pt x="776" y="491"/>
                  <a:pt x="775" y="483"/>
                  <a:pt x="778" y="478"/>
                </a:cubicBezTo>
                <a:cubicBezTo>
                  <a:pt x="781" y="473"/>
                  <a:pt x="787" y="469"/>
                  <a:pt x="791" y="465"/>
                </a:cubicBezTo>
                <a:cubicBezTo>
                  <a:pt x="793" y="459"/>
                  <a:pt x="794" y="453"/>
                  <a:pt x="797" y="447"/>
                </a:cubicBezTo>
                <a:cubicBezTo>
                  <a:pt x="800" y="441"/>
                  <a:pt x="806" y="436"/>
                  <a:pt x="809" y="429"/>
                </a:cubicBezTo>
                <a:cubicBezTo>
                  <a:pt x="824" y="394"/>
                  <a:pt x="816" y="400"/>
                  <a:pt x="827" y="373"/>
                </a:cubicBezTo>
                <a:cubicBezTo>
                  <a:pt x="834" y="355"/>
                  <a:pt x="846" y="318"/>
                  <a:pt x="846" y="318"/>
                </a:cubicBezTo>
                <a:cubicBezTo>
                  <a:pt x="848" y="300"/>
                  <a:pt x="851" y="281"/>
                  <a:pt x="852" y="263"/>
                </a:cubicBezTo>
                <a:cubicBezTo>
                  <a:pt x="855" y="230"/>
                  <a:pt x="855" y="198"/>
                  <a:pt x="858" y="165"/>
                </a:cubicBezTo>
                <a:cubicBezTo>
                  <a:pt x="861" y="121"/>
                  <a:pt x="882" y="16"/>
                  <a:pt x="932" y="0"/>
                </a:cubicBezTo>
                <a:cubicBezTo>
                  <a:pt x="936" y="12"/>
                  <a:pt x="940" y="24"/>
                  <a:pt x="944" y="36"/>
                </a:cubicBezTo>
                <a:cubicBezTo>
                  <a:pt x="946" y="42"/>
                  <a:pt x="948" y="49"/>
                  <a:pt x="950" y="55"/>
                </a:cubicBezTo>
                <a:cubicBezTo>
                  <a:pt x="952" y="61"/>
                  <a:pt x="956" y="73"/>
                  <a:pt x="956" y="73"/>
                </a:cubicBezTo>
                <a:cubicBezTo>
                  <a:pt x="963" y="124"/>
                  <a:pt x="970" y="177"/>
                  <a:pt x="999" y="220"/>
                </a:cubicBezTo>
                <a:cubicBezTo>
                  <a:pt x="1026" y="307"/>
                  <a:pt x="1023" y="402"/>
                  <a:pt x="1048" y="490"/>
                </a:cubicBezTo>
                <a:cubicBezTo>
                  <a:pt x="1060" y="534"/>
                  <a:pt x="1057" y="573"/>
                  <a:pt x="1097" y="600"/>
                </a:cubicBezTo>
                <a:cubicBezTo>
                  <a:pt x="1104" y="589"/>
                  <a:pt x="1115" y="580"/>
                  <a:pt x="1122" y="569"/>
                </a:cubicBezTo>
                <a:cubicBezTo>
                  <a:pt x="1125" y="564"/>
                  <a:pt x="1125" y="557"/>
                  <a:pt x="1128" y="551"/>
                </a:cubicBezTo>
                <a:cubicBezTo>
                  <a:pt x="1131" y="545"/>
                  <a:pt x="1136" y="539"/>
                  <a:pt x="1140" y="533"/>
                </a:cubicBezTo>
                <a:cubicBezTo>
                  <a:pt x="1151" y="500"/>
                  <a:pt x="1157" y="469"/>
                  <a:pt x="1177" y="441"/>
                </a:cubicBezTo>
                <a:cubicBezTo>
                  <a:pt x="1223" y="456"/>
                  <a:pt x="1207" y="491"/>
                  <a:pt x="1213" y="539"/>
                </a:cubicBezTo>
                <a:cubicBezTo>
                  <a:pt x="1217" y="566"/>
                  <a:pt x="1229" y="574"/>
                  <a:pt x="1250" y="588"/>
                </a:cubicBezTo>
                <a:cubicBezTo>
                  <a:pt x="1265" y="611"/>
                  <a:pt x="1273" y="615"/>
                  <a:pt x="1299" y="606"/>
                </a:cubicBezTo>
                <a:cubicBezTo>
                  <a:pt x="1313" y="585"/>
                  <a:pt x="1315" y="571"/>
                  <a:pt x="1336" y="557"/>
                </a:cubicBezTo>
                <a:cubicBezTo>
                  <a:pt x="1342" y="539"/>
                  <a:pt x="1348" y="520"/>
                  <a:pt x="1354" y="502"/>
                </a:cubicBezTo>
                <a:cubicBezTo>
                  <a:pt x="1358" y="488"/>
                  <a:pt x="1367" y="459"/>
                  <a:pt x="1367" y="459"/>
                </a:cubicBezTo>
                <a:cubicBezTo>
                  <a:pt x="1422" y="473"/>
                  <a:pt x="1400" y="465"/>
                  <a:pt x="1434" y="478"/>
                </a:cubicBezTo>
                <a:cubicBezTo>
                  <a:pt x="1442" y="490"/>
                  <a:pt x="1451" y="502"/>
                  <a:pt x="1459" y="514"/>
                </a:cubicBezTo>
                <a:cubicBezTo>
                  <a:pt x="1466" y="524"/>
                  <a:pt x="1463" y="539"/>
                  <a:pt x="1465" y="551"/>
                </a:cubicBezTo>
                <a:cubicBezTo>
                  <a:pt x="1470" y="579"/>
                  <a:pt x="1476" y="604"/>
                  <a:pt x="1495" y="625"/>
                </a:cubicBezTo>
                <a:cubicBezTo>
                  <a:pt x="1539" y="609"/>
                  <a:pt x="1527" y="610"/>
                  <a:pt x="1557" y="582"/>
                </a:cubicBezTo>
                <a:cubicBezTo>
                  <a:pt x="1564" y="559"/>
                  <a:pt x="1574" y="542"/>
                  <a:pt x="1593" y="527"/>
                </a:cubicBezTo>
                <a:cubicBezTo>
                  <a:pt x="1605" y="518"/>
                  <a:pt x="1630" y="502"/>
                  <a:pt x="1630" y="502"/>
                </a:cubicBezTo>
                <a:cubicBezTo>
                  <a:pt x="1693" y="511"/>
                  <a:pt x="1661" y="505"/>
                  <a:pt x="1698" y="539"/>
                </a:cubicBezTo>
                <a:cubicBezTo>
                  <a:pt x="1716" y="595"/>
                  <a:pt x="1705" y="600"/>
                  <a:pt x="1765" y="612"/>
                </a:cubicBezTo>
                <a:cubicBezTo>
                  <a:pt x="1775" y="610"/>
                  <a:pt x="1789" y="613"/>
                  <a:pt x="1796" y="606"/>
                </a:cubicBezTo>
                <a:cubicBezTo>
                  <a:pt x="1805" y="597"/>
                  <a:pt x="1804" y="581"/>
                  <a:pt x="1808" y="569"/>
                </a:cubicBezTo>
                <a:cubicBezTo>
                  <a:pt x="1823" y="524"/>
                  <a:pt x="1825" y="442"/>
                  <a:pt x="1875" y="422"/>
                </a:cubicBezTo>
                <a:cubicBezTo>
                  <a:pt x="1879" y="426"/>
                  <a:pt x="1882" y="432"/>
                  <a:pt x="1887" y="435"/>
                </a:cubicBezTo>
                <a:cubicBezTo>
                  <a:pt x="1893" y="438"/>
                  <a:pt x="1901" y="436"/>
                  <a:pt x="1906" y="441"/>
                </a:cubicBezTo>
                <a:cubicBezTo>
                  <a:pt x="1911" y="445"/>
                  <a:pt x="1908" y="454"/>
                  <a:pt x="1912" y="459"/>
                </a:cubicBezTo>
                <a:cubicBezTo>
                  <a:pt x="1917" y="465"/>
                  <a:pt x="1924" y="467"/>
                  <a:pt x="1930" y="471"/>
                </a:cubicBezTo>
                <a:cubicBezTo>
                  <a:pt x="1941" y="501"/>
                  <a:pt x="1955" y="537"/>
                  <a:pt x="1973" y="563"/>
                </a:cubicBezTo>
                <a:cubicBezTo>
                  <a:pt x="1974" y="566"/>
                  <a:pt x="1983" y="598"/>
                  <a:pt x="1986" y="600"/>
                </a:cubicBezTo>
                <a:cubicBezTo>
                  <a:pt x="1991" y="604"/>
                  <a:pt x="1998" y="603"/>
                  <a:pt x="2004" y="606"/>
                </a:cubicBezTo>
                <a:cubicBezTo>
                  <a:pt x="2040" y="624"/>
                  <a:pt x="2072" y="637"/>
                  <a:pt x="2114" y="637"/>
                </a:cubicBezTo>
              </a:path>
            </a:pathLst>
          </a:custGeom>
          <a:noFill/>
          <a:ln w="28575" cap="flat"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TextBox 6">
            <a:extLst>
              <a:ext uri="{FF2B5EF4-FFF2-40B4-BE49-F238E27FC236}">
                <a16:creationId xmlns:a16="http://schemas.microsoft.com/office/drawing/2014/main" id="{CEFE4EE5-6840-41B9-8C9B-448BB1681B0B}"/>
              </a:ext>
            </a:extLst>
          </p:cNvPr>
          <p:cNvSpPr txBox="1"/>
          <p:nvPr/>
        </p:nvSpPr>
        <p:spPr>
          <a:xfrm>
            <a:off x="1721835" y="4682609"/>
            <a:ext cx="159639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global Maxima</a:t>
            </a:r>
          </a:p>
        </p:txBody>
      </p:sp>
    </p:spTree>
    <p:extLst>
      <p:ext uri="{BB962C8B-B14F-4D97-AF65-F5344CB8AC3E}">
        <p14:creationId xmlns:p14="http://schemas.microsoft.com/office/powerpoint/2010/main" val="2422498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5CAF-B1B5-4384-8F4F-2757740FEED9}"/>
              </a:ext>
            </a:extLst>
          </p:cNvPr>
          <p:cNvSpPr>
            <a:spLocks noGrp="1"/>
          </p:cNvSpPr>
          <p:nvPr>
            <p:ph type="title"/>
          </p:nvPr>
        </p:nvSpPr>
        <p:spPr>
          <a:xfrm>
            <a:off x="1320800" y="878314"/>
            <a:ext cx="10058400" cy="1450757"/>
          </a:xfrm>
        </p:spPr>
        <p:txBody>
          <a:bodyPr/>
          <a:lstStyle/>
          <a:p>
            <a:r>
              <a:rPr lang="en-US" b="1" dirty="0">
                <a:latin typeface="Times New Roman" panose="02020603050405020304" pitchFamily="18" charset="0"/>
                <a:cs typeface="Times New Roman" panose="02020603050405020304" pitchFamily="18" charset="0"/>
              </a:rPr>
              <a:t>What are Heuristics?</a:t>
            </a:r>
            <a:endParaRPr lang="en-PK" dirty="0"/>
          </a:p>
        </p:txBody>
      </p:sp>
      <p:sp>
        <p:nvSpPr>
          <p:cNvPr id="3" name="Content Placeholder 2">
            <a:extLst>
              <a:ext uri="{FF2B5EF4-FFF2-40B4-BE49-F238E27FC236}">
                <a16:creationId xmlns:a16="http://schemas.microsoft.com/office/drawing/2014/main" id="{DA2E3C18-2551-4D36-BBC9-6728A862CB08}"/>
              </a:ext>
            </a:extLst>
          </p:cNvPr>
          <p:cNvSpPr>
            <a:spLocks noGrp="1"/>
          </p:cNvSpPr>
          <p:nvPr>
            <p:ph idx="1"/>
          </p:nvPr>
        </p:nvSpPr>
        <p:spPr>
          <a:xfrm>
            <a:off x="400215" y="1737360"/>
            <a:ext cx="11516275" cy="4131734"/>
          </a:xfrm>
        </p:spPr>
        <p:txBody>
          <a:bodyPr>
            <a:normAutofit/>
          </a:bodyPr>
          <a:lstStyle/>
          <a:p>
            <a:pPr lvl="1"/>
            <a:endParaRPr lang="en-US" dirty="0" smtClean="0"/>
          </a:p>
          <a:p>
            <a:pPr lvl="1"/>
            <a:endParaRPr lang="en-US" dirty="0"/>
          </a:p>
          <a:p>
            <a:pPr lvl="1"/>
            <a:r>
              <a:rPr lang="en-US" dirty="0" smtClean="0"/>
              <a:t>A </a:t>
            </a:r>
            <a:r>
              <a:rPr lang="en-US" dirty="0"/>
              <a:t>heuristic is designed to provide better computational performance as compared to conventional optimization techniques, at the expense of lower accuracy.</a:t>
            </a:r>
          </a:p>
          <a:p>
            <a:pPr lvl="1"/>
            <a:r>
              <a:rPr lang="en-US" dirty="0"/>
              <a:t>Heuristic (from Greek </a:t>
            </a:r>
            <a:r>
              <a:rPr lang="el-GR" dirty="0"/>
              <a:t>εὑρίσκω "</a:t>
            </a:r>
            <a:r>
              <a:rPr lang="en-US" dirty="0"/>
              <a:t>I find, discover") is a technique designed for solving a</a:t>
            </a:r>
          </a:p>
          <a:p>
            <a:pPr marL="292608" lvl="1" indent="0">
              <a:buNone/>
            </a:pPr>
            <a:r>
              <a:rPr lang="en-US" dirty="0"/>
              <a:t>  problem more quickly, or for finding an approximate solution when classic methods.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14606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D3925-DFC0-4A6E-AF98-2E6FC324437E}"/>
              </a:ext>
            </a:extLst>
          </p:cNvPr>
          <p:cNvSpPr>
            <a:spLocks noGrp="1"/>
          </p:cNvSpPr>
          <p:nvPr>
            <p:ph type="title"/>
          </p:nvPr>
        </p:nvSpPr>
        <p:spPr>
          <a:xfrm>
            <a:off x="1333500" y="838200"/>
            <a:ext cx="10058400" cy="1450757"/>
          </a:xfrm>
        </p:spPr>
        <p:txBody>
          <a:bodyPr/>
          <a:lstStyle/>
          <a:p>
            <a:r>
              <a:rPr lang="en-US" b="1" dirty="0">
                <a:latin typeface="Times New Roman" panose="02020603050405020304" pitchFamily="18" charset="0"/>
                <a:cs typeface="Times New Roman" panose="02020603050405020304" pitchFamily="18" charset="0"/>
              </a:rPr>
              <a:t>What are Meta-Heuristics?</a:t>
            </a:r>
            <a:endParaRPr lang="en-PK" dirty="0"/>
          </a:p>
        </p:txBody>
      </p:sp>
      <p:sp>
        <p:nvSpPr>
          <p:cNvPr id="3" name="Content Placeholder 2">
            <a:extLst>
              <a:ext uri="{FF2B5EF4-FFF2-40B4-BE49-F238E27FC236}">
                <a16:creationId xmlns:a16="http://schemas.microsoft.com/office/drawing/2014/main" id="{BC21A4A9-B831-4F87-83A1-6D32A539063B}"/>
              </a:ext>
            </a:extLst>
          </p:cNvPr>
          <p:cNvSpPr>
            <a:spLocks noGrp="1"/>
          </p:cNvSpPr>
          <p:nvPr>
            <p:ph idx="1"/>
          </p:nvPr>
        </p:nvSpPr>
        <p:spPr>
          <a:xfrm>
            <a:off x="371061" y="1845734"/>
            <a:ext cx="10784619" cy="4023360"/>
          </a:xfrm>
        </p:spPr>
        <p:txBody>
          <a:bodyPr>
            <a:normAutofit/>
          </a:bodyPr>
          <a:lstStyle/>
          <a:p>
            <a:pPr>
              <a:buFont typeface="Wingdings" panose="05000000000000000000" pitchFamily="2" charset="2"/>
              <a:buChar char="§"/>
            </a:pPr>
            <a:r>
              <a:rPr lang="en-US" dirty="0"/>
              <a:t> Metaheuristic is a higher-level procedure or heuristic designed to get a sufficiently good</a:t>
            </a:r>
          </a:p>
          <a:p>
            <a:r>
              <a:rPr lang="en-US" dirty="0"/>
              <a:t>solution to an optimization problem, especially with incomplete or imperfect</a:t>
            </a:r>
          </a:p>
          <a:p>
            <a:r>
              <a:rPr lang="en-US" dirty="0"/>
              <a:t>information or limited computation capacity.</a:t>
            </a:r>
          </a:p>
          <a:p>
            <a:pPr marL="0" indent="0">
              <a:buNone/>
            </a:pPr>
            <a:r>
              <a:rPr lang="en-US" dirty="0"/>
              <a:t>  Examples : </a:t>
            </a:r>
          </a:p>
          <a:p>
            <a:pPr>
              <a:buFont typeface="Wingdings" panose="05000000000000000000" pitchFamily="2" charset="2"/>
              <a:buChar char="§"/>
            </a:pPr>
            <a:r>
              <a:rPr lang="en-US" dirty="0"/>
              <a:t> Genetic Algorithm</a:t>
            </a:r>
          </a:p>
          <a:p>
            <a:pPr>
              <a:buFont typeface="Wingdings" panose="05000000000000000000" pitchFamily="2" charset="2"/>
              <a:buChar char="§"/>
            </a:pPr>
            <a:r>
              <a:rPr lang="en-US" dirty="0"/>
              <a:t>Simulating Annealing </a:t>
            </a:r>
          </a:p>
          <a:p>
            <a:pPr>
              <a:buFont typeface="Wingdings" panose="05000000000000000000" pitchFamily="2" charset="2"/>
              <a:buChar char="§"/>
            </a:pPr>
            <a:r>
              <a:rPr lang="en-US" dirty="0"/>
              <a:t>Particle Swarm Optimization</a:t>
            </a:r>
            <a:br>
              <a:rPr lang="en-US" dirty="0"/>
            </a:br>
            <a:r>
              <a:rPr lang="en-US" dirty="0"/>
              <a:t>  </a:t>
            </a:r>
          </a:p>
        </p:txBody>
      </p:sp>
    </p:spTree>
    <p:extLst>
      <p:ext uri="{BB962C8B-B14F-4D97-AF65-F5344CB8AC3E}">
        <p14:creationId xmlns:p14="http://schemas.microsoft.com/office/powerpoint/2010/main" val="57097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EC19C-88F3-45BA-93DF-10A612295E1A}"/>
              </a:ext>
            </a:extLst>
          </p:cNvPr>
          <p:cNvSpPr>
            <a:spLocks noGrp="1"/>
          </p:cNvSpPr>
          <p:nvPr>
            <p:ph type="title"/>
          </p:nvPr>
        </p:nvSpPr>
        <p:spPr>
          <a:xfrm>
            <a:off x="1127760" y="0"/>
            <a:ext cx="9936480" cy="2081916"/>
          </a:xfrm>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Difference Between Heuristics and</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Metaheuristics.</a:t>
            </a:r>
            <a:br>
              <a:rPr lang="en-US" b="1" dirty="0">
                <a:latin typeface="Times New Roman" panose="02020603050405020304" pitchFamily="18" charset="0"/>
                <a:cs typeface="Times New Roman" panose="02020603050405020304" pitchFamily="18" charset="0"/>
              </a:rPr>
            </a:b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F469B9-0256-4C02-9C5C-FBF2C90E6E48}"/>
              </a:ext>
            </a:extLst>
          </p:cNvPr>
          <p:cNvSpPr>
            <a:spLocks noGrp="1"/>
          </p:cNvSpPr>
          <p:nvPr>
            <p:ph idx="1"/>
          </p:nvPr>
        </p:nvSpPr>
        <p:spPr>
          <a:xfrm>
            <a:off x="1" y="1845734"/>
            <a:ext cx="11155680" cy="4023360"/>
          </a:xfrm>
        </p:spPr>
        <p:txBody>
          <a:bodyPr/>
          <a:lstStyle/>
          <a:p>
            <a:pPr marL="578358" lvl="1" indent="-285750">
              <a:buFont typeface="Wingdings" panose="05000000000000000000" pitchFamily="2" charset="2"/>
              <a:buChar char="§"/>
            </a:pPr>
            <a:r>
              <a:rPr lang="en-US" sz="2000" dirty="0"/>
              <a:t>Heuristics are problem depend and the performance varies whereas meta heuristics are </a:t>
            </a:r>
          </a:p>
          <a:p>
            <a:pPr marL="292608" lvl="1" indent="0">
              <a:buNone/>
            </a:pPr>
            <a:r>
              <a:rPr lang="en-US" sz="2000" dirty="0"/>
              <a:t>     problem independent.</a:t>
            </a:r>
          </a:p>
          <a:p>
            <a:pPr marL="578358" lvl="1" indent="-285750">
              <a:buFont typeface="Wingdings" panose="05000000000000000000" pitchFamily="2" charset="2"/>
              <a:buChar char="§"/>
            </a:pPr>
            <a:r>
              <a:rPr lang="en-US" sz="2000" dirty="0"/>
              <a:t>The most important difference between a heuristic and a meta-heuristic is that heuristics get stuck in local optima, while meta-heuristics have mechanism to avoid that.</a:t>
            </a:r>
          </a:p>
          <a:p>
            <a:r>
              <a:rPr lang="en-US" dirty="0"/>
              <a:t>         As examples of this mechanisms, among others, we have:</a:t>
            </a:r>
          </a:p>
          <a:p>
            <a:r>
              <a:rPr lang="en-US" dirty="0"/>
              <a:t>          Mutation (in Genetic Algorithm);</a:t>
            </a:r>
          </a:p>
          <a:p>
            <a:pPr marL="578358" lvl="1" indent="-285750">
              <a:buFont typeface="Wingdings" panose="05000000000000000000" pitchFamily="2" charset="2"/>
              <a:buChar char="§"/>
            </a:pPr>
            <a:endParaRPr lang="en-US" b="1" dirty="0"/>
          </a:p>
        </p:txBody>
      </p:sp>
    </p:spTree>
    <p:extLst>
      <p:ext uri="{BB962C8B-B14F-4D97-AF65-F5344CB8AC3E}">
        <p14:creationId xmlns:p14="http://schemas.microsoft.com/office/powerpoint/2010/main" val="2702003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669E-D057-425F-AEFB-4DDCCC38125B}"/>
              </a:ext>
            </a:extLst>
          </p:cNvPr>
          <p:cNvSpPr>
            <a:spLocks noGrp="1"/>
          </p:cNvSpPr>
          <p:nvPr>
            <p:ph type="title"/>
          </p:nvPr>
        </p:nvSpPr>
        <p:spPr>
          <a:xfrm>
            <a:off x="1097279" y="0"/>
            <a:ext cx="10058400" cy="1450757"/>
          </a:xfrm>
        </p:spPr>
        <p:txBody>
          <a:bodyPr/>
          <a:lstStyle/>
          <a:p>
            <a:r>
              <a:rPr lang="en-US" b="1" dirty="0">
                <a:latin typeface="Times New Roman" panose="02020603050405020304" pitchFamily="18" charset="0"/>
                <a:cs typeface="Times New Roman" panose="02020603050405020304" pitchFamily="18" charset="0"/>
              </a:rPr>
              <a:t>Real World Inspired Algorithms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632B84-8CD5-493E-A3F1-827ECE71B43A}"/>
              </a:ext>
            </a:extLst>
          </p:cNvPr>
          <p:cNvSpPr>
            <a:spLocks noGrp="1"/>
          </p:cNvSpPr>
          <p:nvPr>
            <p:ph idx="1"/>
          </p:nvPr>
        </p:nvSpPr>
        <p:spPr>
          <a:xfrm>
            <a:off x="543338" y="1845734"/>
            <a:ext cx="10612341" cy="4023360"/>
          </a:xfrm>
        </p:spPr>
        <p:txBody>
          <a:bodyPr numCol="2">
            <a:noAutofit/>
          </a:bodyPr>
          <a:lstStyle/>
          <a:p>
            <a:pPr>
              <a:buFont typeface="Wingdings" panose="05000000000000000000" pitchFamily="2" charset="2"/>
              <a:buChar char="§"/>
            </a:pPr>
            <a:r>
              <a:rPr lang="en-US" dirty="0"/>
              <a:t>Human social Behavior</a:t>
            </a:r>
          </a:p>
          <a:p>
            <a:pPr>
              <a:buFont typeface="Wingdings" panose="05000000000000000000" pitchFamily="2" charset="2"/>
              <a:buChar char="§"/>
            </a:pPr>
            <a:r>
              <a:rPr lang="en-US" dirty="0"/>
              <a:t>Teacher-learning Algorithm</a:t>
            </a:r>
          </a:p>
          <a:p>
            <a:pPr>
              <a:buFont typeface="Wingdings" panose="05000000000000000000" pitchFamily="2" charset="2"/>
              <a:buChar char="§"/>
            </a:pPr>
            <a:r>
              <a:rPr lang="en-US" dirty="0"/>
              <a:t>Swarm Based</a:t>
            </a:r>
          </a:p>
          <a:p>
            <a:pPr>
              <a:buFont typeface="Wingdings" panose="05000000000000000000" pitchFamily="2" charset="2"/>
              <a:buChar char="§"/>
            </a:pPr>
            <a:r>
              <a:rPr lang="en-US" dirty="0"/>
              <a:t>Grey Wolf Optimization</a:t>
            </a:r>
          </a:p>
          <a:p>
            <a:pPr>
              <a:buFont typeface="Wingdings" panose="05000000000000000000" pitchFamily="2" charset="2"/>
              <a:buChar char="§"/>
            </a:pPr>
            <a:r>
              <a:rPr lang="en-US" dirty="0"/>
              <a:t>Evolutionary Algorithms</a:t>
            </a:r>
          </a:p>
          <a:p>
            <a:pPr>
              <a:buFont typeface="Wingdings" panose="05000000000000000000" pitchFamily="2" charset="2"/>
              <a:buChar char="§"/>
            </a:pPr>
            <a:r>
              <a:rPr lang="en-US" dirty="0"/>
              <a:t>Genetic Algorithm</a:t>
            </a:r>
            <a:endParaRPr lang="en-PK" dirty="0"/>
          </a:p>
        </p:txBody>
      </p:sp>
    </p:spTree>
    <p:extLst>
      <p:ext uri="{BB962C8B-B14F-4D97-AF65-F5344CB8AC3E}">
        <p14:creationId xmlns:p14="http://schemas.microsoft.com/office/powerpoint/2010/main" val="40052935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56</TotalTime>
  <Words>655</Words>
  <Application>Microsoft Office PowerPoint</Application>
  <PresentationFormat>Widescreen</PresentationFormat>
  <Paragraphs>115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Courier New</vt:lpstr>
      <vt:lpstr>Gill Sans MT</vt:lpstr>
      <vt:lpstr>Times New Roman</vt:lpstr>
      <vt:lpstr>Wingdings</vt:lpstr>
      <vt:lpstr>Gallery</vt:lpstr>
      <vt:lpstr>PowerPoint Presentation</vt:lpstr>
      <vt:lpstr>Group Members </vt:lpstr>
      <vt:lpstr>Global Optimization Using Meta Heuristics</vt:lpstr>
      <vt:lpstr>Optimization</vt:lpstr>
      <vt:lpstr>Global Optimization </vt:lpstr>
      <vt:lpstr>What are Heuristics?</vt:lpstr>
      <vt:lpstr>What are Meta-Heuristics?</vt:lpstr>
      <vt:lpstr>                                                                                                                                                                                                                   Difference Between Heuristics and Metaheuristics. </vt:lpstr>
      <vt:lpstr>Real World Inspired Algorithms</vt:lpstr>
      <vt:lpstr>Grey Wolf Optimization</vt:lpstr>
      <vt:lpstr>Genetic Algorithm</vt:lpstr>
      <vt:lpstr>Particle Swarm Optimization</vt:lpstr>
      <vt:lpstr>Literature review</vt:lpstr>
      <vt:lpstr>Gravitational Search Algorithm </vt:lpstr>
      <vt:lpstr>Soccer League Algorithm  </vt:lpstr>
      <vt:lpstr>Social Evolution Algorithm </vt:lpstr>
      <vt:lpstr>Teaching Learning Algorithm </vt:lpstr>
      <vt:lpstr>Our Inspiration: War Tactics</vt:lpstr>
      <vt:lpstr>Benchmark Functions</vt:lpstr>
      <vt:lpstr>Benchmark Functions</vt:lpstr>
      <vt:lpstr>Benchmark Functions</vt:lpstr>
      <vt:lpstr>Benchmark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7</cp:revision>
  <dcterms:created xsi:type="dcterms:W3CDTF">2019-04-16T07:07:15Z</dcterms:created>
  <dcterms:modified xsi:type="dcterms:W3CDTF">2019-04-16T08:03:31Z</dcterms:modified>
</cp:coreProperties>
</file>