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0"/>
  </p:notesMasterIdLst>
  <p:sldIdLst>
    <p:sldId id="256" r:id="rId2"/>
    <p:sldId id="257" r:id="rId3"/>
    <p:sldId id="258" r:id="rId4"/>
    <p:sldId id="259" r:id="rId5"/>
    <p:sldId id="260" r:id="rId6"/>
    <p:sldId id="334" r:id="rId7"/>
    <p:sldId id="266" r:id="rId8"/>
    <p:sldId id="262" r:id="rId9"/>
    <p:sldId id="263" r:id="rId10"/>
    <p:sldId id="264" r:id="rId11"/>
    <p:sldId id="265" r:id="rId12"/>
    <p:sldId id="288" r:id="rId13"/>
    <p:sldId id="293" r:id="rId14"/>
    <p:sldId id="292" r:id="rId15"/>
    <p:sldId id="294" r:id="rId16"/>
    <p:sldId id="335" r:id="rId17"/>
    <p:sldId id="336" r:id="rId18"/>
    <p:sldId id="337" r:id="rId19"/>
    <p:sldId id="295" r:id="rId20"/>
    <p:sldId id="296" r:id="rId21"/>
    <p:sldId id="297" r:id="rId22"/>
    <p:sldId id="298" r:id="rId23"/>
    <p:sldId id="344" r:id="rId24"/>
    <p:sldId id="354" r:id="rId25"/>
    <p:sldId id="345" r:id="rId26"/>
    <p:sldId id="346" r:id="rId27"/>
    <p:sldId id="347" r:id="rId28"/>
    <p:sldId id="348" r:id="rId29"/>
    <p:sldId id="349" r:id="rId30"/>
    <p:sldId id="350" r:id="rId31"/>
    <p:sldId id="351" r:id="rId32"/>
    <p:sldId id="352" r:id="rId33"/>
    <p:sldId id="353" r:id="rId34"/>
    <p:sldId id="355" r:id="rId35"/>
    <p:sldId id="356" r:id="rId36"/>
    <p:sldId id="368" r:id="rId37"/>
    <p:sldId id="369" r:id="rId38"/>
    <p:sldId id="370" r:id="rId39"/>
    <p:sldId id="357" r:id="rId40"/>
    <p:sldId id="358" r:id="rId41"/>
    <p:sldId id="359" r:id="rId42"/>
    <p:sldId id="363" r:id="rId43"/>
    <p:sldId id="374" r:id="rId44"/>
    <p:sldId id="364" r:id="rId45"/>
    <p:sldId id="366" r:id="rId46"/>
    <p:sldId id="367" r:id="rId47"/>
    <p:sldId id="360" r:id="rId48"/>
    <p:sldId id="361" r:id="rId49"/>
    <p:sldId id="300" r:id="rId50"/>
    <p:sldId id="301" r:id="rId51"/>
    <p:sldId id="302" r:id="rId52"/>
    <p:sldId id="303" r:id="rId53"/>
    <p:sldId id="309" r:id="rId54"/>
    <p:sldId id="371" r:id="rId55"/>
    <p:sldId id="372" r:id="rId56"/>
    <p:sldId id="373" r:id="rId57"/>
    <p:sldId id="281" r:id="rId58"/>
    <p:sldId id="26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36" autoAdjust="0"/>
  </p:normalViewPr>
  <p:slideViewPr>
    <p:cSldViewPr snapToGrid="0" snapToObjects="1">
      <p:cViewPr>
        <p:scale>
          <a:sx n="90" d="100"/>
          <a:sy n="90" d="100"/>
        </p:scale>
        <p:origin x="-8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FB44A-E84A-BF43-B116-CE39CFEAF804}" type="datetimeFigureOut">
              <a:rPr lang="en-US" smtClean="0"/>
              <a:t>5/26/11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A7988-216D-9F42-B8AB-1DB2C7C25FA8}" type="slidenum">
              <a:rPr lang="en-US" smtClean="0"/>
              <a:t>‹#›</a:t>
            </a:fld>
            <a:endParaRPr lang="en-US"/>
          </a:p>
        </p:txBody>
      </p:sp>
    </p:spTree>
    <p:extLst>
      <p:ext uri="{BB962C8B-B14F-4D97-AF65-F5344CB8AC3E}">
        <p14:creationId xmlns:p14="http://schemas.microsoft.com/office/powerpoint/2010/main" val="555809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4" Type="http://schemas.openxmlformats.org/officeDocument/2006/relationships/hyperlink" Target="http://en.wikipedia.org/wiki/Algorithm" TargetMode="External"/><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7988-216D-9F42-B8AB-1DB2C7C25FA8}" type="slidenum">
              <a:rPr lang="en-US" smtClean="0"/>
              <a:t>2</a:t>
            </a:fld>
            <a:endParaRPr lang="en-US"/>
          </a:p>
        </p:txBody>
      </p:sp>
    </p:spTree>
    <p:extLst>
      <p:ext uri="{BB962C8B-B14F-4D97-AF65-F5344CB8AC3E}">
        <p14:creationId xmlns:p14="http://schemas.microsoft.com/office/powerpoint/2010/main" val="1623989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701CB-F8EB-164F-A766-E4E101CC7CBF}" type="slidenum">
              <a:rPr lang="en-US"/>
              <a:pPr/>
              <a:t>37</a:t>
            </a:fld>
            <a:endParaRPr lang="en-US"/>
          </a:p>
        </p:txBody>
      </p:sp>
      <p:sp>
        <p:nvSpPr>
          <p:cNvPr id="282626" name="Rectangle 2"/>
          <p:cNvSpPr>
            <a:spLocks noGrp="1" noRot="1" noChangeAspect="1" noChangeArrowheads="1" noTextEdit="1"/>
          </p:cNvSpPr>
          <p:nvPr>
            <p:ph type="sldImg"/>
          </p:nvPr>
        </p:nvSpPr>
        <p:spPr>
          <a:xfrm>
            <a:off x="1144588" y="685800"/>
            <a:ext cx="4572000" cy="3429000"/>
          </a:xfrm>
          <a:ln/>
          <a:extLst>
            <a:ext uri="{FAA26D3D-D897-4be2-8F04-BA451C77F1D7}">
              <ma14:placeholderFlag xmlns:ma14="http://schemas.microsoft.com/office/mac/drawingml/2011/main" val="1"/>
            </a:ext>
          </a:extLst>
        </p:spPr>
      </p:sp>
      <p:sp>
        <p:nvSpPr>
          <p:cNvPr id="282627" name="Rectangle 3"/>
          <p:cNvSpPr>
            <a:spLocks noGrp="1" noChangeArrowheads="1"/>
          </p:cNvSpPr>
          <p:nvPr>
            <p:ph type="body" idx="1"/>
          </p:nvPr>
        </p:nvSpPr>
        <p:spPr/>
        <p:txBody>
          <a:bodyPr lIns="91226" tIns="45613" rIns="91226" bIns="45613"/>
          <a:lstStyle/>
          <a:p>
            <a:r>
              <a:rPr lang="en-US"/>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smtClean="0">
                <a:solidFill>
                  <a:schemeClr val="tx1"/>
                </a:solidFill>
                <a:latin typeface="+mn-lt"/>
                <a:ea typeface="+mn-ea"/>
                <a:cs typeface="+mn-cs"/>
              </a:rPr>
              <a:t>Speedup is defined by the following formula: </a:t>
            </a:r>
            <a:r>
              <a:rPr lang="en-US" sz="1200" b="0" u="none" kern="1200" dirty="0" err="1" smtClean="0">
                <a:solidFill>
                  <a:schemeClr val="tx1"/>
                </a:solidFill>
                <a:latin typeface="+mn-lt"/>
                <a:ea typeface="+mn-ea"/>
                <a:cs typeface="+mn-cs"/>
              </a:rPr>
              <a:t>S_p</a:t>
            </a:r>
            <a:r>
              <a:rPr lang="en-US" sz="1200" b="0" u="none" kern="1200" dirty="0" smtClean="0">
                <a:solidFill>
                  <a:schemeClr val="tx1"/>
                </a:solidFill>
                <a:latin typeface="+mn-lt"/>
                <a:ea typeface="+mn-ea"/>
                <a:cs typeface="+mn-cs"/>
              </a:rPr>
              <a:t> = T_1/</a:t>
            </a:r>
            <a:r>
              <a:rPr lang="en-US" sz="1200" b="0" u="none" kern="1200" dirty="0" err="1" smtClean="0">
                <a:solidFill>
                  <a:schemeClr val="tx1"/>
                </a:solidFill>
                <a:latin typeface="+mn-lt"/>
                <a:ea typeface="+mn-ea"/>
                <a:cs typeface="+mn-cs"/>
              </a:rPr>
              <a:t>T_p</a:t>
            </a:r>
            <a:endParaRPr lang="en-US" sz="1200" b="0" u="none" kern="1200" dirty="0" smtClean="0">
              <a:solidFill>
                <a:schemeClr val="tx1"/>
              </a:solidFill>
              <a:latin typeface="+mn-lt"/>
              <a:ea typeface="+mn-ea"/>
              <a:cs typeface="+mn-cs"/>
            </a:endParaRP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where:</a:t>
            </a:r>
          </a:p>
          <a:p>
            <a:r>
              <a:rPr lang="en-US" sz="1200" b="0" i="1" u="none" kern="1200" dirty="0" smtClean="0">
                <a:solidFill>
                  <a:schemeClr val="tx1"/>
                </a:solidFill>
                <a:latin typeface="+mn-lt"/>
                <a:ea typeface="+mn-ea"/>
                <a:cs typeface="+mn-cs"/>
              </a:rPr>
              <a:t>p</a:t>
            </a:r>
            <a:r>
              <a:rPr lang="en-US" sz="1200" b="0" i="0" u="none" kern="1200" dirty="0" smtClean="0">
                <a:solidFill>
                  <a:schemeClr val="tx1"/>
                </a:solidFill>
                <a:latin typeface="+mn-lt"/>
                <a:ea typeface="+mn-ea"/>
                <a:cs typeface="+mn-cs"/>
              </a:rPr>
              <a:t> is the number of processors</a:t>
            </a:r>
            <a:endParaRPr lang="en-US" sz="1200" b="0" i="0" u="none" kern="1200" dirty="0" smtClean="0">
              <a:solidFill>
                <a:schemeClr val="tx1"/>
              </a:solidFill>
              <a:latin typeface="+mn-lt"/>
              <a:ea typeface="+mn-ea"/>
              <a:cs typeface="+mn-cs"/>
              <a:hlinkClick r:id="rId3"/>
            </a:endParaRPr>
          </a:p>
          <a:p>
            <a:r>
              <a:rPr lang="en-US" sz="1200" b="0" i="1" u="none" kern="1200" dirty="0" smtClean="0">
                <a:solidFill>
                  <a:schemeClr val="tx1"/>
                </a:solidFill>
                <a:latin typeface="+mn-lt"/>
                <a:ea typeface="+mn-ea"/>
                <a:cs typeface="+mn-cs"/>
              </a:rPr>
              <a:t>T</a:t>
            </a:r>
            <a:r>
              <a:rPr lang="en-US" sz="1200" b="0" i="0" u="none" kern="1200" baseline="-25000" dirty="0" smtClean="0">
                <a:solidFill>
                  <a:schemeClr val="tx1"/>
                </a:solidFill>
                <a:latin typeface="+mn-lt"/>
                <a:ea typeface="+mn-ea"/>
                <a:cs typeface="+mn-cs"/>
              </a:rPr>
              <a:t>1</a:t>
            </a:r>
            <a:r>
              <a:rPr lang="en-US" sz="1200" b="0" i="0" u="none" kern="1200" baseline="0" dirty="0" smtClean="0">
                <a:solidFill>
                  <a:schemeClr val="tx1"/>
                </a:solidFill>
                <a:latin typeface="+mn-lt"/>
                <a:ea typeface="+mn-ea"/>
                <a:cs typeface="+mn-cs"/>
              </a:rPr>
              <a:t> is the execution time of the sequential algorithm</a:t>
            </a:r>
            <a:endParaRPr lang="en-US" sz="1200" b="0" i="0" u="none" kern="1200" baseline="0" dirty="0" smtClean="0">
              <a:solidFill>
                <a:schemeClr val="tx1"/>
              </a:solidFill>
              <a:latin typeface="+mn-lt"/>
              <a:ea typeface="+mn-ea"/>
              <a:cs typeface="+mn-cs"/>
              <a:hlinkClick r:id="rId4"/>
            </a:endParaRPr>
          </a:p>
          <a:p>
            <a:r>
              <a:rPr lang="en-US" sz="1200" b="0" i="1" u="none" kern="1200" baseline="0" dirty="0" err="1" smtClean="0">
                <a:solidFill>
                  <a:schemeClr val="tx1"/>
                </a:solidFill>
                <a:latin typeface="+mn-lt"/>
                <a:ea typeface="+mn-ea"/>
                <a:cs typeface="+mn-cs"/>
              </a:rPr>
              <a:t>Tp</a:t>
            </a:r>
            <a:r>
              <a:rPr lang="en-US" sz="1200" b="0" i="0" u="none" kern="1200" baseline="0" dirty="0" smtClean="0">
                <a:solidFill>
                  <a:schemeClr val="tx1"/>
                </a:solidFill>
                <a:latin typeface="+mn-lt"/>
                <a:ea typeface="+mn-ea"/>
                <a:cs typeface="+mn-cs"/>
              </a:rPr>
              <a:t> is the execution time of the parallel algorithm with p processors. </a:t>
            </a:r>
            <a:endParaRPr lang="en-US" sz="1200" b="0" i="0" u="none" kern="1200" baseline="0" dirty="0" smtClean="0">
              <a:solidFill>
                <a:schemeClr val="tx1"/>
              </a:solidFill>
              <a:latin typeface="+mn-lt"/>
              <a:ea typeface="+mn-ea"/>
              <a:cs typeface="+mn-cs"/>
              <a:hlinkClick r:id="rId3"/>
            </a:endParaRPr>
          </a:p>
          <a:p>
            <a:r>
              <a:rPr lang="en-US" sz="1200" b="0" i="0" u="none" kern="1200" baseline="0" dirty="0" smtClean="0">
                <a:solidFill>
                  <a:schemeClr val="tx1"/>
                </a:solidFill>
                <a:latin typeface="+mn-lt"/>
                <a:ea typeface="+mn-ea"/>
                <a:cs typeface="+mn-cs"/>
              </a:rPr>
              <a:t>Linear speedup or ideal speedup is obtained when </a:t>
            </a:r>
            <a:r>
              <a:rPr lang="en-US" sz="1200" b="0" i="0" u="none" kern="1200" baseline="0" dirty="0" err="1" smtClean="0">
                <a:solidFill>
                  <a:schemeClr val="tx1"/>
                </a:solidFill>
                <a:latin typeface="+mn-lt"/>
                <a:ea typeface="+mn-ea"/>
                <a:cs typeface="+mn-cs"/>
              </a:rPr>
              <a:t>S_p</a:t>
            </a:r>
            <a:r>
              <a:rPr lang="en-US" sz="1200" b="0" i="0" u="none" kern="1200" baseline="0" dirty="0" smtClean="0">
                <a:solidFill>
                  <a:schemeClr val="tx1"/>
                </a:solidFill>
                <a:latin typeface="+mn-lt"/>
                <a:ea typeface="+mn-ea"/>
                <a:cs typeface="+mn-cs"/>
              </a:rPr>
              <a:t> = p</a:t>
            </a:r>
          </a:p>
          <a:p>
            <a:r>
              <a:rPr lang="en-US" sz="1200" b="0" i="0" u="none" kern="1200" baseline="0" dirty="0" smtClean="0">
                <a:solidFill>
                  <a:schemeClr val="tx1"/>
                </a:solidFill>
                <a:latin typeface="+mn-lt"/>
                <a:ea typeface="+mn-ea"/>
                <a:cs typeface="+mn-cs"/>
              </a:rPr>
              <a:t>When running an algorithm with linear speedup, doubling the number of processors doubles the speed. As this is ideal, it is considered very good scalability</a:t>
            </a:r>
            <a:endParaRPr lang="en-US" b="0" u="none" dirty="0"/>
          </a:p>
        </p:txBody>
      </p:sp>
      <p:sp>
        <p:nvSpPr>
          <p:cNvPr id="4" name="Slide Number Placeholder 3"/>
          <p:cNvSpPr>
            <a:spLocks noGrp="1"/>
          </p:cNvSpPr>
          <p:nvPr>
            <p:ph type="sldNum" sz="quarter" idx="10"/>
          </p:nvPr>
        </p:nvSpPr>
        <p:spPr/>
        <p:txBody>
          <a:bodyPr/>
          <a:lstStyle/>
          <a:p>
            <a:fld id="{A2AA7988-216D-9F42-B8AB-1DB2C7C25FA8}" type="slidenum">
              <a:rPr lang="en-US" smtClean="0"/>
              <a:t>40</a:t>
            </a:fld>
            <a:endParaRPr lang="en-US"/>
          </a:p>
        </p:txBody>
      </p:sp>
    </p:spTree>
    <p:extLst>
      <p:ext uri="{BB962C8B-B14F-4D97-AF65-F5344CB8AC3E}">
        <p14:creationId xmlns:p14="http://schemas.microsoft.com/office/powerpoint/2010/main" val="147890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5FAAD-EDDE-5D4A-B5B6-2E0A748933F3}" type="slidenum">
              <a:rPr lang="en-US"/>
              <a:pPr/>
              <a:t>42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2035" name="Rectangle 3"/>
          <p:cNvSpPr>
            <a:spLocks noGrp="1" noChangeArrowheads="1"/>
          </p:cNvSpPr>
          <p:nvPr>
            <p:ph type="body" idx="1"/>
          </p:nvPr>
        </p:nvSpPr>
        <p:spPr/>
        <p:txBody>
          <a:bodyPr/>
          <a:lstStyle/>
          <a:p>
            <a:r>
              <a:rPr lang="en-US"/>
              <a:t>Same program counter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5FAAD-EDDE-5D4A-B5B6-2E0A748933F3}" type="slidenum">
              <a:rPr lang="en-US"/>
              <a:pPr/>
              <a:t>43</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2035" name="Rectangle 3"/>
          <p:cNvSpPr>
            <a:spLocks noGrp="1" noChangeArrowheads="1"/>
          </p:cNvSpPr>
          <p:nvPr>
            <p:ph type="body" idx="1"/>
          </p:nvPr>
        </p:nvSpPr>
        <p:spPr/>
        <p:txBody>
          <a:bodyPr/>
          <a:lstStyle/>
          <a:p>
            <a:r>
              <a:rPr lang="en-US"/>
              <a:t>Same program counter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6B310-1396-B643-9358-C6265F59D56D}" type="slidenum">
              <a:rPr lang="en-US"/>
              <a:pPr/>
              <a:t>44</a:t>
            </a:fld>
            <a:endParaRPr lang="en-US"/>
          </a:p>
        </p:txBody>
      </p:sp>
      <p:sp>
        <p:nvSpPr>
          <p:cNvPr id="174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4083" name="Rectangle 3"/>
          <p:cNvSpPr>
            <a:spLocks noGrp="1" noChangeArrowheads="1"/>
          </p:cNvSpPr>
          <p:nvPr>
            <p:ph type="body" idx="1"/>
          </p:nvPr>
        </p:nvSpPr>
        <p:spPr/>
        <p:txBody>
          <a:bodyPr/>
          <a:lstStyle/>
          <a:p>
            <a:r>
              <a:rPr lang="en-US"/>
              <a:t>We handle only integer constraints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7767F-7D50-0D48-A0C8-F025788285FD}" type="slidenum">
              <a:rPr lang="en-US"/>
              <a:pPr/>
              <a:t>45</a:t>
            </a:fld>
            <a:endParaRPr lang="en-US"/>
          </a:p>
        </p:txBody>
      </p:sp>
      <p:sp>
        <p:nvSpPr>
          <p:cNvPr id="178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F8B02-95D9-B04C-A649-53E096F3A0E8}" type="slidenum">
              <a:rPr lang="en-US"/>
              <a:pPr/>
              <a:t>46</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147" name="Rectangle 3"/>
          <p:cNvSpPr>
            <a:spLocks noGrp="1" noChangeArrowheads="1"/>
          </p:cNvSpPr>
          <p:nvPr>
            <p:ph type="body" idx="1"/>
          </p:nvPr>
        </p:nvSpPr>
        <p:spPr>
          <a:xfrm>
            <a:off x="912813" y="4343400"/>
            <a:ext cx="5032375" cy="4114800"/>
          </a:xfrm>
        </p:spPr>
        <p:txBody>
          <a:bodyPr/>
          <a:lstStyle/>
          <a:p>
            <a:r>
              <a:rPr lang="en-US"/>
              <a:t>From the list example that I showed before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Given two versions of a program, Vi and </a:t>
            </a:r>
            <a:r>
              <a:rPr lang="en-US" sz="1200" kern="1200" dirty="0" err="1" smtClean="0">
                <a:solidFill>
                  <a:schemeClr val="tx1"/>
                </a:solidFill>
                <a:latin typeface="+mn-lt"/>
                <a:ea typeface="+mn-ea"/>
                <a:cs typeface="+mn-cs"/>
              </a:rPr>
              <a:t>Vj</a:t>
            </a:r>
            <a:r>
              <a:rPr lang="en-US" sz="1200" kern="1200" dirty="0" smtClean="0">
                <a:solidFill>
                  <a:schemeClr val="tx1"/>
                </a:solidFill>
                <a:latin typeface="+mn-lt"/>
                <a:ea typeface="+mn-ea"/>
                <a:cs typeface="+mn-cs"/>
              </a:rPr>
              <a:t>, DSE first uses a light-weight static analysis technique, e.g., source file or AST diff, to identify common code sequences, i.e., sections of code which are unchanged between program versions. The goal of this step is to reduce analysis cost by inferring common program behaviors using inexpensive analyses whenever it is possible to do so. The code sequence information computed by the static analysis is then used in the second step to guide extended symbolic execution on each version of the program. Extended symbolic execution uses this information to perform precise symbolic execution on the changed code sequences and uses abstract summaries to represent the common code sequences in lieu of precise symbolic execution. The symbolic summaries computed by this step are then compared for equivalence in the third step. If the summaries are not equivalent, DSE characterizes the behavioral differences between the versions, denoted as ∆s. The results of DSE can be used as a source of change information by a broad range of software evolution tasks as indicated in the Figure. </a:t>
            </a:r>
            <a:endParaRPr lang="en-US" dirty="0"/>
          </a:p>
        </p:txBody>
      </p:sp>
      <p:sp>
        <p:nvSpPr>
          <p:cNvPr id="4" name="Slide Number Placeholder 3"/>
          <p:cNvSpPr>
            <a:spLocks noGrp="1"/>
          </p:cNvSpPr>
          <p:nvPr>
            <p:ph type="sldNum" sz="quarter" idx="10"/>
          </p:nvPr>
        </p:nvSpPr>
        <p:spPr/>
        <p:txBody>
          <a:bodyPr/>
          <a:lstStyle/>
          <a:p>
            <a:fld id="{A2AA7988-216D-9F42-B8AB-1DB2C7C25FA8}" type="slidenum">
              <a:rPr lang="en-US" smtClean="0"/>
              <a:t>53</a:t>
            </a:fld>
            <a:endParaRPr lang="en-US"/>
          </a:p>
        </p:txBody>
      </p:sp>
    </p:spTree>
    <p:extLst>
      <p:ext uri="{BB962C8B-B14F-4D97-AF65-F5344CB8AC3E}">
        <p14:creationId xmlns:p14="http://schemas.microsoft.com/office/powerpoint/2010/main" val="427883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CC534-75CC-B34C-8243-48F6965AD63C}" type="slidenum">
              <a:rPr lang="en-US"/>
              <a:pPr/>
              <a:t>55</a:t>
            </a:fld>
            <a:endParaRPr lang="en-US"/>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5891" name="Rectangle 3"/>
          <p:cNvSpPr>
            <a:spLocks noGrp="1" noChangeArrowheads="1"/>
          </p:cNvSpPr>
          <p:nvPr>
            <p:ph type="body" idx="1"/>
          </p:nvPr>
        </p:nvSpPr>
        <p:spPr>
          <a:xfrm>
            <a:off x="913361" y="4343400"/>
            <a:ext cx="5031278" cy="4114800"/>
          </a:xfrm>
        </p:spPr>
        <p:txBody>
          <a:bodyPr/>
          <a:lstStyle/>
          <a:p>
            <a:r>
              <a:rPr lang="en-US"/>
              <a:t>Say we use omega library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7A3AE-65BE-0E44-BCBB-7B61EA71ACBF}" type="slidenum">
              <a:rPr lang="en-US"/>
              <a:pPr/>
              <a:t>56</a:t>
            </a:fld>
            <a:endParaRPr lang="en-US"/>
          </a:p>
        </p:txBody>
      </p:sp>
      <p:sp>
        <p:nvSpPr>
          <p:cNvPr id="114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4691" name="Rectangle 3"/>
          <p:cNvSpPr>
            <a:spLocks noGrp="1" noChangeArrowheads="1"/>
          </p:cNvSpPr>
          <p:nvPr>
            <p:ph type="body" idx="1"/>
          </p:nvPr>
        </p:nvSpPr>
        <p:spPr>
          <a:xfrm>
            <a:off x="912813" y="4343400"/>
            <a:ext cx="5032375" cy="4114800"/>
          </a:xfrm>
        </p:spPr>
        <p:txBody>
          <a:bodyPr/>
          <a:lstStyle/>
          <a:p>
            <a:r>
              <a:rPr lang="en-US"/>
              <a:t>Say we use Omega lib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7A3AE-65BE-0E44-BCBB-7B61EA71ACBF}" type="slidenum">
              <a:rPr lang="en-US"/>
              <a:pPr/>
              <a:t>3</a:t>
            </a:fld>
            <a:endParaRPr lang="en-US"/>
          </a:p>
        </p:txBody>
      </p:sp>
      <p:sp>
        <p:nvSpPr>
          <p:cNvPr id="114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4691" name="Rectangle 3"/>
          <p:cNvSpPr>
            <a:spLocks noGrp="1" noChangeArrowheads="1"/>
          </p:cNvSpPr>
          <p:nvPr>
            <p:ph type="body" idx="1"/>
          </p:nvPr>
        </p:nvSpPr>
        <p:spPr>
          <a:xfrm>
            <a:off x="912813" y="4343400"/>
            <a:ext cx="5032375" cy="4114800"/>
          </a:xfrm>
        </p:spPr>
        <p:txBody>
          <a:bodyPr/>
          <a:lstStyle/>
          <a:p>
            <a:r>
              <a:rPr lang="en-US"/>
              <a:t>Say we use Omega lib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5BB39-B577-4147-B08A-A38841409247}" type="slidenum">
              <a:rPr lang="en-US"/>
              <a:pPr/>
              <a:t>4</a:t>
            </a:fld>
            <a:endParaRPr lang="en-US"/>
          </a:p>
        </p:txBody>
      </p:sp>
      <p:sp>
        <p:nvSpPr>
          <p:cNvPr id="16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1795" name="Rectangle 3"/>
          <p:cNvSpPr>
            <a:spLocks noGrp="1" noChangeArrowheads="1"/>
          </p:cNvSpPr>
          <p:nvPr>
            <p:ph type="body" idx="1"/>
          </p:nvPr>
        </p:nvSpPr>
        <p:spPr>
          <a:xfrm>
            <a:off x="913361" y="4343400"/>
            <a:ext cx="5031278"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83FB9-76AA-0647-8E71-992F1C3C5D18}" type="slidenum">
              <a:rPr lang="en-US"/>
              <a:pPr/>
              <a:t>5</a:t>
            </a:fld>
            <a:endParaRPr lang="en-US"/>
          </a:p>
        </p:txBody>
      </p:sp>
      <p:sp>
        <p:nvSpPr>
          <p:cNvPr id="163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3843" name="Rectangle 3"/>
          <p:cNvSpPr>
            <a:spLocks noGrp="1" noChangeArrowheads="1"/>
          </p:cNvSpPr>
          <p:nvPr>
            <p:ph type="body" idx="1"/>
          </p:nvPr>
        </p:nvSpPr>
        <p:spPr>
          <a:xfrm>
            <a:off x="913361" y="4343400"/>
            <a:ext cx="5031278" cy="4114800"/>
          </a:xfrm>
        </p:spPr>
        <p:txBody>
          <a:bodyPr/>
          <a:lstStyle/>
          <a:p>
            <a:r>
              <a:rPr lang="en-US"/>
              <a:t>Say what PC represents: precondition for the inputs to follow a particular path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CC534-75CC-B34C-8243-48F6965AD63C}" type="slidenum">
              <a:rPr lang="en-US"/>
              <a:pPr/>
              <a:t>12</a:t>
            </a:fld>
            <a:endParaRPr lang="en-US"/>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5891" name="Rectangle 3"/>
          <p:cNvSpPr>
            <a:spLocks noGrp="1" noChangeArrowheads="1"/>
          </p:cNvSpPr>
          <p:nvPr>
            <p:ph type="body" idx="1"/>
          </p:nvPr>
        </p:nvSpPr>
        <p:spPr>
          <a:xfrm>
            <a:off x="913361" y="4343400"/>
            <a:ext cx="5031278" cy="4114800"/>
          </a:xfrm>
        </p:spPr>
        <p:txBody>
          <a:bodyPr/>
          <a:lstStyle/>
          <a:p>
            <a:r>
              <a:rPr lang="en-US"/>
              <a:t>Say we use omega library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CORAL</a:t>
            </a:r>
            <a:r>
              <a:rPr lang="en-US" baseline="0" dirty="0" smtClean="0"/>
              <a:t> is a meta-heuristic solver.  By that I mean it uses fitness functions to guide the search for solutions.  I will elaborate on that in a bit.</a:t>
            </a:r>
          </a:p>
          <a:p>
            <a:endParaRPr lang="en-US" baseline="0" dirty="0" smtClean="0"/>
          </a:p>
          <a:p>
            <a:r>
              <a:rPr lang="en-US" baseline="0" dirty="0" smtClean="0"/>
              <a:t>Coral also uses some optimizations to improve the search.  For example, it </a:t>
            </a:r>
          </a:p>
        </p:txBody>
      </p:sp>
      <p:sp>
        <p:nvSpPr>
          <p:cNvPr id="4" name="Slide Number Placeholder 3"/>
          <p:cNvSpPr>
            <a:spLocks noGrp="1"/>
          </p:cNvSpPr>
          <p:nvPr>
            <p:ph type="sldNum" sz="quarter" idx="10"/>
          </p:nvPr>
        </p:nvSpPr>
        <p:spPr/>
        <p:txBody>
          <a:bodyPr/>
          <a:lstStyle/>
          <a:p>
            <a:pPr>
              <a:defRPr/>
            </a:pPr>
            <a:fld id="{D5A5171B-B637-4E70-BC0E-818B01728B3C}" type="slidenum">
              <a:rPr lang="pt-BR" smtClean="0"/>
              <a:pPr>
                <a:defRPr/>
              </a:pPr>
              <a:t>18</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87560D-233F-CD4A-A030-DDEB9DBC32E1}" type="slidenum">
              <a:rPr lang="en-US"/>
              <a:pPr/>
              <a:t>21</a:t>
            </a:fld>
            <a:endParaRPr lang="en-US"/>
          </a:p>
        </p:txBody>
      </p:sp>
      <p:sp>
        <p:nvSpPr>
          <p:cNvPr id="292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2867" name="Rectangle 3"/>
          <p:cNvSpPr>
            <a:spLocks noGrp="1" noChangeArrowheads="1"/>
          </p:cNvSpPr>
          <p:nvPr>
            <p:ph type="body" idx="1"/>
          </p:nvPr>
        </p:nvSpPr>
        <p:spPr/>
        <p:txBody>
          <a:bodyPr/>
          <a:lstStyle/>
          <a:p>
            <a:r>
              <a:rPr lang="en-US"/>
              <a:t>To say: we can also generate outputs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61ABA-E91A-E942-BA90-523C5C4B4E78}" type="slidenum">
              <a:rPr lang="en-US"/>
              <a:pPr/>
              <a:t>22</a:t>
            </a:fld>
            <a:endParaRPr lang="en-US"/>
          </a:p>
        </p:txBody>
      </p:sp>
      <p:sp>
        <p:nvSpPr>
          <p:cNvPr id="283650" name="Rectangle 2"/>
          <p:cNvSpPr>
            <a:spLocks noGrp="1" noRot="1" noChangeAspect="1" noChangeArrowheads="1" noTextEdit="1"/>
          </p:cNvSpPr>
          <p:nvPr>
            <p:ph type="sldImg"/>
          </p:nvPr>
        </p:nvSpPr>
        <p:spPr>
          <a:xfrm>
            <a:off x="1146175" y="685800"/>
            <a:ext cx="4572000" cy="3429000"/>
          </a:xfrm>
          <a:ln/>
          <a:extLst>
            <a:ext uri="{FAA26D3D-D897-4be2-8F04-BA451C77F1D7}">
              <ma14:placeholderFlag xmlns:ma14="http://schemas.microsoft.com/office/mac/drawingml/2011/main" val="1"/>
            </a:ext>
          </a:extLst>
        </p:spPr>
      </p:sp>
      <p:sp>
        <p:nvSpPr>
          <p:cNvPr id="283651" name="Rectangle 3"/>
          <p:cNvSpPr>
            <a:spLocks noGrp="1" noChangeArrowheads="1"/>
          </p:cNvSpPr>
          <p:nvPr>
            <p:ph type="body" idx="1"/>
          </p:nvPr>
        </p:nvSpPr>
        <p:spPr>
          <a:xfrm>
            <a:off x="913361" y="4344966"/>
            <a:ext cx="5031278" cy="4113234"/>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hash can not be analyzed with our constraint solver</a:t>
            </a:r>
          </a:p>
          <a:p>
            <a:endParaRPr lang="en-US" dirty="0" smtClean="0"/>
          </a:p>
          <a:p>
            <a:r>
              <a:rPr lang="en-US" dirty="0" smtClean="0"/>
              <a:t>EXE:</a:t>
            </a:r>
            <a:r>
              <a:rPr lang="en-US" baseline="0" dirty="0" smtClean="0"/>
              <a:t> </a:t>
            </a:r>
            <a:r>
              <a:rPr lang="en-US" baseline="0" dirty="0" err="1" smtClean="0"/>
              <a:t>stmt</a:t>
            </a:r>
            <a:r>
              <a:rPr lang="en-US" baseline="0" dirty="0" smtClean="0"/>
              <a:t> S3 not covered</a:t>
            </a:r>
          </a:p>
          <a:p>
            <a:r>
              <a:rPr lang="en-US" baseline="0" dirty="0" smtClean="0"/>
              <a:t>DART: all statements covered, path S0, S4 not covered</a:t>
            </a:r>
          </a:p>
          <a:p>
            <a:r>
              <a:rPr lang="en-US" baseline="0" dirty="0" smtClean="0"/>
              <a:t>Mixed concrete-symbolic solving: covers all paths</a:t>
            </a:r>
          </a:p>
          <a:p>
            <a:r>
              <a:rPr lang="en-US" baseline="0" dirty="0" smtClean="0"/>
              <a:t>Replace 6 with 7: DART and mixed c-s solving will miss S0, S3</a:t>
            </a:r>
          </a:p>
          <a:p>
            <a:endParaRPr lang="en-US" baseline="0" dirty="0" smtClean="0"/>
          </a:p>
          <a:p>
            <a:r>
              <a:rPr lang="en-US" baseline="0" dirty="0" smtClean="0"/>
              <a:t>PC to reach S0 is X&gt;0 /\ y==hash(X)</a:t>
            </a:r>
          </a:p>
          <a:p>
            <a:r>
              <a:rPr lang="en-US" baseline="0" dirty="0" smtClean="0"/>
              <a:t>DART starts with a random value for x and y</a:t>
            </a:r>
          </a:p>
          <a:p>
            <a:r>
              <a:rPr lang="en-US" baseline="0" dirty="0" smtClean="0"/>
              <a:t>If x satisfies X&gt;0 it fixes it and then picks a value for y such that it is equal to hash(x)</a:t>
            </a:r>
          </a:p>
          <a:p>
            <a:endParaRPr lang="en-US" baseline="0" dirty="0" smtClean="0"/>
          </a:p>
          <a:p>
            <a:r>
              <a:rPr lang="en-US" baseline="0" dirty="0" smtClean="0"/>
              <a:t>EXE: solve the simple part and then keep that value</a:t>
            </a:r>
          </a:p>
          <a:p>
            <a:endParaRPr lang="en-US" baseline="0" dirty="0" smtClean="0"/>
          </a:p>
          <a:p>
            <a:r>
              <a:rPr lang="en-US" baseline="0" dirty="0" smtClean="0"/>
              <a:t>Divergence: predicted path is different from the one taken</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AA7988-216D-9F42-B8AB-1DB2C7C25FA8}" type="slidenum">
              <a:rPr lang="en-US" smtClean="0"/>
              <a:t>34</a:t>
            </a:fld>
            <a:endParaRPr lang="en-US"/>
          </a:p>
        </p:txBody>
      </p:sp>
    </p:spTree>
    <p:extLst>
      <p:ext uri="{BB962C8B-B14F-4D97-AF65-F5344CB8AC3E}">
        <p14:creationId xmlns:p14="http://schemas.microsoft.com/office/powerpoint/2010/main" val="103518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28A74-9D3E-644A-AD43-34B82954CC33}" type="datetimeFigureOut">
              <a:rPr lang="en-US" smtClean="0"/>
              <a:t>5/26/11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5C980-D6F7-0A41-A789-8D87444F43ED}"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28A74-9D3E-644A-AD43-34B82954CC33}" type="datetimeFigureOut">
              <a:rPr lang="en-US" smtClean="0"/>
              <a:t>5/26/11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1028A74-9D3E-644A-AD43-34B82954CC33}" type="datetimeFigureOut">
              <a:rPr lang="en-US" smtClean="0"/>
              <a:t>5/26/11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028A74-9D3E-644A-AD43-34B82954CC33}" type="datetimeFigureOut">
              <a:rPr lang="en-US" smtClean="0"/>
              <a:t>5/26/11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1028A74-9D3E-644A-AD43-34B82954CC33}" type="datetimeFigureOut">
              <a:rPr lang="en-US" smtClean="0"/>
              <a:t>5/26/11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28A74-9D3E-644A-AD43-34B82954CC33}" type="datetimeFigureOut">
              <a:rPr lang="en-US" smtClean="0"/>
              <a:t>5/26/11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28A74-9D3E-644A-AD43-34B82954CC33}" type="datetimeFigureOut">
              <a:rPr lang="en-US" smtClean="0"/>
              <a:t>5/26/11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5C980-D6F7-0A41-A789-8D87444F43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41028A74-9D3E-644A-AD43-34B82954CC33}" type="datetimeFigureOut">
              <a:rPr lang="en-US" smtClean="0"/>
              <a:t>5/26/11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6A85C980-D6F7-0A41-A789-8D87444F43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n.cin.ufpe.b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pan.cin.ufpe.b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3" Type="http://schemas.openxmlformats.org/officeDocument/2006/relationships/hyperlink" Target="http://babelfish.arc.nasa.gov/trac/jpf/wiki/projects/jpf-symbc" TargetMode="External"/><Relationship Id="rId4" Type="http://schemas.openxmlformats.org/officeDocument/2006/relationships/hyperlink" Target="http://osl.cs.uiuc.edu/~ksen/cute" TargetMode="External"/><Relationship Id="rId5" Type="http://schemas.openxmlformats.org/officeDocument/2006/relationships/hyperlink" Target="http://klee.llvm.org/" TargetMode="External"/><Relationship Id="rId6" Type="http://schemas.openxmlformats.org/officeDocument/2006/relationships/hyperlink" Target="http://research.microsoft.com/en-us/projects/pex" TargetMode="External"/><Relationship Id="rId7" Type="http://schemas.openxmlformats.org/officeDocument/2006/relationships/hyperlink" Target="http://research.microsoft.com/en-us/projects/yogi"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hyperlink" Target="http://www.informatik.uni-trier.de/~ley/db/conf/cav/cav2010.html%23AlbarghouthiGWC10" TargetMode="External"/><Relationship Id="rId20" Type="http://schemas.openxmlformats.org/officeDocument/2006/relationships/hyperlink" Target="http://www.informatik.uni-trier.de/~ley/db/conf/issta/issta2009.html%23SaxenaPMS09" TargetMode="External"/><Relationship Id="rId21" Type="http://schemas.openxmlformats.org/officeDocument/2006/relationships/hyperlink" Target="http://www.informatik.uni-trier.de/~ley/db/indices/a-tree/s/Saha:Indranil.html" TargetMode="External"/><Relationship Id="rId22" Type="http://schemas.openxmlformats.org/officeDocument/2006/relationships/hyperlink" Target="http://www.informatik.uni-trier.de/~ley/db/conf/rtss/rtss2009.html%23MajumdarS09" TargetMode="External"/><Relationship Id="rId23" Type="http://schemas.openxmlformats.org/officeDocument/2006/relationships/hyperlink" Target="http://www.informatik.uni-trier.de/~ley/db/indices/a-tree/l/Lakhotia:Kiran.html" TargetMode="External"/><Relationship Id="rId24" Type="http://schemas.openxmlformats.org/officeDocument/2006/relationships/hyperlink" Target="http://www.informatik.uni-trier.de/~ley/db/indices/a-tree/h/Harman:Mark.html" TargetMode="External"/><Relationship Id="rId25" Type="http://schemas.openxmlformats.org/officeDocument/2006/relationships/hyperlink" Target="http://www.informatik.uni-trier.de/~ley/db/indices/a-tree/h/Halleux:Jonathan_de.html" TargetMode="External"/><Relationship Id="rId10" Type="http://schemas.openxmlformats.org/officeDocument/2006/relationships/hyperlink" Target="http://www.informatik.uni-trier.de/~ley/db/indices/a-tree/p/Person:Suzette.html" TargetMode="External"/><Relationship Id="rId11" Type="http://schemas.openxmlformats.org/officeDocument/2006/relationships/hyperlink" Target="http://www.informatik.uni-trier.de/~ley/db/indices/a-tree/d/Dwyer:Matthew_B=.html" TargetMode="External"/><Relationship Id="rId12" Type="http://schemas.openxmlformats.org/officeDocument/2006/relationships/hyperlink" Target="http://www.informatik.uni-trier.de/~ley/db/indices/a-tree/e/Elbaum:Sebastian_G=.html" TargetMode="External"/><Relationship Id="rId13" Type="http://schemas.openxmlformats.org/officeDocument/2006/relationships/hyperlink" Target="http://www.informatik.uni-trier.de/~ley/db/conf/sigsoft/fse2008.html%23PersonDEP08" TargetMode="External"/><Relationship Id="rId14" Type="http://schemas.openxmlformats.org/officeDocument/2006/relationships/hyperlink" Target="http://www.informatik.uni-trier.de/~ley/db/indices/a-tree/c/Csallner:Christoph.html" TargetMode="External"/><Relationship Id="rId15" Type="http://schemas.openxmlformats.org/officeDocument/2006/relationships/hyperlink" Target="http://www.informatik.uni-trier.de/~ley/db/indices/a-tree/t/Tillmann:Nikolai.html" TargetMode="External"/><Relationship Id="rId16" Type="http://schemas.openxmlformats.org/officeDocument/2006/relationships/hyperlink" Target="http://www.informatik.uni-trier.de/~ley/db/conf/icse/icse2008.html%23CsallnerTS08" TargetMode="External"/><Relationship Id="rId17" Type="http://schemas.openxmlformats.org/officeDocument/2006/relationships/hyperlink" Target="http://www.informatik.uni-trier.de/~ley/db/indices/a-tree/s/Saxena:Prateek.html" TargetMode="External"/><Relationship Id="rId18" Type="http://schemas.openxmlformats.org/officeDocument/2006/relationships/hyperlink" Target="http://www.informatik.uni-trier.de/~ley/db/indices/a-tree/p/Poosankam:Pongsin.html" TargetMode="External"/><Relationship Id="rId19" Type="http://schemas.openxmlformats.org/officeDocument/2006/relationships/hyperlink" Target="http://www.informatik.uni-trier.de/~ley/db/indices/a-tree/m/McCamant:Stephen.html" TargetMode="External"/><Relationship Id="rId1" Type="http://schemas.openxmlformats.org/officeDocument/2006/relationships/slideLayout" Target="../slideLayouts/slideLayout2.xml"/><Relationship Id="rId2" Type="http://schemas.openxmlformats.org/officeDocument/2006/relationships/hyperlink" Target="http://babelfish.arc.nasa.gov/trac/jpf/" TargetMode="External"/><Relationship Id="rId3" Type="http://schemas.openxmlformats.org/officeDocument/2006/relationships/hyperlink" Target="http://www.informatik.uni-trier.de/~ley/db/indices/a-tree/k/Khurshid:Sarfraz.html" TargetMode="External"/><Relationship Id="rId4" Type="http://schemas.openxmlformats.org/officeDocument/2006/relationships/hyperlink" Target="http://www.informatik.uni-trier.de/~ley/db/indices/a-tree/v/Visser:Willem.html" TargetMode="External"/><Relationship Id="rId5" Type="http://schemas.openxmlformats.org/officeDocument/2006/relationships/hyperlink" Target="http://www.informatik.uni-trier.de/~ley/db/conf/tacas/tacas2003.html%23KhurshidPV03" TargetMode="External"/><Relationship Id="rId6" Type="http://schemas.openxmlformats.org/officeDocument/2006/relationships/hyperlink" Target="http://www.informatik.uni-trier.de/~ley/db/indices/a-tree/a/Albarghouthi:Aws.html" TargetMode="External"/><Relationship Id="rId7" Type="http://schemas.openxmlformats.org/officeDocument/2006/relationships/hyperlink" Target="http://www.informatik.uni-trier.de/~ley/db/indices/a-tree/g/Gurfinkel:Arie.html" TargetMode="External"/><Relationship Id="rId8" Type="http://schemas.openxmlformats.org/officeDocument/2006/relationships/hyperlink" Target="http://www.informatik.uni-trier.de/~ley/db/indices/a-tree/w/Wei:Ou.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Symbolic Execution and Software Testing</a:t>
            </a:r>
            <a:endParaRPr lang="en-US" sz="4000" dirty="0"/>
          </a:p>
        </p:txBody>
      </p:sp>
      <p:sp>
        <p:nvSpPr>
          <p:cNvPr id="3" name="Subtitle 2"/>
          <p:cNvSpPr>
            <a:spLocks noGrp="1"/>
          </p:cNvSpPr>
          <p:nvPr>
            <p:ph type="subTitle" idx="1"/>
          </p:nvPr>
        </p:nvSpPr>
        <p:spPr>
          <a:xfrm>
            <a:off x="1322921" y="3526932"/>
            <a:ext cx="6498159" cy="916641"/>
          </a:xfrm>
        </p:spPr>
        <p:txBody>
          <a:bodyPr>
            <a:normAutofit lnSpcReduction="10000"/>
          </a:bodyPr>
          <a:lstStyle/>
          <a:p>
            <a:r>
              <a:rPr lang="en-US" dirty="0" err="1" smtClean="0"/>
              <a:t>Corina</a:t>
            </a:r>
            <a:r>
              <a:rPr lang="en-US" dirty="0" smtClean="0"/>
              <a:t> </a:t>
            </a:r>
            <a:r>
              <a:rPr lang="en-US" dirty="0" err="1" smtClean="0"/>
              <a:t>Pasareanu</a:t>
            </a:r>
            <a:endParaRPr lang="en-US" dirty="0" smtClean="0"/>
          </a:p>
          <a:p>
            <a:r>
              <a:rPr lang="en-US" dirty="0" smtClean="0"/>
              <a:t>Carnegie Mellon/NASA Ames</a:t>
            </a:r>
          </a:p>
          <a:p>
            <a:r>
              <a:rPr lang="en-US" dirty="0" err="1"/>
              <a:t>c</a:t>
            </a:r>
            <a:r>
              <a:rPr lang="en-US" dirty="0" err="1" smtClean="0"/>
              <a:t>orina.s.pasareanu@nasa.gov</a:t>
            </a:r>
            <a:endParaRPr lang="en-US" dirty="0"/>
          </a:p>
        </p:txBody>
      </p:sp>
    </p:spTree>
    <p:extLst>
      <p:ext uri="{BB962C8B-B14F-4D97-AF65-F5344CB8AC3E}">
        <p14:creationId xmlns:p14="http://schemas.microsoft.com/office/powerpoint/2010/main" val="25725910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4000" dirty="0"/>
              <a:t>Implementation</a:t>
            </a:r>
          </a:p>
        </p:txBody>
      </p:sp>
      <p:sp>
        <p:nvSpPr>
          <p:cNvPr id="160771" name="Rectangle 3"/>
          <p:cNvSpPr>
            <a:spLocks noGrp="1" noChangeArrowheads="1"/>
          </p:cNvSpPr>
          <p:nvPr>
            <p:ph type="body" idx="1"/>
          </p:nvPr>
        </p:nvSpPr>
        <p:spPr bwMode="auto">
          <a:xfrm>
            <a:off x="457200" y="1600200"/>
            <a:ext cx="8229600" cy="365109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normAutofit fontScale="70000" lnSpcReduction="20000"/>
          </a:bodyPr>
          <a:lstStyle/>
          <a:p>
            <a:r>
              <a:rPr lang="en-US" sz="2800" dirty="0" smtClean="0"/>
              <a:t>Symbolic execution of Java programs</a:t>
            </a:r>
          </a:p>
          <a:p>
            <a:r>
              <a:rPr lang="en-US" sz="2800" dirty="0" smtClean="0"/>
              <a:t>Code instrumentation</a:t>
            </a:r>
            <a:endParaRPr lang="en-US" sz="2400" dirty="0"/>
          </a:p>
          <a:p>
            <a:pPr lvl="1"/>
            <a:r>
              <a:rPr lang="en-US" sz="2400" dirty="0"/>
              <a:t>Programs instrumented to enable JPF to perform symbolic </a:t>
            </a:r>
            <a:r>
              <a:rPr lang="en-US" sz="2400" dirty="0" smtClean="0"/>
              <a:t>execution</a:t>
            </a:r>
          </a:p>
          <a:p>
            <a:pPr lvl="1"/>
            <a:r>
              <a:rPr lang="en-US" sz="2400" dirty="0" smtClean="0"/>
              <a:t>Replace concrete operations with calls to methods that implement symbolic operations</a:t>
            </a:r>
            <a:endParaRPr lang="en-US" sz="2400" dirty="0"/>
          </a:p>
          <a:p>
            <a:pPr lvl="1"/>
            <a:r>
              <a:rPr lang="en-US" sz="2400" dirty="0"/>
              <a:t>General: could use/leverage any model checker</a:t>
            </a:r>
          </a:p>
          <a:p>
            <a:r>
              <a:rPr lang="en-US" sz="2800" dirty="0"/>
              <a:t>Decision procedures used to check </a:t>
            </a:r>
            <a:r>
              <a:rPr lang="en-US" sz="2800" dirty="0" err="1"/>
              <a:t>satisfiability</a:t>
            </a:r>
            <a:r>
              <a:rPr lang="en-US" sz="2800" dirty="0"/>
              <a:t> of path conditions</a:t>
            </a:r>
          </a:p>
          <a:p>
            <a:pPr lvl="1"/>
            <a:r>
              <a:rPr lang="en-US" sz="2400" dirty="0"/>
              <a:t>Omega library for integer linear constraints</a:t>
            </a:r>
          </a:p>
          <a:p>
            <a:pPr lvl="1"/>
            <a:r>
              <a:rPr lang="en-GB" sz="2400" dirty="0" err="1">
                <a:solidFill>
                  <a:schemeClr val="accent1"/>
                </a:solidFill>
              </a:rPr>
              <a:t>CVCLite</a:t>
            </a:r>
            <a:r>
              <a:rPr lang="en-GB" sz="2400" dirty="0">
                <a:solidFill>
                  <a:schemeClr val="accent1"/>
                </a:solidFill>
              </a:rPr>
              <a:t>, STP (Stanford), </a:t>
            </a:r>
            <a:r>
              <a:rPr lang="en-GB" sz="2400" dirty="0" err="1">
                <a:solidFill>
                  <a:schemeClr val="accent1"/>
                </a:solidFill>
              </a:rPr>
              <a:t>Yices</a:t>
            </a:r>
            <a:r>
              <a:rPr lang="en-GB" sz="2400" dirty="0">
                <a:solidFill>
                  <a:schemeClr val="accent1"/>
                </a:solidFill>
              </a:rPr>
              <a:t> (SRI)</a:t>
            </a:r>
          </a:p>
        </p:txBody>
      </p:sp>
    </p:spTree>
    <p:extLst>
      <p:ext uri="{BB962C8B-B14F-4D97-AF65-F5344CB8AC3E}">
        <p14:creationId xmlns:p14="http://schemas.microsoft.com/office/powerpoint/2010/main" val="13467376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701800" y="3048000"/>
            <a:ext cx="1574800" cy="685800"/>
          </a:xfrm>
          <a:prstGeom prst="rect">
            <a:avLst/>
          </a:prstGeom>
          <a:solidFill>
            <a:schemeClr val="accent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sp>
        <p:nvSpPr>
          <p:cNvPr id="122883" name="Rectangle 3"/>
          <p:cNvSpPr>
            <a:spLocks noChangeArrowheads="1"/>
          </p:cNvSpPr>
          <p:nvPr/>
        </p:nvSpPr>
        <p:spPr bwMode="auto">
          <a:xfrm>
            <a:off x="1701800" y="3048000"/>
            <a:ext cx="1592263" cy="685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eaLnBrk="1" hangingPunct="1"/>
            <a:r>
              <a:rPr lang="en-US" sz="1600">
                <a:latin typeface="Myriad Pro" charset="0"/>
              </a:rPr>
              <a:t>program</a:t>
            </a:r>
          </a:p>
          <a:p>
            <a:pPr algn="ctr" eaLnBrk="1" hangingPunct="1"/>
            <a:r>
              <a:rPr lang="en-US" sz="1600">
                <a:latin typeface="Myriad Pro" charset="0"/>
              </a:rPr>
              <a:t> instrumentation</a:t>
            </a:r>
          </a:p>
        </p:txBody>
      </p:sp>
      <p:sp>
        <p:nvSpPr>
          <p:cNvPr id="122884" name="Rectangle 4"/>
          <p:cNvSpPr>
            <a:spLocks noChangeArrowheads="1"/>
          </p:cNvSpPr>
          <p:nvPr/>
        </p:nvSpPr>
        <p:spPr bwMode="auto">
          <a:xfrm>
            <a:off x="4648200" y="4953000"/>
            <a:ext cx="3657600" cy="6096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sp>
        <p:nvSpPr>
          <p:cNvPr id="122885" name="Rectangle 5"/>
          <p:cNvSpPr>
            <a:spLocks noChangeArrowheads="1"/>
          </p:cNvSpPr>
          <p:nvPr/>
        </p:nvSpPr>
        <p:spPr bwMode="auto">
          <a:xfrm>
            <a:off x="4564063" y="4964113"/>
            <a:ext cx="35067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eaLnBrk="1" hangingPunct="1"/>
            <a:r>
              <a:rPr lang="en-US" sz="1600">
                <a:latin typeface="Myriad Pro" charset="0"/>
              </a:rPr>
              <a:t>counterexample(s)/test suite</a:t>
            </a:r>
          </a:p>
          <a:p>
            <a:pPr eaLnBrk="1" hangingPunct="1"/>
            <a:r>
              <a:rPr lang="en-US" sz="1600">
                <a:latin typeface="Myriad Pro" charset="0"/>
              </a:rPr>
              <a:t>[heap+constraint+thread scheduling]</a:t>
            </a:r>
          </a:p>
        </p:txBody>
      </p:sp>
      <p:grpSp>
        <p:nvGrpSpPr>
          <p:cNvPr id="122886" name="Group 6"/>
          <p:cNvGrpSpPr>
            <a:grpSpLocks/>
          </p:cNvGrpSpPr>
          <p:nvPr/>
        </p:nvGrpSpPr>
        <p:grpSpPr bwMode="auto">
          <a:xfrm>
            <a:off x="6477000" y="2628900"/>
            <a:ext cx="2133600" cy="1181100"/>
            <a:chOff x="3792" y="1680"/>
            <a:chExt cx="1136" cy="744"/>
          </a:xfrm>
        </p:grpSpPr>
        <p:sp>
          <p:nvSpPr>
            <p:cNvPr id="122887" name="Rectangle 7"/>
            <p:cNvSpPr>
              <a:spLocks noChangeArrowheads="1"/>
            </p:cNvSpPr>
            <p:nvPr/>
          </p:nvSpPr>
          <p:spPr bwMode="auto">
            <a:xfrm>
              <a:off x="3792" y="1680"/>
              <a:ext cx="392" cy="19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sp>
          <p:nvSpPr>
            <p:cNvPr id="122888" name="Rectangle 8"/>
            <p:cNvSpPr>
              <a:spLocks noChangeArrowheads="1"/>
            </p:cNvSpPr>
            <p:nvPr/>
          </p:nvSpPr>
          <p:spPr bwMode="auto">
            <a:xfrm>
              <a:off x="3808" y="1888"/>
              <a:ext cx="1120" cy="5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grpSp>
      <p:sp>
        <p:nvSpPr>
          <p:cNvPr id="122889" name="Rectangle 9"/>
          <p:cNvSpPr>
            <a:spLocks noGrp="1" noChangeArrowheads="1"/>
          </p:cNvSpPr>
          <p:nvPr>
            <p:ph type="title"/>
          </p:nvPr>
        </p:nvSpPr>
        <p:spPr>
          <a:xfrm>
            <a:off x="304800" y="247170"/>
            <a:ext cx="8839200" cy="685800"/>
          </a:xfrm>
        </p:spPr>
        <p:txBody>
          <a:bodyPr/>
          <a:lstStyle/>
          <a:p>
            <a:r>
              <a:rPr lang="en-US" sz="3200" dirty="0"/>
              <a:t>Implementation </a:t>
            </a:r>
            <a:r>
              <a:rPr lang="en-US" sz="3200" dirty="0" smtClean="0"/>
              <a:t>via Instrumentation</a:t>
            </a:r>
            <a:endParaRPr lang="en-US" sz="3200" dirty="0"/>
          </a:p>
        </p:txBody>
      </p:sp>
      <p:sp>
        <p:nvSpPr>
          <p:cNvPr id="122890" name="Rectangle 10"/>
          <p:cNvSpPr>
            <a:spLocks noChangeArrowheads="1"/>
          </p:cNvSpPr>
          <p:nvPr/>
        </p:nvSpPr>
        <p:spPr bwMode="auto">
          <a:xfrm>
            <a:off x="4724400" y="1676400"/>
            <a:ext cx="1143000" cy="609600"/>
          </a:xfrm>
          <a:prstGeom prst="rect">
            <a:avLst/>
          </a:prstGeom>
          <a:solidFill>
            <a:schemeClr val="accent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sp>
        <p:nvSpPr>
          <p:cNvPr id="122891" name="Rectangle 11"/>
          <p:cNvSpPr>
            <a:spLocks noChangeArrowheads="1"/>
          </p:cNvSpPr>
          <p:nvPr/>
        </p:nvSpPr>
        <p:spPr bwMode="auto">
          <a:xfrm>
            <a:off x="4724400" y="3124200"/>
            <a:ext cx="990600" cy="609600"/>
          </a:xfrm>
          <a:prstGeom prst="rect">
            <a:avLst/>
          </a:prstGeom>
          <a:solidFill>
            <a:schemeClr val="accent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800">
              <a:latin typeface="Myriad Pro" charset="0"/>
            </a:endParaRPr>
          </a:p>
        </p:txBody>
      </p:sp>
      <p:sp>
        <p:nvSpPr>
          <p:cNvPr id="122892" name="Line 12"/>
          <p:cNvSpPr>
            <a:spLocks noChangeShapeType="1"/>
          </p:cNvSpPr>
          <p:nvPr/>
        </p:nvSpPr>
        <p:spPr bwMode="auto">
          <a:xfrm>
            <a:off x="5257800" y="2286000"/>
            <a:ext cx="1588" cy="82073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893" name="Rectangle 13"/>
          <p:cNvSpPr>
            <a:spLocks noChangeArrowheads="1"/>
          </p:cNvSpPr>
          <p:nvPr/>
        </p:nvSpPr>
        <p:spPr bwMode="auto">
          <a:xfrm>
            <a:off x="4724400" y="3113088"/>
            <a:ext cx="990600" cy="620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eaLnBrk="1" hangingPunct="1"/>
            <a:r>
              <a:rPr lang="en-US" sz="1600">
                <a:latin typeface="Myriad Pro" charset="0"/>
              </a:rPr>
              <a:t>model</a:t>
            </a:r>
          </a:p>
          <a:p>
            <a:pPr algn="ctr" eaLnBrk="1" hangingPunct="1"/>
            <a:r>
              <a:rPr lang="en-US" sz="1600">
                <a:latin typeface="Myriad Pro" charset="0"/>
              </a:rPr>
              <a:t> checking</a:t>
            </a:r>
          </a:p>
        </p:txBody>
      </p:sp>
      <p:sp>
        <p:nvSpPr>
          <p:cNvPr id="122894" name="Rectangle 14"/>
          <p:cNvSpPr>
            <a:spLocks noChangeArrowheads="1"/>
          </p:cNvSpPr>
          <p:nvPr/>
        </p:nvSpPr>
        <p:spPr bwMode="auto">
          <a:xfrm>
            <a:off x="4724400" y="1676400"/>
            <a:ext cx="1143000" cy="619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eaLnBrk="1" hangingPunct="1"/>
            <a:r>
              <a:rPr lang="en-US" sz="1600">
                <a:latin typeface="Myriad Pro" charset="0"/>
              </a:rPr>
              <a:t>decision</a:t>
            </a:r>
          </a:p>
          <a:p>
            <a:pPr algn="ctr" eaLnBrk="1" hangingPunct="1"/>
            <a:r>
              <a:rPr lang="en-US" sz="1600">
                <a:latin typeface="Myriad Pro" charset="0"/>
              </a:rPr>
              <a:t> procedure</a:t>
            </a:r>
          </a:p>
        </p:txBody>
      </p:sp>
      <p:sp>
        <p:nvSpPr>
          <p:cNvPr id="122895" name="Rectangle 15"/>
          <p:cNvSpPr>
            <a:spLocks noChangeArrowheads="1"/>
          </p:cNvSpPr>
          <p:nvPr/>
        </p:nvSpPr>
        <p:spPr bwMode="auto">
          <a:xfrm>
            <a:off x="3175000" y="3101975"/>
            <a:ext cx="1600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pPr algn="ctr" eaLnBrk="1" hangingPunct="1"/>
            <a:r>
              <a:rPr lang="en-US" sz="1800">
                <a:latin typeface="Myriad Pro" charset="0"/>
              </a:rPr>
              <a:t>  </a:t>
            </a:r>
            <a:r>
              <a:rPr lang="en-US" sz="1600">
                <a:latin typeface="Myriad Pro" charset="0"/>
              </a:rPr>
              <a:t>instrumented      program</a:t>
            </a:r>
          </a:p>
        </p:txBody>
      </p:sp>
      <p:sp>
        <p:nvSpPr>
          <p:cNvPr id="122896" name="Rectangle 16"/>
          <p:cNvSpPr>
            <a:spLocks noChangeArrowheads="1"/>
          </p:cNvSpPr>
          <p:nvPr/>
        </p:nvSpPr>
        <p:spPr bwMode="auto">
          <a:xfrm>
            <a:off x="3124200" y="3962400"/>
            <a:ext cx="1676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pPr algn="ctr" eaLnBrk="1" hangingPunct="1"/>
            <a:r>
              <a:rPr lang="en-US" sz="1600">
                <a:latin typeface="Myriad Pro" charset="0"/>
              </a:rPr>
              <a:t>correctness specification/</a:t>
            </a:r>
          </a:p>
          <a:p>
            <a:pPr algn="ctr" eaLnBrk="1" hangingPunct="1"/>
            <a:r>
              <a:rPr lang="en-US" sz="1600">
                <a:latin typeface="Myriad Pro" charset="0"/>
              </a:rPr>
              <a:t>coverage criterion</a:t>
            </a:r>
          </a:p>
        </p:txBody>
      </p:sp>
      <p:sp>
        <p:nvSpPr>
          <p:cNvPr id="122897" name="Rectangle 17"/>
          <p:cNvSpPr>
            <a:spLocks noChangeArrowheads="1"/>
          </p:cNvSpPr>
          <p:nvPr/>
        </p:nvSpPr>
        <p:spPr bwMode="auto">
          <a:xfrm>
            <a:off x="4114800" y="2362200"/>
            <a:ext cx="11969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pPr eaLnBrk="1" hangingPunct="1"/>
            <a:r>
              <a:rPr lang="en-US" sz="1600">
                <a:latin typeface="Myriad Pro" charset="0"/>
              </a:rPr>
              <a:t>continue/</a:t>
            </a:r>
          </a:p>
          <a:p>
            <a:pPr eaLnBrk="1" hangingPunct="1"/>
            <a:r>
              <a:rPr lang="en-US" sz="1600">
                <a:latin typeface="Myriad Pro" charset="0"/>
              </a:rPr>
              <a:t>backtrack</a:t>
            </a:r>
          </a:p>
        </p:txBody>
      </p:sp>
      <p:sp>
        <p:nvSpPr>
          <p:cNvPr id="122898" name="Line 18"/>
          <p:cNvSpPr>
            <a:spLocks noChangeShapeType="1"/>
          </p:cNvSpPr>
          <p:nvPr/>
        </p:nvSpPr>
        <p:spPr bwMode="auto">
          <a:xfrm>
            <a:off x="5257800" y="3717925"/>
            <a:ext cx="1588" cy="12350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899" name="Line 19"/>
          <p:cNvSpPr>
            <a:spLocks noChangeShapeType="1"/>
          </p:cNvSpPr>
          <p:nvPr/>
        </p:nvSpPr>
        <p:spPr bwMode="auto">
          <a:xfrm>
            <a:off x="457200" y="3416300"/>
            <a:ext cx="1219200" cy="15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900" name="Line 20"/>
          <p:cNvSpPr>
            <a:spLocks noChangeShapeType="1"/>
          </p:cNvSpPr>
          <p:nvPr/>
        </p:nvSpPr>
        <p:spPr bwMode="auto">
          <a:xfrm>
            <a:off x="3327400" y="3429000"/>
            <a:ext cx="1397000" cy="15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901" name="Line 21"/>
          <p:cNvSpPr>
            <a:spLocks noChangeShapeType="1"/>
          </p:cNvSpPr>
          <p:nvPr/>
        </p:nvSpPr>
        <p:spPr bwMode="auto">
          <a:xfrm flipH="1">
            <a:off x="4572000" y="3733800"/>
            <a:ext cx="304800" cy="38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22902" name="Group 22"/>
          <p:cNvGrpSpPr>
            <a:grpSpLocks/>
          </p:cNvGrpSpPr>
          <p:nvPr/>
        </p:nvGrpSpPr>
        <p:grpSpPr bwMode="auto">
          <a:xfrm>
            <a:off x="6477000" y="2971800"/>
            <a:ext cx="2133600" cy="838200"/>
            <a:chOff x="1392" y="3504"/>
            <a:chExt cx="1008" cy="576"/>
          </a:xfrm>
        </p:grpSpPr>
        <p:sp>
          <p:nvSpPr>
            <p:cNvPr id="122903" name="AutoShape 23"/>
            <p:cNvSpPr>
              <a:spLocks noChangeArrowheads="1"/>
            </p:cNvSpPr>
            <p:nvPr/>
          </p:nvSpPr>
          <p:spPr bwMode="auto">
            <a:xfrm>
              <a:off x="1392" y="3504"/>
              <a:ext cx="1008" cy="192"/>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600">
                  <a:latin typeface="Myriad Pro" charset="0"/>
                </a:rPr>
                <a:t>path condition (data)</a:t>
              </a:r>
            </a:p>
          </p:txBody>
        </p:sp>
        <p:sp>
          <p:nvSpPr>
            <p:cNvPr id="122904" name="AutoShape 24"/>
            <p:cNvSpPr>
              <a:spLocks noChangeArrowheads="1"/>
            </p:cNvSpPr>
            <p:nvPr/>
          </p:nvSpPr>
          <p:spPr bwMode="auto">
            <a:xfrm>
              <a:off x="1392" y="3696"/>
              <a:ext cx="1008" cy="192"/>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600">
                  <a:latin typeface="Myriad Pro" charset="0"/>
                </a:rPr>
                <a:t>heap configuration</a:t>
              </a:r>
            </a:p>
          </p:txBody>
        </p:sp>
        <p:sp>
          <p:nvSpPr>
            <p:cNvPr id="122905" name="AutoShape 25"/>
            <p:cNvSpPr>
              <a:spLocks noChangeArrowheads="1"/>
            </p:cNvSpPr>
            <p:nvPr/>
          </p:nvSpPr>
          <p:spPr bwMode="auto">
            <a:xfrm>
              <a:off x="1392" y="3888"/>
              <a:ext cx="1008" cy="192"/>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600">
                  <a:latin typeface="Myriad Pro" charset="0"/>
                </a:rPr>
                <a:t>thread scheduling</a:t>
              </a:r>
            </a:p>
          </p:txBody>
        </p:sp>
      </p:grpSp>
      <p:sp>
        <p:nvSpPr>
          <p:cNvPr id="122906" name="AutoShape 26"/>
          <p:cNvSpPr>
            <a:spLocks/>
          </p:cNvSpPr>
          <p:nvPr/>
        </p:nvSpPr>
        <p:spPr bwMode="auto">
          <a:xfrm>
            <a:off x="6019800" y="3048000"/>
            <a:ext cx="304800" cy="762000"/>
          </a:xfrm>
          <a:prstGeom prst="leftBrace">
            <a:avLst>
              <a:gd name="adj1" fmla="val 2083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07" name="Rectangle 27"/>
          <p:cNvSpPr>
            <a:spLocks noChangeArrowheads="1"/>
          </p:cNvSpPr>
          <p:nvPr/>
        </p:nvSpPr>
        <p:spPr bwMode="auto">
          <a:xfrm>
            <a:off x="6400800" y="259238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r>
              <a:rPr lang="en-US" sz="1600">
                <a:latin typeface="Myriad Pro" charset="0"/>
              </a:rPr>
              <a:t>state:</a:t>
            </a:r>
          </a:p>
        </p:txBody>
      </p:sp>
      <p:sp>
        <p:nvSpPr>
          <p:cNvPr id="122908" name="Rectangle 28"/>
          <p:cNvSpPr>
            <a:spLocks noChangeArrowheads="1"/>
          </p:cNvSpPr>
          <p:nvPr/>
        </p:nvSpPr>
        <p:spPr bwMode="auto">
          <a:xfrm>
            <a:off x="304800" y="3111500"/>
            <a:ext cx="1219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pPr algn="ctr" eaLnBrk="1" hangingPunct="1"/>
            <a:r>
              <a:rPr lang="en-US" sz="1800">
                <a:latin typeface="Myriad Pro" charset="0"/>
              </a:rPr>
              <a:t>  </a:t>
            </a:r>
            <a:r>
              <a:rPr lang="en-US" sz="1600">
                <a:latin typeface="Myriad Pro" charset="0"/>
              </a:rPr>
              <a:t>original      program</a:t>
            </a:r>
          </a:p>
        </p:txBody>
      </p:sp>
      <p:sp>
        <p:nvSpPr>
          <p:cNvPr id="122909" name="Rectangle 29"/>
          <p:cNvSpPr>
            <a:spLocks noChangeArrowheads="1"/>
          </p:cNvSpPr>
          <p:nvPr/>
        </p:nvSpPr>
        <p:spPr bwMode="auto">
          <a:xfrm>
            <a:off x="4911725" y="1608138"/>
            <a:ext cx="42322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1" hangingPunct="1">
              <a:lnSpc>
                <a:spcPct val="90000"/>
              </a:lnSpc>
              <a:spcBef>
                <a:spcPct val="20000"/>
              </a:spcBef>
            </a:pPr>
            <a:r>
              <a:rPr lang="en-US" sz="1400">
                <a:latin typeface="Times" charset="0"/>
              </a:rPr>
              <a:t>OmegaLib, </a:t>
            </a:r>
          </a:p>
          <a:p>
            <a:pPr lvl="2" eaLnBrk="1" hangingPunct="1">
              <a:lnSpc>
                <a:spcPct val="90000"/>
              </a:lnSpc>
              <a:spcBef>
                <a:spcPct val="20000"/>
              </a:spcBef>
            </a:pPr>
            <a:r>
              <a:rPr lang="en-US" sz="1400">
                <a:latin typeface="Times" charset="0"/>
              </a:rPr>
              <a:t>CVCLite, STP, </a:t>
            </a:r>
          </a:p>
          <a:p>
            <a:pPr lvl="2" eaLnBrk="1" hangingPunct="1">
              <a:lnSpc>
                <a:spcPct val="90000"/>
              </a:lnSpc>
              <a:spcBef>
                <a:spcPct val="20000"/>
              </a:spcBef>
            </a:pPr>
            <a:r>
              <a:rPr lang="en-US" sz="1400">
                <a:latin typeface="Times" charset="0"/>
              </a:rPr>
              <a:t>Yices</a:t>
            </a:r>
          </a:p>
        </p:txBody>
      </p:sp>
    </p:spTree>
    <p:extLst>
      <p:ext uri="{BB962C8B-B14F-4D97-AF65-F5344CB8AC3E}">
        <p14:creationId xmlns:p14="http://schemas.microsoft.com/office/powerpoint/2010/main" val="41773413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2"/>
                                        </p:tgtEl>
                                        <p:attrNameLst>
                                          <p:attrName>style.visibility</p:attrName>
                                        </p:attrNameLst>
                                      </p:cBhvr>
                                      <p:to>
                                        <p:strVal val="visible"/>
                                      </p:to>
                                    </p:set>
                                  </p:childTnLst>
                                  <p:subTnLst>
                                    <p:set>
                                      <p:cBhvr override="childStyle">
                                        <p:cTn dur="1" fill="hold" display="0" masterRel="nextClick" afterEffect="1"/>
                                        <p:tgtEl>
                                          <p:spTgt spid="12288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91"/>
                                        </p:tgtEl>
                                        <p:attrNameLst>
                                          <p:attrName>style.visibility</p:attrName>
                                        </p:attrNameLst>
                                      </p:cBhvr>
                                      <p:to>
                                        <p:strVal val="visible"/>
                                      </p:to>
                                    </p:set>
                                  </p:childTnLst>
                                  <p:subTnLst>
                                    <p:set>
                                      <p:cBhvr override="childStyle">
                                        <p:cTn dur="1" fill="hold" display="0" masterRel="nextClick" afterEffect="1"/>
                                        <p:tgtEl>
                                          <p:spTgt spid="12289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2886"/>
                                        </p:tgtEl>
                                        <p:attrNameLst>
                                          <p:attrName>style.visibility</p:attrName>
                                        </p:attrNameLst>
                                      </p:cBhvr>
                                      <p:to>
                                        <p:strVal val="visible"/>
                                      </p:to>
                                    </p:set>
                                  </p:childTnLst>
                                  <p:subTnLst>
                                    <p:set>
                                      <p:cBhvr override="childStyle">
                                        <p:cTn dur="1" fill="hold" display="0" masterRel="nextClick" afterEffect="1"/>
                                        <p:tgtEl>
                                          <p:spTgt spid="12288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90"/>
                                        </p:tgtEl>
                                        <p:attrNameLst>
                                          <p:attrName>style.visibility</p:attrName>
                                        </p:attrNameLst>
                                      </p:cBhvr>
                                      <p:to>
                                        <p:strVal val="visible"/>
                                      </p:to>
                                    </p:set>
                                  </p:childTnLst>
                                  <p:subTnLst>
                                    <p:set>
                                      <p:cBhvr override="childStyle">
                                        <p:cTn dur="1" fill="hold" display="0" masterRel="nextClick" afterEffect="1"/>
                                        <p:tgtEl>
                                          <p:spTgt spid="12289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nodePh="1">
                                  <p:stCondLst>
                                    <p:cond delay="0"/>
                                  </p:stCondLst>
                                  <p:endCondLst>
                                    <p:cond evt="begin" delay="0">
                                      <p:tn val="21"/>
                                    </p:cond>
                                  </p:endCondLst>
                                  <p:childTnLst>
                                    <p:set>
                                      <p:cBhvr>
                                        <p:cTn id="22" dur="1" fill="hold">
                                          <p:stCondLst>
                                            <p:cond delay="499"/>
                                          </p:stCondLst>
                                        </p:cTn>
                                        <p:tgtEl>
                                          <p:spTgt spid="122884"/>
                                        </p:tgtEl>
                                        <p:attrNameLst>
                                          <p:attrName>style.visibility</p:attrName>
                                        </p:attrNameLst>
                                      </p:cBhvr>
                                      <p:to>
                                        <p:strVal val="visible"/>
                                      </p:to>
                                    </p:set>
                                  </p:childTnLst>
                                  <p:subTnLst>
                                    <p:set>
                                      <p:cBhvr override="childStyle">
                                        <p:cTn dur="1" fill="hold" display="0" masterRel="nextClick" afterEffect="1"/>
                                        <p:tgtEl>
                                          <p:spTgt spid="1228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autoUpdateAnimBg="0"/>
      <p:bldP spid="122884" grpId="0"/>
      <p:bldP spid="122890" grpId="0" animBg="1" autoUpdateAnimBg="0"/>
      <p:bldP spid="12289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bwMode="auto">
          <a:xfrm>
            <a:off x="457199" y="1524000"/>
            <a:ext cx="8686801" cy="4448059"/>
          </a:xfrm>
          <a:solidFill>
            <a:srgbClr val="FFFFFF">
              <a:alpha val="0"/>
            </a:srgbClr>
          </a:solidFill>
          <a:ln/>
          <a:extLst/>
        </p:spPr>
        <p:txBody>
          <a:bodyPr wrap="square" lIns="91440" tIns="45720" rIns="91440" bIns="45720" numCol="1" anchor="t" anchorCtr="0" compatLnSpc="1">
            <a:prstTxWarp prst="textNoShape">
              <a:avLst/>
            </a:prstTxWarp>
            <a:normAutofit fontScale="85000" lnSpcReduction="20000"/>
          </a:bodyPr>
          <a:lstStyle/>
          <a:p>
            <a:pPr>
              <a:lnSpc>
                <a:spcPct val="80000"/>
              </a:lnSpc>
            </a:pPr>
            <a:r>
              <a:rPr lang="en-US" sz="2000" dirty="0" smtClean="0"/>
              <a:t>No longer uses code instrumentation</a:t>
            </a:r>
          </a:p>
          <a:p>
            <a:pPr>
              <a:lnSpc>
                <a:spcPct val="80000"/>
              </a:lnSpc>
            </a:pPr>
            <a:r>
              <a:rPr lang="en-US" sz="2000" dirty="0" smtClean="0"/>
              <a:t>Implements </a:t>
            </a:r>
            <a:r>
              <a:rPr lang="en-US" sz="2000" dirty="0"/>
              <a:t>a non-standard interpreter of byte-codes </a:t>
            </a:r>
          </a:p>
          <a:p>
            <a:pPr lvl="1">
              <a:lnSpc>
                <a:spcPct val="80000"/>
              </a:lnSpc>
            </a:pPr>
            <a:r>
              <a:rPr lang="en-US" sz="1800" dirty="0" smtClean="0"/>
              <a:t>Enables JPF </a:t>
            </a:r>
            <a:r>
              <a:rPr lang="en-US" sz="1800" dirty="0"/>
              <a:t>to perform symbolic analysis</a:t>
            </a:r>
          </a:p>
          <a:p>
            <a:pPr lvl="1">
              <a:lnSpc>
                <a:spcPct val="80000"/>
              </a:lnSpc>
            </a:pPr>
            <a:r>
              <a:rPr lang="en-US" sz="1800" dirty="0"/>
              <a:t>Replaces </a:t>
            </a:r>
            <a:r>
              <a:rPr lang="en-US" sz="1800" dirty="0" smtClean="0">
                <a:solidFill>
                  <a:schemeClr val="accent1"/>
                </a:solidFill>
              </a:rPr>
              <a:t>standard</a:t>
            </a:r>
            <a:r>
              <a:rPr lang="en-US" sz="1800" dirty="0" smtClean="0"/>
              <a:t> byte-code execution with </a:t>
            </a:r>
            <a:r>
              <a:rPr lang="en-US" sz="1800" dirty="0">
                <a:solidFill>
                  <a:schemeClr val="accent1"/>
                </a:solidFill>
              </a:rPr>
              <a:t>non-standard symbolic</a:t>
            </a:r>
            <a:r>
              <a:rPr lang="en-US" sz="1800" dirty="0"/>
              <a:t> </a:t>
            </a:r>
            <a:r>
              <a:rPr lang="en-US" sz="1800" dirty="0" smtClean="0"/>
              <a:t>execution</a:t>
            </a:r>
          </a:p>
          <a:p>
            <a:pPr>
              <a:lnSpc>
                <a:spcPct val="80000"/>
              </a:lnSpc>
            </a:pPr>
            <a:r>
              <a:rPr lang="en-US" sz="2000" dirty="0" smtClean="0"/>
              <a:t>During execution checks for assert violations, run-time errors, etc.</a:t>
            </a:r>
            <a:endParaRPr lang="en-US" sz="2000" dirty="0"/>
          </a:p>
          <a:p>
            <a:pPr>
              <a:lnSpc>
                <a:spcPct val="80000"/>
              </a:lnSpc>
            </a:pPr>
            <a:r>
              <a:rPr lang="en-US" sz="2000" dirty="0"/>
              <a:t>Symbolic information: </a:t>
            </a:r>
          </a:p>
          <a:p>
            <a:pPr lvl="1">
              <a:lnSpc>
                <a:spcPct val="80000"/>
              </a:lnSpc>
            </a:pPr>
            <a:r>
              <a:rPr lang="en-US" sz="1800" dirty="0"/>
              <a:t>Stored in attributes associated with the program data</a:t>
            </a:r>
          </a:p>
          <a:p>
            <a:pPr lvl="1">
              <a:lnSpc>
                <a:spcPct val="80000"/>
              </a:lnSpc>
            </a:pPr>
            <a:r>
              <a:rPr lang="en-US" sz="1800" dirty="0"/>
              <a:t>Propagated </a:t>
            </a:r>
            <a:r>
              <a:rPr lang="en-US" sz="1800" dirty="0">
                <a:solidFill>
                  <a:schemeClr val="accent1"/>
                </a:solidFill>
              </a:rPr>
              <a:t>dynamically</a:t>
            </a:r>
            <a:r>
              <a:rPr lang="en-US" sz="1800" dirty="0"/>
              <a:t> during symbolic execution</a:t>
            </a:r>
          </a:p>
          <a:p>
            <a:pPr>
              <a:lnSpc>
                <a:spcPct val="80000"/>
              </a:lnSpc>
            </a:pPr>
            <a:r>
              <a:rPr lang="en-US" sz="2000" dirty="0"/>
              <a:t>Choice </a:t>
            </a:r>
            <a:r>
              <a:rPr lang="en-US" sz="2000" dirty="0" smtClean="0"/>
              <a:t>generators and listeners:</a:t>
            </a:r>
            <a:endParaRPr lang="en-US" sz="2000" dirty="0"/>
          </a:p>
          <a:p>
            <a:pPr lvl="1">
              <a:lnSpc>
                <a:spcPct val="80000"/>
              </a:lnSpc>
            </a:pPr>
            <a:r>
              <a:rPr lang="en-US" sz="1800" dirty="0"/>
              <a:t>N</a:t>
            </a:r>
            <a:r>
              <a:rPr lang="en-US" sz="1800" dirty="0" smtClean="0"/>
              <a:t>on</a:t>
            </a:r>
            <a:r>
              <a:rPr lang="en-US" sz="1800" dirty="0"/>
              <a:t>-deterministic choices </a:t>
            </a:r>
            <a:r>
              <a:rPr lang="en-US" sz="1800" dirty="0" smtClean="0"/>
              <a:t>handle </a:t>
            </a:r>
            <a:r>
              <a:rPr lang="en-US" sz="1800" dirty="0"/>
              <a:t>branching </a:t>
            </a:r>
            <a:r>
              <a:rPr lang="en-US" sz="1800" dirty="0" smtClean="0"/>
              <a:t>conditions</a:t>
            </a:r>
            <a:endParaRPr lang="en-US" sz="2000" dirty="0"/>
          </a:p>
          <a:p>
            <a:pPr lvl="1">
              <a:lnSpc>
                <a:spcPct val="80000"/>
              </a:lnSpc>
            </a:pPr>
            <a:r>
              <a:rPr lang="en-US" sz="1800" dirty="0" smtClean="0"/>
              <a:t>Listeners print results: path </a:t>
            </a:r>
            <a:r>
              <a:rPr lang="en-US" sz="1800" dirty="0"/>
              <a:t>conditions, test </a:t>
            </a:r>
            <a:r>
              <a:rPr lang="en-US" sz="1800" dirty="0" smtClean="0"/>
              <a:t>vectors/sequences</a:t>
            </a:r>
            <a:endParaRPr lang="en-US" sz="1800" dirty="0"/>
          </a:p>
          <a:p>
            <a:pPr>
              <a:lnSpc>
                <a:spcPct val="80000"/>
              </a:lnSpc>
            </a:pPr>
            <a:r>
              <a:rPr lang="en-US" sz="2000" dirty="0"/>
              <a:t>Native </a:t>
            </a:r>
            <a:r>
              <a:rPr lang="en-US" sz="2000" dirty="0" smtClean="0"/>
              <a:t>peers model native libraries:</a:t>
            </a:r>
            <a:endParaRPr lang="en-US" sz="2000" dirty="0"/>
          </a:p>
          <a:p>
            <a:pPr lvl="1">
              <a:lnSpc>
                <a:spcPct val="80000"/>
              </a:lnSpc>
            </a:pPr>
            <a:r>
              <a:rPr lang="en-US" sz="1800" dirty="0"/>
              <a:t>C</a:t>
            </a:r>
            <a:r>
              <a:rPr lang="en-US" sz="1800" dirty="0" smtClean="0"/>
              <a:t>apture </a:t>
            </a:r>
            <a:r>
              <a:rPr lang="en-US" sz="1800" dirty="0">
                <a:solidFill>
                  <a:schemeClr val="accent1"/>
                </a:solidFill>
                <a:latin typeface="Courier New" charset="0"/>
              </a:rPr>
              <a:t>Math</a:t>
            </a:r>
            <a:r>
              <a:rPr lang="en-US" sz="1800" dirty="0"/>
              <a:t> </a:t>
            </a:r>
            <a:r>
              <a:rPr lang="en-US" sz="1800" dirty="0" smtClean="0"/>
              <a:t>calls </a:t>
            </a:r>
            <a:r>
              <a:rPr lang="en-US" sz="1800" dirty="0"/>
              <a:t>and send them to the constraint solver </a:t>
            </a:r>
          </a:p>
          <a:p>
            <a:pPr>
              <a:lnSpc>
                <a:spcPct val="80000"/>
              </a:lnSpc>
            </a:pPr>
            <a:r>
              <a:rPr lang="en-US" sz="2100" dirty="0" smtClean="0"/>
              <a:t>Generic </a:t>
            </a:r>
            <a:r>
              <a:rPr lang="en-US" sz="2100" dirty="0"/>
              <a:t>interface for multiple decision procedures</a:t>
            </a:r>
          </a:p>
          <a:p>
            <a:pPr lvl="1">
              <a:lnSpc>
                <a:spcPct val="80000"/>
              </a:lnSpc>
            </a:pPr>
            <a:r>
              <a:rPr lang="en-US" sz="1600" dirty="0" smtClean="0">
                <a:solidFill>
                  <a:schemeClr val="accent1"/>
                </a:solidFill>
              </a:rPr>
              <a:t>Choco, </a:t>
            </a:r>
            <a:r>
              <a:rPr lang="en-US" sz="1600" dirty="0" err="1" smtClean="0">
                <a:solidFill>
                  <a:schemeClr val="accent1"/>
                </a:solidFill>
              </a:rPr>
              <a:t>IASolver</a:t>
            </a:r>
            <a:r>
              <a:rPr lang="en-US" sz="1600" dirty="0" smtClean="0">
                <a:solidFill>
                  <a:schemeClr val="accent1"/>
                </a:solidFill>
              </a:rPr>
              <a:t>, CVC3,</a:t>
            </a:r>
            <a:r>
              <a:rPr lang="en-US" sz="1600" dirty="0">
                <a:solidFill>
                  <a:schemeClr val="accent1"/>
                </a:solidFill>
              </a:rPr>
              <a:t> </a:t>
            </a:r>
            <a:r>
              <a:rPr lang="en-US" sz="1600" dirty="0" err="1" smtClean="0">
                <a:solidFill>
                  <a:schemeClr val="accent1"/>
                </a:solidFill>
              </a:rPr>
              <a:t>Yices</a:t>
            </a:r>
            <a:r>
              <a:rPr lang="en-US" sz="1600" dirty="0" smtClean="0">
                <a:solidFill>
                  <a:schemeClr val="accent1"/>
                </a:solidFill>
              </a:rPr>
              <a:t>, HAMPI</a:t>
            </a:r>
            <a:r>
              <a:rPr lang="en-US" sz="1600" dirty="0">
                <a:solidFill>
                  <a:schemeClr val="accent1"/>
                </a:solidFill>
              </a:rPr>
              <a:t>, </a:t>
            </a:r>
            <a:r>
              <a:rPr lang="en-US" sz="1600" dirty="0" smtClean="0">
                <a:solidFill>
                  <a:schemeClr val="accent1"/>
                </a:solidFill>
              </a:rPr>
              <a:t>CORAL</a:t>
            </a:r>
            <a:r>
              <a:rPr lang="en-US" sz="1600" dirty="0" smtClean="0"/>
              <a:t> [NFM11], etc.</a:t>
            </a:r>
            <a:endParaRPr lang="en-US" sz="2100" dirty="0"/>
          </a:p>
        </p:txBody>
      </p:sp>
      <p:sp>
        <p:nvSpPr>
          <p:cNvPr id="164867" name="Rectangle 3"/>
          <p:cNvSpPr>
            <a:spLocks noGrp="1" noChangeArrowheads="1"/>
          </p:cNvSpPr>
          <p:nvPr>
            <p:ph type="title"/>
          </p:nvPr>
        </p:nvSpPr>
        <p:spPr>
          <a:xfrm>
            <a:off x="1600200" y="323370"/>
            <a:ext cx="6172200" cy="685800"/>
          </a:xfrm>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lstStyle/>
          <a:p>
            <a:r>
              <a:rPr lang="en-US" sz="3200" dirty="0"/>
              <a:t>Symbolic </a:t>
            </a:r>
            <a:r>
              <a:rPr lang="en-US" sz="3200" dirty="0" err="1"/>
              <a:t>PathFinder</a:t>
            </a:r>
            <a:endParaRPr lang="en-US" sz="3200" dirty="0"/>
          </a:p>
        </p:txBody>
      </p:sp>
    </p:spTree>
    <p:extLst>
      <p:ext uri="{BB962C8B-B14F-4D97-AF65-F5344CB8AC3E}">
        <p14:creationId xmlns:p14="http://schemas.microsoft.com/office/powerpoint/2010/main" val="37989818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3200"/>
              <a:t>Example: IADD</a:t>
            </a:r>
          </a:p>
        </p:txBody>
      </p:sp>
      <p:sp>
        <p:nvSpPr>
          <p:cNvPr id="172035" name="Rectangle 3"/>
          <p:cNvSpPr>
            <a:spLocks noGrp="1" noChangeArrowheads="1"/>
          </p:cNvSpPr>
          <p:nvPr>
            <p:ph type="body" idx="1"/>
          </p:nvPr>
        </p:nvSpPr>
        <p:spPr bwMode="auto">
          <a:xfrm>
            <a:off x="304800" y="1905000"/>
            <a:ext cx="3429000" cy="4724400"/>
          </a:xfrm>
          <a:noFill/>
          <a:ln>
            <a:solidFill>
              <a:schemeClr val="accent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a:lnSpc>
                <a:spcPct val="90000"/>
              </a:lnSpc>
              <a:buFontTx/>
              <a:buNone/>
            </a:pPr>
            <a:r>
              <a:rPr lang="en-US" sz="1400" b="1">
                <a:solidFill>
                  <a:srgbClr val="0000FF"/>
                </a:solidFill>
                <a:latin typeface="Courier New" charset="0"/>
              </a:rPr>
              <a:t>public class</a:t>
            </a:r>
            <a:r>
              <a:rPr lang="en-US" sz="1400" b="1">
                <a:latin typeface="Courier New" charset="0"/>
              </a:rPr>
              <a:t> IADD </a:t>
            </a:r>
            <a:r>
              <a:rPr lang="en-US" sz="1400" b="1">
                <a:solidFill>
                  <a:srgbClr val="0000FF"/>
                </a:solidFill>
                <a:latin typeface="Courier New" charset="0"/>
              </a:rPr>
              <a:t>extends</a:t>
            </a:r>
            <a:r>
              <a:rPr lang="en-US" sz="1400" b="1">
                <a:latin typeface="Courier New" charset="0"/>
              </a:rPr>
              <a:t> Instruction { …</a:t>
            </a:r>
          </a:p>
          <a:p>
            <a:pPr>
              <a:lnSpc>
                <a:spcPct val="90000"/>
              </a:lnSpc>
              <a:buFontTx/>
              <a:buNone/>
            </a:pPr>
            <a:r>
              <a:rPr lang="en-US" sz="1400" b="1">
                <a:latin typeface="Courier New" charset="0"/>
              </a:rPr>
              <a:t> </a:t>
            </a:r>
            <a:r>
              <a:rPr lang="en-US" sz="1400" b="1">
                <a:solidFill>
                  <a:srgbClr val="0000FF"/>
                </a:solidFill>
                <a:latin typeface="Courier New" charset="0"/>
              </a:rPr>
              <a:t>public</a:t>
            </a:r>
            <a:r>
              <a:rPr lang="en-US" sz="1400" b="1">
                <a:latin typeface="Courier New" charset="0"/>
              </a:rPr>
              <a:t> Instruction execute(… ThreadInfo th){</a:t>
            </a:r>
          </a:p>
          <a:p>
            <a:pPr>
              <a:lnSpc>
                <a:spcPct val="90000"/>
              </a:lnSpc>
              <a:buFontTx/>
              <a:buNone/>
            </a:pPr>
            <a:r>
              <a:rPr lang="en-US" sz="1400" b="1">
                <a:latin typeface="Courier New" charset="0"/>
              </a:rPr>
              <a:t>	</a:t>
            </a:r>
            <a:r>
              <a:rPr lang="en-US" sz="1400" b="1">
                <a:solidFill>
                  <a:srgbClr val="0000FF"/>
                </a:solidFill>
                <a:latin typeface="Courier New" charset="0"/>
              </a:rPr>
              <a:t>int</a:t>
            </a:r>
            <a:r>
              <a:rPr lang="en-US" sz="1400" b="1">
                <a:latin typeface="Courier New" charset="0"/>
              </a:rPr>
              <a:t> v1 = th.pop();</a:t>
            </a:r>
          </a:p>
          <a:p>
            <a:pPr>
              <a:lnSpc>
                <a:spcPct val="90000"/>
              </a:lnSpc>
              <a:buFontTx/>
              <a:buNone/>
            </a:pPr>
            <a:r>
              <a:rPr lang="en-US" sz="1400" b="1">
                <a:latin typeface="Courier New" charset="0"/>
              </a:rPr>
              <a:t>	</a:t>
            </a:r>
            <a:r>
              <a:rPr lang="en-US" sz="1400" b="1">
                <a:solidFill>
                  <a:srgbClr val="0000FF"/>
                </a:solidFill>
                <a:latin typeface="Courier New" charset="0"/>
              </a:rPr>
              <a:t>int</a:t>
            </a:r>
            <a:r>
              <a:rPr lang="en-US" sz="1400" b="1">
                <a:latin typeface="Courier New" charset="0"/>
              </a:rPr>
              <a:t> v2 = th.pop();</a:t>
            </a:r>
          </a:p>
          <a:p>
            <a:pPr>
              <a:lnSpc>
                <a:spcPct val="90000"/>
              </a:lnSpc>
              <a:buFontTx/>
              <a:buNone/>
            </a:pPr>
            <a:r>
              <a:rPr lang="en-US" sz="1400" b="1">
                <a:latin typeface="Courier New" charset="0"/>
              </a:rPr>
              <a:t>	th.push(v1+v2,…);</a:t>
            </a:r>
          </a:p>
          <a:p>
            <a:pPr>
              <a:lnSpc>
                <a:spcPct val="90000"/>
              </a:lnSpc>
              <a:buFontTx/>
              <a:buNone/>
            </a:pPr>
            <a:r>
              <a:rPr lang="en-US" sz="1400" b="1">
                <a:latin typeface="Courier New" charset="0"/>
              </a:rPr>
              <a:t>	</a:t>
            </a:r>
            <a:r>
              <a:rPr lang="en-US" sz="1400" b="1">
                <a:solidFill>
                  <a:srgbClr val="0000FF"/>
                </a:solidFill>
                <a:latin typeface="Courier New" charset="0"/>
              </a:rPr>
              <a:t>return</a:t>
            </a:r>
            <a:r>
              <a:rPr lang="en-US" sz="1400" b="1">
                <a:latin typeface="Courier New" charset="0"/>
              </a:rPr>
              <a:t> getNext(th);</a:t>
            </a:r>
          </a:p>
          <a:p>
            <a:pPr>
              <a:lnSpc>
                <a:spcPct val="90000"/>
              </a:lnSpc>
              <a:buFontTx/>
              <a:buNone/>
            </a:pPr>
            <a:r>
              <a:rPr lang="en-US" sz="1400" b="1">
                <a:latin typeface="Courier New" charset="0"/>
              </a:rPr>
              <a:t> }</a:t>
            </a:r>
          </a:p>
          <a:p>
            <a:pPr>
              <a:lnSpc>
                <a:spcPct val="90000"/>
              </a:lnSpc>
              <a:buFontTx/>
              <a:buNone/>
            </a:pPr>
            <a:r>
              <a:rPr lang="en-US" sz="1400" b="1">
                <a:latin typeface="Courier New" charset="0"/>
              </a:rPr>
              <a:t>}</a:t>
            </a:r>
          </a:p>
        </p:txBody>
      </p:sp>
      <p:sp>
        <p:nvSpPr>
          <p:cNvPr id="172036" name="Rectangle 4"/>
          <p:cNvSpPr>
            <a:spLocks noChangeArrowheads="1"/>
          </p:cNvSpPr>
          <p:nvPr/>
        </p:nvSpPr>
        <p:spPr bwMode="auto">
          <a:xfrm>
            <a:off x="4114800" y="1905000"/>
            <a:ext cx="4800600" cy="4724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pPr>
            <a:r>
              <a:rPr lang="en-US" sz="1400" b="1">
                <a:solidFill>
                  <a:srgbClr val="0000FF"/>
                </a:solidFill>
                <a:latin typeface="Courier New" charset="0"/>
              </a:rPr>
              <a:t>public class</a:t>
            </a:r>
            <a:r>
              <a:rPr lang="en-US" sz="1400" b="1">
                <a:latin typeface="Courier New" charset="0"/>
              </a:rPr>
              <a:t> IADD </a:t>
            </a:r>
            <a:r>
              <a:rPr lang="en-US" sz="1400" b="1">
                <a:solidFill>
                  <a:srgbClr val="0000FF"/>
                </a:solidFill>
                <a:latin typeface="Courier New" charset="0"/>
              </a:rPr>
              <a:t>extends</a:t>
            </a:r>
            <a:r>
              <a:rPr lang="en-US" sz="1400" b="1">
                <a:latin typeface="Courier New" charset="0"/>
              </a:rPr>
              <a:t> </a:t>
            </a:r>
          </a:p>
          <a:p>
            <a:pPr marL="342900" indent="-342900" eaLnBrk="1" hangingPunct="1">
              <a:lnSpc>
                <a:spcPct val="90000"/>
              </a:lnSpc>
              <a:spcBef>
                <a:spcPct val="20000"/>
              </a:spcBef>
            </a:pPr>
            <a:r>
              <a:rPr lang="en-US" sz="1400" b="1">
                <a:latin typeface="Courier New" charset="0"/>
              </a:rPr>
              <a:t>   ….bytecode.IADD { …</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public</a:t>
            </a:r>
            <a:r>
              <a:rPr lang="en-US" sz="1400" b="1">
                <a:latin typeface="Courier New" charset="0"/>
              </a:rPr>
              <a:t> Instruction execute(… </a:t>
            </a:r>
          </a:p>
          <a:p>
            <a:pPr marL="342900" indent="-342900" eaLnBrk="1" hangingPunct="1">
              <a:lnSpc>
                <a:spcPct val="90000"/>
              </a:lnSpc>
              <a:spcBef>
                <a:spcPct val="20000"/>
              </a:spcBef>
            </a:pPr>
            <a:r>
              <a:rPr lang="en-US" sz="1400" b="1">
                <a:latin typeface="Courier New" charset="0"/>
              </a:rPr>
              <a:t>   ThreadInfo th){</a:t>
            </a:r>
          </a:p>
          <a:p>
            <a:pPr marL="342900" indent="-342900" eaLnBrk="1" hangingPunct="1">
              <a:lnSpc>
                <a:spcPct val="90000"/>
              </a:lnSpc>
              <a:spcBef>
                <a:spcPct val="20000"/>
              </a:spcBef>
            </a:pPr>
            <a:r>
              <a:rPr lang="en-US" sz="1400" b="1">
                <a:latin typeface="Courier New" charset="0"/>
              </a:rPr>
              <a:t>   Expression sym_v1 = ….getOperandAttr(0);</a:t>
            </a:r>
          </a:p>
          <a:p>
            <a:pPr marL="342900" indent="-342900" eaLnBrk="1" hangingPunct="1">
              <a:lnSpc>
                <a:spcPct val="90000"/>
              </a:lnSpc>
              <a:spcBef>
                <a:spcPct val="20000"/>
              </a:spcBef>
            </a:pPr>
            <a:r>
              <a:rPr lang="en-US" sz="1400" b="1">
                <a:latin typeface="Courier New" charset="0"/>
              </a:rPr>
              <a:t>   Expression sym_v2 = ….getOperandAttr(1);</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if</a:t>
            </a:r>
            <a:r>
              <a:rPr lang="en-US" sz="1400" b="1">
                <a:latin typeface="Courier New" charset="0"/>
              </a:rPr>
              <a:t> (sym_v1 == null &amp;&amp; sym_v2 == null)</a:t>
            </a:r>
          </a:p>
          <a:p>
            <a:pPr marL="342900" indent="-342900" eaLnBrk="1" hangingPunct="1">
              <a:lnSpc>
                <a:spcPct val="90000"/>
              </a:lnSpc>
              <a:spcBef>
                <a:spcPct val="20000"/>
              </a:spcBef>
            </a:pPr>
            <a:r>
              <a:rPr lang="en-US" sz="1400" b="1">
                <a:latin typeface="Courier New" charset="0"/>
              </a:rPr>
              <a:t>     </a:t>
            </a:r>
            <a:r>
              <a:rPr lang="en-US" sz="1400" b="1">
                <a:solidFill>
                  <a:srgbClr val="66CCFF"/>
                </a:solidFill>
                <a:latin typeface="Courier New" charset="0"/>
              </a:rPr>
              <a:t>// both values are concrete</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return</a:t>
            </a:r>
            <a:r>
              <a:rPr lang="en-US" sz="1400" b="1">
                <a:latin typeface="Courier New" charset="0"/>
              </a:rPr>
              <a:t> super.execute(… th);</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else</a:t>
            </a:r>
            <a:r>
              <a:rPr lang="en-US" sz="1400" b="1">
                <a:latin typeface="Courier New" charset="0"/>
              </a:rPr>
              <a:t> {</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int</a:t>
            </a:r>
            <a:r>
              <a:rPr lang="en-US" sz="1400" b="1">
                <a:latin typeface="Courier New" charset="0"/>
              </a:rPr>
              <a:t> v1 = th.pop();</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int</a:t>
            </a:r>
            <a:r>
              <a:rPr lang="en-US" sz="1400" b="1">
                <a:latin typeface="Courier New" charset="0"/>
              </a:rPr>
              <a:t> v2 = th.pop();</a:t>
            </a:r>
          </a:p>
          <a:p>
            <a:pPr marL="342900" indent="-342900" eaLnBrk="1" hangingPunct="1">
              <a:lnSpc>
                <a:spcPct val="90000"/>
              </a:lnSpc>
              <a:spcBef>
                <a:spcPct val="20000"/>
              </a:spcBef>
            </a:pPr>
            <a:r>
              <a:rPr lang="en-US" sz="1400" b="1">
                <a:latin typeface="Courier New" charset="0"/>
              </a:rPr>
              <a:t>	  th.push(0,…); </a:t>
            </a:r>
            <a:r>
              <a:rPr lang="en-US" sz="1400" b="1">
                <a:solidFill>
                  <a:srgbClr val="66CCFF"/>
                </a:solidFill>
                <a:latin typeface="Courier New" charset="0"/>
              </a:rPr>
              <a:t>// don</a:t>
            </a:r>
            <a:r>
              <a:rPr lang="ja-JP" altLang="en-US" sz="1400" b="1">
                <a:solidFill>
                  <a:srgbClr val="66CCFF"/>
                </a:solidFill>
                <a:latin typeface="Courier New" charset="0"/>
              </a:rPr>
              <a:t>’</a:t>
            </a:r>
            <a:r>
              <a:rPr lang="en-US" sz="1400" b="1">
                <a:solidFill>
                  <a:srgbClr val="66CCFF"/>
                </a:solidFill>
                <a:latin typeface="Courier New" charset="0"/>
              </a:rPr>
              <a:t>t care</a:t>
            </a:r>
          </a:p>
          <a:p>
            <a:pPr marL="342900" indent="-342900" eaLnBrk="1" hangingPunct="1">
              <a:lnSpc>
                <a:spcPct val="90000"/>
              </a:lnSpc>
              <a:spcBef>
                <a:spcPct val="20000"/>
              </a:spcBef>
            </a:pPr>
            <a:r>
              <a:rPr lang="en-US" sz="1400" b="1">
                <a:latin typeface="Courier New" charset="0"/>
              </a:rPr>
              <a:t>	  …</a:t>
            </a:r>
          </a:p>
          <a:p>
            <a:pPr marL="342900" indent="-342900" eaLnBrk="1" hangingPunct="1">
              <a:lnSpc>
                <a:spcPct val="90000"/>
              </a:lnSpc>
              <a:spcBef>
                <a:spcPct val="20000"/>
              </a:spcBef>
            </a:pPr>
            <a:r>
              <a:rPr lang="en-US" sz="1400" b="1">
                <a:latin typeface="Courier New" charset="0"/>
              </a:rPr>
              <a:t>	  ….setOperandAttr(Expression._plus(</a:t>
            </a:r>
          </a:p>
          <a:p>
            <a:pPr marL="342900" indent="-342900" eaLnBrk="1" hangingPunct="1">
              <a:lnSpc>
                <a:spcPct val="90000"/>
              </a:lnSpc>
              <a:spcBef>
                <a:spcPct val="20000"/>
              </a:spcBef>
            </a:pPr>
            <a:r>
              <a:rPr lang="en-US" sz="1400" b="1">
                <a:latin typeface="Courier New" charset="0"/>
              </a:rPr>
              <a:t>		sym_v1,sym_v2));</a:t>
            </a:r>
          </a:p>
          <a:p>
            <a:pPr marL="342900" indent="-342900" eaLnBrk="1" hangingPunct="1">
              <a:lnSpc>
                <a:spcPct val="90000"/>
              </a:lnSpc>
              <a:spcBef>
                <a:spcPct val="20000"/>
              </a:spcBef>
            </a:pPr>
            <a:r>
              <a:rPr lang="en-US" sz="1400" b="1">
                <a:latin typeface="Courier New" charset="0"/>
              </a:rPr>
              <a:t>	  </a:t>
            </a:r>
            <a:r>
              <a:rPr lang="en-US" sz="1400" b="1">
                <a:solidFill>
                  <a:srgbClr val="0000FF"/>
                </a:solidFill>
                <a:latin typeface="Courier New" charset="0"/>
              </a:rPr>
              <a:t>return</a:t>
            </a:r>
            <a:r>
              <a:rPr lang="en-US" sz="1400" b="1">
                <a:latin typeface="Courier New" charset="0"/>
              </a:rPr>
              <a:t> getNext(th);</a:t>
            </a:r>
          </a:p>
          <a:p>
            <a:pPr marL="342900" indent="-342900" eaLnBrk="1" hangingPunct="1">
              <a:lnSpc>
                <a:spcPct val="90000"/>
              </a:lnSpc>
              <a:spcBef>
                <a:spcPct val="20000"/>
              </a:spcBef>
            </a:pPr>
            <a:r>
              <a:rPr lang="en-US" sz="1400" b="1">
                <a:latin typeface="Courier New" charset="0"/>
              </a:rPr>
              <a:t>   }</a:t>
            </a:r>
          </a:p>
          <a:p>
            <a:pPr marL="342900" indent="-342900" eaLnBrk="1" hangingPunct="1">
              <a:lnSpc>
                <a:spcPct val="90000"/>
              </a:lnSpc>
              <a:spcBef>
                <a:spcPct val="20000"/>
              </a:spcBef>
            </a:pPr>
            <a:r>
              <a:rPr lang="en-US" sz="1400" b="1">
                <a:latin typeface="Courier New" charset="0"/>
              </a:rPr>
              <a:t> }</a:t>
            </a:r>
          </a:p>
          <a:p>
            <a:pPr marL="342900" indent="-342900" eaLnBrk="1" hangingPunct="1">
              <a:lnSpc>
                <a:spcPct val="90000"/>
              </a:lnSpc>
              <a:spcBef>
                <a:spcPct val="20000"/>
              </a:spcBef>
            </a:pPr>
            <a:r>
              <a:rPr lang="en-US" sz="1400" b="1">
                <a:latin typeface="Courier New" charset="0"/>
              </a:rPr>
              <a:t>}</a:t>
            </a:r>
          </a:p>
        </p:txBody>
      </p:sp>
      <p:sp>
        <p:nvSpPr>
          <p:cNvPr id="172037" name="Text Box 5"/>
          <p:cNvSpPr txBox="1">
            <a:spLocks noChangeArrowheads="1"/>
          </p:cNvSpPr>
          <p:nvPr/>
        </p:nvSpPr>
        <p:spPr bwMode="auto">
          <a:xfrm>
            <a:off x="381000" y="1600200"/>
            <a:ext cx="28209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t>Concrete execution of IADD byte-code:</a:t>
            </a:r>
          </a:p>
        </p:txBody>
      </p:sp>
      <p:sp>
        <p:nvSpPr>
          <p:cNvPr id="172038" name="Rectangle 6"/>
          <p:cNvSpPr>
            <a:spLocks noChangeArrowheads="1"/>
          </p:cNvSpPr>
          <p:nvPr/>
        </p:nvSpPr>
        <p:spPr bwMode="auto">
          <a:xfrm>
            <a:off x="4037013" y="1600200"/>
            <a:ext cx="28209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t>Symbolic execution of IADD byte-code:</a:t>
            </a:r>
          </a:p>
        </p:txBody>
      </p:sp>
    </p:spTree>
    <p:extLst>
      <p:ext uri="{BB962C8B-B14F-4D97-AF65-F5344CB8AC3E}">
        <p14:creationId xmlns:p14="http://schemas.microsoft.com/office/powerpoint/2010/main" val="17036048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200"/>
              <a:t>Handling Branching Conditions</a:t>
            </a:r>
          </a:p>
        </p:txBody>
      </p:sp>
      <p:sp>
        <p:nvSpPr>
          <p:cNvPr id="169987" name="Rectangle 3"/>
          <p:cNvSpPr>
            <a:spLocks noGrp="1" noChangeArrowheads="1"/>
          </p:cNvSpPr>
          <p:nvPr>
            <p:ph type="body" idx="1"/>
          </p:nvPr>
        </p:nvSpPr>
        <p:spPr bwMode="auto">
          <a:xfrm>
            <a:off x="457200" y="1600200"/>
            <a:ext cx="85344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normAutofit fontScale="85000" lnSpcReduction="20000"/>
          </a:bodyPr>
          <a:lstStyle/>
          <a:p>
            <a:r>
              <a:rPr lang="en-US" dirty="0"/>
              <a:t>I</a:t>
            </a:r>
            <a:r>
              <a:rPr lang="en-US" sz="2400" dirty="0" smtClean="0"/>
              <a:t>nvolves</a:t>
            </a:r>
            <a:r>
              <a:rPr lang="en-US" sz="2400" dirty="0"/>
              <a:t>:</a:t>
            </a:r>
          </a:p>
          <a:p>
            <a:pPr lvl="1"/>
            <a:r>
              <a:rPr lang="en-US" sz="2000" dirty="0"/>
              <a:t>Creation of a non-deterministic choice in JPF</a:t>
            </a:r>
            <a:r>
              <a:rPr lang="ja-JP" altLang="en-US" sz="2000" dirty="0"/>
              <a:t>’</a:t>
            </a:r>
            <a:r>
              <a:rPr lang="en-US" sz="2000" dirty="0"/>
              <a:t>s search</a:t>
            </a:r>
          </a:p>
          <a:p>
            <a:pPr lvl="1"/>
            <a:r>
              <a:rPr lang="en-US" sz="2000" dirty="0"/>
              <a:t>Path condition associated with each choice</a:t>
            </a:r>
          </a:p>
          <a:p>
            <a:pPr lvl="1"/>
            <a:r>
              <a:rPr lang="en-US" sz="2000" dirty="0"/>
              <a:t>Add condition (or its negation) to the corresponding path condition</a:t>
            </a:r>
          </a:p>
          <a:p>
            <a:pPr lvl="1"/>
            <a:r>
              <a:rPr lang="en-US" sz="2000" dirty="0"/>
              <a:t>Check </a:t>
            </a:r>
            <a:r>
              <a:rPr lang="en-US" sz="2000" dirty="0" err="1"/>
              <a:t>satisfiability</a:t>
            </a:r>
            <a:r>
              <a:rPr lang="en-US" sz="2000" dirty="0"/>
              <a:t> (with </a:t>
            </a:r>
            <a:r>
              <a:rPr lang="en-US" sz="2000" i="1" dirty="0"/>
              <a:t>Choco, </a:t>
            </a:r>
            <a:r>
              <a:rPr lang="en-US" sz="2000" i="1" dirty="0" err="1"/>
              <a:t>IASolver</a:t>
            </a:r>
            <a:r>
              <a:rPr lang="en-US" sz="2000" i="1" dirty="0"/>
              <a:t>, CVC3 etc.</a:t>
            </a:r>
            <a:r>
              <a:rPr lang="en-US" sz="2000" dirty="0"/>
              <a:t>)</a:t>
            </a:r>
          </a:p>
          <a:p>
            <a:pPr lvl="1"/>
            <a:r>
              <a:rPr lang="en-US" sz="2000" dirty="0"/>
              <a:t>If un-</a:t>
            </a:r>
            <a:r>
              <a:rPr lang="en-US" sz="2000" dirty="0" err="1"/>
              <a:t>satisfiable</a:t>
            </a:r>
            <a:r>
              <a:rPr lang="en-US" sz="2000" dirty="0"/>
              <a:t>, instruct JPF to backtrack</a:t>
            </a:r>
          </a:p>
          <a:p>
            <a:r>
              <a:rPr lang="en-US" sz="2400" dirty="0"/>
              <a:t>Created new choice generator</a:t>
            </a:r>
            <a:endParaRPr lang="en-US" sz="2400" b="1" dirty="0">
              <a:solidFill>
                <a:srgbClr val="0000FF"/>
              </a:solidFill>
              <a:latin typeface="Courier" charset="0"/>
            </a:endParaRPr>
          </a:p>
          <a:p>
            <a:pPr>
              <a:buFontTx/>
              <a:buNone/>
            </a:pPr>
            <a:r>
              <a:rPr lang="en-US" sz="1800" b="1" dirty="0">
                <a:solidFill>
                  <a:srgbClr val="0000FF"/>
                </a:solidFill>
                <a:latin typeface="Courier New" charset="0"/>
              </a:rPr>
              <a:t>	public</a:t>
            </a:r>
            <a:r>
              <a:rPr lang="en-US" sz="1800" dirty="0">
                <a:solidFill>
                  <a:srgbClr val="0000FF"/>
                </a:solidFill>
                <a:latin typeface="Courier New" charset="0"/>
              </a:rPr>
              <a:t> </a:t>
            </a:r>
            <a:r>
              <a:rPr lang="en-US" sz="1800" b="1" dirty="0">
                <a:solidFill>
                  <a:srgbClr val="0000FF"/>
                </a:solidFill>
                <a:latin typeface="Courier New" charset="0"/>
              </a:rPr>
              <a:t>class</a:t>
            </a:r>
            <a:r>
              <a:rPr lang="en-US" sz="1800" dirty="0">
                <a:latin typeface="Courier New" charset="0"/>
              </a:rPr>
              <a:t> </a:t>
            </a:r>
            <a:r>
              <a:rPr lang="en-US" sz="1800" dirty="0" err="1">
                <a:latin typeface="Courier New" charset="0"/>
              </a:rPr>
              <a:t>PCChoiceGenerator</a:t>
            </a:r>
            <a:r>
              <a:rPr lang="en-US" sz="1800" dirty="0">
                <a:latin typeface="Courier New" charset="0"/>
              </a:rPr>
              <a:t> </a:t>
            </a:r>
          </a:p>
          <a:p>
            <a:pPr>
              <a:buFontTx/>
              <a:buNone/>
            </a:pPr>
            <a:r>
              <a:rPr lang="en-US" sz="1800" dirty="0">
                <a:latin typeface="Courier New" charset="0"/>
              </a:rPr>
              <a:t>		</a:t>
            </a:r>
            <a:r>
              <a:rPr lang="en-US" sz="1800" b="1" dirty="0">
                <a:solidFill>
                  <a:srgbClr val="0000FF"/>
                </a:solidFill>
                <a:latin typeface="Courier New" charset="0"/>
              </a:rPr>
              <a:t>extends</a:t>
            </a:r>
            <a:r>
              <a:rPr lang="en-US" sz="1800" dirty="0">
                <a:solidFill>
                  <a:srgbClr val="0000FF"/>
                </a:solidFill>
                <a:latin typeface="Courier New" charset="0"/>
              </a:rPr>
              <a:t> </a:t>
            </a:r>
            <a:r>
              <a:rPr lang="en-US" sz="1800" dirty="0" err="1">
                <a:latin typeface="Courier New" charset="0"/>
              </a:rPr>
              <a:t>IntIntervalGenerator</a:t>
            </a:r>
            <a:r>
              <a:rPr lang="en-US" sz="1800" dirty="0">
                <a:latin typeface="Courier New" charset="0"/>
              </a:rPr>
              <a:t> {</a:t>
            </a:r>
          </a:p>
          <a:p>
            <a:pPr>
              <a:buFontTx/>
              <a:buNone/>
            </a:pPr>
            <a:r>
              <a:rPr lang="en-US" sz="1800" dirty="0">
                <a:latin typeface="Courier New" charset="0"/>
              </a:rPr>
              <a:t>		</a:t>
            </a:r>
            <a:r>
              <a:rPr lang="en-US" sz="1800" dirty="0" err="1">
                <a:latin typeface="Courier New" charset="0"/>
              </a:rPr>
              <a:t>PathCondition</a:t>
            </a:r>
            <a:r>
              <a:rPr lang="en-US" sz="1800" dirty="0">
                <a:latin typeface="Courier New" charset="0"/>
              </a:rPr>
              <a:t>[] PC;</a:t>
            </a:r>
          </a:p>
          <a:p>
            <a:pPr>
              <a:buFontTx/>
              <a:buNone/>
            </a:pPr>
            <a:r>
              <a:rPr lang="en-US" sz="1800" dirty="0">
                <a:latin typeface="Courier New" charset="0"/>
              </a:rPr>
              <a:t>		…</a:t>
            </a:r>
          </a:p>
          <a:p>
            <a:pPr>
              <a:buFontTx/>
              <a:buNone/>
            </a:pPr>
            <a:r>
              <a:rPr lang="en-US" sz="1800" dirty="0">
                <a:latin typeface="Courier New" charset="0"/>
              </a:rPr>
              <a:t>	}</a:t>
            </a:r>
          </a:p>
        </p:txBody>
      </p:sp>
    </p:spTree>
    <p:extLst>
      <p:ext uri="{BB962C8B-B14F-4D97-AF65-F5344CB8AC3E}">
        <p14:creationId xmlns:p14="http://schemas.microsoft.com/office/powerpoint/2010/main" val="245247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3200"/>
              <a:t>Example: IFGE</a:t>
            </a:r>
          </a:p>
        </p:txBody>
      </p:sp>
      <p:sp>
        <p:nvSpPr>
          <p:cNvPr id="182275" name="Rectangle 3"/>
          <p:cNvSpPr>
            <a:spLocks noGrp="1" noChangeArrowheads="1"/>
          </p:cNvSpPr>
          <p:nvPr>
            <p:ph type="body" idx="1"/>
          </p:nvPr>
        </p:nvSpPr>
        <p:spPr bwMode="auto">
          <a:xfrm>
            <a:off x="304800" y="1676400"/>
            <a:ext cx="3429000" cy="5029200"/>
          </a:xfrm>
          <a:noFill/>
          <a:ln>
            <a:solidFill>
              <a:schemeClr val="accent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a:lnSpc>
                <a:spcPct val="90000"/>
              </a:lnSpc>
              <a:buFontTx/>
              <a:buNone/>
            </a:pPr>
            <a:r>
              <a:rPr lang="en-US" sz="1200" b="1">
                <a:solidFill>
                  <a:srgbClr val="0000FF"/>
                </a:solidFill>
                <a:latin typeface="Courier New" charset="0"/>
              </a:rPr>
              <a:t>public class</a:t>
            </a:r>
            <a:r>
              <a:rPr lang="en-US" sz="1200" b="1">
                <a:latin typeface="Courier New" charset="0"/>
              </a:rPr>
              <a:t> IFGE </a:t>
            </a:r>
            <a:r>
              <a:rPr lang="en-US" sz="1200" b="1">
                <a:solidFill>
                  <a:srgbClr val="0000FF"/>
                </a:solidFill>
                <a:latin typeface="Courier New" charset="0"/>
              </a:rPr>
              <a:t>extends</a:t>
            </a:r>
            <a:r>
              <a:rPr lang="en-US" sz="1200" b="1">
                <a:latin typeface="Courier New" charset="0"/>
              </a:rPr>
              <a:t> Instruction { …</a:t>
            </a:r>
          </a:p>
          <a:p>
            <a:pPr>
              <a:lnSpc>
                <a:spcPct val="90000"/>
              </a:lnSpc>
              <a:buFontTx/>
              <a:buNone/>
            </a:pPr>
            <a:r>
              <a:rPr lang="en-US" sz="1200" b="1">
                <a:latin typeface="Courier New" charset="0"/>
              </a:rPr>
              <a:t> </a:t>
            </a:r>
            <a:r>
              <a:rPr lang="en-US" sz="1200" b="1">
                <a:solidFill>
                  <a:srgbClr val="0000FF"/>
                </a:solidFill>
                <a:latin typeface="Courier New" charset="0"/>
              </a:rPr>
              <a:t>public</a:t>
            </a:r>
            <a:r>
              <a:rPr lang="en-US" sz="1200" b="1">
                <a:latin typeface="Courier New" charset="0"/>
              </a:rPr>
              <a:t> Instruction execute(… ThreadInfo th){</a:t>
            </a:r>
          </a:p>
          <a:p>
            <a:pPr>
              <a:lnSpc>
                <a:spcPct val="90000"/>
              </a:lnSpc>
              <a:buFontTx/>
              <a:buNone/>
            </a:pPr>
            <a:r>
              <a:rPr lang="en-US" sz="1200" b="1">
                <a:latin typeface="Courier New" charset="0"/>
              </a:rPr>
              <a:t>	cond = (th.pop() &gt;=0);</a:t>
            </a:r>
          </a:p>
          <a:p>
            <a:pPr>
              <a:lnSpc>
                <a:spcPct val="90000"/>
              </a:lnSpc>
              <a:buFontTx/>
              <a:buNone/>
            </a:pPr>
            <a:r>
              <a:rPr lang="en-US" sz="1200" b="1">
                <a:latin typeface="Courier New" charset="0"/>
              </a:rPr>
              <a:t>	</a:t>
            </a:r>
            <a:r>
              <a:rPr lang="en-US" sz="1200" b="1">
                <a:solidFill>
                  <a:srgbClr val="0000FF"/>
                </a:solidFill>
                <a:latin typeface="Courier New" charset="0"/>
              </a:rPr>
              <a:t>if</a:t>
            </a:r>
            <a:r>
              <a:rPr lang="en-US" sz="1200" b="1">
                <a:latin typeface="Courier New" charset="0"/>
              </a:rPr>
              <a:t> (cond)</a:t>
            </a:r>
          </a:p>
          <a:p>
            <a:pPr>
              <a:lnSpc>
                <a:spcPct val="90000"/>
              </a:lnSpc>
              <a:buFontTx/>
              <a:buNone/>
            </a:pPr>
            <a:r>
              <a:rPr lang="en-US" sz="1200" b="1">
                <a:latin typeface="Courier New" charset="0"/>
              </a:rPr>
              <a:t>     next = getTarget();</a:t>
            </a:r>
          </a:p>
          <a:p>
            <a:pPr>
              <a:lnSpc>
                <a:spcPct val="90000"/>
              </a:lnSpc>
              <a:buFontTx/>
              <a:buNone/>
            </a:pPr>
            <a:r>
              <a:rPr lang="en-US" sz="1200" b="1">
                <a:latin typeface="Courier New" charset="0"/>
              </a:rPr>
              <a:t>	</a:t>
            </a:r>
            <a:r>
              <a:rPr lang="en-US" sz="1200" b="1">
                <a:solidFill>
                  <a:srgbClr val="0000FF"/>
                </a:solidFill>
                <a:latin typeface="Courier New" charset="0"/>
              </a:rPr>
              <a:t>else</a:t>
            </a:r>
          </a:p>
          <a:p>
            <a:pPr>
              <a:lnSpc>
                <a:spcPct val="90000"/>
              </a:lnSpc>
              <a:buFontTx/>
              <a:buNone/>
            </a:pPr>
            <a:r>
              <a:rPr lang="en-US" sz="1200" b="1">
                <a:latin typeface="Courier New" charset="0"/>
              </a:rPr>
              <a:t>     next = getNext(th);</a:t>
            </a:r>
          </a:p>
          <a:p>
            <a:pPr>
              <a:lnSpc>
                <a:spcPct val="90000"/>
              </a:lnSpc>
              <a:buFontTx/>
              <a:buNone/>
            </a:pPr>
            <a:r>
              <a:rPr lang="en-US" sz="1200" b="1">
                <a:latin typeface="Courier New" charset="0"/>
              </a:rPr>
              <a:t>	</a:t>
            </a:r>
            <a:r>
              <a:rPr lang="en-US" sz="1200" b="1">
                <a:solidFill>
                  <a:srgbClr val="0000FF"/>
                </a:solidFill>
                <a:latin typeface="Courier New" charset="0"/>
              </a:rPr>
              <a:t>return</a:t>
            </a:r>
            <a:r>
              <a:rPr lang="en-US" sz="1200" b="1">
                <a:latin typeface="Courier New" charset="0"/>
              </a:rPr>
              <a:t> next;</a:t>
            </a:r>
          </a:p>
          <a:p>
            <a:pPr>
              <a:lnSpc>
                <a:spcPct val="90000"/>
              </a:lnSpc>
              <a:buFontTx/>
              <a:buNone/>
            </a:pPr>
            <a:r>
              <a:rPr lang="en-US" sz="1200" b="1">
                <a:latin typeface="Courier New" charset="0"/>
              </a:rPr>
              <a:t> }</a:t>
            </a:r>
          </a:p>
          <a:p>
            <a:pPr>
              <a:lnSpc>
                <a:spcPct val="90000"/>
              </a:lnSpc>
              <a:buFontTx/>
              <a:buNone/>
            </a:pPr>
            <a:r>
              <a:rPr lang="en-US" sz="1200" b="1">
                <a:latin typeface="Courier New" charset="0"/>
              </a:rPr>
              <a:t>}</a:t>
            </a:r>
          </a:p>
        </p:txBody>
      </p:sp>
      <p:sp>
        <p:nvSpPr>
          <p:cNvPr id="182276" name="Rectangle 4"/>
          <p:cNvSpPr>
            <a:spLocks noChangeArrowheads="1"/>
          </p:cNvSpPr>
          <p:nvPr/>
        </p:nvSpPr>
        <p:spPr bwMode="auto">
          <a:xfrm>
            <a:off x="4114800" y="1676400"/>
            <a:ext cx="4800600" cy="5105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pPr>
            <a:r>
              <a:rPr lang="en-US" sz="1200" b="1">
                <a:solidFill>
                  <a:srgbClr val="0000FF"/>
                </a:solidFill>
                <a:latin typeface="Courier New" charset="0"/>
              </a:rPr>
              <a:t>public class</a:t>
            </a:r>
            <a:r>
              <a:rPr lang="en-US" sz="1200" b="1">
                <a:latin typeface="Courier New" charset="0"/>
              </a:rPr>
              <a:t> IFGE </a:t>
            </a:r>
            <a:r>
              <a:rPr lang="en-US" sz="1200" b="1">
                <a:solidFill>
                  <a:srgbClr val="0000FF"/>
                </a:solidFill>
                <a:latin typeface="Courier New" charset="0"/>
              </a:rPr>
              <a:t>extends</a:t>
            </a:r>
            <a:r>
              <a:rPr lang="en-US" sz="1200" b="1">
                <a:latin typeface="Courier New" charset="0"/>
              </a:rPr>
              <a:t> </a:t>
            </a:r>
          </a:p>
          <a:p>
            <a:pPr marL="342900" indent="-342900" eaLnBrk="1" hangingPunct="1">
              <a:lnSpc>
                <a:spcPct val="90000"/>
              </a:lnSpc>
              <a:spcBef>
                <a:spcPct val="20000"/>
              </a:spcBef>
            </a:pPr>
            <a:r>
              <a:rPr lang="en-US" sz="1200" b="1">
                <a:latin typeface="Courier New" charset="0"/>
              </a:rPr>
              <a:t>   ….bytecode.IFGE { …</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public</a:t>
            </a:r>
            <a:r>
              <a:rPr lang="en-US" sz="1200" b="1">
                <a:latin typeface="Courier New" charset="0"/>
              </a:rPr>
              <a:t> Instruction execute(… </a:t>
            </a:r>
          </a:p>
          <a:p>
            <a:pPr marL="342900" indent="-342900" eaLnBrk="1" hangingPunct="1">
              <a:lnSpc>
                <a:spcPct val="90000"/>
              </a:lnSpc>
              <a:spcBef>
                <a:spcPct val="20000"/>
              </a:spcBef>
            </a:pPr>
            <a:r>
              <a:rPr lang="en-US" sz="1200" b="1">
                <a:latin typeface="Courier New" charset="0"/>
              </a:rPr>
              <a:t>   ThreadInfo th){</a:t>
            </a:r>
          </a:p>
          <a:p>
            <a:pPr marL="342900" indent="-342900" eaLnBrk="1" hangingPunct="1">
              <a:lnSpc>
                <a:spcPct val="90000"/>
              </a:lnSpc>
              <a:spcBef>
                <a:spcPct val="20000"/>
              </a:spcBef>
            </a:pPr>
            <a:r>
              <a:rPr lang="en-US" sz="1200" b="1">
                <a:latin typeface="Courier New" charset="0"/>
              </a:rPr>
              <a:t>   Expression sym_v = ….getOperandAttr();</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if</a:t>
            </a:r>
            <a:r>
              <a:rPr lang="en-US" sz="1200" b="1">
                <a:latin typeface="Courier New" charset="0"/>
              </a:rPr>
              <a:t> (sym_v == null)</a:t>
            </a:r>
          </a:p>
          <a:p>
            <a:pPr marL="342900" indent="-342900" eaLnBrk="1" hangingPunct="1">
              <a:lnSpc>
                <a:spcPct val="90000"/>
              </a:lnSpc>
              <a:spcBef>
                <a:spcPct val="20000"/>
              </a:spcBef>
            </a:pPr>
            <a:r>
              <a:rPr lang="en-US" sz="1200" b="1">
                <a:latin typeface="Courier New" charset="0"/>
              </a:rPr>
              <a:t>     </a:t>
            </a:r>
            <a:r>
              <a:rPr lang="en-US" sz="1200" b="1">
                <a:solidFill>
                  <a:srgbClr val="66CCFF"/>
                </a:solidFill>
                <a:latin typeface="Courier New" charset="0"/>
              </a:rPr>
              <a:t>// the condition is concrete</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return</a:t>
            </a:r>
            <a:r>
              <a:rPr lang="en-US" sz="1200" b="1">
                <a:latin typeface="Courier New" charset="0"/>
              </a:rPr>
              <a:t> super.execute(… th);</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else</a:t>
            </a:r>
            <a:r>
              <a:rPr lang="en-US" sz="1200" b="1">
                <a:latin typeface="Courier New" charset="0"/>
              </a:rPr>
              <a:t> {</a:t>
            </a:r>
          </a:p>
          <a:p>
            <a:pPr marL="342900" indent="-342900" eaLnBrk="1" hangingPunct="1">
              <a:lnSpc>
                <a:spcPct val="90000"/>
              </a:lnSpc>
              <a:spcBef>
                <a:spcPct val="20000"/>
              </a:spcBef>
            </a:pPr>
            <a:r>
              <a:rPr lang="en-US" sz="1200" b="1">
                <a:latin typeface="Courier New" charset="0"/>
              </a:rPr>
              <a:t>	 PCChoiceGen cg = </a:t>
            </a:r>
            <a:r>
              <a:rPr lang="en-US" sz="1200" b="1">
                <a:solidFill>
                  <a:srgbClr val="0000FF"/>
                </a:solidFill>
                <a:latin typeface="Courier New" charset="0"/>
              </a:rPr>
              <a:t>new</a:t>
            </a:r>
            <a:r>
              <a:rPr lang="en-US" sz="1200" b="1">
                <a:latin typeface="Courier New" charset="0"/>
              </a:rPr>
              <a:t> PCChoiceGen(2);…</a:t>
            </a:r>
          </a:p>
          <a:p>
            <a:pPr marL="342900" indent="-342900" eaLnBrk="1" hangingPunct="1">
              <a:lnSpc>
                <a:spcPct val="90000"/>
              </a:lnSpc>
              <a:spcBef>
                <a:spcPct val="20000"/>
              </a:spcBef>
            </a:pPr>
            <a:r>
              <a:rPr lang="en-US" sz="1200" b="1">
                <a:latin typeface="Courier New" charset="0"/>
              </a:rPr>
              <a:t>	 cond = cg.getNextChoice()==0?false:true;</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if</a:t>
            </a:r>
            <a:r>
              <a:rPr lang="en-US" sz="1200" b="1">
                <a:latin typeface="Courier New" charset="0"/>
              </a:rPr>
              <a:t> (cond) {</a:t>
            </a:r>
          </a:p>
          <a:p>
            <a:pPr marL="342900" indent="-342900" eaLnBrk="1" hangingPunct="1">
              <a:lnSpc>
                <a:spcPct val="90000"/>
              </a:lnSpc>
              <a:spcBef>
                <a:spcPct val="20000"/>
              </a:spcBef>
            </a:pPr>
            <a:r>
              <a:rPr lang="en-US" sz="1200" b="1">
                <a:latin typeface="Courier New" charset="0"/>
              </a:rPr>
              <a:t>        pc._add_GE(sym_v,0);</a:t>
            </a:r>
          </a:p>
          <a:p>
            <a:pPr marL="342900" indent="-342900" eaLnBrk="1" hangingPunct="1">
              <a:lnSpc>
                <a:spcPct val="90000"/>
              </a:lnSpc>
              <a:spcBef>
                <a:spcPct val="20000"/>
              </a:spcBef>
            </a:pPr>
            <a:r>
              <a:rPr lang="en-US" sz="1200" b="1">
                <a:latin typeface="Courier New" charset="0"/>
              </a:rPr>
              <a:t>        next = getTarget();</a:t>
            </a:r>
          </a:p>
          <a:p>
            <a:pPr marL="342900" indent="-342900" eaLnBrk="1" hangingPunct="1">
              <a:lnSpc>
                <a:spcPct val="90000"/>
              </a:lnSpc>
              <a:spcBef>
                <a:spcPct val="20000"/>
              </a:spcBef>
            </a:pPr>
            <a:r>
              <a:rPr lang="en-US" sz="1200" b="1">
                <a:latin typeface="Courier New" charset="0"/>
              </a:rPr>
              <a:t>     }</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else</a:t>
            </a:r>
            <a:r>
              <a:rPr lang="en-US" sz="1200" b="1">
                <a:latin typeface="Courier New" charset="0"/>
              </a:rPr>
              <a:t> {</a:t>
            </a:r>
          </a:p>
          <a:p>
            <a:pPr marL="342900" indent="-342900" eaLnBrk="1" hangingPunct="1">
              <a:lnSpc>
                <a:spcPct val="90000"/>
              </a:lnSpc>
              <a:spcBef>
                <a:spcPct val="20000"/>
              </a:spcBef>
            </a:pPr>
            <a:r>
              <a:rPr lang="en-US" sz="1200" b="1">
                <a:latin typeface="Courier New" charset="0"/>
              </a:rPr>
              <a:t>        pc._add_LT(sym_v,0);</a:t>
            </a:r>
          </a:p>
          <a:p>
            <a:pPr marL="342900" indent="-342900" eaLnBrk="1" hangingPunct="1">
              <a:lnSpc>
                <a:spcPct val="90000"/>
              </a:lnSpc>
              <a:spcBef>
                <a:spcPct val="20000"/>
              </a:spcBef>
            </a:pPr>
            <a:r>
              <a:rPr lang="en-US" sz="1200" b="1">
                <a:latin typeface="Courier New" charset="0"/>
              </a:rPr>
              <a:t>        next = getNext(th);</a:t>
            </a:r>
          </a:p>
          <a:p>
            <a:pPr marL="342900" indent="-342900" eaLnBrk="1" hangingPunct="1">
              <a:lnSpc>
                <a:spcPct val="90000"/>
              </a:lnSpc>
              <a:spcBef>
                <a:spcPct val="20000"/>
              </a:spcBef>
            </a:pPr>
            <a:r>
              <a:rPr lang="en-US" sz="1200" b="1">
                <a:latin typeface="Courier New" charset="0"/>
              </a:rPr>
              <a:t>     }</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if </a:t>
            </a:r>
            <a:r>
              <a:rPr lang="en-US" sz="1200" b="1">
                <a:latin typeface="Courier New" charset="0"/>
              </a:rPr>
              <a:t>(!pc.satisfiable()) … </a:t>
            </a:r>
            <a:r>
              <a:rPr lang="en-US" sz="1200" b="1">
                <a:solidFill>
                  <a:srgbClr val="66CCFF"/>
                </a:solidFill>
                <a:latin typeface="Courier New" charset="0"/>
              </a:rPr>
              <a:t>// JPF backtrack </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else </a:t>
            </a:r>
            <a:r>
              <a:rPr lang="en-US" sz="1200" b="1">
                <a:latin typeface="Courier New" charset="0"/>
              </a:rPr>
              <a:t>cg.setPC(pc);</a:t>
            </a:r>
          </a:p>
          <a:p>
            <a:pPr marL="342900" indent="-342900" eaLnBrk="1" hangingPunct="1">
              <a:lnSpc>
                <a:spcPct val="90000"/>
              </a:lnSpc>
              <a:spcBef>
                <a:spcPct val="20000"/>
              </a:spcBef>
            </a:pPr>
            <a:r>
              <a:rPr lang="en-US" sz="1200" b="1">
                <a:latin typeface="Courier New" charset="0"/>
              </a:rPr>
              <a:t>     </a:t>
            </a:r>
            <a:r>
              <a:rPr lang="en-US" sz="1200" b="1">
                <a:solidFill>
                  <a:srgbClr val="0000FF"/>
                </a:solidFill>
                <a:latin typeface="Courier New" charset="0"/>
              </a:rPr>
              <a:t>return</a:t>
            </a:r>
            <a:r>
              <a:rPr lang="en-US" sz="1200" b="1">
                <a:latin typeface="Courier New" charset="0"/>
              </a:rPr>
              <a:t> next;</a:t>
            </a:r>
          </a:p>
          <a:p>
            <a:pPr marL="342900" indent="-342900" eaLnBrk="1" hangingPunct="1">
              <a:lnSpc>
                <a:spcPct val="90000"/>
              </a:lnSpc>
              <a:spcBef>
                <a:spcPct val="20000"/>
              </a:spcBef>
            </a:pPr>
            <a:r>
              <a:rPr lang="en-US" sz="1200" b="1">
                <a:latin typeface="Courier New" charset="0"/>
              </a:rPr>
              <a:t>   } } }</a:t>
            </a:r>
          </a:p>
        </p:txBody>
      </p:sp>
      <p:sp>
        <p:nvSpPr>
          <p:cNvPr id="182277" name="Text Box 5"/>
          <p:cNvSpPr txBox="1">
            <a:spLocks noChangeArrowheads="1"/>
          </p:cNvSpPr>
          <p:nvPr/>
        </p:nvSpPr>
        <p:spPr bwMode="auto">
          <a:xfrm>
            <a:off x="381000" y="1447800"/>
            <a:ext cx="2814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t>Concrete execution of IFGE byte-code:</a:t>
            </a:r>
          </a:p>
        </p:txBody>
      </p:sp>
      <p:sp>
        <p:nvSpPr>
          <p:cNvPr id="182278" name="Rectangle 6"/>
          <p:cNvSpPr>
            <a:spLocks noChangeArrowheads="1"/>
          </p:cNvSpPr>
          <p:nvPr/>
        </p:nvSpPr>
        <p:spPr bwMode="auto">
          <a:xfrm>
            <a:off x="4037013" y="1447800"/>
            <a:ext cx="2814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t>Symbolic execution of IFGE byte-code:</a:t>
            </a:r>
          </a:p>
        </p:txBody>
      </p:sp>
    </p:spTree>
    <p:extLst>
      <p:ext uri="{BB962C8B-B14F-4D97-AF65-F5344CB8AC3E}">
        <p14:creationId xmlns:p14="http://schemas.microsoft.com/office/powerpoint/2010/main" val="3557386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15754"/>
            <a:ext cx="8042276" cy="1336956"/>
          </a:xfrm>
        </p:spPr>
        <p:txBody>
          <a:bodyPr/>
          <a:lstStyle/>
          <a:p>
            <a:r>
              <a:rPr lang="en-US" sz="3600" dirty="0"/>
              <a:t>C</a:t>
            </a:r>
            <a:r>
              <a:rPr lang="en-US" sz="3600" dirty="0" smtClean="0"/>
              <a:t>omplex mathematical constraints</a:t>
            </a:r>
            <a:endParaRPr lang="pt-BR" sz="3600" dirty="0"/>
          </a:p>
        </p:txBody>
      </p:sp>
      <p:sp>
        <p:nvSpPr>
          <p:cNvPr id="6" name="Content Placeholder 5"/>
          <p:cNvSpPr>
            <a:spLocks noGrp="1"/>
          </p:cNvSpPr>
          <p:nvPr>
            <p:ph idx="1"/>
          </p:nvPr>
        </p:nvSpPr>
        <p:spPr/>
        <p:txBody>
          <a:bodyPr/>
          <a:lstStyle/>
          <a:p>
            <a:r>
              <a:rPr lang="en-US" dirty="0" smtClean="0"/>
              <a:t>Model-level interpretation of calls to math functions</a:t>
            </a:r>
          </a:p>
        </p:txBody>
      </p:sp>
      <p:sp>
        <p:nvSpPr>
          <p:cNvPr id="7" name="Rectangle 6"/>
          <p:cNvSpPr/>
          <p:nvPr/>
        </p:nvSpPr>
        <p:spPr>
          <a:xfrm>
            <a:off x="3325368" y="2721764"/>
            <a:ext cx="1632398" cy="77153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lgn="ctr">
              <a:defRPr/>
            </a:pPr>
            <a:r>
              <a:rPr lang="en-US" sz="2400" i="1" dirty="0" err="1" smtClean="0">
                <a:solidFill>
                  <a:schemeClr val="tx2"/>
                </a:solidFill>
              </a:rPr>
              <a:t>Math.sin</a:t>
            </a:r>
            <a:endParaRPr lang="pt-BR" sz="2400" i="1" dirty="0">
              <a:solidFill>
                <a:schemeClr val="tx2"/>
              </a:solidFill>
            </a:endParaRPr>
          </a:p>
        </p:txBody>
      </p:sp>
      <p:sp>
        <p:nvSpPr>
          <p:cNvPr id="10" name="Text Box 4"/>
          <p:cNvSpPr txBox="1">
            <a:spLocks noChangeArrowheads="1"/>
          </p:cNvSpPr>
          <p:nvPr/>
        </p:nvSpPr>
        <p:spPr bwMode="auto">
          <a:xfrm>
            <a:off x="1485878" y="2978940"/>
            <a:ext cx="1102223" cy="397030"/>
          </a:xfrm>
          <a:prstGeom prst="rect">
            <a:avLst/>
          </a:prstGeom>
          <a:noFill/>
          <a:ln w="9525">
            <a:noFill/>
            <a:miter lim="800000"/>
            <a:headEnd/>
            <a:tailEnd/>
          </a:ln>
        </p:spPr>
        <p:txBody>
          <a:bodyPr wrap="none" lIns="91439" tIns="45719" rIns="91439" bIns="45719">
            <a:spAutoFit/>
          </a:bodyPr>
          <a:lstStyle/>
          <a:p>
            <a:r>
              <a:rPr lang="en-US" sz="2000" dirty="0">
                <a:solidFill>
                  <a:schemeClr val="tx2"/>
                </a:solidFill>
                <a:latin typeface="Courier New" pitchFamily="49" charset="0"/>
              </a:rPr>
              <a:t>$x + 1</a:t>
            </a:r>
          </a:p>
        </p:txBody>
      </p:sp>
      <p:sp>
        <p:nvSpPr>
          <p:cNvPr id="11" name="Text Box 4"/>
          <p:cNvSpPr txBox="1">
            <a:spLocks noChangeArrowheads="1"/>
          </p:cNvSpPr>
          <p:nvPr/>
        </p:nvSpPr>
        <p:spPr bwMode="auto">
          <a:xfrm>
            <a:off x="5729295" y="2978940"/>
            <a:ext cx="1866856" cy="397030"/>
          </a:xfrm>
          <a:prstGeom prst="rect">
            <a:avLst/>
          </a:prstGeom>
          <a:noFill/>
          <a:ln w="9525">
            <a:noFill/>
            <a:miter lim="800000"/>
            <a:headEnd/>
            <a:tailEnd/>
          </a:ln>
        </p:spPr>
        <p:txBody>
          <a:bodyPr wrap="none" lIns="91439" tIns="45719" rIns="91439" bIns="45719">
            <a:spAutoFit/>
          </a:bodyPr>
          <a:lstStyle/>
          <a:p>
            <a:r>
              <a:rPr lang="en-US" sz="2000" dirty="0">
                <a:solidFill>
                  <a:schemeClr val="tx2"/>
                </a:solidFill>
                <a:latin typeface="Courier New" pitchFamily="49" charset="0"/>
              </a:rPr>
              <a:t>sin($x + 1)</a:t>
            </a:r>
          </a:p>
        </p:txBody>
      </p:sp>
      <p:cxnSp>
        <p:nvCxnSpPr>
          <p:cNvPr id="13" name="Straight Arrow Connector 12"/>
          <p:cNvCxnSpPr/>
          <p:nvPr/>
        </p:nvCxnSpPr>
        <p:spPr>
          <a:xfrm>
            <a:off x="2746719" y="3171823"/>
            <a:ext cx="578648" cy="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73369" y="3171823"/>
            <a:ext cx="578648" cy="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59111" y="3943354"/>
            <a:ext cx="4034835" cy="914096"/>
          </a:xfrm>
          <a:prstGeom prst="rect">
            <a:avLst/>
          </a:prstGeom>
        </p:spPr>
        <p:style>
          <a:lnRef idx="2">
            <a:schemeClr val="accent1"/>
          </a:lnRef>
          <a:fillRef idx="1">
            <a:schemeClr val="lt1"/>
          </a:fillRef>
          <a:effectRef idx="0">
            <a:schemeClr val="accent1"/>
          </a:effectRef>
          <a:fontRef idx="minor">
            <a:schemeClr val="dk1"/>
          </a:fontRef>
        </p:style>
        <p:txBody>
          <a:bodyPr wrap="square" lIns="82296" tIns="41148" rIns="82296" bIns="41148">
            <a:spAutoFit/>
          </a:bodyPr>
          <a:lstStyle/>
          <a:p>
            <a:pPr algn="ctr">
              <a:defRPr/>
            </a:pPr>
            <a:r>
              <a:rPr lang="en-US" dirty="0" smtClean="0"/>
              <a:t>Symbolic expression </a:t>
            </a:r>
          </a:p>
          <a:p>
            <a:pPr algn="ctr">
              <a:defRPr/>
            </a:pPr>
            <a:r>
              <a:rPr lang="en-US" dirty="0" smtClean="0"/>
              <a:t>(un-interpreted function) </a:t>
            </a:r>
          </a:p>
          <a:p>
            <a:pPr algn="ctr">
              <a:defRPr/>
            </a:pPr>
            <a:r>
              <a:rPr lang="en-US" dirty="0" smtClean="0"/>
              <a:t>denoting the result value of the call</a:t>
            </a:r>
            <a:endParaRPr lang="pt-BR" dirty="0"/>
          </a:p>
        </p:txBody>
      </p:sp>
    </p:spTree>
    <p:extLst>
      <p:ext uri="{BB962C8B-B14F-4D97-AF65-F5344CB8AC3E}">
        <p14:creationId xmlns:p14="http://schemas.microsoft.com/office/powerpoint/2010/main" val="39402851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49275" y="-329865"/>
            <a:ext cx="8042276" cy="1336956"/>
          </a:xfrm>
        </p:spPr>
        <p:txBody>
          <a:bodyPr/>
          <a:lstStyle/>
          <a:p>
            <a:r>
              <a:rPr lang="en-US" sz="3600" dirty="0" smtClean="0"/>
              <a:t>CORAL solver [NFM’11]</a:t>
            </a:r>
            <a:endParaRPr lang="pt-BR" sz="3600" dirty="0" smtClean="0"/>
          </a:p>
        </p:txBody>
      </p:sp>
      <p:sp>
        <p:nvSpPr>
          <p:cNvPr id="9219" name="Content Placeholder 2"/>
          <p:cNvSpPr>
            <a:spLocks noGrp="1"/>
          </p:cNvSpPr>
          <p:nvPr>
            <p:ph idx="1"/>
          </p:nvPr>
        </p:nvSpPr>
        <p:spPr>
          <a:xfrm>
            <a:off x="457171" y="1362147"/>
            <a:ext cx="6429420" cy="5453518"/>
          </a:xfrm>
        </p:spPr>
        <p:txBody>
          <a:bodyPr>
            <a:normAutofit fontScale="77500" lnSpcReduction="20000"/>
          </a:bodyPr>
          <a:lstStyle/>
          <a:p>
            <a:pPr eaLnBrk="1" hangingPunct="1">
              <a:defRPr/>
            </a:pPr>
            <a:r>
              <a:rPr lang="en-US" dirty="0" smtClean="0">
                <a:solidFill>
                  <a:schemeClr val="accent1"/>
                </a:solidFill>
              </a:rPr>
              <a:t>Target applications:</a:t>
            </a:r>
          </a:p>
          <a:p>
            <a:pPr lvl="1">
              <a:defRPr/>
            </a:pPr>
            <a:r>
              <a:rPr lang="en-US" dirty="0"/>
              <a:t>S</a:t>
            </a:r>
            <a:r>
              <a:rPr lang="en-US" dirty="0" smtClean="0"/>
              <a:t>ymbolic execution of programs that manipulate floating-point variables</a:t>
            </a:r>
          </a:p>
          <a:p>
            <a:pPr lvl="1" eaLnBrk="1" hangingPunct="1">
              <a:defRPr/>
            </a:pPr>
            <a:r>
              <a:rPr lang="en-US" dirty="0" smtClean="0"/>
              <a:t>Use floating-point arithmetic</a:t>
            </a:r>
          </a:p>
          <a:p>
            <a:pPr lvl="1"/>
            <a:r>
              <a:rPr lang="en-US" dirty="0" smtClean="0"/>
              <a:t>Call specific math functions (from </a:t>
            </a:r>
            <a:r>
              <a:rPr lang="en-US" dirty="0" err="1" smtClean="0"/>
              <a:t>java.lang.Math</a:t>
            </a:r>
            <a:r>
              <a:rPr lang="en-US" dirty="0"/>
              <a:t>) </a:t>
            </a:r>
          </a:p>
          <a:p>
            <a:endParaRPr lang="en-US" dirty="0" smtClean="0"/>
          </a:p>
          <a:p>
            <a:endParaRPr lang="en-US" dirty="0"/>
          </a:p>
          <a:p>
            <a:endParaRPr lang="en-US" dirty="0" smtClean="0"/>
          </a:p>
          <a:p>
            <a:pPr marL="0" indent="0">
              <a:buNone/>
            </a:pPr>
            <a:endParaRPr lang="en-US" dirty="0"/>
          </a:p>
          <a:p>
            <a:r>
              <a:rPr lang="en-US" dirty="0" smtClean="0"/>
              <a:t>Meta</a:t>
            </a:r>
            <a:r>
              <a:rPr lang="en-US" dirty="0"/>
              <a:t>-heuristic solver</a:t>
            </a:r>
          </a:p>
          <a:p>
            <a:pPr lvl="1"/>
            <a:r>
              <a:rPr lang="en-US" dirty="0"/>
              <a:t>Distance-based fitness function</a:t>
            </a:r>
          </a:p>
          <a:p>
            <a:r>
              <a:rPr lang="en-US" dirty="0" smtClean="0"/>
              <a:t>Particle </a:t>
            </a:r>
            <a:r>
              <a:rPr lang="en-US" dirty="0"/>
              <a:t>swarm optimization (PSO</a:t>
            </a:r>
            <a:r>
              <a:rPr lang="en-US" dirty="0" smtClean="0"/>
              <a:t>)</a:t>
            </a:r>
            <a:endParaRPr lang="en-US" dirty="0"/>
          </a:p>
          <a:p>
            <a:pPr lvl="1"/>
            <a:r>
              <a:rPr lang="en-US" dirty="0"/>
              <a:t>Search simulates movements in a group of animals</a:t>
            </a:r>
          </a:p>
          <a:p>
            <a:pPr lvl="1"/>
            <a:r>
              <a:rPr lang="en-US" dirty="0" smtClean="0"/>
              <a:t>Used </a:t>
            </a:r>
            <a:r>
              <a:rPr lang="en-US" dirty="0"/>
              <a:t>opt4j library (see </a:t>
            </a:r>
            <a:r>
              <a:rPr lang="pt-BR" dirty="0">
                <a:hlinkClick r:id="rId2"/>
              </a:rPr>
              <a:t>opt4j.sourceforge.net</a:t>
            </a:r>
            <a:r>
              <a:rPr lang="en-US" dirty="0"/>
              <a:t>)</a:t>
            </a:r>
          </a:p>
          <a:p>
            <a:pPr lvl="1" eaLnBrk="1" hangingPunct="1">
              <a:defRPr/>
            </a:pPr>
            <a:endParaRPr lang="en-US" dirty="0" smtClean="0">
              <a:solidFill>
                <a:schemeClr val="bg1">
                  <a:lumMod val="50000"/>
                </a:schemeClr>
              </a:solidFill>
            </a:endParaRPr>
          </a:p>
          <a:p>
            <a:endParaRPr lang="pt-BR" dirty="0" smtClean="0"/>
          </a:p>
        </p:txBody>
      </p:sp>
      <p:sp>
        <p:nvSpPr>
          <p:cNvPr id="9220" name="TextBox 3"/>
          <p:cNvSpPr txBox="1">
            <a:spLocks noChangeArrowheads="1"/>
          </p:cNvSpPr>
          <p:nvPr/>
        </p:nvSpPr>
        <p:spPr bwMode="auto">
          <a:xfrm>
            <a:off x="5216367" y="607219"/>
            <a:ext cx="166199" cy="360099"/>
          </a:xfrm>
          <a:prstGeom prst="rect">
            <a:avLst/>
          </a:prstGeom>
          <a:noFill/>
          <a:ln w="9525">
            <a:noFill/>
            <a:miter lim="800000"/>
            <a:headEnd/>
            <a:tailEnd/>
          </a:ln>
        </p:spPr>
        <p:txBody>
          <a:bodyPr wrap="none" lIns="82296" tIns="41148" rIns="82296" bIns="41148">
            <a:spAutoFit/>
          </a:bodyPr>
          <a:lstStyle/>
          <a:p>
            <a:endParaRPr lang="pt-BR"/>
          </a:p>
        </p:txBody>
      </p:sp>
      <p:sp>
        <p:nvSpPr>
          <p:cNvPr id="6" name="Rectangle 5"/>
          <p:cNvSpPr/>
          <p:nvPr/>
        </p:nvSpPr>
        <p:spPr>
          <a:xfrm>
            <a:off x="6723979" y="1911169"/>
            <a:ext cx="2206236" cy="1006429"/>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lIns="82296" tIns="41148" rIns="82296" bIns="41148">
            <a:spAutoFit/>
          </a:bodyPr>
          <a:lstStyle/>
          <a:p>
            <a:pPr algn="ctr">
              <a:defRPr/>
            </a:pPr>
            <a:r>
              <a:rPr lang="en-US" sz="2000" dirty="0">
                <a:solidFill>
                  <a:schemeClr val="tx2"/>
                </a:solidFill>
              </a:rPr>
              <a:t>Common in </a:t>
            </a:r>
            <a:endParaRPr lang="en-US" sz="2000" dirty="0" smtClean="0">
              <a:solidFill>
                <a:schemeClr val="tx2"/>
              </a:solidFill>
            </a:endParaRPr>
          </a:p>
          <a:p>
            <a:pPr algn="ctr">
              <a:defRPr/>
            </a:pPr>
            <a:r>
              <a:rPr lang="en-US" sz="2000" dirty="0" smtClean="0">
                <a:solidFill>
                  <a:schemeClr val="tx2"/>
                </a:solidFill>
              </a:rPr>
              <a:t>software </a:t>
            </a:r>
            <a:r>
              <a:rPr lang="en-US" sz="2000" dirty="0">
                <a:solidFill>
                  <a:schemeClr val="tx2"/>
                </a:solidFill>
              </a:rPr>
              <a:t>from </a:t>
            </a:r>
            <a:endParaRPr lang="en-US" sz="2000" dirty="0" smtClean="0">
              <a:solidFill>
                <a:schemeClr val="tx2"/>
              </a:solidFill>
            </a:endParaRPr>
          </a:p>
          <a:p>
            <a:pPr algn="ctr">
              <a:defRPr/>
            </a:pPr>
            <a:r>
              <a:rPr lang="en-US" sz="2000" dirty="0" smtClean="0">
                <a:solidFill>
                  <a:schemeClr val="tx2"/>
                </a:solidFill>
              </a:rPr>
              <a:t>NASA</a:t>
            </a:r>
            <a:endParaRPr lang="pt-BR" sz="2000" dirty="0">
              <a:solidFill>
                <a:schemeClr val="tx2"/>
              </a:solidFill>
            </a:endParaRPr>
          </a:p>
        </p:txBody>
      </p:sp>
      <p:sp>
        <p:nvSpPr>
          <p:cNvPr id="7" name="Right Arrow 6"/>
          <p:cNvSpPr/>
          <p:nvPr/>
        </p:nvSpPr>
        <p:spPr>
          <a:xfrm>
            <a:off x="3729915" y="3720853"/>
            <a:ext cx="488633"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lgn="ctr">
              <a:defRPr/>
            </a:pPr>
            <a:endParaRPr lang="pt-BR">
              <a:solidFill>
                <a:schemeClr val="tx1"/>
              </a:solidFill>
            </a:endParaRPr>
          </a:p>
        </p:txBody>
      </p:sp>
      <p:sp>
        <p:nvSpPr>
          <p:cNvPr id="8" name="Rectangle 7"/>
          <p:cNvSpPr/>
          <p:nvPr/>
        </p:nvSpPr>
        <p:spPr>
          <a:xfrm>
            <a:off x="4308558" y="3335088"/>
            <a:ext cx="1500188" cy="1143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lgn="ctr">
              <a:defRPr/>
            </a:pPr>
            <a:r>
              <a:rPr lang="en-US" sz="2000" dirty="0" smtClean="0">
                <a:solidFill>
                  <a:schemeClr val="tx2"/>
                </a:solidFill>
              </a:rPr>
              <a:t>Coral </a:t>
            </a:r>
          </a:p>
          <a:p>
            <a:pPr algn="ctr">
              <a:defRPr/>
            </a:pPr>
            <a:r>
              <a:rPr lang="en-US" sz="2000" dirty="0" smtClean="0">
                <a:solidFill>
                  <a:schemeClr val="tx2"/>
                </a:solidFill>
              </a:rPr>
              <a:t>Solver</a:t>
            </a:r>
            <a:endParaRPr lang="pt-BR" sz="2000" dirty="0">
              <a:solidFill>
                <a:schemeClr val="tx2"/>
              </a:solidFill>
            </a:endParaRPr>
          </a:p>
        </p:txBody>
      </p:sp>
      <p:sp>
        <p:nvSpPr>
          <p:cNvPr id="9" name="Rectangle 8"/>
          <p:cNvSpPr/>
          <p:nvPr/>
        </p:nvSpPr>
        <p:spPr>
          <a:xfrm>
            <a:off x="322322" y="3476382"/>
            <a:ext cx="3279004" cy="914096"/>
          </a:xfrm>
          <a:prstGeom prst="rect">
            <a:avLst/>
          </a:prstGeom>
        </p:spPr>
        <p:txBody>
          <a:bodyPr wrap="square" lIns="82296" tIns="41148" rIns="82296" bIns="41148">
            <a:spAutoFit/>
          </a:bodyPr>
          <a:lstStyle/>
          <a:p>
            <a:r>
              <a:rPr lang="en-US" dirty="0" err="1" smtClean="0"/>
              <a:t>sqrt</a:t>
            </a:r>
            <a:r>
              <a:rPr lang="en-US" dirty="0" smtClean="0"/>
              <a:t>(exp(</a:t>
            </a:r>
            <a:r>
              <a:rPr lang="en-US" dirty="0" err="1" smtClean="0"/>
              <a:t>x+z</a:t>
            </a:r>
            <a:r>
              <a:rPr lang="en-US" dirty="0" smtClean="0"/>
              <a:t>))) &lt; </a:t>
            </a:r>
            <a:r>
              <a:rPr lang="en-US" dirty="0" err="1" smtClean="0"/>
              <a:t>pow</a:t>
            </a:r>
            <a:r>
              <a:rPr lang="en-US" dirty="0" smtClean="0"/>
              <a:t>(z, x)</a:t>
            </a:r>
            <a:r>
              <a:rPr lang="en-US" dirty="0" smtClean="0">
                <a:latin typeface="ＭＳ ゴシック"/>
                <a:ea typeface="ＭＳ ゴシック"/>
                <a:cs typeface="ＭＳ ゴシック"/>
              </a:rPr>
              <a:t>∧</a:t>
            </a:r>
            <a:r>
              <a:rPr lang="en-US" dirty="0" smtClean="0"/>
              <a:t>x&gt;0</a:t>
            </a:r>
            <a:r>
              <a:rPr lang="en-US" dirty="0" smtClean="0">
                <a:latin typeface="ＭＳ ゴシック"/>
                <a:ea typeface="ＭＳ ゴシック"/>
                <a:cs typeface="ＭＳ ゴシック"/>
              </a:rPr>
              <a:t>∧</a:t>
            </a:r>
            <a:r>
              <a:rPr lang="en-US" dirty="0" smtClean="0"/>
              <a:t>y&gt;1</a:t>
            </a:r>
            <a:r>
              <a:rPr lang="en-US" dirty="0" smtClean="0">
                <a:latin typeface="ＭＳ ゴシック"/>
                <a:ea typeface="ＭＳ ゴシック"/>
                <a:cs typeface="ＭＳ ゴシック"/>
              </a:rPr>
              <a:t>∧</a:t>
            </a:r>
            <a:r>
              <a:rPr lang="en-US" dirty="0" smtClean="0"/>
              <a:t>z&gt;1</a:t>
            </a:r>
            <a:r>
              <a:rPr lang="en-US" dirty="0" smtClean="0">
                <a:latin typeface="ＭＳ ゴシック"/>
                <a:ea typeface="ＭＳ ゴシック"/>
                <a:cs typeface="ＭＳ ゴシック"/>
              </a:rPr>
              <a:t>∧</a:t>
            </a:r>
            <a:r>
              <a:rPr lang="en-US" dirty="0" smtClean="0"/>
              <a:t>y&lt;x+2</a:t>
            </a:r>
            <a:r>
              <a:rPr lang="en-US" dirty="0" smtClean="0">
                <a:latin typeface="ＭＳ ゴシック"/>
                <a:ea typeface="ＭＳ ゴシック"/>
                <a:cs typeface="ＭＳ ゴシック"/>
              </a:rPr>
              <a:t>∧</a:t>
            </a:r>
            <a:r>
              <a:rPr lang="en-US" dirty="0" smtClean="0"/>
              <a:t> w=x+2</a:t>
            </a:r>
            <a:endParaRPr lang="pt-BR" dirty="0"/>
          </a:p>
        </p:txBody>
      </p:sp>
      <p:sp>
        <p:nvSpPr>
          <p:cNvPr id="11" name="Rectangle 10"/>
          <p:cNvSpPr/>
          <p:nvPr/>
        </p:nvSpPr>
        <p:spPr>
          <a:xfrm>
            <a:off x="6565971" y="3576565"/>
            <a:ext cx="2500362" cy="637097"/>
          </a:xfrm>
          <a:prstGeom prst="rect">
            <a:avLst/>
          </a:prstGeom>
        </p:spPr>
        <p:txBody>
          <a:bodyPr wrap="square" lIns="82296" tIns="41148" rIns="82296" bIns="41148">
            <a:spAutoFit/>
          </a:bodyPr>
          <a:lstStyle/>
          <a:p>
            <a:pPr marL="0" lvl="1">
              <a:defRPr/>
            </a:pPr>
            <a:r>
              <a:rPr lang="en-US" dirty="0" smtClean="0"/>
              <a:t>{x=4.31,  y=6.08,  z=9.51,  w=6.31}</a:t>
            </a:r>
            <a:endParaRPr lang="en-US" dirty="0"/>
          </a:p>
        </p:txBody>
      </p:sp>
      <p:sp>
        <p:nvSpPr>
          <p:cNvPr id="12" name="Right Arrow 11"/>
          <p:cNvSpPr/>
          <p:nvPr/>
        </p:nvSpPr>
        <p:spPr>
          <a:xfrm>
            <a:off x="5941639" y="3735144"/>
            <a:ext cx="488633"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lgn="ctr">
              <a:defRPr/>
            </a:pPr>
            <a:endParaRPr lang="pt-BR">
              <a:solidFill>
                <a:schemeClr val="tx1"/>
              </a:solidFill>
            </a:endParaRPr>
          </a:p>
        </p:txBody>
      </p:sp>
    </p:spTree>
    <p:extLst>
      <p:ext uri="{BB962C8B-B14F-4D97-AF65-F5344CB8AC3E}">
        <p14:creationId xmlns:p14="http://schemas.microsoft.com/office/powerpoint/2010/main" val="7302910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dirty="0" smtClean="0"/>
              <a:t>CORAL solvers</a:t>
            </a:r>
            <a:endParaRPr lang="pt-BR" sz="4000" dirty="0" smtClean="0"/>
          </a:p>
        </p:txBody>
      </p:sp>
      <p:sp>
        <p:nvSpPr>
          <p:cNvPr id="9219" name="Content Placeholder 2"/>
          <p:cNvSpPr>
            <a:spLocks noGrp="1"/>
          </p:cNvSpPr>
          <p:nvPr>
            <p:ph idx="1"/>
          </p:nvPr>
        </p:nvSpPr>
        <p:spPr/>
        <p:txBody>
          <a:bodyPr>
            <a:normAutofit fontScale="85000" lnSpcReduction="20000"/>
          </a:bodyPr>
          <a:lstStyle/>
          <a:p>
            <a:r>
              <a:rPr lang="en-US" dirty="0" smtClean="0"/>
              <a:t>Meta-heuristic solver</a:t>
            </a:r>
          </a:p>
          <a:p>
            <a:pPr lvl="1"/>
            <a:r>
              <a:rPr lang="en-US" dirty="0" smtClean="0"/>
              <a:t>Distance-based fitness function</a:t>
            </a:r>
          </a:p>
          <a:p>
            <a:r>
              <a:rPr lang="en-US" dirty="0" smtClean="0"/>
              <a:t>Optimizations</a:t>
            </a:r>
          </a:p>
          <a:p>
            <a:pPr lvl="1"/>
            <a:r>
              <a:rPr lang="en-US" dirty="0" smtClean="0"/>
              <a:t>Identification of dependent variables</a:t>
            </a:r>
          </a:p>
          <a:p>
            <a:pPr lvl="1"/>
            <a:r>
              <a:rPr lang="en-US" dirty="0" smtClean="0"/>
              <a:t>Inference of variable domains</a:t>
            </a:r>
          </a:p>
          <a:p>
            <a:pPr lvl="1"/>
            <a:r>
              <a:rPr lang="en-US" dirty="0" smtClean="0"/>
              <a:t>Efficient evaluation of constraints</a:t>
            </a:r>
          </a:p>
          <a:p>
            <a:r>
              <a:rPr lang="en-US" dirty="0"/>
              <a:t>Particle swarm optimization (PSO)</a:t>
            </a:r>
            <a:endParaRPr lang="en-US" dirty="0" smtClean="0"/>
          </a:p>
          <a:p>
            <a:pPr lvl="1"/>
            <a:r>
              <a:rPr lang="en-US" dirty="0"/>
              <a:t>Similar to GA, but with fixed-sized population</a:t>
            </a:r>
          </a:p>
          <a:p>
            <a:pPr lvl="1"/>
            <a:r>
              <a:rPr lang="en-US" dirty="0"/>
              <a:t>Search simulates movements in a group of animals</a:t>
            </a:r>
          </a:p>
          <a:p>
            <a:pPr lvl="2"/>
            <a:r>
              <a:rPr lang="en-US" dirty="0"/>
              <a:t>Implemented very efficiently (matrix operations)</a:t>
            </a:r>
          </a:p>
          <a:p>
            <a:pPr lvl="2"/>
            <a:r>
              <a:rPr lang="en-US" dirty="0"/>
              <a:t>Parameters to calibrate local and global influence</a:t>
            </a:r>
          </a:p>
          <a:p>
            <a:pPr lvl="1"/>
            <a:r>
              <a:rPr lang="en-US" dirty="0"/>
              <a:t>Used opt4j library (see </a:t>
            </a:r>
            <a:r>
              <a:rPr lang="pt-BR" dirty="0">
                <a:hlinkClick r:id="rId3"/>
              </a:rPr>
              <a:t>opt4j.sourceforge.net</a:t>
            </a:r>
            <a:r>
              <a:rPr lang="en-US" dirty="0"/>
              <a:t>)</a:t>
            </a:r>
          </a:p>
          <a:p>
            <a:pPr marL="349250" lvl="1" indent="0">
              <a:buNone/>
            </a:pPr>
            <a:endParaRPr lang="pt-BR" dirty="0" smtClean="0"/>
          </a:p>
          <a:p>
            <a:pPr lvl="1"/>
            <a:endParaRPr lang="pt-BR" dirty="0" smtClean="0"/>
          </a:p>
        </p:txBody>
      </p:sp>
      <p:sp>
        <p:nvSpPr>
          <p:cNvPr id="9220" name="TextBox 3"/>
          <p:cNvSpPr txBox="1">
            <a:spLocks noChangeArrowheads="1"/>
          </p:cNvSpPr>
          <p:nvPr/>
        </p:nvSpPr>
        <p:spPr bwMode="auto">
          <a:xfrm>
            <a:off x="5216367" y="607219"/>
            <a:ext cx="166199" cy="360099"/>
          </a:xfrm>
          <a:prstGeom prst="rect">
            <a:avLst/>
          </a:prstGeom>
          <a:noFill/>
          <a:ln w="9525">
            <a:noFill/>
            <a:miter lim="800000"/>
            <a:headEnd/>
            <a:tailEnd/>
          </a:ln>
        </p:spPr>
        <p:txBody>
          <a:bodyPr wrap="none" lIns="82296" tIns="41148" rIns="82296" bIns="41148">
            <a:spAutoFit/>
          </a:bodyPr>
          <a:lstStyle/>
          <a:p>
            <a:endParaRPr lang="pt-BR"/>
          </a:p>
        </p:txBody>
      </p:sp>
    </p:spTree>
    <p:extLst>
      <p:ext uri="{BB962C8B-B14F-4D97-AF65-F5344CB8AC3E}">
        <p14:creationId xmlns:p14="http://schemas.microsoft.com/office/powerpoint/2010/main" val="1705618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ChangeArrowheads="1"/>
          </p:cNvSpPr>
          <p:nvPr/>
        </p:nvSpPr>
        <p:spPr bwMode="auto">
          <a:xfrm>
            <a:off x="2520950" y="1358862"/>
            <a:ext cx="2667000" cy="2209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dirty="0"/>
              <a:t>Java component</a:t>
            </a:r>
          </a:p>
          <a:p>
            <a:pPr algn="ctr" eaLnBrk="1" hangingPunct="1"/>
            <a:r>
              <a:rPr lang="en-US" dirty="0"/>
              <a:t>(</a:t>
            </a:r>
            <a:r>
              <a:rPr lang="en-US" dirty="0" smtClean="0"/>
              <a:t>Bin </a:t>
            </a:r>
            <a:r>
              <a:rPr lang="en-US" dirty="0"/>
              <a:t>Search Tree</a:t>
            </a:r>
            <a:r>
              <a:rPr lang="en-US" dirty="0" smtClean="0"/>
              <a:t>, UI</a:t>
            </a:r>
            <a:r>
              <a:rPr lang="en-US" dirty="0"/>
              <a:t>)</a:t>
            </a:r>
          </a:p>
        </p:txBody>
      </p:sp>
      <p:sp>
        <p:nvSpPr>
          <p:cNvPr id="293892" name="Line 4"/>
          <p:cNvSpPr>
            <a:spLocks noChangeShapeType="1"/>
          </p:cNvSpPr>
          <p:nvPr/>
        </p:nvSpPr>
        <p:spPr bwMode="auto">
          <a:xfrm>
            <a:off x="1530350" y="1892262"/>
            <a:ext cx="990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3893" name="Line 5"/>
          <p:cNvSpPr>
            <a:spLocks noChangeShapeType="1"/>
          </p:cNvSpPr>
          <p:nvPr/>
        </p:nvSpPr>
        <p:spPr bwMode="auto">
          <a:xfrm>
            <a:off x="1530350" y="2425662"/>
            <a:ext cx="990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3894" name="Line 6"/>
          <p:cNvSpPr>
            <a:spLocks noChangeShapeType="1"/>
          </p:cNvSpPr>
          <p:nvPr/>
        </p:nvSpPr>
        <p:spPr bwMode="auto">
          <a:xfrm>
            <a:off x="1530350" y="3035262"/>
            <a:ext cx="990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3895" name="Rectangle 7"/>
          <p:cNvSpPr>
            <a:spLocks noChangeArrowheads="1"/>
          </p:cNvSpPr>
          <p:nvPr/>
        </p:nvSpPr>
        <p:spPr bwMode="auto">
          <a:xfrm>
            <a:off x="1600200" y="151126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t>add(e)</a:t>
            </a:r>
          </a:p>
        </p:txBody>
      </p:sp>
      <p:sp>
        <p:nvSpPr>
          <p:cNvPr id="293896" name="Rectangle 8"/>
          <p:cNvSpPr>
            <a:spLocks noChangeArrowheads="1"/>
          </p:cNvSpPr>
          <p:nvPr/>
        </p:nvSpPr>
        <p:spPr bwMode="auto">
          <a:xfrm>
            <a:off x="1377950" y="2058950"/>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dirty="0"/>
              <a:t>remove(e)</a:t>
            </a:r>
          </a:p>
        </p:txBody>
      </p:sp>
      <p:sp>
        <p:nvSpPr>
          <p:cNvPr id="293897" name="Rectangle 9"/>
          <p:cNvSpPr>
            <a:spLocks noChangeArrowheads="1"/>
          </p:cNvSpPr>
          <p:nvPr/>
        </p:nvSpPr>
        <p:spPr bwMode="auto">
          <a:xfrm>
            <a:off x="1600200" y="2668550"/>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t>find(e)</a:t>
            </a:r>
          </a:p>
        </p:txBody>
      </p:sp>
      <p:sp>
        <p:nvSpPr>
          <p:cNvPr id="293898" name="AutoShape 10"/>
          <p:cNvSpPr>
            <a:spLocks/>
          </p:cNvSpPr>
          <p:nvPr/>
        </p:nvSpPr>
        <p:spPr bwMode="auto">
          <a:xfrm>
            <a:off x="1149350" y="1511262"/>
            <a:ext cx="304800" cy="16764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9" name="Rectangle 11"/>
          <p:cNvSpPr>
            <a:spLocks noChangeArrowheads="1"/>
          </p:cNvSpPr>
          <p:nvPr/>
        </p:nvSpPr>
        <p:spPr bwMode="auto">
          <a:xfrm>
            <a:off x="103717" y="2120862"/>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dirty="0"/>
              <a:t>Interface</a:t>
            </a:r>
          </a:p>
        </p:txBody>
      </p:sp>
      <p:sp>
        <p:nvSpPr>
          <p:cNvPr id="293901" name="Rectangle 13"/>
          <p:cNvSpPr>
            <a:spLocks noChangeArrowheads="1"/>
          </p:cNvSpPr>
          <p:nvPr/>
        </p:nvSpPr>
        <p:spPr bwMode="auto">
          <a:xfrm>
            <a:off x="5867400" y="1358862"/>
            <a:ext cx="3200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t>Generated test sequence:</a:t>
            </a:r>
          </a:p>
          <a:p>
            <a:pPr lvl="1" eaLnBrk="1" hangingPunct="1"/>
            <a:r>
              <a:rPr lang="en-US">
                <a:solidFill>
                  <a:srgbClr val="0000FF"/>
                </a:solidFill>
              </a:rPr>
              <a:t>BinTree t = new BinTree(); </a:t>
            </a:r>
          </a:p>
          <a:p>
            <a:pPr lvl="1" eaLnBrk="1" hangingPunct="1"/>
            <a:r>
              <a:rPr lang="en-US">
                <a:solidFill>
                  <a:srgbClr val="0000FF"/>
                </a:solidFill>
              </a:rPr>
              <a:t> t.add(1); </a:t>
            </a:r>
          </a:p>
          <a:p>
            <a:pPr lvl="1" eaLnBrk="1" hangingPunct="1"/>
            <a:r>
              <a:rPr lang="en-US">
                <a:solidFill>
                  <a:srgbClr val="0000FF"/>
                </a:solidFill>
              </a:rPr>
              <a:t> t.add(2); </a:t>
            </a:r>
          </a:p>
          <a:p>
            <a:pPr lvl="1" eaLnBrk="1" hangingPunct="1"/>
            <a:r>
              <a:rPr lang="en-US">
                <a:solidFill>
                  <a:srgbClr val="0000FF"/>
                </a:solidFill>
              </a:rPr>
              <a:t> t.remove(1);</a:t>
            </a:r>
          </a:p>
        </p:txBody>
      </p:sp>
      <p:sp>
        <p:nvSpPr>
          <p:cNvPr id="293902" name="Rectangle 14"/>
          <p:cNvSpPr>
            <a:spLocks noGrp="1" noChangeArrowheads="1"/>
          </p:cNvSpPr>
          <p:nvPr>
            <p:ph type="body" idx="1"/>
          </p:nvPr>
        </p:nvSpPr>
        <p:spPr bwMode="auto">
          <a:xfrm>
            <a:off x="457200" y="4038600"/>
            <a:ext cx="8610600" cy="2819400"/>
          </a:xfrm>
          <a:solidFill>
            <a:srgbClr val="FFFFFF">
              <a:alpha val="0"/>
            </a:srgbClr>
          </a:solidFill>
          <a:ln/>
        </p:spPr>
        <p:txBody>
          <a:bodyPr wrap="square" lIns="91440" tIns="45720" rIns="91440" bIns="45720" numCol="1" anchor="t" anchorCtr="0" compatLnSpc="1">
            <a:prstTxWarp prst="textNoShape">
              <a:avLst/>
            </a:prstTxWarp>
            <a:normAutofit/>
          </a:bodyPr>
          <a:lstStyle/>
          <a:p>
            <a:pPr>
              <a:lnSpc>
                <a:spcPct val="80000"/>
              </a:lnSpc>
            </a:pPr>
            <a:r>
              <a:rPr lang="en-US" sz="2000" dirty="0" err="1" smtClean="0">
                <a:solidFill>
                  <a:srgbClr val="0000FF"/>
                </a:solidFill>
              </a:rPr>
              <a:t>SymbolicSequenceListener</a:t>
            </a:r>
            <a:r>
              <a:rPr lang="en-US" sz="2000" dirty="0">
                <a:solidFill>
                  <a:srgbClr val="0000FF"/>
                </a:solidFill>
              </a:rPr>
              <a:t> </a:t>
            </a:r>
            <a:r>
              <a:rPr lang="en-US" sz="2000" dirty="0" smtClean="0"/>
              <a:t>generates</a:t>
            </a:r>
            <a:r>
              <a:rPr lang="en-US" sz="2000" dirty="0" smtClean="0">
                <a:solidFill>
                  <a:srgbClr val="0000FF"/>
                </a:solidFill>
              </a:rPr>
              <a:t> </a:t>
            </a:r>
            <a:r>
              <a:rPr lang="en-US" sz="2000" dirty="0" err="1"/>
              <a:t>JUnit</a:t>
            </a:r>
            <a:r>
              <a:rPr lang="en-US" sz="2000" dirty="0"/>
              <a:t> </a:t>
            </a:r>
            <a:r>
              <a:rPr lang="en-US" sz="2000" dirty="0" smtClean="0"/>
              <a:t>tests</a:t>
            </a:r>
            <a:endParaRPr lang="en-US" sz="2000" dirty="0"/>
          </a:p>
          <a:p>
            <a:pPr>
              <a:lnSpc>
                <a:spcPct val="80000"/>
              </a:lnSpc>
            </a:pPr>
            <a:r>
              <a:rPr lang="en-US" sz="2000" dirty="0" err="1" smtClean="0"/>
              <a:t>JUnit</a:t>
            </a:r>
            <a:r>
              <a:rPr lang="en-US" sz="2000" dirty="0" smtClean="0"/>
              <a:t> </a:t>
            </a:r>
            <a:r>
              <a:rPr lang="en-US" sz="2000" dirty="0"/>
              <a:t>tests can be run directly by the developers</a:t>
            </a:r>
          </a:p>
          <a:p>
            <a:pPr>
              <a:lnSpc>
                <a:spcPct val="80000"/>
              </a:lnSpc>
            </a:pPr>
            <a:r>
              <a:rPr lang="en-US" sz="2000" dirty="0"/>
              <a:t> Measure </a:t>
            </a:r>
            <a:r>
              <a:rPr lang="en-US" sz="2000" dirty="0" smtClean="0"/>
              <a:t>coverage (e.g. MC/DC)</a:t>
            </a:r>
            <a:endParaRPr lang="en-US" sz="2000" dirty="0"/>
          </a:p>
          <a:p>
            <a:pPr>
              <a:lnSpc>
                <a:spcPct val="80000"/>
              </a:lnSpc>
            </a:pPr>
            <a:r>
              <a:rPr lang="en-US" sz="2000" dirty="0"/>
              <a:t> Support for abstract state matching</a:t>
            </a:r>
          </a:p>
          <a:p>
            <a:pPr marL="0" indent="0">
              <a:lnSpc>
                <a:spcPct val="80000"/>
              </a:lnSpc>
              <a:buNone/>
            </a:pPr>
            <a:r>
              <a:rPr lang="en-US" sz="2000" dirty="0"/>
              <a:t>[ISSTA’04, ISSTA’06]</a:t>
            </a:r>
          </a:p>
          <a:p>
            <a:pPr marL="0" indent="0">
              <a:lnSpc>
                <a:spcPct val="80000"/>
              </a:lnSpc>
              <a:buNone/>
            </a:pPr>
            <a:endParaRPr lang="en-US" sz="2000" dirty="0"/>
          </a:p>
        </p:txBody>
      </p:sp>
      <p:sp>
        <p:nvSpPr>
          <p:cNvPr id="14" name="Rectangle 3"/>
          <p:cNvSpPr txBox="1">
            <a:spLocks noChangeArrowheads="1"/>
          </p:cNvSpPr>
          <p:nvPr/>
        </p:nvSpPr>
        <p:spPr>
          <a:xfrm>
            <a:off x="0" y="-168152"/>
            <a:ext cx="9144000" cy="114300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800" dirty="0" smtClean="0"/>
              <a:t>Applications: Test Input and Sequence Generation</a:t>
            </a:r>
            <a:endParaRPr lang="en-US" sz="2800" dirty="0"/>
          </a:p>
        </p:txBody>
      </p:sp>
    </p:spTree>
    <p:extLst>
      <p:ext uri="{BB962C8B-B14F-4D97-AF65-F5344CB8AC3E}">
        <p14:creationId xmlns:p14="http://schemas.microsoft.com/office/powerpoint/2010/main" val="34074202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7417"/>
            <a:ext cx="8042276" cy="929699"/>
          </a:xfrm>
        </p:spPr>
        <p:txBody>
          <a:bodyPr/>
          <a:lstStyle/>
          <a:p>
            <a:r>
              <a:rPr lang="en-US" sz="3200" dirty="0" smtClean="0"/>
              <a:t>Overview</a:t>
            </a:r>
            <a:endParaRPr lang="en-US" sz="3200" dirty="0"/>
          </a:p>
        </p:txBody>
      </p:sp>
      <p:sp>
        <p:nvSpPr>
          <p:cNvPr id="3" name="Content Placeholder 2"/>
          <p:cNvSpPr>
            <a:spLocks noGrp="1"/>
          </p:cNvSpPr>
          <p:nvPr>
            <p:ph idx="1"/>
          </p:nvPr>
        </p:nvSpPr>
        <p:spPr>
          <a:xfrm>
            <a:off x="549275" y="1600200"/>
            <a:ext cx="8042276" cy="4474825"/>
          </a:xfrm>
        </p:spPr>
        <p:txBody>
          <a:bodyPr>
            <a:normAutofit fontScale="92500" lnSpcReduction="20000"/>
          </a:bodyPr>
          <a:lstStyle/>
          <a:p>
            <a:r>
              <a:rPr lang="en-US" dirty="0" smtClean="0"/>
              <a:t>“Classical” symbolic execution and its variants</a:t>
            </a:r>
          </a:p>
          <a:p>
            <a:pPr lvl="1"/>
            <a:r>
              <a:rPr lang="en-US" dirty="0" smtClean="0"/>
              <a:t>Generalized symbolic execution </a:t>
            </a:r>
          </a:p>
          <a:p>
            <a:pPr lvl="1"/>
            <a:r>
              <a:rPr lang="en-US" dirty="0"/>
              <a:t>D</a:t>
            </a:r>
            <a:r>
              <a:rPr lang="en-US" dirty="0" smtClean="0"/>
              <a:t>ynamic and </a:t>
            </a:r>
            <a:r>
              <a:rPr lang="en-US" dirty="0" err="1" smtClean="0"/>
              <a:t>concolic</a:t>
            </a:r>
            <a:r>
              <a:rPr lang="en-US" dirty="0" smtClean="0"/>
              <a:t> testing</a:t>
            </a:r>
          </a:p>
          <a:p>
            <a:r>
              <a:rPr lang="en-US" dirty="0" smtClean="0"/>
              <a:t>Challenges</a:t>
            </a:r>
          </a:p>
          <a:p>
            <a:pPr lvl="1"/>
            <a:r>
              <a:rPr lang="en-US" dirty="0" smtClean="0"/>
              <a:t>Multi-threading, complex data structures</a:t>
            </a:r>
          </a:p>
          <a:p>
            <a:pPr lvl="1"/>
            <a:r>
              <a:rPr lang="en-US" dirty="0" smtClean="0"/>
              <a:t>Complex constraints </a:t>
            </a:r>
          </a:p>
          <a:p>
            <a:pPr lvl="1"/>
            <a:r>
              <a:rPr lang="en-US" dirty="0" smtClean="0"/>
              <a:t>Handling loops, native libraries</a:t>
            </a:r>
          </a:p>
          <a:p>
            <a:r>
              <a:rPr lang="en-US" dirty="0" smtClean="0"/>
              <a:t>Scalability issues – path explosion problem</a:t>
            </a:r>
          </a:p>
          <a:p>
            <a:pPr lvl="1"/>
            <a:r>
              <a:rPr lang="en-US" dirty="0" smtClean="0"/>
              <a:t>Compositional and parallel techniques</a:t>
            </a:r>
          </a:p>
          <a:p>
            <a:pPr lvl="1"/>
            <a:r>
              <a:rPr lang="en-US" dirty="0" smtClean="0"/>
              <a:t>Abstraction</a:t>
            </a:r>
          </a:p>
          <a:p>
            <a:r>
              <a:rPr lang="en-US" dirty="0" smtClean="0"/>
              <a:t>Applications &amp; Tools</a:t>
            </a:r>
          </a:p>
        </p:txBody>
      </p:sp>
    </p:spTree>
    <p:extLst>
      <p:ext uri="{BB962C8B-B14F-4D97-AF65-F5344CB8AC3E}">
        <p14:creationId xmlns:p14="http://schemas.microsoft.com/office/powerpoint/2010/main" val="34125219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title"/>
          </p:nvPr>
        </p:nvSpPr>
        <p:spPr>
          <a:xfrm>
            <a:off x="0" y="-168152"/>
            <a:ext cx="9144000" cy="1143000"/>
          </a:xfrm>
        </p:spPr>
        <p:txBody>
          <a:bodyPr/>
          <a:lstStyle/>
          <a:p>
            <a:r>
              <a:rPr lang="en-US" sz="3200" dirty="0"/>
              <a:t>Application: Onboard Abort Executive (OAE)</a:t>
            </a:r>
          </a:p>
        </p:txBody>
      </p:sp>
      <p:sp>
        <p:nvSpPr>
          <p:cNvPr id="281604" name="Rectangle 4"/>
          <p:cNvSpPr>
            <a:spLocks noGrp="1" noChangeArrowheads="1"/>
          </p:cNvSpPr>
          <p:nvPr>
            <p:ph type="body" idx="1"/>
          </p:nvPr>
        </p:nvSpPr>
        <p:spPr bwMode="auto">
          <a:xfrm>
            <a:off x="152400" y="1295400"/>
            <a:ext cx="88392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a:buFontTx/>
              <a:buNone/>
            </a:pPr>
            <a:r>
              <a:rPr lang="en-US" sz="2000"/>
              <a:t>Prototype for CEV ascent abort handling being developed by JSC GN&amp;C</a:t>
            </a:r>
          </a:p>
        </p:txBody>
      </p:sp>
      <p:grpSp>
        <p:nvGrpSpPr>
          <p:cNvPr id="281615" name="Group 15"/>
          <p:cNvGrpSpPr>
            <a:grpSpLocks/>
          </p:cNvGrpSpPr>
          <p:nvPr/>
        </p:nvGrpSpPr>
        <p:grpSpPr bwMode="auto">
          <a:xfrm>
            <a:off x="304800" y="2225678"/>
            <a:ext cx="3276600" cy="3870328"/>
            <a:chOff x="144" y="1018"/>
            <a:chExt cx="2064" cy="2438"/>
          </a:xfrm>
        </p:grpSpPr>
        <p:sp>
          <p:nvSpPr>
            <p:cNvPr id="281602" name="Rectangle 2"/>
            <p:cNvSpPr>
              <a:spLocks noChangeArrowheads="1"/>
            </p:cNvSpPr>
            <p:nvPr/>
          </p:nvSpPr>
          <p:spPr bwMode="auto">
            <a:xfrm>
              <a:off x="144" y="1248"/>
              <a:ext cx="2064" cy="220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1605" name="Text Box 5"/>
            <p:cNvSpPr txBox="1">
              <a:spLocks noChangeArrowheads="1"/>
            </p:cNvSpPr>
            <p:nvPr/>
          </p:nvSpPr>
          <p:spPr bwMode="auto">
            <a:xfrm>
              <a:off x="680" y="1431"/>
              <a:ext cx="100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Inputs</a:t>
              </a:r>
            </a:p>
          </p:txBody>
        </p:sp>
        <p:sp>
          <p:nvSpPr>
            <p:cNvPr id="281606" name="Text Box 6"/>
            <p:cNvSpPr txBox="1">
              <a:spLocks noChangeArrowheads="1"/>
            </p:cNvSpPr>
            <p:nvPr/>
          </p:nvSpPr>
          <p:spPr bwMode="auto">
            <a:xfrm>
              <a:off x="192" y="2868"/>
              <a:ext cx="196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Pick Highest Ranked Abort</a:t>
              </a:r>
            </a:p>
          </p:txBody>
        </p:sp>
        <p:sp>
          <p:nvSpPr>
            <p:cNvPr id="281607" name="Text Box 7"/>
            <p:cNvSpPr txBox="1">
              <a:spLocks noChangeArrowheads="1"/>
            </p:cNvSpPr>
            <p:nvPr/>
          </p:nvSpPr>
          <p:spPr bwMode="auto">
            <a:xfrm>
              <a:off x="192" y="1848"/>
              <a:ext cx="1968"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Checks Flight Rules </a:t>
              </a:r>
              <a:br>
                <a:rPr lang="en-US"/>
              </a:br>
              <a:r>
                <a:rPr lang="en-US"/>
                <a:t>to see if an abort must occur</a:t>
              </a:r>
            </a:p>
          </p:txBody>
        </p:sp>
        <p:sp>
          <p:nvSpPr>
            <p:cNvPr id="281608" name="Text Box 8"/>
            <p:cNvSpPr txBox="1">
              <a:spLocks noChangeArrowheads="1"/>
            </p:cNvSpPr>
            <p:nvPr/>
          </p:nvSpPr>
          <p:spPr bwMode="auto">
            <a:xfrm>
              <a:off x="192" y="2436"/>
              <a:ext cx="196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Select Feasible Aborts</a:t>
              </a:r>
            </a:p>
          </p:txBody>
        </p:sp>
        <p:cxnSp>
          <p:nvCxnSpPr>
            <p:cNvPr id="281609" name="AutoShape 9"/>
            <p:cNvCxnSpPr>
              <a:cxnSpLocks noChangeShapeType="1"/>
              <a:stCxn id="281605" idx="2"/>
              <a:endCxn id="281607" idx="0"/>
            </p:cNvCxnSpPr>
            <p:nvPr/>
          </p:nvCxnSpPr>
          <p:spPr bwMode="auto">
            <a:xfrm flipH="1">
              <a:off x="1176" y="1668"/>
              <a:ext cx="4" cy="1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1610" name="AutoShape 10"/>
            <p:cNvCxnSpPr>
              <a:cxnSpLocks noChangeShapeType="1"/>
              <a:stCxn id="281607" idx="2"/>
              <a:endCxn id="281608" idx="0"/>
            </p:cNvCxnSpPr>
            <p:nvPr/>
          </p:nvCxnSpPr>
          <p:spPr bwMode="auto">
            <a:xfrm>
              <a:off x="1176" y="2258"/>
              <a:ext cx="0" cy="1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1611" name="AutoShape 11"/>
            <p:cNvCxnSpPr>
              <a:cxnSpLocks noChangeShapeType="1"/>
              <a:stCxn id="281608" idx="2"/>
              <a:endCxn id="281606" idx="0"/>
            </p:cNvCxnSpPr>
            <p:nvPr/>
          </p:nvCxnSpPr>
          <p:spPr bwMode="auto">
            <a:xfrm>
              <a:off x="1176" y="2673"/>
              <a:ext cx="0" cy="1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1612" name="Rectangle 12"/>
            <p:cNvSpPr>
              <a:spLocks noChangeArrowheads="1"/>
            </p:cNvSpPr>
            <p:nvPr/>
          </p:nvSpPr>
          <p:spPr bwMode="auto">
            <a:xfrm>
              <a:off x="202" y="1018"/>
              <a:ext cx="9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dirty="0">
                  <a:solidFill>
                    <a:schemeClr val="accent2"/>
                  </a:solidFill>
                </a:rPr>
                <a:t>OAE Structure</a:t>
              </a:r>
            </a:p>
          </p:txBody>
        </p:sp>
      </p:grpSp>
      <p:sp>
        <p:nvSpPr>
          <p:cNvPr id="281613" name="Rectangle 13"/>
          <p:cNvSpPr>
            <a:spLocks noChangeArrowheads="1"/>
          </p:cNvSpPr>
          <p:nvPr/>
        </p:nvSpPr>
        <p:spPr bwMode="auto">
          <a:xfrm>
            <a:off x="3810000" y="1752600"/>
            <a:ext cx="5181600" cy="4343406"/>
          </a:xfrm>
          <a:prstGeom prst="rect">
            <a:avLst/>
          </a:prstGeom>
          <a:solidFill>
            <a:srgbClr val="FFFFFF">
              <a:alpha val="0"/>
            </a:srgbClr>
          </a:solidFill>
          <a:ln>
            <a:noFill/>
          </a:ln>
        </p:spPr>
        <p:txBody>
          <a:bodyPr/>
          <a:lstStyle/>
          <a:p>
            <a:pPr marL="342900" indent="-342900" eaLnBrk="1" hangingPunct="1">
              <a:lnSpc>
                <a:spcPct val="80000"/>
              </a:lnSpc>
              <a:spcBef>
                <a:spcPct val="20000"/>
              </a:spcBef>
            </a:pPr>
            <a:r>
              <a:rPr lang="en-US" sz="2000" b="1" dirty="0">
                <a:solidFill>
                  <a:schemeClr val="accent2"/>
                </a:solidFill>
              </a:rPr>
              <a:t>Results</a:t>
            </a:r>
            <a:endParaRPr lang="en-US" sz="2000" b="1" dirty="0"/>
          </a:p>
          <a:p>
            <a:pPr marL="342900" indent="-342900" eaLnBrk="1" hangingPunct="1">
              <a:lnSpc>
                <a:spcPct val="80000"/>
              </a:lnSpc>
              <a:spcBef>
                <a:spcPct val="20000"/>
              </a:spcBef>
              <a:buFontTx/>
              <a:buChar char="•"/>
            </a:pPr>
            <a:r>
              <a:rPr lang="en-US" sz="1600" dirty="0"/>
              <a:t>Baseline</a:t>
            </a:r>
          </a:p>
          <a:p>
            <a:pPr marL="742950" lvl="1" indent="-285750" eaLnBrk="1" hangingPunct="1">
              <a:lnSpc>
                <a:spcPct val="80000"/>
              </a:lnSpc>
              <a:spcBef>
                <a:spcPct val="20000"/>
              </a:spcBef>
              <a:buFontTx/>
              <a:buChar char="–"/>
            </a:pPr>
            <a:r>
              <a:rPr lang="en-US" sz="1400" dirty="0">
                <a:solidFill>
                  <a:srgbClr val="0000FF"/>
                </a:solidFill>
              </a:rPr>
              <a:t>Manual testing: time consuming (~1 week)</a:t>
            </a:r>
          </a:p>
          <a:p>
            <a:pPr marL="742950" lvl="1" indent="-285750" eaLnBrk="1" hangingPunct="1">
              <a:lnSpc>
                <a:spcPct val="80000"/>
              </a:lnSpc>
              <a:spcBef>
                <a:spcPct val="20000"/>
              </a:spcBef>
              <a:buFontTx/>
              <a:buChar char="–"/>
            </a:pPr>
            <a:r>
              <a:rPr lang="en-US" sz="1400" dirty="0"/>
              <a:t>Guided random testing could not cover all aborts</a:t>
            </a:r>
          </a:p>
          <a:p>
            <a:pPr marL="342900" indent="-342900" eaLnBrk="1" hangingPunct="1">
              <a:lnSpc>
                <a:spcPct val="80000"/>
              </a:lnSpc>
              <a:spcBef>
                <a:spcPct val="20000"/>
              </a:spcBef>
              <a:buFontTx/>
              <a:buChar char="•"/>
            </a:pPr>
            <a:r>
              <a:rPr lang="en-US" sz="1600" dirty="0"/>
              <a:t>Symbolic </a:t>
            </a:r>
            <a:r>
              <a:rPr lang="en-US" sz="1600" dirty="0" err="1"/>
              <a:t>PathFinder</a:t>
            </a:r>
            <a:endParaRPr lang="en-US" sz="1600" dirty="0"/>
          </a:p>
          <a:p>
            <a:pPr marL="742950" lvl="1" indent="-285750" eaLnBrk="1" hangingPunct="1">
              <a:lnSpc>
                <a:spcPct val="80000"/>
              </a:lnSpc>
              <a:spcBef>
                <a:spcPct val="20000"/>
              </a:spcBef>
              <a:buFontTx/>
              <a:buChar char="–"/>
            </a:pPr>
            <a:r>
              <a:rPr lang="en-US" sz="1400" dirty="0"/>
              <a:t>Generates tests to cover all aborts and flight rules</a:t>
            </a:r>
          </a:p>
          <a:p>
            <a:pPr marL="742950" lvl="1" indent="-285750">
              <a:lnSpc>
                <a:spcPct val="80000"/>
              </a:lnSpc>
              <a:buFontTx/>
              <a:buChar char="–"/>
            </a:pPr>
            <a:r>
              <a:rPr lang="en-US" sz="1400" dirty="0">
                <a:solidFill>
                  <a:srgbClr val="0000FF"/>
                </a:solidFill>
              </a:rPr>
              <a:t>Total execution time is &lt; 1 min</a:t>
            </a:r>
          </a:p>
          <a:p>
            <a:pPr marL="742950" lvl="1" indent="-285750" eaLnBrk="1" hangingPunct="1">
              <a:lnSpc>
                <a:spcPct val="80000"/>
              </a:lnSpc>
              <a:spcBef>
                <a:spcPct val="20000"/>
              </a:spcBef>
              <a:buFontTx/>
              <a:buChar char="–"/>
            </a:pPr>
            <a:r>
              <a:rPr lang="en-US" sz="1400" dirty="0"/>
              <a:t>Test cases: 151 (some combinations infeasible) </a:t>
            </a:r>
          </a:p>
          <a:p>
            <a:pPr marL="742950" lvl="1" indent="-285750" eaLnBrk="1" hangingPunct="1">
              <a:lnSpc>
                <a:spcPct val="80000"/>
              </a:lnSpc>
              <a:spcBef>
                <a:spcPct val="20000"/>
              </a:spcBef>
              <a:buFontTx/>
              <a:buChar char="–"/>
            </a:pPr>
            <a:r>
              <a:rPr lang="en-US" sz="1400" dirty="0">
                <a:solidFill>
                  <a:srgbClr val="FF0000"/>
                </a:solidFill>
              </a:rPr>
              <a:t>Errors: 1 (flight rules broken but no abort picked)</a:t>
            </a:r>
          </a:p>
          <a:p>
            <a:pPr marL="742950" lvl="1" indent="-285750" eaLnBrk="1" hangingPunct="1">
              <a:lnSpc>
                <a:spcPct val="80000"/>
              </a:lnSpc>
              <a:spcBef>
                <a:spcPct val="20000"/>
              </a:spcBef>
              <a:buFontTx/>
              <a:buChar char="–"/>
            </a:pPr>
            <a:r>
              <a:rPr lang="en-US" sz="1400" dirty="0">
                <a:solidFill>
                  <a:srgbClr val="FF0000"/>
                </a:solidFill>
              </a:rPr>
              <a:t>Found major bug in new version of OAE</a:t>
            </a:r>
          </a:p>
          <a:p>
            <a:pPr marL="742950" lvl="1" indent="-285750" eaLnBrk="1" hangingPunct="1">
              <a:lnSpc>
                <a:spcPct val="80000"/>
              </a:lnSpc>
              <a:spcBef>
                <a:spcPct val="20000"/>
              </a:spcBef>
              <a:buFontTx/>
              <a:buChar char="–"/>
            </a:pPr>
            <a:r>
              <a:rPr lang="en-US" sz="1400" dirty="0"/>
              <a:t>Flight Rules: 27 / 27 covered  </a:t>
            </a:r>
          </a:p>
          <a:p>
            <a:pPr marL="742950" lvl="1" indent="-285750" eaLnBrk="1" hangingPunct="1">
              <a:lnSpc>
                <a:spcPct val="80000"/>
              </a:lnSpc>
              <a:spcBef>
                <a:spcPct val="20000"/>
              </a:spcBef>
              <a:buFontTx/>
              <a:buChar char="–"/>
            </a:pPr>
            <a:r>
              <a:rPr lang="en-US" sz="1400" dirty="0"/>
              <a:t>Aborts: 7 / 7 covered</a:t>
            </a:r>
          </a:p>
          <a:p>
            <a:pPr marL="742950" lvl="1" indent="-285750" eaLnBrk="1" hangingPunct="1">
              <a:lnSpc>
                <a:spcPct val="80000"/>
              </a:lnSpc>
              <a:spcBef>
                <a:spcPct val="20000"/>
              </a:spcBef>
              <a:buFontTx/>
              <a:buChar char="–"/>
            </a:pPr>
            <a:r>
              <a:rPr lang="en-US" sz="1400" dirty="0"/>
              <a:t>Size of input data: 27 values per test case</a:t>
            </a:r>
          </a:p>
          <a:p>
            <a:pPr marL="342900" indent="-342900" eaLnBrk="1" hangingPunct="1">
              <a:lnSpc>
                <a:spcPct val="80000"/>
              </a:lnSpc>
              <a:spcBef>
                <a:spcPct val="20000"/>
              </a:spcBef>
              <a:buFontTx/>
              <a:buChar char="•"/>
            </a:pPr>
            <a:r>
              <a:rPr lang="en-US" sz="1600" dirty="0"/>
              <a:t>Integration with End-to-end Simulation</a:t>
            </a:r>
          </a:p>
          <a:p>
            <a:pPr marL="742950" lvl="1" indent="-285750" eaLnBrk="1" hangingPunct="1">
              <a:lnSpc>
                <a:spcPct val="80000"/>
              </a:lnSpc>
              <a:spcBef>
                <a:spcPct val="20000"/>
              </a:spcBef>
              <a:buFontTx/>
              <a:buChar char="–"/>
            </a:pPr>
            <a:r>
              <a:rPr lang="en-US" sz="1400" dirty="0"/>
              <a:t>Input </a:t>
            </a:r>
            <a:r>
              <a:rPr lang="en-US" sz="1400" dirty="0" smtClean="0"/>
              <a:t>data </a:t>
            </a:r>
            <a:r>
              <a:rPr lang="en-US" sz="1400" dirty="0"/>
              <a:t>constrained by </a:t>
            </a:r>
            <a:r>
              <a:rPr lang="en-US" sz="1400" dirty="0" smtClean="0"/>
              <a:t>physical </a:t>
            </a:r>
            <a:r>
              <a:rPr lang="en-US" sz="1400" dirty="0"/>
              <a:t>laws</a:t>
            </a:r>
          </a:p>
          <a:p>
            <a:pPr marL="742950" lvl="1" indent="-285750" eaLnBrk="1" hangingPunct="1">
              <a:lnSpc>
                <a:spcPct val="80000"/>
              </a:lnSpc>
              <a:spcBef>
                <a:spcPct val="20000"/>
              </a:spcBef>
            </a:pPr>
            <a:r>
              <a:rPr lang="en-US" sz="1400" dirty="0"/>
              <a:t>	Example: inertial velocity can not be 24000 </a:t>
            </a:r>
            <a:r>
              <a:rPr lang="en-US" sz="1400" dirty="0" err="1"/>
              <a:t>ft</a:t>
            </a:r>
            <a:r>
              <a:rPr lang="en-US" sz="1400" dirty="0"/>
              <a:t>/s when the geodetic altitude is 0 </a:t>
            </a:r>
            <a:r>
              <a:rPr lang="en-US" sz="1400" dirty="0" err="1"/>
              <a:t>ft</a:t>
            </a:r>
            <a:endParaRPr lang="en-US" sz="1400" dirty="0"/>
          </a:p>
          <a:p>
            <a:pPr marL="742950" lvl="1" indent="-285750" eaLnBrk="1" hangingPunct="1">
              <a:spcBef>
                <a:spcPct val="20000"/>
              </a:spcBef>
              <a:buFontTx/>
              <a:buChar char="–"/>
            </a:pPr>
            <a:r>
              <a:rPr lang="en-US" sz="1400" dirty="0"/>
              <a:t>Need to encode these constraints </a:t>
            </a:r>
            <a:r>
              <a:rPr lang="en-US" sz="1400" dirty="0" smtClean="0"/>
              <a:t>explicitly</a:t>
            </a:r>
            <a:endParaRPr lang="en-US" sz="1400" dirty="0"/>
          </a:p>
        </p:txBody>
      </p:sp>
      <p:sp>
        <p:nvSpPr>
          <p:cNvPr id="281614" name="Text Box 14"/>
          <p:cNvSpPr txBox="1">
            <a:spLocks noChangeArrowheads="1"/>
          </p:cNvSpPr>
          <p:nvPr/>
        </p:nvSpPr>
        <p:spPr bwMode="auto">
          <a:xfrm>
            <a:off x="304800" y="6362700"/>
            <a:ext cx="1249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t>[ISSTA’08]</a:t>
            </a:r>
            <a:endParaRPr lang="en-US" sz="1600" dirty="0"/>
          </a:p>
        </p:txBody>
      </p:sp>
    </p:spTree>
    <p:extLst>
      <p:ext uri="{BB962C8B-B14F-4D97-AF65-F5344CB8AC3E}">
        <p14:creationId xmlns:p14="http://schemas.microsoft.com/office/powerpoint/2010/main" val="21697660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549275" y="-368731"/>
            <a:ext cx="8042276" cy="1336956"/>
          </a:xfrm>
        </p:spPr>
        <p:txBody>
          <a:bodyPr/>
          <a:lstStyle/>
          <a:p>
            <a:r>
              <a:rPr lang="en-US" sz="3200" dirty="0"/>
              <a:t>Generated Test Cases and Constraints</a:t>
            </a:r>
          </a:p>
        </p:txBody>
      </p:sp>
      <p:sp>
        <p:nvSpPr>
          <p:cNvPr id="291843" name="Rectangle 3"/>
          <p:cNvSpPr>
            <a:spLocks noGrp="1" noChangeArrowheads="1"/>
          </p:cNvSpPr>
          <p:nvPr>
            <p:ph type="body" idx="1"/>
          </p:nvPr>
        </p:nvSpPr>
        <p:spPr bwMode="auto">
          <a:xfrm>
            <a:off x="609600" y="1305939"/>
            <a:ext cx="84582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normAutofit fontScale="92500" lnSpcReduction="10000"/>
          </a:bodyPr>
          <a:lstStyle/>
          <a:p>
            <a:pPr>
              <a:lnSpc>
                <a:spcPct val="80000"/>
              </a:lnSpc>
              <a:buFontTx/>
              <a:buNone/>
            </a:pPr>
            <a:r>
              <a:rPr lang="en-US" sz="2000" dirty="0"/>
              <a:t>Test cases:</a:t>
            </a:r>
          </a:p>
          <a:p>
            <a:pPr lvl="1">
              <a:lnSpc>
                <a:spcPct val="80000"/>
              </a:lnSpc>
              <a:buFontTx/>
              <a:buNone/>
            </a:pPr>
            <a:r>
              <a:rPr lang="en-US" sz="1400" dirty="0"/>
              <a:t>// Covers Rule: FR A_2_A_2_B_1: Low Pressure </a:t>
            </a:r>
            <a:r>
              <a:rPr lang="en-US" sz="1400" dirty="0" smtClean="0"/>
              <a:t>Oxidizer Turbo pump </a:t>
            </a:r>
            <a:r>
              <a:rPr lang="en-US" sz="1400" dirty="0"/>
              <a:t>speed limit exceeded</a:t>
            </a:r>
          </a:p>
          <a:p>
            <a:pPr lvl="1">
              <a:lnSpc>
                <a:spcPct val="80000"/>
              </a:lnSpc>
              <a:buFontTx/>
              <a:buNone/>
            </a:pPr>
            <a:r>
              <a:rPr lang="en-US" sz="1400" dirty="0"/>
              <a:t>// </a:t>
            </a:r>
            <a:r>
              <a:rPr lang="en-US" sz="1400" b="1" dirty="0">
                <a:solidFill>
                  <a:srgbClr val="0000FF"/>
                </a:solidFill>
              </a:rPr>
              <a:t>Output: </a:t>
            </a:r>
            <a:r>
              <a:rPr lang="en-US" sz="1400" b="1" dirty="0" err="1">
                <a:solidFill>
                  <a:srgbClr val="0000FF"/>
                </a:solidFill>
              </a:rPr>
              <a:t>Abort:IBB</a:t>
            </a:r>
            <a:endParaRPr lang="en-US" sz="1400" b="1" dirty="0">
              <a:solidFill>
                <a:srgbClr val="0000FF"/>
              </a:solidFill>
            </a:endParaRPr>
          </a:p>
          <a:p>
            <a:pPr lvl="1">
              <a:lnSpc>
                <a:spcPct val="80000"/>
              </a:lnSpc>
              <a:buFontTx/>
              <a:buNone/>
            </a:pPr>
            <a:r>
              <a:rPr lang="en-US" sz="1400" dirty="0" err="1"/>
              <a:t>CaseNum</a:t>
            </a:r>
            <a:r>
              <a:rPr lang="en-US" sz="1400" dirty="0"/>
              <a:t>  1;</a:t>
            </a:r>
          </a:p>
          <a:p>
            <a:pPr lvl="1">
              <a:lnSpc>
                <a:spcPct val="80000"/>
              </a:lnSpc>
              <a:buFontTx/>
              <a:buNone/>
            </a:pPr>
            <a:r>
              <a:rPr lang="en-US" sz="1400" dirty="0" err="1"/>
              <a:t>CaseLine</a:t>
            </a:r>
            <a:r>
              <a:rPr lang="en-US" sz="1400" dirty="0"/>
              <a:t> </a:t>
            </a:r>
            <a:r>
              <a:rPr lang="en-US" sz="1400" dirty="0" err="1"/>
              <a:t>in.stage_speed</a:t>
            </a:r>
            <a:r>
              <a:rPr lang="en-US" sz="1400" dirty="0"/>
              <a:t>=3621.0;</a:t>
            </a:r>
          </a:p>
          <a:p>
            <a:pPr lvl="1">
              <a:lnSpc>
                <a:spcPct val="80000"/>
              </a:lnSpc>
              <a:buFontTx/>
              <a:buNone/>
            </a:pPr>
            <a:r>
              <a:rPr lang="en-US" sz="1400" dirty="0" err="1"/>
              <a:t>CaseTime</a:t>
            </a:r>
            <a:r>
              <a:rPr lang="en-US" sz="1400" dirty="0"/>
              <a:t> 57.0-102.0;</a:t>
            </a:r>
          </a:p>
          <a:p>
            <a:pPr lvl="1">
              <a:lnSpc>
                <a:spcPct val="80000"/>
              </a:lnSpc>
              <a:buFontTx/>
              <a:buNone/>
            </a:pPr>
            <a:endParaRPr lang="en-US" sz="1400" dirty="0"/>
          </a:p>
          <a:p>
            <a:pPr lvl="1">
              <a:lnSpc>
                <a:spcPct val="80000"/>
              </a:lnSpc>
              <a:buFontTx/>
              <a:buNone/>
            </a:pPr>
            <a:r>
              <a:rPr lang="en-US" sz="1400" dirty="0"/>
              <a:t>// Covers Rule: FR A_2_A_2_A: Fuel injector pressure limit exceeded </a:t>
            </a:r>
          </a:p>
          <a:p>
            <a:pPr lvl="1">
              <a:lnSpc>
                <a:spcPct val="80000"/>
              </a:lnSpc>
              <a:buFontTx/>
              <a:buNone/>
            </a:pPr>
            <a:r>
              <a:rPr lang="en-US" sz="1400" dirty="0"/>
              <a:t>// </a:t>
            </a:r>
            <a:r>
              <a:rPr lang="en-US" sz="1400" b="1" dirty="0">
                <a:solidFill>
                  <a:srgbClr val="0000FF"/>
                </a:solidFill>
              </a:rPr>
              <a:t>Output: </a:t>
            </a:r>
            <a:r>
              <a:rPr lang="en-US" sz="1400" b="1" dirty="0" err="1">
                <a:solidFill>
                  <a:srgbClr val="0000FF"/>
                </a:solidFill>
              </a:rPr>
              <a:t>Abort:IBB</a:t>
            </a:r>
            <a:endParaRPr lang="en-US" sz="1400" b="1" dirty="0">
              <a:solidFill>
                <a:srgbClr val="0000FF"/>
              </a:solidFill>
            </a:endParaRPr>
          </a:p>
          <a:p>
            <a:pPr lvl="1">
              <a:lnSpc>
                <a:spcPct val="80000"/>
              </a:lnSpc>
              <a:buFontTx/>
              <a:buNone/>
            </a:pPr>
            <a:r>
              <a:rPr lang="en-US" sz="1400" dirty="0" err="1"/>
              <a:t>CaseNum</a:t>
            </a:r>
            <a:r>
              <a:rPr lang="en-US" sz="1400" dirty="0"/>
              <a:t>  3;</a:t>
            </a:r>
          </a:p>
          <a:p>
            <a:pPr lvl="1">
              <a:lnSpc>
                <a:spcPct val="80000"/>
              </a:lnSpc>
              <a:buFontTx/>
              <a:buNone/>
            </a:pPr>
            <a:r>
              <a:rPr lang="en-US" sz="1400" dirty="0" err="1"/>
              <a:t>CaseLine</a:t>
            </a:r>
            <a:r>
              <a:rPr lang="en-US" sz="1400" dirty="0"/>
              <a:t> </a:t>
            </a:r>
            <a:r>
              <a:rPr lang="en-US" sz="1400" dirty="0" err="1"/>
              <a:t>in.stage_pres</a:t>
            </a:r>
            <a:r>
              <a:rPr lang="en-US" sz="1400" dirty="0"/>
              <a:t>=4301.0;</a:t>
            </a:r>
          </a:p>
          <a:p>
            <a:pPr lvl="1">
              <a:lnSpc>
                <a:spcPct val="80000"/>
              </a:lnSpc>
              <a:buFontTx/>
              <a:buNone/>
            </a:pPr>
            <a:r>
              <a:rPr lang="en-US" sz="1400" dirty="0" err="1"/>
              <a:t>CaseTime</a:t>
            </a:r>
            <a:r>
              <a:rPr lang="en-US" sz="1400" dirty="0"/>
              <a:t> 57.0-102.0;</a:t>
            </a:r>
          </a:p>
          <a:p>
            <a:pPr lvl="1">
              <a:lnSpc>
                <a:spcPct val="80000"/>
              </a:lnSpc>
              <a:buFontTx/>
              <a:buNone/>
            </a:pPr>
            <a:r>
              <a:rPr lang="en-US" sz="1400" dirty="0"/>
              <a:t>…</a:t>
            </a:r>
          </a:p>
          <a:p>
            <a:pPr lvl="1">
              <a:lnSpc>
                <a:spcPct val="80000"/>
              </a:lnSpc>
              <a:buFontTx/>
              <a:buNone/>
            </a:pPr>
            <a:endParaRPr lang="en-US" sz="1400" dirty="0"/>
          </a:p>
          <a:p>
            <a:pPr>
              <a:lnSpc>
                <a:spcPct val="80000"/>
              </a:lnSpc>
              <a:buFontTx/>
              <a:buNone/>
            </a:pPr>
            <a:r>
              <a:rPr lang="en-US" sz="2000" dirty="0"/>
              <a:t>Constraints:</a:t>
            </a:r>
          </a:p>
          <a:p>
            <a:pPr>
              <a:lnSpc>
                <a:spcPct val="80000"/>
              </a:lnSpc>
              <a:buFontTx/>
              <a:buNone/>
            </a:pPr>
            <a:r>
              <a:rPr lang="en-US" sz="1600" dirty="0"/>
              <a:t>	</a:t>
            </a:r>
            <a:r>
              <a:rPr lang="en-US" sz="1400" dirty="0"/>
              <a:t>//Rule: FR A_2_A_1_A: stage1 engine chamber pressure limit exceeded </a:t>
            </a:r>
            <a:r>
              <a:rPr lang="en-US" sz="1400" dirty="0" err="1"/>
              <a:t>Abort:IA</a:t>
            </a:r>
            <a:endParaRPr lang="en-US" sz="1400" dirty="0"/>
          </a:p>
          <a:p>
            <a:pPr lvl="1">
              <a:lnSpc>
                <a:spcPct val="80000"/>
              </a:lnSpc>
              <a:buFontTx/>
              <a:buNone/>
            </a:pPr>
            <a:r>
              <a:rPr lang="en-US" sz="1400" dirty="0"/>
              <a:t>PC (~60 constraints):</a:t>
            </a:r>
          </a:p>
          <a:p>
            <a:pPr lvl="1">
              <a:lnSpc>
                <a:spcPct val="80000"/>
              </a:lnSpc>
              <a:buFontTx/>
              <a:buNone/>
            </a:pPr>
            <a:r>
              <a:rPr lang="en-US" sz="1400" dirty="0" err="1"/>
              <a:t>in.geod_alt</a:t>
            </a:r>
            <a:r>
              <a:rPr lang="en-US" sz="1400" dirty="0"/>
              <a:t>(9000) &lt; 120000 &amp;&amp; </a:t>
            </a:r>
            <a:r>
              <a:rPr lang="en-US" sz="1400" dirty="0" err="1"/>
              <a:t>in.geod_alt</a:t>
            </a:r>
            <a:r>
              <a:rPr lang="en-US" sz="1400" dirty="0"/>
              <a:t>(9000) &lt; 38000 &amp;&amp; </a:t>
            </a:r>
            <a:r>
              <a:rPr lang="en-US" sz="1400" dirty="0" err="1"/>
              <a:t>in.geod_alt</a:t>
            </a:r>
            <a:r>
              <a:rPr lang="en-US" sz="1400" dirty="0"/>
              <a:t>(9000) &lt; 10000 &amp;&amp; </a:t>
            </a:r>
          </a:p>
          <a:p>
            <a:pPr lvl="1">
              <a:lnSpc>
                <a:spcPct val="80000"/>
              </a:lnSpc>
              <a:buFontTx/>
              <a:buNone/>
            </a:pPr>
            <a:r>
              <a:rPr lang="en-US" sz="1400" dirty="0" err="1"/>
              <a:t>in.pres_rate</a:t>
            </a:r>
            <a:r>
              <a:rPr lang="en-US" sz="1400" dirty="0"/>
              <a:t>(-2) &gt;= -2 &amp;&amp; </a:t>
            </a:r>
            <a:r>
              <a:rPr lang="en-US" sz="1400" dirty="0" err="1"/>
              <a:t>in.pres_rate</a:t>
            </a:r>
            <a:r>
              <a:rPr lang="en-US" sz="1400" dirty="0"/>
              <a:t>(-2) &gt;= -15 &amp;&amp;</a:t>
            </a:r>
          </a:p>
          <a:p>
            <a:pPr lvl="1">
              <a:lnSpc>
                <a:spcPct val="80000"/>
              </a:lnSpc>
              <a:buFontTx/>
              <a:buNone/>
            </a:pPr>
            <a:r>
              <a:rPr lang="en-US" sz="1400" dirty="0" err="1"/>
              <a:t>in.roll_rate</a:t>
            </a:r>
            <a:r>
              <a:rPr lang="en-US" sz="1400" dirty="0"/>
              <a:t>(40) &lt;= 50 &amp;&amp; </a:t>
            </a:r>
            <a:r>
              <a:rPr lang="en-US" sz="1400" dirty="0" err="1"/>
              <a:t>in.yaw_rate</a:t>
            </a:r>
            <a:r>
              <a:rPr lang="en-US" sz="1400" dirty="0"/>
              <a:t>(31) &lt;= 41 &amp;&amp; </a:t>
            </a:r>
            <a:r>
              <a:rPr lang="en-US" sz="1400" dirty="0" err="1"/>
              <a:t>in.pitch_rate</a:t>
            </a:r>
            <a:r>
              <a:rPr lang="en-US" sz="1400" dirty="0"/>
              <a:t>(70) &lt;= 100 &amp;&amp; …</a:t>
            </a:r>
          </a:p>
        </p:txBody>
      </p:sp>
    </p:spTree>
    <p:extLst>
      <p:ext uri="{BB962C8B-B14F-4D97-AF65-F5344CB8AC3E}">
        <p14:creationId xmlns:p14="http://schemas.microsoft.com/office/powerpoint/2010/main" val="1906927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16"/>
          <p:cNvSpPr txBox="1">
            <a:spLocks noChangeArrowheads="1"/>
          </p:cNvSpPr>
          <p:nvPr/>
        </p:nvSpPr>
        <p:spPr bwMode="auto">
          <a:xfrm>
            <a:off x="5076825" y="5440363"/>
            <a:ext cx="4067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37931725" indent="-37474525">
              <a:defRPr sz="24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400">
                <a:solidFill>
                  <a:schemeClr val="tx1"/>
                </a:solidFill>
                <a:latin typeface="Arial" charset="0"/>
                <a:ea typeface="MS PGothic" charset="0"/>
                <a:cs typeface="MS PGothic" charset="0"/>
              </a:defRPr>
            </a:lvl4pPr>
            <a:lvl5pPr>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spcBef>
                <a:spcPct val="50000"/>
              </a:spcBef>
            </a:pPr>
            <a:r>
              <a:rPr lang="en-US" sz="1400" b="1" i="1" dirty="0">
                <a:solidFill>
                  <a:schemeClr val="accent2"/>
                </a:solidFill>
                <a:effectLst>
                  <a:outerShdw blurRad="38100" dist="38100" dir="2700000" algn="tl">
                    <a:srgbClr val="DDDDDD"/>
                  </a:outerShdw>
                </a:effectLst>
              </a:rPr>
              <a:t>Shown:</a:t>
            </a:r>
            <a:r>
              <a:rPr lang="en-US" sz="1400" dirty="0">
                <a:solidFill>
                  <a:schemeClr val="accent2"/>
                </a:solidFill>
              </a:rPr>
              <a:t> </a:t>
            </a:r>
            <a:r>
              <a:rPr lang="en-US" sz="1400" dirty="0" smtClean="0">
                <a:solidFill>
                  <a:schemeClr val="accent2"/>
                </a:solidFill>
              </a:rPr>
              <a:t>Polyglot Framework </a:t>
            </a:r>
            <a:r>
              <a:rPr lang="en-US" sz="1400" dirty="0">
                <a:solidFill>
                  <a:schemeClr val="accent2"/>
                </a:solidFill>
              </a:rPr>
              <a:t>for model-based analysis and test case-generation; test cases used to test the generated code and to discover </a:t>
            </a:r>
            <a:r>
              <a:rPr lang="en-US" sz="1400" dirty="0" smtClean="0">
                <a:solidFill>
                  <a:schemeClr val="accent2"/>
                </a:solidFill>
              </a:rPr>
              <a:t>discrepancies </a:t>
            </a:r>
            <a:r>
              <a:rPr lang="en-US" sz="1400" dirty="0">
                <a:solidFill>
                  <a:schemeClr val="accent2"/>
                </a:solidFill>
              </a:rPr>
              <a:t>between models and code. </a:t>
            </a:r>
          </a:p>
        </p:txBody>
      </p:sp>
      <p:pic>
        <p:nvPicPr>
          <p:cNvPr id="282627" name="Picture 3" descr="toolch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616" y="1219200"/>
            <a:ext cx="4425045" cy="2613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28" name="Object 4"/>
          <p:cNvGraphicFramePr>
            <a:graphicFrameLocks noChangeAspect="1"/>
          </p:cNvGraphicFramePr>
          <p:nvPr/>
        </p:nvGraphicFramePr>
        <p:xfrm>
          <a:off x="7391400" y="3724275"/>
          <a:ext cx="1644650" cy="1404938"/>
        </p:xfrm>
        <a:graphic>
          <a:graphicData uri="http://schemas.openxmlformats.org/presentationml/2006/ole">
            <mc:AlternateContent xmlns:mc="http://schemas.openxmlformats.org/markup-compatibility/2006">
              <mc:Choice xmlns:v="urn:schemas-microsoft-com:vml" Requires="v">
                <p:oleObj spid="_x0000_s90452" name="Bitmap Image" r:id="rId5" imgW="2152951" imgH="1838095" progId="Paint.Picture">
                  <p:embed/>
                </p:oleObj>
              </mc:Choice>
              <mc:Fallback>
                <p:oleObj name="Bitmap Image" r:id="rId5" imgW="2152951" imgH="1838095"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3724275"/>
                        <a:ext cx="164465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2629" name="Rectangle 5"/>
          <p:cNvSpPr>
            <a:spLocks noChangeArrowheads="1"/>
          </p:cNvSpPr>
          <p:nvPr/>
        </p:nvSpPr>
        <p:spPr bwMode="auto">
          <a:xfrm>
            <a:off x="7366000" y="5121275"/>
            <a:ext cx="1854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i="1"/>
              <a:t>Orion orbits the moon </a:t>
            </a:r>
          </a:p>
          <a:p>
            <a:r>
              <a:rPr lang="en-US" sz="900" i="1"/>
              <a:t>(Image Credit: Lockheed Martin).</a:t>
            </a:r>
          </a:p>
        </p:txBody>
      </p:sp>
      <p:sp>
        <p:nvSpPr>
          <p:cNvPr id="282631" name="Rectangle 7"/>
          <p:cNvSpPr>
            <a:spLocks noChangeArrowheads="1"/>
          </p:cNvSpPr>
          <p:nvPr/>
        </p:nvSpPr>
        <p:spPr bwMode="auto">
          <a:xfrm>
            <a:off x="0" y="1447800"/>
            <a:ext cx="4876800" cy="4953000"/>
          </a:xfrm>
          <a:prstGeom prst="rect">
            <a:avLst/>
          </a:prstGeom>
          <a:solidFill>
            <a:srgbClr val="FFFFFF">
              <a:alpha val="0"/>
            </a:srgbClr>
          </a:solidFill>
          <a:ln>
            <a:noFill/>
          </a:ln>
        </p:spPr>
        <p:txBody>
          <a:bodyPr/>
          <a:lstStyle/>
          <a:p>
            <a:pPr marL="342900" indent="-342900" eaLnBrk="1" hangingPunct="1">
              <a:lnSpc>
                <a:spcPct val="80000"/>
              </a:lnSpc>
              <a:spcBef>
                <a:spcPct val="20000"/>
              </a:spcBef>
            </a:pPr>
            <a:r>
              <a:rPr lang="en-US" dirty="0" smtClean="0">
                <a:solidFill>
                  <a:srgbClr val="2C7C9F"/>
                </a:solidFill>
                <a:effectLst>
                  <a:outerShdw blurRad="38100" dist="38100" dir="2700000" algn="tl">
                    <a:srgbClr val="DDDDDD"/>
                  </a:outerShdw>
                </a:effectLst>
              </a:rPr>
              <a:t>Polyglot Framework [ISSTA’11]</a:t>
            </a:r>
          </a:p>
          <a:p>
            <a:pPr marL="342900" indent="-342900" eaLnBrk="1" hangingPunct="1">
              <a:lnSpc>
                <a:spcPct val="80000"/>
              </a:lnSpc>
              <a:spcBef>
                <a:spcPct val="20000"/>
              </a:spcBef>
            </a:pPr>
            <a:endParaRPr lang="en-US" dirty="0"/>
          </a:p>
          <a:p>
            <a:pPr marL="285750" indent="-285750">
              <a:lnSpc>
                <a:spcPct val="80000"/>
              </a:lnSpc>
              <a:spcBef>
                <a:spcPct val="20000"/>
              </a:spcBef>
              <a:buFontTx/>
              <a:buChar char="–"/>
            </a:pPr>
            <a:r>
              <a:rPr lang="en-US" sz="1600" dirty="0"/>
              <a:t>Analysis for </a:t>
            </a:r>
            <a:r>
              <a:rPr lang="en-US" sz="1600" dirty="0" smtClean="0"/>
              <a:t>UML, </a:t>
            </a:r>
            <a:r>
              <a:rPr lang="en-US" sz="1600" dirty="0" err="1" smtClean="0"/>
              <a:t>Stateflow</a:t>
            </a:r>
            <a:r>
              <a:rPr lang="en-US" sz="1600" dirty="0" smtClean="0"/>
              <a:t> and Rhapsody interactive models </a:t>
            </a:r>
            <a:endParaRPr lang="en-US" sz="1600" dirty="0"/>
          </a:p>
          <a:p>
            <a:pPr marL="285750" indent="-285750">
              <a:lnSpc>
                <a:spcPct val="80000"/>
              </a:lnSpc>
              <a:spcBef>
                <a:spcPct val="20000"/>
              </a:spcBef>
              <a:buFontTx/>
              <a:buChar char="–"/>
            </a:pPr>
            <a:r>
              <a:rPr lang="en-US" sz="1600" dirty="0" smtClean="0"/>
              <a:t>Automated test sequence generation</a:t>
            </a:r>
          </a:p>
          <a:p>
            <a:pPr marL="285750" indent="-285750">
              <a:lnSpc>
                <a:spcPct val="80000"/>
              </a:lnSpc>
              <a:spcBef>
                <a:spcPct val="20000"/>
              </a:spcBef>
              <a:buFontTx/>
              <a:buChar char="–"/>
            </a:pPr>
            <a:r>
              <a:rPr lang="en-US" sz="1600" dirty="0"/>
              <a:t>H</a:t>
            </a:r>
            <a:r>
              <a:rPr lang="en-US" sz="1600" dirty="0" smtClean="0"/>
              <a:t>igh </a:t>
            </a:r>
            <a:r>
              <a:rPr lang="en-US" sz="1600" dirty="0"/>
              <a:t>degree of coverage </a:t>
            </a:r>
            <a:endParaRPr lang="en-US" sz="1600" dirty="0" smtClean="0"/>
          </a:p>
          <a:p>
            <a:pPr marL="742950" lvl="1" indent="-285750">
              <a:lnSpc>
                <a:spcPct val="80000"/>
              </a:lnSpc>
              <a:spcBef>
                <a:spcPct val="20000"/>
              </a:spcBef>
              <a:buFontTx/>
              <a:buChar char="–"/>
            </a:pPr>
            <a:r>
              <a:rPr lang="en-US" sz="1600" dirty="0" smtClean="0"/>
              <a:t>state</a:t>
            </a:r>
            <a:r>
              <a:rPr lang="en-US" sz="1600" dirty="0"/>
              <a:t>, transition, </a:t>
            </a:r>
            <a:r>
              <a:rPr lang="en-US" sz="1600" dirty="0" smtClean="0"/>
              <a:t>path</a:t>
            </a:r>
            <a:endParaRPr lang="en-US" sz="1600" dirty="0"/>
          </a:p>
          <a:p>
            <a:pPr marL="285750" indent="-285750">
              <a:lnSpc>
                <a:spcPct val="80000"/>
              </a:lnSpc>
              <a:spcBef>
                <a:spcPct val="20000"/>
              </a:spcBef>
              <a:buFontTx/>
              <a:buChar char="–"/>
            </a:pPr>
            <a:r>
              <a:rPr lang="en-US" sz="1600" dirty="0"/>
              <a:t>Pluggable </a:t>
            </a:r>
            <a:r>
              <a:rPr lang="en-US" sz="1600" dirty="0" smtClean="0"/>
              <a:t>semantics</a:t>
            </a:r>
          </a:p>
          <a:p>
            <a:pPr marL="285750" indent="-285750">
              <a:lnSpc>
                <a:spcPct val="80000"/>
              </a:lnSpc>
              <a:spcBef>
                <a:spcPct val="20000"/>
              </a:spcBef>
              <a:buFontTx/>
              <a:buChar char="–"/>
            </a:pPr>
            <a:r>
              <a:rPr lang="en-US" sz="1600" dirty="0" smtClean="0"/>
              <a:t>Study discrepancies between multiple </a:t>
            </a:r>
            <a:r>
              <a:rPr lang="en-US" sz="1600" dirty="0" err="1" smtClean="0"/>
              <a:t>statechart</a:t>
            </a:r>
            <a:r>
              <a:rPr lang="en-US" sz="1600" dirty="0" smtClean="0"/>
              <a:t> formalisms</a:t>
            </a:r>
          </a:p>
          <a:p>
            <a:pPr marL="285750" indent="-285750">
              <a:lnSpc>
                <a:spcPct val="80000"/>
              </a:lnSpc>
              <a:spcBef>
                <a:spcPct val="20000"/>
              </a:spcBef>
              <a:buFontTx/>
              <a:buChar char="–"/>
            </a:pPr>
            <a:endParaRPr lang="en-US" sz="1600" dirty="0"/>
          </a:p>
          <a:p>
            <a:pPr eaLnBrk="1" hangingPunct="1">
              <a:lnSpc>
                <a:spcPct val="80000"/>
              </a:lnSpc>
              <a:spcBef>
                <a:spcPct val="20000"/>
              </a:spcBef>
            </a:pPr>
            <a:r>
              <a:rPr lang="en-US" dirty="0" smtClean="0"/>
              <a:t>Demonstrations:</a:t>
            </a:r>
            <a:r>
              <a:rPr lang="en-US" b="1" dirty="0" smtClean="0"/>
              <a:t> </a:t>
            </a:r>
            <a:endParaRPr lang="en-US" b="1" dirty="0"/>
          </a:p>
          <a:p>
            <a:pPr marL="285750" indent="-285750">
              <a:spcBef>
                <a:spcPct val="20000"/>
              </a:spcBef>
              <a:buFontTx/>
              <a:buChar char="–"/>
            </a:pPr>
            <a:r>
              <a:rPr lang="en-US" sz="1600" dirty="0"/>
              <a:t>Orion</a:t>
            </a:r>
            <a:r>
              <a:rPr lang="ja-JP" altLang="en-US" sz="1600" dirty="0"/>
              <a:t>’</a:t>
            </a:r>
            <a:r>
              <a:rPr lang="en-US" sz="1600" dirty="0"/>
              <a:t>s Pad Abort</a:t>
            </a:r>
            <a:r>
              <a:rPr lang="en-US" sz="1600" dirty="0" smtClean="0"/>
              <a:t>-1 </a:t>
            </a:r>
          </a:p>
          <a:p>
            <a:pPr marL="285750" indent="-285750">
              <a:spcBef>
                <a:spcPct val="20000"/>
              </a:spcBef>
              <a:buFontTx/>
              <a:buChar char="–"/>
            </a:pPr>
            <a:r>
              <a:rPr lang="en-US" sz="1600" dirty="0" smtClean="0"/>
              <a:t>Ares</a:t>
            </a:r>
            <a:r>
              <a:rPr lang="en-US" sz="1600" dirty="0"/>
              <a:t>-Orion </a:t>
            </a:r>
            <a:r>
              <a:rPr lang="en-US" sz="1600" dirty="0" smtClean="0"/>
              <a:t>communication</a:t>
            </a:r>
          </a:p>
          <a:p>
            <a:pPr marL="285750" indent="-285750">
              <a:spcBef>
                <a:spcPct val="20000"/>
              </a:spcBef>
              <a:buFontTx/>
              <a:buChar char="–"/>
            </a:pPr>
            <a:r>
              <a:rPr lang="en-US" sz="1600" dirty="0" smtClean="0"/>
              <a:t>JPL’s MER Arbiter</a:t>
            </a:r>
          </a:p>
          <a:p>
            <a:pPr marL="285750" indent="-285750">
              <a:spcBef>
                <a:spcPct val="20000"/>
              </a:spcBef>
              <a:buFontTx/>
              <a:buChar char="–"/>
            </a:pPr>
            <a:r>
              <a:rPr lang="en-US" sz="1600" dirty="0" smtClean="0"/>
              <a:t>Apollo lunar autopilot</a:t>
            </a:r>
            <a:endParaRPr lang="en-US" sz="1600" dirty="0"/>
          </a:p>
        </p:txBody>
      </p:sp>
      <p:sp>
        <p:nvSpPr>
          <p:cNvPr id="282632" name="Line 8"/>
          <p:cNvSpPr>
            <a:spLocks noChangeShapeType="1"/>
          </p:cNvSpPr>
          <p:nvPr/>
        </p:nvSpPr>
        <p:spPr bwMode="auto">
          <a:xfrm>
            <a:off x="4546602" y="1219200"/>
            <a:ext cx="0" cy="5638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Rectangle 2"/>
          <p:cNvSpPr txBox="1">
            <a:spLocks noChangeArrowheads="1"/>
          </p:cNvSpPr>
          <p:nvPr/>
        </p:nvSpPr>
        <p:spPr>
          <a:xfrm>
            <a:off x="0" y="283986"/>
            <a:ext cx="9220200" cy="1336956"/>
          </a:xfrm>
          <a:prstGeom prst="rect">
            <a:avLst/>
          </a:prstGeom>
        </p:spPr>
        <p:txBody>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400" dirty="0" smtClean="0"/>
              <a:t>Test-Sequence Generation for Multiple </a:t>
            </a:r>
            <a:r>
              <a:rPr lang="en-US" sz="2400" dirty="0" err="1" smtClean="0"/>
              <a:t>Statechart</a:t>
            </a:r>
            <a:r>
              <a:rPr lang="en-US" sz="2400" dirty="0" smtClean="0"/>
              <a:t> Models</a:t>
            </a:r>
            <a:endParaRPr lang="en-US" sz="2400" dirty="0"/>
          </a:p>
        </p:txBody>
      </p:sp>
    </p:spTree>
    <p:extLst>
      <p:ext uri="{BB962C8B-B14F-4D97-AF65-F5344CB8AC3E}">
        <p14:creationId xmlns:p14="http://schemas.microsoft.com/office/powerpoint/2010/main" val="17074549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73572"/>
            <a:ext cx="8042276" cy="1336956"/>
          </a:xfrm>
        </p:spPr>
        <p:txBody>
          <a:bodyPr/>
          <a:lstStyle/>
          <a:p>
            <a:r>
              <a:rPr lang="en-US" sz="2800" dirty="0" smtClean="0"/>
              <a:t>Dynamic Techniques</a:t>
            </a:r>
            <a:endParaRPr lang="en-US" sz="2800" dirty="0"/>
          </a:p>
        </p:txBody>
      </p:sp>
      <p:sp>
        <p:nvSpPr>
          <p:cNvPr id="3" name="Content Placeholder 2"/>
          <p:cNvSpPr>
            <a:spLocks noGrp="1"/>
          </p:cNvSpPr>
          <p:nvPr>
            <p:ph idx="1"/>
          </p:nvPr>
        </p:nvSpPr>
        <p:spPr/>
        <p:txBody>
          <a:bodyPr>
            <a:normAutofit/>
          </a:bodyPr>
          <a:lstStyle/>
          <a:p>
            <a:r>
              <a:rPr lang="en-US" dirty="0" smtClean="0"/>
              <a:t>Classic symbolic execution is a </a:t>
            </a:r>
            <a:r>
              <a:rPr lang="en-US" dirty="0" smtClean="0">
                <a:solidFill>
                  <a:schemeClr val="accent1"/>
                </a:solidFill>
              </a:rPr>
              <a:t>static</a:t>
            </a:r>
            <a:r>
              <a:rPr lang="en-US" dirty="0" smtClean="0"/>
              <a:t> technique</a:t>
            </a:r>
          </a:p>
          <a:p>
            <a:r>
              <a:rPr lang="en-US" dirty="0" smtClean="0"/>
              <a:t>Dynamic techniques</a:t>
            </a:r>
          </a:p>
          <a:p>
            <a:pPr lvl="1"/>
            <a:r>
              <a:rPr lang="en-US" dirty="0" smtClean="0"/>
              <a:t>Collect symbolic constraints </a:t>
            </a:r>
            <a:r>
              <a:rPr lang="en-US" dirty="0" smtClean="0">
                <a:solidFill>
                  <a:srgbClr val="2C7C9F"/>
                </a:solidFill>
              </a:rPr>
              <a:t>during concrete executions</a:t>
            </a:r>
          </a:p>
          <a:p>
            <a:pPr lvl="1"/>
            <a:r>
              <a:rPr lang="en-US" sz="2400" dirty="0"/>
              <a:t>DART = Directed Automated Random </a:t>
            </a:r>
            <a:r>
              <a:rPr lang="en-US" sz="2400" dirty="0" smtClean="0"/>
              <a:t>Testing</a:t>
            </a:r>
          </a:p>
          <a:p>
            <a:pPr lvl="1"/>
            <a:r>
              <a:rPr lang="en-US" sz="2400" dirty="0" err="1" smtClean="0"/>
              <a:t>Concolic</a:t>
            </a:r>
            <a:r>
              <a:rPr lang="en-US" sz="2400" dirty="0" smtClean="0"/>
              <a:t> (</a:t>
            </a:r>
            <a:r>
              <a:rPr lang="en-US" sz="2400" dirty="0" smtClean="0">
                <a:solidFill>
                  <a:schemeClr val="accent1"/>
                </a:solidFill>
              </a:rPr>
              <a:t>Conc</a:t>
            </a:r>
            <a:r>
              <a:rPr lang="en-US" sz="2400" dirty="0" smtClean="0"/>
              <a:t>rete Symb</a:t>
            </a:r>
            <a:r>
              <a:rPr lang="en-US" sz="2400" dirty="0" smtClean="0">
                <a:solidFill>
                  <a:schemeClr val="accent1"/>
                </a:solidFill>
              </a:rPr>
              <a:t>olic</a:t>
            </a:r>
            <a:r>
              <a:rPr lang="en-US" sz="2400" dirty="0" smtClean="0"/>
              <a:t>) testing</a:t>
            </a:r>
          </a:p>
          <a:p>
            <a:pPr lvl="1"/>
            <a:endParaRPr lang="en-US" dirty="0" smtClean="0">
              <a:solidFill>
                <a:srgbClr val="2C7C9F"/>
              </a:solidFill>
            </a:endParaRPr>
          </a:p>
        </p:txBody>
      </p:sp>
      <p:sp>
        <p:nvSpPr>
          <p:cNvPr id="4" name="Rectangle 3"/>
          <p:cNvSpPr/>
          <p:nvPr/>
        </p:nvSpPr>
        <p:spPr>
          <a:xfrm>
            <a:off x="7665081" y="6461394"/>
            <a:ext cx="1495609" cy="369332"/>
          </a:xfrm>
          <a:prstGeom prst="rect">
            <a:avLst/>
          </a:prstGeom>
        </p:spPr>
        <p:txBody>
          <a:bodyPr wrap="none">
            <a:spAutoFit/>
          </a:bodyPr>
          <a:lstStyle/>
          <a:p>
            <a:r>
              <a:rPr lang="en-US" dirty="0" smtClean="0"/>
              <a:t>P. </a:t>
            </a:r>
            <a:r>
              <a:rPr lang="en-US" dirty="0" err="1" smtClean="0"/>
              <a:t>Godefroid</a:t>
            </a:r>
            <a:r>
              <a:rPr lang="en-US" dirty="0" smtClean="0"/>
              <a:t> </a:t>
            </a:r>
            <a:endParaRPr lang="en-US" dirty="0"/>
          </a:p>
        </p:txBody>
      </p:sp>
    </p:spTree>
    <p:extLst>
      <p:ext uri="{BB962C8B-B14F-4D97-AF65-F5344CB8AC3E}">
        <p14:creationId xmlns:p14="http://schemas.microsoft.com/office/powerpoint/2010/main" val="29618955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73572"/>
            <a:ext cx="8042276" cy="1336956"/>
          </a:xfrm>
        </p:spPr>
        <p:txBody>
          <a:bodyPr/>
          <a:lstStyle/>
          <a:p>
            <a:r>
              <a:rPr lang="en-US" sz="2800" dirty="0" smtClean="0"/>
              <a:t>DART = Directed Automated Random Testing</a:t>
            </a:r>
            <a:endParaRPr lang="en-US" sz="2800" dirty="0"/>
          </a:p>
        </p:txBody>
      </p:sp>
      <p:sp>
        <p:nvSpPr>
          <p:cNvPr id="3" name="Content Placeholder 2"/>
          <p:cNvSpPr>
            <a:spLocks noGrp="1"/>
          </p:cNvSpPr>
          <p:nvPr>
            <p:ph idx="1"/>
          </p:nvPr>
        </p:nvSpPr>
        <p:spPr/>
        <p:txBody>
          <a:bodyPr>
            <a:normAutofit fontScale="92500"/>
          </a:bodyPr>
          <a:lstStyle/>
          <a:p>
            <a:r>
              <a:rPr lang="en-US" dirty="0" smtClean="0"/>
              <a:t>Dynamic </a:t>
            </a:r>
            <a:r>
              <a:rPr lang="en-US" dirty="0"/>
              <a:t>test </a:t>
            </a:r>
            <a:r>
              <a:rPr lang="en-US" dirty="0" smtClean="0"/>
              <a:t>generation</a:t>
            </a:r>
          </a:p>
          <a:p>
            <a:pPr lvl="1"/>
            <a:r>
              <a:rPr lang="en-US" dirty="0" smtClean="0"/>
              <a:t>Run the program starting with some random inputs</a:t>
            </a:r>
          </a:p>
          <a:p>
            <a:pPr lvl="1"/>
            <a:r>
              <a:rPr lang="en-US" dirty="0"/>
              <a:t>G</a:t>
            </a:r>
            <a:r>
              <a:rPr lang="en-US" dirty="0" smtClean="0"/>
              <a:t>ather </a:t>
            </a:r>
            <a:r>
              <a:rPr lang="en-US" dirty="0"/>
              <a:t>symbolic constraints on inputs at conditional </a:t>
            </a:r>
            <a:r>
              <a:rPr lang="en-US" dirty="0" smtClean="0"/>
              <a:t>statements</a:t>
            </a:r>
            <a:endParaRPr lang="en-US" dirty="0"/>
          </a:p>
          <a:p>
            <a:pPr lvl="1"/>
            <a:r>
              <a:rPr lang="en-US" dirty="0" smtClean="0"/>
              <a:t>Use </a:t>
            </a:r>
            <a:r>
              <a:rPr lang="en-US" dirty="0"/>
              <a:t>a constraint solver to generate new test </a:t>
            </a:r>
            <a:r>
              <a:rPr lang="en-US" dirty="0" smtClean="0"/>
              <a:t>inputs</a:t>
            </a:r>
          </a:p>
          <a:p>
            <a:pPr lvl="1"/>
            <a:r>
              <a:rPr lang="en-US" dirty="0" smtClean="0"/>
              <a:t>Repeat the process until a specific program path or statement is </a:t>
            </a:r>
            <a:r>
              <a:rPr lang="en-US" dirty="0"/>
              <a:t>reached (classic dynamic test generation [Korel90]</a:t>
            </a:r>
            <a:r>
              <a:rPr lang="en-US" dirty="0" smtClean="0"/>
              <a:t>)</a:t>
            </a:r>
          </a:p>
          <a:p>
            <a:pPr lvl="1"/>
            <a:r>
              <a:rPr lang="en-US" dirty="0" smtClean="0">
                <a:solidFill>
                  <a:srgbClr val="2C7C9F"/>
                </a:solidFill>
              </a:rPr>
              <a:t>Or</a:t>
            </a:r>
            <a:r>
              <a:rPr lang="en-US" dirty="0" smtClean="0"/>
              <a:t> repeat the process to attempt to cover ALL feasible </a:t>
            </a:r>
            <a:r>
              <a:rPr lang="en-US" dirty="0"/>
              <a:t>program paths (</a:t>
            </a:r>
            <a:r>
              <a:rPr lang="en-US" dirty="0" smtClean="0"/>
              <a:t>DART [</a:t>
            </a:r>
            <a:r>
              <a:rPr lang="en-US" dirty="0" err="1" smtClean="0"/>
              <a:t>Godefroid</a:t>
            </a:r>
            <a:r>
              <a:rPr lang="en-US" dirty="0" smtClean="0"/>
              <a:t> et al PLDI</a:t>
            </a:r>
            <a:r>
              <a:rPr lang="en-US" dirty="0"/>
              <a:t>’05])</a:t>
            </a:r>
          </a:p>
          <a:p>
            <a:r>
              <a:rPr lang="en-US" dirty="0"/>
              <a:t>D</a:t>
            </a:r>
            <a:r>
              <a:rPr lang="en-US" dirty="0" smtClean="0"/>
              <a:t>etect </a:t>
            </a:r>
            <a:r>
              <a:rPr lang="en-US" dirty="0"/>
              <a:t>crashes, assert violations, </a:t>
            </a:r>
            <a:r>
              <a:rPr lang="en-US" dirty="0" smtClean="0"/>
              <a:t>runtime errors etc.</a:t>
            </a:r>
            <a:endParaRPr lang="en-US" dirty="0"/>
          </a:p>
        </p:txBody>
      </p:sp>
      <p:sp>
        <p:nvSpPr>
          <p:cNvPr id="4" name="Rectangle 3"/>
          <p:cNvSpPr/>
          <p:nvPr/>
        </p:nvSpPr>
        <p:spPr>
          <a:xfrm>
            <a:off x="7665081" y="6461394"/>
            <a:ext cx="1495609" cy="369332"/>
          </a:xfrm>
          <a:prstGeom prst="rect">
            <a:avLst/>
          </a:prstGeom>
        </p:spPr>
        <p:txBody>
          <a:bodyPr wrap="none">
            <a:spAutoFit/>
          </a:bodyPr>
          <a:lstStyle/>
          <a:p>
            <a:r>
              <a:rPr lang="en-US" dirty="0" smtClean="0"/>
              <a:t>P. </a:t>
            </a:r>
            <a:r>
              <a:rPr lang="en-US" dirty="0" err="1" smtClean="0"/>
              <a:t>Godefroid</a:t>
            </a:r>
            <a:r>
              <a:rPr lang="en-US" dirty="0" smtClean="0"/>
              <a:t> </a:t>
            </a:r>
            <a:endParaRPr lang="en-US" dirty="0"/>
          </a:p>
        </p:txBody>
      </p:sp>
    </p:spTree>
    <p:extLst>
      <p:ext uri="{BB962C8B-B14F-4D97-AF65-F5344CB8AC3E}">
        <p14:creationId xmlns:p14="http://schemas.microsoft.com/office/powerpoint/2010/main" val="4783135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220927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0</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y = 0</a:t>
            </a: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236167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Tree>
    <p:extLst>
      <p:ext uri="{BB962C8B-B14F-4D97-AF65-F5344CB8AC3E}">
        <p14:creationId xmlns:p14="http://schemas.microsoft.com/office/powerpoint/2010/main" val="323100221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574099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0</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y = 0</a:t>
            </a: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589339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smtClean="0">
                <a:effectLst>
                  <a:outerShdw blurRad="38100" dist="38100" dir="2700000" algn="tl">
                    <a:srgbClr val="C0C0C0"/>
                  </a:outerShdw>
                </a:effectLst>
                <a:latin typeface="Times New Roman" charset="0"/>
              </a:rPr>
              <a:t>x ≤ y</a:t>
            </a:r>
            <a:endParaRPr lang="en-US" sz="1400" dirty="0">
              <a:effectLst>
                <a:outerShdw blurRad="38100" dist="38100" dir="2700000" algn="tl">
                  <a:srgbClr val="C0C0C0"/>
                </a:outerShdw>
              </a:effectLst>
              <a:latin typeface="Times New Roman" charset="0"/>
            </a:endParaRPr>
          </a:p>
        </p:txBody>
      </p:sp>
      <p:sp>
        <p:nvSpPr>
          <p:cNvPr id="14" name="Text Box 18"/>
          <p:cNvSpPr txBox="1">
            <a:spLocks noChangeArrowheads="1"/>
          </p:cNvSpPr>
          <p:nvPr/>
        </p:nvSpPr>
        <p:spPr bwMode="auto">
          <a:xfrm>
            <a:off x="5111192" y="3211560"/>
            <a:ext cx="2229168" cy="923972"/>
          </a:xfrm>
          <a:prstGeom prst="rect">
            <a:avLst/>
          </a:prstGeom>
          <a:ln>
            <a:headEnd/>
            <a:tailEnd/>
          </a:ln>
          <a:extLst/>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lstStyle/>
          <a:p>
            <a:r>
              <a:rPr lang="en-US" dirty="0">
                <a:effectLst>
                  <a:outerShdw blurRad="38100" dist="38100" dir="2700000" algn="tl">
                    <a:srgbClr val="C0C0C0"/>
                  </a:outerShdw>
                </a:effectLst>
                <a:latin typeface="Times New Roman" charset="0"/>
              </a:rPr>
              <a:t>Solve: </a:t>
            </a:r>
            <a:r>
              <a:rPr lang="en-US" dirty="0" smtClean="0">
                <a:effectLst>
                  <a:outerShdw blurRad="38100" dist="38100" dir="2700000" algn="tl">
                    <a:srgbClr val="C0C0C0"/>
                  </a:outerShdw>
                </a:effectLst>
                <a:latin typeface="Times New Roman" charset="0"/>
              </a:rPr>
              <a:t>!(</a:t>
            </a:r>
            <a:r>
              <a:rPr lang="en-US" dirty="0" err="1" smtClean="0">
                <a:effectLst>
                  <a:outerShdw blurRad="38100" dist="38100" dir="2700000" algn="tl">
                    <a:srgbClr val="C0C0C0"/>
                  </a:outerShdw>
                </a:effectLst>
                <a:latin typeface="Times New Roman" charset="0"/>
              </a:rPr>
              <a:t>x≤y</a:t>
            </a:r>
            <a:r>
              <a:rPr lang="en-US" dirty="0" smtClean="0">
                <a:effectLst>
                  <a:outerShdw blurRad="38100" dist="38100" dir="2700000" algn="tl">
                    <a:srgbClr val="C0C0C0"/>
                  </a:outerShdw>
                </a:effectLst>
                <a:latin typeface="Times New Roman" charset="0"/>
              </a:rPr>
              <a:t>)</a:t>
            </a:r>
            <a:endParaRPr lang="en-US" dirty="0">
              <a:effectLst>
                <a:outerShdw blurRad="38100" dist="38100" dir="2700000" algn="tl">
                  <a:srgbClr val="C0C0C0"/>
                </a:outerShdw>
              </a:effectLst>
              <a:latin typeface="Times New Roman" charset="0"/>
            </a:endParaRPr>
          </a:p>
          <a:p>
            <a:endParaRPr lang="en-US" dirty="0">
              <a:effectLst>
                <a:outerShdw blurRad="38100" dist="38100" dir="2700000" algn="tl">
                  <a:srgbClr val="C0C0C0"/>
                </a:outerShdw>
              </a:effectLst>
              <a:latin typeface="Times New Roman" charset="0"/>
            </a:endParaRPr>
          </a:p>
          <a:p>
            <a:r>
              <a:rPr lang="en-US" dirty="0" smtClean="0">
                <a:effectLst>
                  <a:outerShdw blurRad="38100" dist="38100" dir="2700000" algn="tl">
                    <a:srgbClr val="C0C0C0"/>
                  </a:outerShdw>
                </a:effectLst>
                <a:latin typeface="Times New Roman" charset="0"/>
              </a:rPr>
              <a:t>Solution: x=1, y=0</a:t>
            </a:r>
            <a:endParaRPr lang="en-US"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920893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220927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1, </a:t>
            </a:r>
            <a:r>
              <a:rPr lang="en-US" sz="1400" dirty="0">
                <a:effectLst>
                  <a:outerShdw blurRad="38100" dist="38100" dir="2700000" algn="tl">
                    <a:srgbClr val="C0C0C0"/>
                  </a:outerShdw>
                </a:effectLst>
                <a:latin typeface="Times New Roman" charset="0"/>
              </a:rPr>
              <a:t>y = 0</a:t>
            </a: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236167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Tree>
    <p:extLst>
      <p:ext uri="{BB962C8B-B14F-4D97-AF65-F5344CB8AC3E}">
        <p14:creationId xmlns:p14="http://schemas.microsoft.com/office/powerpoint/2010/main" val="26021699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287534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1, </a:t>
            </a:r>
            <a:r>
              <a:rPr lang="en-US" sz="1400" dirty="0">
                <a:effectLst>
                  <a:outerShdw blurRad="38100" dist="38100" dir="2700000" algn="tl">
                    <a:srgbClr val="C0C0C0"/>
                  </a:outerShdw>
                </a:effectLst>
                <a:latin typeface="Times New Roman" charset="0"/>
              </a:rPr>
              <a:t>y = 0</a:t>
            </a: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302774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a:t>
            </a:r>
            <a:r>
              <a:rPr lang="en-US" sz="1400" dirty="0" smtClean="0">
                <a:effectLst>
                  <a:outerShdw blurRad="38100" dist="38100" dir="2700000" algn="tl">
                    <a:srgbClr val="C0C0C0"/>
                  </a:outerShdw>
                </a:effectLst>
                <a:latin typeface="Times New Roman" charset="0"/>
              </a:rPr>
              <a:t> &gt; y</a:t>
            </a:r>
            <a:endParaRPr lang="en-US" sz="1400"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12052186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341749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1, </a:t>
            </a:r>
            <a:r>
              <a:rPr lang="en-US" sz="1400" dirty="0">
                <a:effectLst>
                  <a:outerShdw blurRad="38100" dist="38100" dir="2700000" algn="tl">
                    <a:srgbClr val="C0C0C0"/>
                  </a:outerShdw>
                </a:effectLst>
                <a:latin typeface="Times New Roman" charset="0"/>
              </a:rPr>
              <a:t>y = 0</a:t>
            </a: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356989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a:t>
            </a:r>
            <a:r>
              <a:rPr lang="en-US" sz="1400" dirty="0" smtClean="0">
                <a:effectLst>
                  <a:outerShdw blurRad="38100" dist="38100" dir="2700000" algn="tl">
                    <a:srgbClr val="C0C0C0"/>
                  </a:outerShdw>
                </a:effectLst>
                <a:latin typeface="Times New Roman" charset="0"/>
              </a:rPr>
              <a:t> &gt; y</a:t>
            </a:r>
            <a:endParaRPr lang="en-US" sz="1400" dirty="0">
              <a:effectLst>
                <a:outerShdw blurRad="38100" dist="38100" dir="2700000" algn="tl">
                  <a:srgbClr val="C0C0C0"/>
                </a:outerShdw>
              </a:effectLst>
              <a:latin typeface="Times New Roman" charset="0"/>
            </a:endParaRPr>
          </a:p>
        </p:txBody>
      </p:sp>
      <p:sp>
        <p:nvSpPr>
          <p:cNvPr id="13" name="Text Box 14"/>
          <p:cNvSpPr txBox="1">
            <a:spLocks noChangeArrowheads="1"/>
          </p:cNvSpPr>
          <p:nvPr/>
        </p:nvSpPr>
        <p:spPr bwMode="auto">
          <a:xfrm>
            <a:off x="5407649" y="3436403"/>
            <a:ext cx="75020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err="1" smtClean="0">
                <a:effectLst>
                  <a:outerShdw blurRad="38100" dist="38100" dir="2700000" algn="tl">
                    <a:srgbClr val="C0C0C0"/>
                  </a:outerShdw>
                </a:effectLst>
                <a:latin typeface="Times New Roman" charset="0"/>
              </a:rPr>
              <a:t>x+y</a:t>
            </a:r>
            <a:endParaRPr lang="en-US" sz="1400"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7460995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143000" y="308900"/>
            <a:ext cx="7010400" cy="1443700"/>
          </a:xfrm>
        </p:spPr>
        <p:txBody>
          <a:bodyPr/>
          <a:lstStyle/>
          <a:p>
            <a:r>
              <a:rPr lang="en-US" sz="3200" dirty="0"/>
              <a:t>Symbolic Execution</a:t>
            </a:r>
            <a:br>
              <a:rPr lang="en-US" sz="3200" dirty="0"/>
            </a:br>
            <a:endParaRPr lang="en-US" sz="3200" dirty="0"/>
          </a:p>
        </p:txBody>
      </p:sp>
      <p:sp>
        <p:nvSpPr>
          <p:cNvPr id="113667" name="Rectangle 3"/>
          <p:cNvSpPr>
            <a:spLocks noGrp="1" noChangeArrowheads="1"/>
          </p:cNvSpPr>
          <p:nvPr>
            <p:ph type="body" idx="1"/>
          </p:nvPr>
        </p:nvSpPr>
        <p:spPr bwMode="auto">
          <a:xfrm>
            <a:off x="228600" y="1676400"/>
            <a:ext cx="8382000" cy="4572000"/>
          </a:xfrm>
          <a:solidFill>
            <a:srgbClr val="FFFFFF">
              <a:alpha val="0"/>
            </a:srgbClr>
          </a:solidFill>
          <a:ln/>
          <a:extLst/>
        </p:spPr>
        <p:txBody>
          <a:bodyPr wrap="square" lIns="91440" tIns="45720" rIns="91440" bIns="45720" numCol="1" anchor="t" anchorCtr="0" compatLnSpc="1">
            <a:prstTxWarp prst="textNoShape">
              <a:avLst/>
            </a:prstTxWarp>
            <a:normAutofit fontScale="92500" lnSpcReduction="10000"/>
          </a:bodyPr>
          <a:lstStyle/>
          <a:p>
            <a:pPr>
              <a:lnSpc>
                <a:spcPct val="90000"/>
              </a:lnSpc>
            </a:pPr>
            <a:r>
              <a:rPr lang="en-US" sz="2400" dirty="0"/>
              <a:t>King [Comm. ACM 1976] </a:t>
            </a:r>
            <a:r>
              <a:rPr lang="en-US" sz="2400" dirty="0" smtClean="0"/>
              <a:t>, Clarke [IEEE TSE 1976]</a:t>
            </a:r>
            <a:endParaRPr lang="en-US" sz="2400" dirty="0"/>
          </a:p>
          <a:p>
            <a:pPr>
              <a:lnSpc>
                <a:spcPct val="90000"/>
              </a:lnSpc>
            </a:pPr>
            <a:r>
              <a:rPr lang="en-US" sz="2400" dirty="0"/>
              <a:t>Analysis of programs with unspecified inputs</a:t>
            </a:r>
          </a:p>
          <a:p>
            <a:pPr lvl="1">
              <a:lnSpc>
                <a:spcPct val="90000"/>
              </a:lnSpc>
            </a:pPr>
            <a:r>
              <a:rPr lang="en-US" sz="2000" dirty="0"/>
              <a:t>Execute a program on symbolic inputs</a:t>
            </a:r>
          </a:p>
          <a:p>
            <a:pPr>
              <a:lnSpc>
                <a:spcPct val="90000"/>
              </a:lnSpc>
            </a:pPr>
            <a:r>
              <a:rPr lang="en-US" sz="2400" dirty="0"/>
              <a:t>Symbolic states represent </a:t>
            </a:r>
            <a:r>
              <a:rPr lang="en-US" sz="2400" dirty="0">
                <a:solidFill>
                  <a:schemeClr val="accent1"/>
                </a:solidFill>
              </a:rPr>
              <a:t>sets </a:t>
            </a:r>
            <a:r>
              <a:rPr lang="en-US" sz="2400" dirty="0"/>
              <a:t>of concrete states</a:t>
            </a:r>
          </a:p>
          <a:p>
            <a:pPr>
              <a:lnSpc>
                <a:spcPct val="90000"/>
              </a:lnSpc>
            </a:pPr>
            <a:r>
              <a:rPr lang="en-US" sz="2400" dirty="0"/>
              <a:t>For each path, build a </a:t>
            </a:r>
            <a:r>
              <a:rPr lang="en-US" sz="2400" dirty="0">
                <a:solidFill>
                  <a:schemeClr val="accent1"/>
                </a:solidFill>
              </a:rPr>
              <a:t>path condition</a:t>
            </a:r>
          </a:p>
          <a:p>
            <a:pPr lvl="1">
              <a:lnSpc>
                <a:spcPct val="90000"/>
              </a:lnSpc>
            </a:pPr>
            <a:r>
              <a:rPr lang="en-US" sz="2000" dirty="0" smtClean="0"/>
              <a:t>Condition on inputs for the execution to follow that path</a:t>
            </a:r>
          </a:p>
          <a:p>
            <a:pPr lvl="1">
              <a:lnSpc>
                <a:spcPct val="90000"/>
              </a:lnSpc>
            </a:pPr>
            <a:r>
              <a:rPr lang="en-US" sz="2000" dirty="0" smtClean="0"/>
              <a:t>Check </a:t>
            </a:r>
            <a:r>
              <a:rPr lang="en-US" sz="2000" dirty="0"/>
              <a:t>path condition </a:t>
            </a:r>
            <a:r>
              <a:rPr lang="en-US" sz="2000" dirty="0" err="1" smtClean="0"/>
              <a:t>satisfiability</a:t>
            </a:r>
            <a:r>
              <a:rPr lang="en-US" sz="2000" dirty="0"/>
              <a:t> </a:t>
            </a:r>
            <a:r>
              <a:rPr lang="en-US" sz="2000" dirty="0" smtClean="0"/>
              <a:t>-- </a:t>
            </a:r>
            <a:r>
              <a:rPr lang="en-US" sz="2000" dirty="0"/>
              <a:t>explore only feasible paths</a:t>
            </a:r>
          </a:p>
          <a:p>
            <a:pPr>
              <a:lnSpc>
                <a:spcPct val="90000"/>
              </a:lnSpc>
            </a:pPr>
            <a:r>
              <a:rPr lang="en-US" sz="2400" dirty="0"/>
              <a:t>Symbolic state</a:t>
            </a:r>
          </a:p>
          <a:p>
            <a:pPr lvl="1">
              <a:lnSpc>
                <a:spcPct val="90000"/>
              </a:lnSpc>
            </a:pPr>
            <a:r>
              <a:rPr lang="en-US" sz="2000" dirty="0"/>
              <a:t>Symbolic values/expressions for variables</a:t>
            </a:r>
          </a:p>
          <a:p>
            <a:pPr lvl="1">
              <a:lnSpc>
                <a:spcPct val="90000"/>
              </a:lnSpc>
            </a:pPr>
            <a:r>
              <a:rPr lang="en-US" sz="2000" dirty="0"/>
              <a:t>Path condition</a:t>
            </a:r>
          </a:p>
          <a:p>
            <a:pPr lvl="1">
              <a:lnSpc>
                <a:spcPct val="90000"/>
              </a:lnSpc>
            </a:pPr>
            <a:r>
              <a:rPr lang="en-US" sz="2000" dirty="0"/>
              <a:t>Program counter</a:t>
            </a:r>
          </a:p>
        </p:txBody>
      </p:sp>
    </p:spTree>
    <p:extLst>
      <p:ext uri="{BB962C8B-B14F-4D97-AF65-F5344CB8AC3E}">
        <p14:creationId xmlns:p14="http://schemas.microsoft.com/office/powerpoint/2010/main" val="3109338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389768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1, </a:t>
            </a:r>
            <a:r>
              <a:rPr lang="en-US" sz="1400" dirty="0">
                <a:effectLst>
                  <a:outerShdw blurRad="38100" dist="38100" dir="2700000" algn="tl">
                    <a:srgbClr val="C0C0C0"/>
                  </a:outerShdw>
                </a:effectLst>
                <a:latin typeface="Times New Roman" charset="0"/>
              </a:rPr>
              <a:t>y = </a:t>
            </a:r>
            <a:r>
              <a:rPr lang="en-US" sz="1400" dirty="0" smtClean="0">
                <a:effectLst>
                  <a:outerShdw blurRad="38100" dist="38100" dir="2700000" algn="tl">
                    <a:srgbClr val="C0C0C0"/>
                  </a:outerShdw>
                </a:effectLst>
                <a:latin typeface="Times New Roman" charset="0"/>
              </a:rPr>
              <a:t>1</a:t>
            </a:r>
            <a:endParaRPr lang="en-US" sz="1400" dirty="0">
              <a:effectLst>
                <a:outerShdw blurRad="38100" dist="38100" dir="2700000" algn="tl">
                  <a:srgbClr val="C0C0C0"/>
                </a:outerShdw>
              </a:effectLst>
              <a:latin typeface="Times New Roman" charset="0"/>
            </a:endParaRP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405008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a:t>
            </a:r>
            <a:r>
              <a:rPr lang="en-US" sz="1400" dirty="0" smtClean="0">
                <a:effectLst>
                  <a:outerShdw blurRad="38100" dist="38100" dir="2700000" algn="tl">
                    <a:srgbClr val="C0C0C0"/>
                  </a:outerShdw>
                </a:effectLst>
                <a:latin typeface="Times New Roman" charset="0"/>
              </a:rPr>
              <a:t> &gt; y</a:t>
            </a:r>
            <a:endParaRPr lang="en-US" sz="1400" dirty="0">
              <a:effectLst>
                <a:outerShdw blurRad="38100" dist="38100" dir="2700000" algn="tl">
                  <a:srgbClr val="C0C0C0"/>
                </a:outerShdw>
              </a:effectLst>
              <a:latin typeface="Times New Roman" charset="0"/>
            </a:endParaRPr>
          </a:p>
        </p:txBody>
      </p:sp>
      <p:sp>
        <p:nvSpPr>
          <p:cNvPr id="13" name="Text Box 14"/>
          <p:cNvSpPr txBox="1">
            <a:spLocks noChangeArrowheads="1"/>
          </p:cNvSpPr>
          <p:nvPr/>
        </p:nvSpPr>
        <p:spPr bwMode="auto">
          <a:xfrm>
            <a:off x="5407649" y="3916593"/>
            <a:ext cx="5706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y</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 </a:t>
            </a:r>
            <a:r>
              <a:rPr lang="en-US" sz="1400" dirty="0" smtClean="0">
                <a:effectLst>
                  <a:outerShdw blurRad="38100" dist="38100" dir="2700000" algn="tl">
                    <a:srgbClr val="C0C0C0"/>
                  </a:outerShdw>
                </a:effectLst>
                <a:latin typeface="Times New Roman" charset="0"/>
              </a:rPr>
              <a:t>x</a:t>
            </a:r>
            <a:endParaRPr lang="en-US" sz="1400" dirty="0">
              <a:effectLst>
                <a:outerShdw blurRad="38100" dist="38100" dir="2700000" algn="tl">
                  <a:srgbClr val="C0C0C0"/>
                </a:outerShdw>
              </a:effectLst>
              <a:latin typeface="Times New Roman" charset="0"/>
            </a:endParaRPr>
          </a:p>
        </p:txBody>
      </p:sp>
      <p:sp>
        <p:nvSpPr>
          <p:cNvPr id="14" name="Text Box 14"/>
          <p:cNvSpPr txBox="1">
            <a:spLocks noChangeArrowheads="1"/>
          </p:cNvSpPr>
          <p:nvPr/>
        </p:nvSpPr>
        <p:spPr bwMode="auto">
          <a:xfrm>
            <a:off x="5420657" y="3633021"/>
            <a:ext cx="75020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err="1" smtClean="0">
                <a:effectLst>
                  <a:outerShdw blurRad="38100" dist="38100" dir="2700000" algn="tl">
                    <a:srgbClr val="C0C0C0"/>
                  </a:outerShdw>
                </a:effectLst>
                <a:latin typeface="Times New Roman" charset="0"/>
              </a:rPr>
              <a:t>x+y</a:t>
            </a:r>
            <a:endParaRPr lang="en-US" sz="1400"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26832049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445532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0</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y = </a:t>
            </a:r>
            <a:r>
              <a:rPr lang="en-US" sz="1400" dirty="0" smtClean="0">
                <a:effectLst>
                  <a:outerShdw blurRad="38100" dist="38100" dir="2700000" algn="tl">
                    <a:srgbClr val="C0C0C0"/>
                  </a:outerShdw>
                </a:effectLst>
                <a:latin typeface="Times New Roman" charset="0"/>
              </a:rPr>
              <a:t>1</a:t>
            </a:r>
            <a:endParaRPr lang="en-US" sz="1400" dirty="0">
              <a:effectLst>
                <a:outerShdw blurRad="38100" dist="38100" dir="2700000" algn="tl">
                  <a:srgbClr val="C0C0C0"/>
                </a:outerShdw>
              </a:effectLst>
              <a:latin typeface="Times New Roman" charset="0"/>
            </a:endParaRP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460772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a:t>
            </a:r>
            <a:r>
              <a:rPr lang="en-US" sz="1400" dirty="0" smtClean="0">
                <a:effectLst>
                  <a:outerShdw blurRad="38100" dist="38100" dir="2700000" algn="tl">
                    <a:srgbClr val="C0C0C0"/>
                  </a:outerShdw>
                </a:effectLst>
                <a:latin typeface="Times New Roman" charset="0"/>
              </a:rPr>
              <a:t> &gt; y</a:t>
            </a:r>
            <a:endParaRPr lang="en-US" sz="1400" dirty="0">
              <a:effectLst>
                <a:outerShdw blurRad="38100" dist="38100" dir="2700000" algn="tl">
                  <a:srgbClr val="C0C0C0"/>
                </a:outerShdw>
              </a:effectLst>
              <a:latin typeface="Times New Roman" charset="0"/>
            </a:endParaRPr>
          </a:p>
        </p:txBody>
      </p:sp>
      <p:sp>
        <p:nvSpPr>
          <p:cNvPr id="13" name="Text Box 14"/>
          <p:cNvSpPr txBox="1">
            <a:spLocks noChangeArrowheads="1"/>
          </p:cNvSpPr>
          <p:nvPr/>
        </p:nvSpPr>
        <p:spPr bwMode="auto">
          <a:xfrm>
            <a:off x="5407649" y="3916593"/>
            <a:ext cx="5706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y</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 </a:t>
            </a:r>
            <a:r>
              <a:rPr lang="en-US" sz="1400" dirty="0" smtClean="0">
                <a:effectLst>
                  <a:outerShdw blurRad="38100" dist="38100" dir="2700000" algn="tl">
                    <a:srgbClr val="C0C0C0"/>
                  </a:outerShdw>
                </a:effectLst>
                <a:latin typeface="Times New Roman" charset="0"/>
              </a:rPr>
              <a:t>x</a:t>
            </a:r>
            <a:endParaRPr lang="en-US" sz="1400" dirty="0">
              <a:effectLst>
                <a:outerShdw blurRad="38100" dist="38100" dir="2700000" algn="tl">
                  <a:srgbClr val="C0C0C0"/>
                </a:outerShdw>
              </a:effectLst>
              <a:latin typeface="Times New Roman" charset="0"/>
            </a:endParaRPr>
          </a:p>
        </p:txBody>
      </p:sp>
      <p:sp>
        <p:nvSpPr>
          <p:cNvPr id="14" name="Text Box 14"/>
          <p:cNvSpPr txBox="1">
            <a:spLocks noChangeArrowheads="1"/>
          </p:cNvSpPr>
          <p:nvPr/>
        </p:nvSpPr>
        <p:spPr bwMode="auto">
          <a:xfrm>
            <a:off x="5420657" y="4423011"/>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y</a:t>
            </a:r>
            <a:endParaRPr lang="en-US" sz="1400"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41945893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49275" y="-503944"/>
            <a:ext cx="8042276" cy="1336956"/>
          </a:xfrm>
        </p:spPr>
        <p:txBody>
          <a:bodyPr/>
          <a:lstStyle/>
          <a:p>
            <a:r>
              <a:rPr lang="en-US" sz="3600" dirty="0" smtClean="0"/>
              <a:t>Directed </a:t>
            </a:r>
            <a:r>
              <a:rPr lang="en-US" sz="3600" dirty="0"/>
              <a:t>Search</a:t>
            </a:r>
          </a:p>
        </p:txBody>
      </p:sp>
      <p:sp>
        <p:nvSpPr>
          <p:cNvPr id="468998" name="Text Box 6"/>
          <p:cNvSpPr txBox="1">
            <a:spLocks noChangeArrowheads="1"/>
          </p:cNvSpPr>
          <p:nvPr/>
        </p:nvSpPr>
        <p:spPr bwMode="auto">
          <a:xfrm>
            <a:off x="37719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Concrete Execution</a:t>
            </a:r>
          </a:p>
        </p:txBody>
      </p:sp>
      <p:sp>
        <p:nvSpPr>
          <p:cNvPr id="468999" name="Text Box 7"/>
          <p:cNvSpPr txBox="1">
            <a:spLocks noChangeArrowheads="1"/>
          </p:cNvSpPr>
          <p:nvPr/>
        </p:nvSpPr>
        <p:spPr bwMode="auto">
          <a:xfrm>
            <a:off x="5600700" y="1193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Symbolic Execution</a:t>
            </a:r>
          </a:p>
        </p:txBody>
      </p:sp>
      <p:sp>
        <p:nvSpPr>
          <p:cNvPr id="469004" name="Text Box 12"/>
          <p:cNvSpPr txBox="1">
            <a:spLocks noChangeArrowheads="1"/>
          </p:cNvSpPr>
          <p:nvPr/>
        </p:nvSpPr>
        <p:spPr bwMode="auto">
          <a:xfrm>
            <a:off x="7150100" y="11811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chemeClr val="tx1"/>
                </a:solidFill>
              </a:rPr>
              <a:t> Path Constraint</a:t>
            </a:r>
          </a:p>
        </p:txBody>
      </p:sp>
      <p:sp>
        <p:nvSpPr>
          <p:cNvPr id="469006" name="Text Box 14"/>
          <p:cNvSpPr txBox="1">
            <a:spLocks noChangeArrowheads="1"/>
          </p:cNvSpPr>
          <p:nvPr/>
        </p:nvSpPr>
        <p:spPr bwMode="auto">
          <a:xfrm>
            <a:off x="3771900" y="5555111"/>
            <a:ext cx="101683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0</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y = </a:t>
            </a:r>
            <a:r>
              <a:rPr lang="en-US" sz="1400" dirty="0" smtClean="0">
                <a:effectLst>
                  <a:outerShdw blurRad="38100" dist="38100" dir="2700000" algn="tl">
                    <a:srgbClr val="C0C0C0"/>
                  </a:outerShdw>
                </a:effectLst>
                <a:latin typeface="Times New Roman" charset="0"/>
              </a:rPr>
              <a:t>1</a:t>
            </a:r>
            <a:endParaRPr lang="en-US" sz="1400" dirty="0">
              <a:effectLst>
                <a:outerShdw blurRad="38100" dist="38100" dir="2700000" algn="tl">
                  <a:srgbClr val="C0C0C0"/>
                </a:outerShdw>
              </a:effectLst>
              <a:latin typeface="Times New Roman" charset="0"/>
            </a:endParaRPr>
          </a:p>
        </p:txBody>
      </p:sp>
      <p:sp>
        <p:nvSpPr>
          <p:cNvPr id="469009" name="Text Box 17"/>
          <p:cNvSpPr txBox="1">
            <a:spLocks noChangeArrowheads="1"/>
          </p:cNvSpPr>
          <p:nvPr/>
        </p:nvSpPr>
        <p:spPr bwMode="auto">
          <a:xfrm>
            <a:off x="5407649" y="2102908"/>
            <a:ext cx="1306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create symbolic</a:t>
            </a:r>
          </a:p>
          <a:p>
            <a:r>
              <a:rPr lang="en-US" sz="1400" dirty="0">
                <a:effectLst>
                  <a:outerShdw blurRad="38100" dist="38100" dir="2700000" algn="tl">
                    <a:srgbClr val="C0C0C0"/>
                  </a:outerShdw>
                </a:effectLst>
                <a:latin typeface="Times New Roman" charset="0"/>
              </a:rPr>
              <a:t>variables x, y </a:t>
            </a:r>
          </a:p>
        </p:txBody>
      </p:sp>
      <p:cxnSp>
        <p:nvCxnSpPr>
          <p:cNvPr id="3" name="Straight Connector 2"/>
          <p:cNvCxnSpPr/>
          <p:nvPr/>
        </p:nvCxnSpPr>
        <p:spPr>
          <a:xfrm>
            <a:off x="529590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61950" y="1155700"/>
            <a:ext cx="0" cy="547382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4"/>
          <p:cNvSpPr>
            <a:spLocks noChangeArrowheads="1"/>
          </p:cNvSpPr>
          <p:nvPr/>
        </p:nvSpPr>
        <p:spPr bwMode="auto">
          <a:xfrm>
            <a:off x="485696" y="2071640"/>
            <a:ext cx="2819400" cy="4038600"/>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8" name="Line 15"/>
          <p:cNvSpPr>
            <a:spLocks noChangeShapeType="1"/>
          </p:cNvSpPr>
          <p:nvPr/>
        </p:nvSpPr>
        <p:spPr bwMode="auto">
          <a:xfrm flipH="1" flipV="1">
            <a:off x="2942800" y="5707511"/>
            <a:ext cx="5788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endParaRPr lang="en-US"/>
          </a:p>
        </p:txBody>
      </p:sp>
      <p:sp>
        <p:nvSpPr>
          <p:cNvPr id="12" name="Text Box 14"/>
          <p:cNvSpPr txBox="1">
            <a:spLocks noChangeArrowheads="1"/>
          </p:cNvSpPr>
          <p:nvPr/>
        </p:nvSpPr>
        <p:spPr bwMode="auto">
          <a:xfrm>
            <a:off x="7440181" y="2627794"/>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a:t>
            </a:r>
            <a:r>
              <a:rPr lang="en-US" sz="1400" dirty="0" smtClean="0">
                <a:effectLst>
                  <a:outerShdw blurRad="38100" dist="38100" dir="2700000" algn="tl">
                    <a:srgbClr val="C0C0C0"/>
                  </a:outerShdw>
                </a:effectLst>
                <a:latin typeface="Times New Roman" charset="0"/>
              </a:rPr>
              <a:t> &gt; y</a:t>
            </a:r>
            <a:endParaRPr lang="en-US" sz="1400" dirty="0">
              <a:effectLst>
                <a:outerShdw blurRad="38100" dist="38100" dir="2700000" algn="tl">
                  <a:srgbClr val="C0C0C0"/>
                </a:outerShdw>
              </a:effectLst>
              <a:latin typeface="Times New Roman" charset="0"/>
            </a:endParaRPr>
          </a:p>
        </p:txBody>
      </p:sp>
      <p:sp>
        <p:nvSpPr>
          <p:cNvPr id="13" name="Text Box 14"/>
          <p:cNvSpPr txBox="1">
            <a:spLocks noChangeArrowheads="1"/>
          </p:cNvSpPr>
          <p:nvPr/>
        </p:nvSpPr>
        <p:spPr bwMode="auto">
          <a:xfrm>
            <a:off x="5407649" y="3916593"/>
            <a:ext cx="5706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y</a:t>
            </a:r>
            <a:r>
              <a:rPr lang="en-US" sz="1400" dirty="0" smtClean="0">
                <a:effectLst>
                  <a:outerShdw blurRad="38100" dist="38100" dir="2700000" algn="tl">
                    <a:srgbClr val="C0C0C0"/>
                  </a:outerShdw>
                </a:effectLst>
                <a:latin typeface="Times New Roman" charset="0"/>
              </a:rPr>
              <a:t> </a:t>
            </a:r>
            <a:r>
              <a:rPr lang="en-US" sz="1400" dirty="0">
                <a:effectLst>
                  <a:outerShdw blurRad="38100" dist="38100" dir="2700000" algn="tl">
                    <a:srgbClr val="C0C0C0"/>
                  </a:outerShdw>
                </a:effectLst>
                <a:latin typeface="Times New Roman" charset="0"/>
              </a:rPr>
              <a:t>= </a:t>
            </a:r>
            <a:r>
              <a:rPr lang="en-US" sz="1400" dirty="0" smtClean="0">
                <a:effectLst>
                  <a:outerShdw blurRad="38100" dist="38100" dir="2700000" algn="tl">
                    <a:srgbClr val="C0C0C0"/>
                  </a:outerShdw>
                </a:effectLst>
                <a:latin typeface="Times New Roman" charset="0"/>
              </a:rPr>
              <a:t>x</a:t>
            </a:r>
            <a:endParaRPr lang="en-US" sz="1400" dirty="0">
              <a:effectLst>
                <a:outerShdw blurRad="38100" dist="38100" dir="2700000" algn="tl">
                  <a:srgbClr val="C0C0C0"/>
                </a:outerShdw>
              </a:effectLst>
              <a:latin typeface="Times New Roman" charset="0"/>
            </a:endParaRPr>
          </a:p>
        </p:txBody>
      </p:sp>
      <p:sp>
        <p:nvSpPr>
          <p:cNvPr id="14" name="Text Box 14"/>
          <p:cNvSpPr txBox="1">
            <a:spLocks noChangeArrowheads="1"/>
          </p:cNvSpPr>
          <p:nvPr/>
        </p:nvSpPr>
        <p:spPr bwMode="auto">
          <a:xfrm>
            <a:off x="5420657" y="4423011"/>
            <a:ext cx="55784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effectLst>
                  <a:outerShdw blurRad="38100" dist="38100" dir="2700000" algn="tl">
                    <a:srgbClr val="C0C0C0"/>
                  </a:outerShdw>
                </a:effectLst>
                <a:latin typeface="Times New Roman" charset="0"/>
              </a:rPr>
              <a:t>x = </a:t>
            </a:r>
            <a:r>
              <a:rPr lang="en-US" sz="1400" dirty="0" smtClean="0">
                <a:effectLst>
                  <a:outerShdw blurRad="38100" dist="38100" dir="2700000" algn="tl">
                    <a:srgbClr val="C0C0C0"/>
                  </a:outerShdw>
                </a:effectLst>
                <a:latin typeface="Times New Roman" charset="0"/>
              </a:rPr>
              <a:t>y</a:t>
            </a:r>
            <a:endParaRPr lang="en-US" sz="1400" dirty="0">
              <a:effectLst>
                <a:outerShdw blurRad="38100" dist="38100" dir="2700000" algn="tl">
                  <a:srgbClr val="C0C0C0"/>
                </a:outerShdw>
              </a:effectLst>
              <a:latin typeface="Times New Roman" charset="0"/>
            </a:endParaRPr>
          </a:p>
        </p:txBody>
      </p:sp>
      <p:sp>
        <p:nvSpPr>
          <p:cNvPr id="15" name="Text Box 14"/>
          <p:cNvSpPr txBox="1">
            <a:spLocks noChangeArrowheads="1"/>
          </p:cNvSpPr>
          <p:nvPr/>
        </p:nvSpPr>
        <p:spPr bwMode="auto">
          <a:xfrm>
            <a:off x="7484165" y="5692314"/>
            <a:ext cx="5706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smtClean="0">
                <a:effectLst>
                  <a:outerShdw blurRad="38100" dist="38100" dir="2700000" algn="tl">
                    <a:srgbClr val="C0C0C0"/>
                  </a:outerShdw>
                </a:effectLst>
                <a:latin typeface="Times New Roman" charset="0"/>
              </a:rPr>
              <a:t>y ≤ x</a:t>
            </a:r>
            <a:endParaRPr lang="en-US" sz="1400" dirty="0">
              <a:effectLst>
                <a:outerShdw blurRad="38100" dist="38100" dir="2700000" algn="tl">
                  <a:srgbClr val="C0C0C0"/>
                </a:outerShdw>
              </a:effectLst>
              <a:latin typeface="Times New Roman" charset="0"/>
            </a:endParaRPr>
          </a:p>
        </p:txBody>
      </p:sp>
      <p:sp>
        <p:nvSpPr>
          <p:cNvPr id="19" name="Text Box 18"/>
          <p:cNvSpPr txBox="1">
            <a:spLocks noChangeArrowheads="1"/>
          </p:cNvSpPr>
          <p:nvPr/>
        </p:nvSpPr>
        <p:spPr bwMode="auto">
          <a:xfrm>
            <a:off x="5111191" y="3041170"/>
            <a:ext cx="2602061" cy="923972"/>
          </a:xfrm>
          <a:prstGeom prst="rect">
            <a:avLst/>
          </a:prstGeom>
          <a:ln>
            <a:headEnd/>
            <a:tailEnd/>
          </a:ln>
          <a:extLst/>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lstStyle/>
          <a:p>
            <a:r>
              <a:rPr lang="en-US" dirty="0">
                <a:effectLst>
                  <a:outerShdw blurRad="38100" dist="38100" dir="2700000" algn="tl">
                    <a:srgbClr val="C0C0C0"/>
                  </a:outerShdw>
                </a:effectLst>
                <a:latin typeface="Times New Roman" charset="0"/>
              </a:rPr>
              <a:t>Solve: </a:t>
            </a:r>
            <a:r>
              <a:rPr lang="en-US" dirty="0" smtClean="0">
                <a:effectLst>
                  <a:outerShdw blurRad="38100" dist="38100" dir="2700000" algn="tl">
                    <a:srgbClr val="C0C0C0"/>
                  </a:outerShdw>
                </a:effectLst>
                <a:latin typeface="Times New Roman" charset="0"/>
              </a:rPr>
              <a:t>x&gt; y AND !(</a:t>
            </a:r>
            <a:r>
              <a:rPr lang="en-US" dirty="0" err="1">
                <a:effectLst>
                  <a:outerShdw blurRad="38100" dist="38100" dir="2700000" algn="tl">
                    <a:srgbClr val="C0C0C0"/>
                  </a:outerShdw>
                </a:effectLst>
                <a:latin typeface="Times New Roman" charset="0"/>
              </a:rPr>
              <a:t>y</a:t>
            </a:r>
            <a:r>
              <a:rPr lang="en-US" dirty="0" err="1" smtClean="0">
                <a:effectLst>
                  <a:outerShdw blurRad="38100" dist="38100" dir="2700000" algn="tl">
                    <a:srgbClr val="C0C0C0"/>
                  </a:outerShdw>
                </a:effectLst>
                <a:latin typeface="Times New Roman" charset="0"/>
              </a:rPr>
              <a:t>≤</a:t>
            </a:r>
            <a:r>
              <a:rPr lang="en-US" dirty="0" err="1">
                <a:effectLst>
                  <a:outerShdw blurRad="38100" dist="38100" dir="2700000" algn="tl">
                    <a:srgbClr val="C0C0C0"/>
                  </a:outerShdw>
                </a:effectLst>
                <a:latin typeface="Times New Roman" charset="0"/>
              </a:rPr>
              <a:t>x</a:t>
            </a:r>
            <a:r>
              <a:rPr lang="en-US" dirty="0" smtClean="0">
                <a:effectLst>
                  <a:outerShdw blurRad="38100" dist="38100" dir="2700000" algn="tl">
                    <a:srgbClr val="C0C0C0"/>
                  </a:outerShdw>
                </a:effectLst>
                <a:latin typeface="Times New Roman" charset="0"/>
              </a:rPr>
              <a:t>)</a:t>
            </a:r>
            <a:endParaRPr lang="en-US" dirty="0">
              <a:effectLst>
                <a:outerShdw blurRad="38100" dist="38100" dir="2700000" algn="tl">
                  <a:srgbClr val="C0C0C0"/>
                </a:outerShdw>
              </a:effectLst>
              <a:latin typeface="Times New Roman" charset="0"/>
            </a:endParaRPr>
          </a:p>
          <a:p>
            <a:endParaRPr lang="en-US" dirty="0">
              <a:effectLst>
                <a:outerShdw blurRad="38100" dist="38100" dir="2700000" algn="tl">
                  <a:srgbClr val="C0C0C0"/>
                </a:outerShdw>
              </a:effectLst>
              <a:latin typeface="Times New Roman" charset="0"/>
            </a:endParaRPr>
          </a:p>
          <a:p>
            <a:r>
              <a:rPr lang="en-US" dirty="0" smtClean="0">
                <a:effectLst>
                  <a:outerShdw blurRad="38100" dist="38100" dir="2700000" algn="tl">
                    <a:srgbClr val="C0C0C0"/>
                  </a:outerShdw>
                </a:effectLst>
                <a:latin typeface="Times New Roman" charset="0"/>
              </a:rPr>
              <a:t>Impossible: DONE!</a:t>
            </a:r>
            <a:endParaRPr lang="en-US" dirty="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val="38469464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73572"/>
            <a:ext cx="8042276" cy="1336956"/>
          </a:xfrm>
        </p:spPr>
        <p:txBody>
          <a:bodyPr/>
          <a:lstStyle/>
          <a:p>
            <a:r>
              <a:rPr lang="en-US" sz="2800" dirty="0" smtClean="0"/>
              <a:t>Dynamic Test Generation</a:t>
            </a:r>
            <a:endParaRPr lang="en-US" sz="2800" dirty="0"/>
          </a:p>
        </p:txBody>
      </p:sp>
      <p:sp>
        <p:nvSpPr>
          <p:cNvPr id="3" name="Content Placeholder 2"/>
          <p:cNvSpPr>
            <a:spLocks noGrp="1"/>
          </p:cNvSpPr>
          <p:nvPr>
            <p:ph idx="1"/>
          </p:nvPr>
        </p:nvSpPr>
        <p:spPr/>
        <p:txBody>
          <a:bodyPr>
            <a:normAutofit fontScale="92500"/>
          </a:bodyPr>
          <a:lstStyle/>
          <a:p>
            <a:r>
              <a:rPr lang="en-US" dirty="0" smtClean="0"/>
              <a:t>Very popular</a:t>
            </a:r>
          </a:p>
          <a:p>
            <a:r>
              <a:rPr lang="en-US" dirty="0" smtClean="0"/>
              <a:t>Implemented and extended in many interesting ways </a:t>
            </a:r>
            <a:endParaRPr lang="en-US" dirty="0"/>
          </a:p>
          <a:p>
            <a:r>
              <a:rPr lang="en-US" dirty="0" smtClean="0"/>
              <a:t>Many tools</a:t>
            </a:r>
          </a:p>
          <a:p>
            <a:pPr lvl="1"/>
            <a:r>
              <a:rPr lang="en-US" dirty="0" smtClean="0"/>
              <a:t>PEX, SAGE, CUTE, </a:t>
            </a:r>
            <a:r>
              <a:rPr lang="en-US" dirty="0" err="1" smtClean="0"/>
              <a:t>jCUTE</a:t>
            </a:r>
            <a:r>
              <a:rPr lang="en-US" dirty="0" smtClean="0"/>
              <a:t>, CREST, SPLAT, </a:t>
            </a:r>
            <a:r>
              <a:rPr lang="en-US" dirty="0" err="1" smtClean="0"/>
              <a:t>etc</a:t>
            </a:r>
            <a:endParaRPr lang="en-US" dirty="0"/>
          </a:p>
          <a:p>
            <a:r>
              <a:rPr lang="en-US" dirty="0" smtClean="0"/>
              <a:t>Many applications</a:t>
            </a:r>
          </a:p>
          <a:p>
            <a:pPr lvl="1"/>
            <a:r>
              <a:rPr lang="en-US" dirty="0" smtClean="0"/>
              <a:t>Bug finding, security, web and database applications, etc.</a:t>
            </a:r>
          </a:p>
          <a:p>
            <a:r>
              <a:rPr lang="en-US" dirty="0" smtClean="0"/>
              <a:t>EXE (Stanford Univ. [</a:t>
            </a:r>
            <a:r>
              <a:rPr lang="en-US" dirty="0" err="1" smtClean="0"/>
              <a:t>Cadar</a:t>
            </a:r>
            <a:r>
              <a:rPr lang="en-US" dirty="0" smtClean="0"/>
              <a:t> et al TISSEC 2008])</a:t>
            </a:r>
          </a:p>
          <a:p>
            <a:pPr lvl="1"/>
            <a:r>
              <a:rPr lang="en-US" dirty="0" smtClean="0"/>
              <a:t>Related dynamic approach to symbolic execution</a:t>
            </a:r>
          </a:p>
        </p:txBody>
      </p:sp>
    </p:spTree>
    <p:extLst>
      <p:ext uri="{BB962C8B-B14F-4D97-AF65-F5344CB8AC3E}">
        <p14:creationId xmlns:p14="http://schemas.microsoft.com/office/powerpoint/2010/main" val="6679762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27514"/>
            <a:ext cx="8042276" cy="1336956"/>
          </a:xfrm>
        </p:spPr>
        <p:txBody>
          <a:bodyPr/>
          <a:lstStyle/>
          <a:p>
            <a:r>
              <a:rPr lang="en-US" sz="3200" dirty="0" smtClean="0"/>
              <a:t>A Comparison [ISSTA’11]</a:t>
            </a:r>
            <a:endParaRPr lang="en-US" sz="3200" dirty="0"/>
          </a:p>
        </p:txBody>
      </p:sp>
      <p:sp>
        <p:nvSpPr>
          <p:cNvPr id="4" name="TextBox 3"/>
          <p:cNvSpPr txBox="1"/>
          <p:nvPr/>
        </p:nvSpPr>
        <p:spPr>
          <a:xfrm>
            <a:off x="732375" y="6523826"/>
            <a:ext cx="2300630" cy="246221"/>
          </a:xfrm>
          <a:prstGeom prst="rect">
            <a:avLst/>
          </a:prstGeom>
          <a:solidFill>
            <a:schemeClr val="accent2">
              <a:lumMod val="60000"/>
              <a:lumOff val="40000"/>
              <a:alpha val="0"/>
            </a:schemeClr>
          </a:solidFill>
        </p:spPr>
        <p:txBody>
          <a:bodyPr wrap="none" rtlCol="0">
            <a:spAutoFit/>
          </a:bodyPr>
          <a:lstStyle/>
          <a:p>
            <a:r>
              <a:rPr lang="en-US" sz="1000" dirty="0" smtClean="0"/>
              <a:t>EXE results: </a:t>
            </a:r>
            <a:r>
              <a:rPr lang="en-US" sz="1000" dirty="0" err="1" smtClean="0"/>
              <a:t>stmt</a:t>
            </a:r>
            <a:r>
              <a:rPr lang="en-US" sz="1000" dirty="0" smtClean="0"/>
              <a:t> “S3” not covered</a:t>
            </a:r>
            <a:endParaRPr lang="en-US" sz="1000" dirty="0"/>
          </a:p>
        </p:txBody>
      </p:sp>
      <p:sp>
        <p:nvSpPr>
          <p:cNvPr id="5" name="TextBox 4"/>
          <p:cNvSpPr txBox="1"/>
          <p:nvPr/>
        </p:nvSpPr>
        <p:spPr>
          <a:xfrm>
            <a:off x="5399168" y="6537632"/>
            <a:ext cx="2583472" cy="246221"/>
          </a:xfrm>
          <a:prstGeom prst="rect">
            <a:avLst/>
          </a:prstGeom>
          <a:solidFill>
            <a:schemeClr val="accent2">
              <a:lumMod val="60000"/>
              <a:lumOff val="40000"/>
              <a:alpha val="0"/>
            </a:schemeClr>
          </a:solidFill>
        </p:spPr>
        <p:txBody>
          <a:bodyPr wrap="none" rtlCol="0">
            <a:spAutoFit/>
          </a:bodyPr>
          <a:lstStyle/>
          <a:p>
            <a:r>
              <a:rPr lang="en-US" sz="1000" dirty="0" smtClean="0"/>
              <a:t>DART results: path “S0;S4” not covered</a:t>
            </a:r>
            <a:endParaRPr lang="en-US" sz="1000" dirty="0"/>
          </a:p>
        </p:txBody>
      </p:sp>
      <p:sp>
        <p:nvSpPr>
          <p:cNvPr id="7" name="TextBox 6"/>
          <p:cNvSpPr txBox="1"/>
          <p:nvPr/>
        </p:nvSpPr>
        <p:spPr>
          <a:xfrm>
            <a:off x="3948848" y="3614472"/>
            <a:ext cx="4584972" cy="246221"/>
          </a:xfrm>
          <a:prstGeom prst="rect">
            <a:avLst/>
          </a:prstGeom>
          <a:solidFill>
            <a:schemeClr val="bg2">
              <a:alpha val="0"/>
            </a:schemeClr>
          </a:solidFill>
        </p:spPr>
        <p:txBody>
          <a:bodyPr wrap="none" rtlCol="0">
            <a:spAutoFit/>
          </a:bodyPr>
          <a:lstStyle/>
          <a:p>
            <a:r>
              <a:rPr lang="en-US" sz="1000" dirty="0" smtClean="0"/>
              <a:t>“Classic” </a:t>
            </a:r>
            <a:r>
              <a:rPr lang="en-US" sz="1000" dirty="0" err="1" smtClean="0"/>
              <a:t>sym</a:t>
            </a:r>
            <a:r>
              <a:rPr lang="en-US" sz="1000" dirty="0" smtClean="0"/>
              <a:t> exe w/ mixed concrete-symbolic solving: all paths covered</a:t>
            </a:r>
            <a:endParaRPr lang="en-US" sz="1000" dirty="0"/>
          </a:p>
        </p:txBody>
      </p:sp>
      <p:sp>
        <p:nvSpPr>
          <p:cNvPr id="8" name="TextBox 7"/>
          <p:cNvSpPr txBox="1"/>
          <p:nvPr/>
        </p:nvSpPr>
        <p:spPr>
          <a:xfrm>
            <a:off x="1442578" y="3587889"/>
            <a:ext cx="705830" cy="246221"/>
          </a:xfrm>
          <a:prstGeom prst="rect">
            <a:avLst/>
          </a:prstGeom>
          <a:solidFill>
            <a:schemeClr val="bg2">
              <a:alpha val="0"/>
            </a:schemeClr>
          </a:solidFill>
        </p:spPr>
        <p:txBody>
          <a:bodyPr wrap="none" rtlCol="0">
            <a:spAutoFit/>
          </a:bodyPr>
          <a:lstStyle/>
          <a:p>
            <a:r>
              <a:rPr lang="en-US" sz="1000" dirty="0" smtClean="0"/>
              <a:t>Example</a:t>
            </a:r>
            <a:endParaRPr lang="en-US" sz="1000" dirty="0"/>
          </a:p>
        </p:txBody>
      </p:sp>
      <p:pic>
        <p:nvPicPr>
          <p:cNvPr id="10" name="Picture 9"/>
          <p:cNvPicPr>
            <a:picLocks noChangeAspect="1"/>
          </p:cNvPicPr>
          <p:nvPr/>
        </p:nvPicPr>
        <p:blipFill>
          <a:blip r:embed="rId3"/>
          <a:stretch>
            <a:fillRect/>
          </a:stretch>
        </p:blipFill>
        <p:spPr>
          <a:xfrm>
            <a:off x="4004068" y="731280"/>
            <a:ext cx="4587484" cy="2920937"/>
          </a:xfrm>
          <a:prstGeom prst="rect">
            <a:avLst/>
          </a:prstGeom>
        </p:spPr>
      </p:pic>
      <p:pic>
        <p:nvPicPr>
          <p:cNvPr id="11" name="Picture 10"/>
          <p:cNvPicPr>
            <a:picLocks noChangeAspect="1"/>
          </p:cNvPicPr>
          <p:nvPr/>
        </p:nvPicPr>
        <p:blipFill>
          <a:blip r:embed="rId4"/>
          <a:stretch>
            <a:fillRect/>
          </a:stretch>
        </p:blipFill>
        <p:spPr>
          <a:xfrm>
            <a:off x="744451" y="3860693"/>
            <a:ext cx="2085547" cy="2745970"/>
          </a:xfrm>
          <a:prstGeom prst="rect">
            <a:avLst/>
          </a:prstGeom>
        </p:spPr>
      </p:pic>
      <p:pic>
        <p:nvPicPr>
          <p:cNvPr id="12" name="Picture 11"/>
          <p:cNvPicPr>
            <a:picLocks noChangeAspect="1"/>
          </p:cNvPicPr>
          <p:nvPr/>
        </p:nvPicPr>
        <p:blipFill>
          <a:blip r:embed="rId5"/>
          <a:stretch>
            <a:fillRect/>
          </a:stretch>
        </p:blipFill>
        <p:spPr>
          <a:xfrm>
            <a:off x="3619435" y="3972169"/>
            <a:ext cx="5506940" cy="2634493"/>
          </a:xfrm>
          <a:prstGeom prst="rect">
            <a:avLst/>
          </a:prstGeom>
        </p:spPr>
      </p:pic>
      <p:pic>
        <p:nvPicPr>
          <p:cNvPr id="13" name="Picture 12"/>
          <p:cNvPicPr>
            <a:picLocks noChangeAspect="1"/>
          </p:cNvPicPr>
          <p:nvPr/>
        </p:nvPicPr>
        <p:blipFill>
          <a:blip r:embed="rId6"/>
          <a:stretch>
            <a:fillRect/>
          </a:stretch>
        </p:blipFill>
        <p:spPr>
          <a:xfrm>
            <a:off x="190348" y="1162175"/>
            <a:ext cx="3363385" cy="2425714"/>
          </a:xfrm>
          <a:prstGeom prst="rect">
            <a:avLst/>
          </a:prstGeom>
        </p:spPr>
      </p:pic>
      <p:sp>
        <p:nvSpPr>
          <p:cNvPr id="3" name="Rectangle 2"/>
          <p:cNvSpPr/>
          <p:nvPr/>
        </p:nvSpPr>
        <p:spPr>
          <a:xfrm>
            <a:off x="7928500" y="6406607"/>
            <a:ext cx="1324451" cy="338554"/>
          </a:xfrm>
          <a:prstGeom prst="rect">
            <a:avLst/>
          </a:prstGeom>
        </p:spPr>
        <p:txBody>
          <a:bodyPr wrap="none">
            <a:spAutoFit/>
          </a:bodyPr>
          <a:lstStyle/>
          <a:p>
            <a:r>
              <a:rPr lang="en-US" sz="800" dirty="0" smtClean="0"/>
              <a:t>Predicted path “S0;S4”  </a:t>
            </a:r>
          </a:p>
          <a:p>
            <a:r>
              <a:rPr lang="en-US" sz="800" dirty="0" smtClean="0"/>
              <a:t>!= path taken “S1;S4”</a:t>
            </a:r>
            <a:endParaRPr lang="en-US" sz="800" dirty="0"/>
          </a:p>
        </p:txBody>
      </p:sp>
      <p:sp>
        <p:nvSpPr>
          <p:cNvPr id="6" name="Rectangle 5"/>
          <p:cNvSpPr/>
          <p:nvPr/>
        </p:nvSpPr>
        <p:spPr>
          <a:xfrm>
            <a:off x="2257810" y="1530455"/>
            <a:ext cx="1138703" cy="246221"/>
          </a:xfrm>
          <a:prstGeom prst="rect">
            <a:avLst/>
          </a:prstGeom>
        </p:spPr>
        <p:txBody>
          <a:bodyPr wrap="none">
            <a:spAutoFit/>
          </a:bodyPr>
          <a:lstStyle/>
          <a:p>
            <a:r>
              <a:rPr lang="en-US" sz="1000" dirty="0">
                <a:solidFill>
                  <a:schemeClr val="accent1"/>
                </a:solidFill>
              </a:rPr>
              <a:t>/</a:t>
            </a:r>
            <a:r>
              <a:rPr lang="en-US" sz="1000" dirty="0" smtClean="0">
                <a:solidFill>
                  <a:schemeClr val="accent1"/>
                </a:solidFill>
              </a:rPr>
              <a:t>/hash</a:t>
            </a:r>
            <a:r>
              <a:rPr lang="en-US" sz="1000" dirty="0">
                <a:solidFill>
                  <a:schemeClr val="accent1"/>
                </a:solidFill>
              </a:rPr>
              <a:t>(x</a:t>
            </a:r>
            <a:r>
              <a:rPr lang="en-US" sz="1000" dirty="0" smtClean="0">
                <a:solidFill>
                  <a:schemeClr val="accent1"/>
                </a:solidFill>
              </a:rPr>
              <a:t>)=10*x</a:t>
            </a:r>
            <a:endParaRPr lang="en-US" sz="1000" dirty="0">
              <a:solidFill>
                <a:schemeClr val="accent1"/>
              </a:solidFill>
            </a:endParaRPr>
          </a:p>
        </p:txBody>
      </p:sp>
    </p:spTree>
    <p:extLst>
      <p:ext uri="{BB962C8B-B14F-4D97-AF65-F5344CB8AC3E}">
        <p14:creationId xmlns:p14="http://schemas.microsoft.com/office/powerpoint/2010/main" val="10086843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17052"/>
            <a:ext cx="8042276" cy="1336956"/>
          </a:xfrm>
        </p:spPr>
        <p:txBody>
          <a:bodyPr/>
          <a:lstStyle/>
          <a:p>
            <a:r>
              <a:rPr lang="en-US" sz="2800" dirty="0" smtClean="0"/>
              <a:t>Mixed Concrete-Symbolic Solving [ISSTA’11]</a:t>
            </a:r>
            <a:endParaRPr lang="en-US" sz="2800" dirty="0"/>
          </a:p>
        </p:txBody>
      </p:sp>
      <p:sp>
        <p:nvSpPr>
          <p:cNvPr id="3" name="Content Placeholder 2"/>
          <p:cNvSpPr txBox="1">
            <a:spLocks/>
          </p:cNvSpPr>
          <p:nvPr/>
        </p:nvSpPr>
        <p:spPr>
          <a:xfrm>
            <a:off x="549275" y="1600200"/>
            <a:ext cx="8042276" cy="4474825"/>
          </a:xfrm>
          <a:prstGeom prst="rect">
            <a:avLst/>
          </a:prstGeom>
        </p:spPr>
        <p:txBody>
          <a:bodyPr>
            <a:normAutofit fontScale="6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Use un-interpreted functions for external library calls</a:t>
            </a:r>
          </a:p>
          <a:p>
            <a:r>
              <a:rPr lang="en-US" dirty="0" smtClean="0"/>
              <a:t>Split path condition PC into:</a:t>
            </a:r>
          </a:p>
          <a:p>
            <a:pPr lvl="1"/>
            <a:r>
              <a:rPr lang="en-US" dirty="0" err="1" smtClean="0">
                <a:solidFill>
                  <a:schemeClr val="accent1"/>
                </a:solidFill>
              </a:rPr>
              <a:t>simplePC</a:t>
            </a:r>
            <a:r>
              <a:rPr lang="en-US" dirty="0" smtClean="0">
                <a:solidFill>
                  <a:schemeClr val="accent1"/>
                </a:solidFill>
              </a:rPr>
              <a:t> </a:t>
            </a:r>
            <a:r>
              <a:rPr lang="en-US" dirty="0" smtClean="0"/>
              <a:t>– solvable constraints</a:t>
            </a:r>
          </a:p>
          <a:p>
            <a:pPr lvl="1"/>
            <a:r>
              <a:rPr lang="en-US" dirty="0" err="1" smtClean="0">
                <a:solidFill>
                  <a:schemeClr val="accent1"/>
                </a:solidFill>
              </a:rPr>
              <a:t>complexPC</a:t>
            </a:r>
            <a:r>
              <a:rPr lang="en-US" dirty="0" smtClean="0">
                <a:solidFill>
                  <a:schemeClr val="accent1"/>
                </a:solidFill>
              </a:rPr>
              <a:t> </a:t>
            </a:r>
            <a:r>
              <a:rPr lang="en-US" dirty="0" smtClean="0"/>
              <a:t>– non-linear constraints with un-interpreted functions</a:t>
            </a:r>
          </a:p>
          <a:p>
            <a:r>
              <a:rPr lang="en-US" dirty="0" smtClean="0"/>
              <a:t>Solve </a:t>
            </a:r>
            <a:r>
              <a:rPr lang="en-US" dirty="0" err="1" smtClean="0">
                <a:solidFill>
                  <a:schemeClr val="accent1"/>
                </a:solidFill>
              </a:rPr>
              <a:t>simplePC</a:t>
            </a:r>
            <a:endParaRPr lang="en-US" dirty="0" smtClean="0">
              <a:solidFill>
                <a:schemeClr val="accent1"/>
              </a:solidFill>
            </a:endParaRPr>
          </a:p>
          <a:p>
            <a:pPr lvl="1"/>
            <a:r>
              <a:rPr lang="en-US" dirty="0" smtClean="0"/>
              <a:t>Use obtained solutions to simplify </a:t>
            </a:r>
            <a:r>
              <a:rPr lang="en-US" dirty="0" err="1" smtClean="0">
                <a:solidFill>
                  <a:schemeClr val="accent1"/>
                </a:solidFill>
              </a:rPr>
              <a:t>complexPC</a:t>
            </a:r>
            <a:endParaRPr lang="en-US" dirty="0" smtClean="0">
              <a:solidFill>
                <a:schemeClr val="accent1"/>
              </a:solidFill>
            </a:endParaRPr>
          </a:p>
          <a:p>
            <a:pPr lvl="1"/>
            <a:r>
              <a:rPr lang="en-US" dirty="0" smtClean="0"/>
              <a:t>Check the result again for </a:t>
            </a:r>
            <a:r>
              <a:rPr lang="en-US" dirty="0" err="1" smtClean="0"/>
              <a:t>satisfiability</a:t>
            </a:r>
            <a:endParaRPr lang="en-US" dirty="0"/>
          </a:p>
          <a:p>
            <a:pPr marL="0" indent="0">
              <a:buNone/>
            </a:pPr>
            <a:r>
              <a:rPr lang="en-US" dirty="0" smtClean="0"/>
              <a:t>Example (assume hash(x) = 10 *x):</a:t>
            </a:r>
          </a:p>
          <a:p>
            <a:pPr marL="349250" lvl="1" indent="0">
              <a:buNone/>
            </a:pPr>
            <a:r>
              <a:rPr lang="en-US" dirty="0" smtClean="0"/>
              <a:t>PC: X&gt;3 </a:t>
            </a:r>
            <a:r>
              <a:rPr lang="en-US" dirty="0" smtClean="0">
                <a:latin typeface="ＭＳ ゴシック"/>
                <a:ea typeface="ＭＳ ゴシック"/>
                <a:cs typeface="ＭＳ ゴシック"/>
              </a:rPr>
              <a:t>∧ </a:t>
            </a:r>
            <a:r>
              <a:rPr lang="en-US" dirty="0" smtClean="0">
                <a:ea typeface="ＭＳ ゴシック"/>
                <a:cs typeface="ＭＳ ゴシック"/>
              </a:rPr>
              <a:t>Y&gt;</a:t>
            </a:r>
            <a:r>
              <a:rPr lang="en-US" dirty="0">
                <a:ea typeface="ＭＳ ゴシック"/>
                <a:cs typeface="ＭＳ ゴシック"/>
              </a:rPr>
              <a:t>10 </a:t>
            </a:r>
            <a:r>
              <a:rPr lang="en-US" dirty="0" smtClean="0">
                <a:latin typeface="ＭＳ ゴシック"/>
                <a:ea typeface="ＭＳ ゴシック"/>
                <a:cs typeface="ＭＳ ゴシック"/>
              </a:rPr>
              <a:t>∧ </a:t>
            </a:r>
            <a:r>
              <a:rPr lang="en-US" dirty="0" smtClean="0"/>
              <a:t>Y=hash(X)</a:t>
            </a:r>
          </a:p>
          <a:p>
            <a:pPr marL="349250" lvl="1" indent="0">
              <a:buNone/>
            </a:pPr>
            <a:endParaRPr lang="en-US" dirty="0" smtClean="0"/>
          </a:p>
          <a:p>
            <a:pPr marL="349250" lvl="1" indent="0">
              <a:buNone/>
            </a:pPr>
            <a:r>
              <a:rPr lang="en-US" dirty="0" smtClean="0"/>
              <a:t>          </a:t>
            </a:r>
            <a:r>
              <a:rPr lang="en-US" dirty="0" err="1" smtClean="0">
                <a:solidFill>
                  <a:schemeClr val="accent1"/>
                </a:solidFill>
              </a:rPr>
              <a:t>simplePC</a:t>
            </a:r>
            <a:r>
              <a:rPr lang="en-US" dirty="0" smtClean="0"/>
              <a:t>        </a:t>
            </a:r>
            <a:r>
              <a:rPr lang="en-US" dirty="0" err="1" smtClean="0">
                <a:solidFill>
                  <a:schemeClr val="accent1"/>
                </a:solidFill>
              </a:rPr>
              <a:t>complexPC</a:t>
            </a:r>
            <a:endParaRPr lang="en-US" dirty="0" smtClean="0">
              <a:solidFill>
                <a:schemeClr val="accent1"/>
              </a:solidFill>
            </a:endParaRPr>
          </a:p>
          <a:p>
            <a:pPr marL="349250" lvl="1" indent="0">
              <a:buNone/>
            </a:pPr>
            <a:endParaRPr lang="en-US" dirty="0"/>
          </a:p>
          <a:p>
            <a:pPr marL="349250" lvl="1" indent="0">
              <a:buNone/>
            </a:pPr>
            <a:r>
              <a:rPr lang="en-US" dirty="0" smtClean="0"/>
              <a:t>Solve </a:t>
            </a:r>
            <a:r>
              <a:rPr lang="en-US" dirty="0" err="1" smtClean="0">
                <a:solidFill>
                  <a:schemeClr val="accent1"/>
                </a:solidFill>
              </a:rPr>
              <a:t>simplePC</a:t>
            </a:r>
            <a:r>
              <a:rPr lang="en-US" dirty="0" smtClean="0"/>
              <a:t>; use solution X=4 to compute h(4)=40</a:t>
            </a:r>
          </a:p>
          <a:p>
            <a:pPr marL="349250" lvl="1" indent="0">
              <a:buNone/>
            </a:pPr>
            <a:r>
              <a:rPr lang="en-US" dirty="0" smtClean="0"/>
              <a:t>Simplify </a:t>
            </a:r>
            <a:r>
              <a:rPr lang="en-US" dirty="0" err="1" smtClean="0">
                <a:solidFill>
                  <a:schemeClr val="accent1"/>
                </a:solidFill>
              </a:rPr>
              <a:t>complexPC</a:t>
            </a:r>
            <a:r>
              <a:rPr lang="en-US" dirty="0" smtClean="0"/>
              <a:t>: Y=40</a:t>
            </a:r>
          </a:p>
          <a:p>
            <a:pPr marL="349250" lvl="1" indent="0">
              <a:buNone/>
            </a:pPr>
            <a:r>
              <a:rPr lang="en-US" dirty="0" smtClean="0"/>
              <a:t>Solve again: X&gt;3 </a:t>
            </a:r>
            <a:r>
              <a:rPr lang="en-US" dirty="0" smtClean="0">
                <a:latin typeface="ＭＳ ゴシック"/>
                <a:ea typeface="ＭＳ ゴシック"/>
                <a:cs typeface="ＭＳ ゴシック"/>
              </a:rPr>
              <a:t>∧</a:t>
            </a:r>
            <a:r>
              <a:rPr lang="en-US" dirty="0" smtClean="0">
                <a:ea typeface="ＭＳ ゴシック"/>
                <a:cs typeface="ＭＳ ゴシック"/>
              </a:rPr>
              <a:t> </a:t>
            </a:r>
            <a:r>
              <a:rPr lang="en-US" dirty="0">
                <a:ea typeface="ＭＳ ゴシック"/>
                <a:cs typeface="ＭＳ ゴシック"/>
              </a:rPr>
              <a:t>Y&gt;10 </a:t>
            </a:r>
            <a:r>
              <a:rPr lang="en-US" dirty="0">
                <a:latin typeface="ＭＳ ゴシック"/>
                <a:ea typeface="ＭＳ ゴシック"/>
                <a:cs typeface="ＭＳ ゴシック"/>
              </a:rPr>
              <a:t>∧ </a:t>
            </a:r>
            <a:r>
              <a:rPr lang="en-US" dirty="0" smtClean="0">
                <a:ea typeface="ＭＳ ゴシック"/>
                <a:cs typeface="ＭＳ ゴシック"/>
              </a:rPr>
              <a:t>Y=40 </a:t>
            </a:r>
            <a:r>
              <a:rPr lang="en-US" dirty="0" err="1" smtClean="0">
                <a:solidFill>
                  <a:schemeClr val="accent6"/>
                </a:solidFill>
                <a:ea typeface="ＭＳ ゴシック"/>
                <a:cs typeface="ＭＳ ゴシック"/>
              </a:rPr>
              <a:t>Satisfiable</a:t>
            </a:r>
            <a:r>
              <a:rPr lang="en-US" dirty="0" smtClean="0">
                <a:ea typeface="ＭＳ ゴシック"/>
                <a:cs typeface="ＭＳ ゴシック"/>
              </a:rPr>
              <a:t>!</a:t>
            </a:r>
            <a:endParaRPr lang="en-US" dirty="0" smtClean="0"/>
          </a:p>
        </p:txBody>
      </p:sp>
      <p:sp>
        <p:nvSpPr>
          <p:cNvPr id="4" name="Left Brace 3"/>
          <p:cNvSpPr/>
          <p:nvPr/>
        </p:nvSpPr>
        <p:spPr>
          <a:xfrm rot="16200000">
            <a:off x="1751190" y="3958166"/>
            <a:ext cx="245535" cy="1134536"/>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e 4"/>
          <p:cNvSpPr/>
          <p:nvPr/>
        </p:nvSpPr>
        <p:spPr>
          <a:xfrm rot="16200000">
            <a:off x="3203212" y="3942644"/>
            <a:ext cx="242715" cy="1134536"/>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27491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txBox="1">
            <a:spLocks/>
          </p:cNvSpPr>
          <p:nvPr/>
        </p:nvSpPr>
        <p:spPr>
          <a:xfrm>
            <a:off x="549275" y="1593336"/>
            <a:ext cx="8042276" cy="4474825"/>
          </a:xfrm>
          <a:prstGeom prst="rect">
            <a:avLst/>
          </a:prstGeom>
        </p:spPr>
        <p:txBody>
          <a:bodyPr>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dirty="0"/>
          </a:p>
          <a:p>
            <a:pPr marL="0" indent="0">
              <a:buNone/>
            </a:pPr>
            <a:r>
              <a:rPr lang="en-US" dirty="0" smtClean="0"/>
              <a:t>Path explosion</a:t>
            </a:r>
          </a:p>
          <a:p>
            <a:pPr marL="0" indent="0">
              <a:buNone/>
            </a:pPr>
            <a:endParaRPr lang="en-US" dirty="0" smtClean="0"/>
          </a:p>
          <a:p>
            <a:pPr marL="349250" lvl="1" indent="0">
              <a:buNone/>
            </a:pPr>
            <a:r>
              <a:rPr lang="en-US" dirty="0" smtClean="0"/>
              <a:t>Symbolic execution of a program may result in a very large, possibly infinite number of paths</a:t>
            </a:r>
          </a:p>
        </p:txBody>
      </p:sp>
    </p:spTree>
    <p:extLst>
      <p:ext uri="{BB962C8B-B14F-4D97-AF65-F5344CB8AC3E}">
        <p14:creationId xmlns:p14="http://schemas.microsoft.com/office/powerpoint/2010/main" val="2891747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ext Box 3"/>
          <p:cNvSpPr txBox="1">
            <a:spLocks noChangeArrowheads="1"/>
          </p:cNvSpPr>
          <p:nvPr/>
        </p:nvSpPr>
        <p:spPr bwMode="auto">
          <a:xfrm>
            <a:off x="4483438" y="1226456"/>
            <a:ext cx="3699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1" hangingPunct="1"/>
            <a:r>
              <a:rPr lang="en-US" sz="1800" b="1" dirty="0" smtClean="0">
                <a:solidFill>
                  <a:schemeClr val="accent1"/>
                </a:solidFill>
              </a:rPr>
              <a:t>Infinite symbolic </a:t>
            </a:r>
            <a:r>
              <a:rPr lang="en-US" sz="1800" b="1" dirty="0">
                <a:solidFill>
                  <a:schemeClr val="accent1"/>
                </a:solidFill>
              </a:rPr>
              <a:t>execution </a:t>
            </a:r>
            <a:r>
              <a:rPr lang="en-US" sz="1800" b="1" dirty="0" smtClean="0">
                <a:solidFill>
                  <a:schemeClr val="accent1"/>
                </a:solidFill>
              </a:rPr>
              <a:t>tree</a:t>
            </a:r>
            <a:endParaRPr lang="en-US" sz="2000" b="1" dirty="0"/>
          </a:p>
        </p:txBody>
      </p:sp>
      <p:sp>
        <p:nvSpPr>
          <p:cNvPr id="281604" name="Text Box 4"/>
          <p:cNvSpPr txBox="1">
            <a:spLocks noChangeArrowheads="1"/>
          </p:cNvSpPr>
          <p:nvPr/>
        </p:nvSpPr>
        <p:spPr bwMode="auto">
          <a:xfrm>
            <a:off x="228600" y="2362200"/>
            <a:ext cx="3581400" cy="1804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eaLnBrk="1" hangingPunct="1">
              <a:lnSpc>
                <a:spcPct val="110000"/>
              </a:lnSpc>
            </a:pPr>
            <a:r>
              <a:rPr lang="en-US" sz="2000" dirty="0"/>
              <a:t>    void test(</a:t>
            </a:r>
            <a:r>
              <a:rPr lang="en-US" sz="2000" dirty="0" err="1"/>
              <a:t>int</a:t>
            </a:r>
            <a:r>
              <a:rPr lang="en-US" sz="2000" dirty="0"/>
              <a:t> n) {</a:t>
            </a:r>
          </a:p>
          <a:p>
            <a:pPr algn="l" eaLnBrk="1" hangingPunct="1">
              <a:lnSpc>
                <a:spcPct val="110000"/>
              </a:lnSpc>
            </a:pPr>
            <a:r>
              <a:rPr lang="en-US" sz="2000" dirty="0"/>
              <a:t>            </a:t>
            </a:r>
            <a:r>
              <a:rPr lang="en-US" sz="2000" dirty="0" err="1"/>
              <a:t>int</a:t>
            </a:r>
            <a:r>
              <a:rPr lang="en-US" sz="2000" dirty="0"/>
              <a:t> x = 0;</a:t>
            </a:r>
          </a:p>
          <a:p>
            <a:pPr algn="l" eaLnBrk="1" hangingPunct="1">
              <a:lnSpc>
                <a:spcPct val="110000"/>
              </a:lnSpc>
            </a:pPr>
            <a:r>
              <a:rPr lang="en-US" sz="2000" dirty="0"/>
              <a:t>            while(x &lt; n)</a:t>
            </a:r>
          </a:p>
          <a:p>
            <a:pPr algn="l" eaLnBrk="1" hangingPunct="1">
              <a:lnSpc>
                <a:spcPct val="110000"/>
              </a:lnSpc>
            </a:pPr>
            <a:r>
              <a:rPr lang="en-US" sz="2000" dirty="0"/>
              <a:t>              x = x + 1;</a:t>
            </a:r>
          </a:p>
          <a:p>
            <a:pPr algn="l" eaLnBrk="1" hangingPunct="1">
              <a:lnSpc>
                <a:spcPct val="110000"/>
              </a:lnSpc>
            </a:pPr>
            <a:r>
              <a:rPr lang="en-US" sz="2000" dirty="0"/>
              <a:t>    </a:t>
            </a:r>
            <a:r>
              <a:rPr lang="en-US" sz="2000" dirty="0" smtClean="0"/>
              <a:t>}</a:t>
            </a:r>
            <a:endParaRPr lang="en-US" dirty="0"/>
          </a:p>
        </p:txBody>
      </p:sp>
      <p:sp>
        <p:nvSpPr>
          <p:cNvPr id="281605" name="Text Box 5"/>
          <p:cNvSpPr txBox="1">
            <a:spLocks noChangeArrowheads="1"/>
          </p:cNvSpPr>
          <p:nvPr/>
        </p:nvSpPr>
        <p:spPr bwMode="auto">
          <a:xfrm>
            <a:off x="228600" y="1976438"/>
            <a:ext cx="17770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1" hangingPunct="1"/>
            <a:r>
              <a:rPr lang="en-US" sz="1800" b="1" dirty="0" smtClean="0">
                <a:solidFill>
                  <a:schemeClr val="accent1"/>
                </a:solidFill>
              </a:rPr>
              <a:t>Example Code</a:t>
            </a:r>
            <a:endParaRPr lang="en-US" sz="2000" b="1" dirty="0"/>
          </a:p>
        </p:txBody>
      </p:sp>
      <p:sp>
        <p:nvSpPr>
          <p:cNvPr id="281610" name="Rectangle 10"/>
          <p:cNvSpPr>
            <a:spLocks noChangeArrowheads="1"/>
          </p:cNvSpPr>
          <p:nvPr/>
        </p:nvSpPr>
        <p:spPr bwMode="auto">
          <a:xfrm>
            <a:off x="6184900" y="1752600"/>
            <a:ext cx="850914"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err="1"/>
              <a:t>n:S</a:t>
            </a:r>
            <a:endParaRPr lang="en-US" sz="1400" dirty="0"/>
          </a:p>
          <a:p>
            <a:pPr algn="l" eaLnBrk="1" hangingPunct="1"/>
            <a:r>
              <a:rPr lang="en-US" sz="1400" dirty="0" err="1"/>
              <a:t>PC:true</a:t>
            </a:r>
            <a:endParaRPr lang="en-US" sz="1400" dirty="0"/>
          </a:p>
        </p:txBody>
      </p:sp>
      <p:grpSp>
        <p:nvGrpSpPr>
          <p:cNvPr id="281654" name="Group 54"/>
          <p:cNvGrpSpPr>
            <a:grpSpLocks/>
          </p:cNvGrpSpPr>
          <p:nvPr/>
        </p:nvGrpSpPr>
        <p:grpSpPr bwMode="auto">
          <a:xfrm>
            <a:off x="6172200" y="2362200"/>
            <a:ext cx="825500" cy="981075"/>
            <a:chOff x="3888" y="1488"/>
            <a:chExt cx="520" cy="618"/>
          </a:xfrm>
        </p:grpSpPr>
        <p:sp>
          <p:nvSpPr>
            <p:cNvPr id="281616" name="Rectangle 16"/>
            <p:cNvSpPr>
              <a:spLocks noChangeArrowheads="1"/>
            </p:cNvSpPr>
            <p:nvPr/>
          </p:nvSpPr>
          <p:spPr bwMode="auto">
            <a:xfrm>
              <a:off x="3888" y="1776"/>
              <a:ext cx="520"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n:S,x:0</a:t>
              </a:r>
            </a:p>
            <a:p>
              <a:pPr algn="l" eaLnBrk="1" hangingPunct="1"/>
              <a:r>
                <a:rPr lang="en-US" sz="1400" dirty="0" err="1"/>
                <a:t>PC:true</a:t>
              </a:r>
              <a:endParaRPr lang="en-US" sz="1400" dirty="0"/>
            </a:p>
          </p:txBody>
        </p:sp>
        <p:sp>
          <p:nvSpPr>
            <p:cNvPr id="281617" name="Line 17"/>
            <p:cNvSpPr>
              <a:spLocks noChangeShapeType="1"/>
            </p:cNvSpPr>
            <p:nvPr/>
          </p:nvSpPr>
          <p:spPr bwMode="auto">
            <a:xfrm>
              <a:off x="4176" y="1488"/>
              <a:ext cx="0" cy="288"/>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281656" name="Group 56"/>
          <p:cNvGrpSpPr>
            <a:grpSpLocks/>
          </p:cNvGrpSpPr>
          <p:nvPr/>
        </p:nvGrpSpPr>
        <p:grpSpPr bwMode="auto">
          <a:xfrm>
            <a:off x="4965700" y="4267200"/>
            <a:ext cx="831850" cy="882650"/>
            <a:chOff x="3128" y="2688"/>
            <a:chExt cx="524" cy="556"/>
          </a:xfrm>
        </p:grpSpPr>
        <p:sp>
          <p:nvSpPr>
            <p:cNvPr id="281623" name="Rectangle 23"/>
            <p:cNvSpPr>
              <a:spLocks noChangeArrowheads="1"/>
            </p:cNvSpPr>
            <p:nvPr/>
          </p:nvSpPr>
          <p:spPr bwMode="auto">
            <a:xfrm>
              <a:off x="3128" y="2914"/>
              <a:ext cx="524"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n:S,x:1</a:t>
              </a:r>
            </a:p>
            <a:p>
              <a:pPr algn="l" eaLnBrk="1" hangingPunct="1"/>
              <a:r>
                <a:rPr lang="en-US" sz="1400" dirty="0"/>
                <a:t>PC:0&lt;S</a:t>
              </a:r>
            </a:p>
          </p:txBody>
        </p:sp>
        <p:sp>
          <p:nvSpPr>
            <p:cNvPr id="281624" name="Line 24"/>
            <p:cNvSpPr>
              <a:spLocks noChangeShapeType="1"/>
            </p:cNvSpPr>
            <p:nvPr/>
          </p:nvSpPr>
          <p:spPr bwMode="auto">
            <a:xfrm>
              <a:off x="3456" y="2688"/>
              <a:ext cx="0" cy="240"/>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281655" name="Group 55"/>
          <p:cNvGrpSpPr>
            <a:grpSpLocks/>
          </p:cNvGrpSpPr>
          <p:nvPr/>
        </p:nvGrpSpPr>
        <p:grpSpPr bwMode="auto">
          <a:xfrm>
            <a:off x="4965701" y="3429000"/>
            <a:ext cx="3224213" cy="752475"/>
            <a:chOff x="3128" y="2160"/>
            <a:chExt cx="2031" cy="474"/>
          </a:xfrm>
        </p:grpSpPr>
        <p:sp>
          <p:nvSpPr>
            <p:cNvPr id="281643" name="Rectangle 43"/>
            <p:cNvSpPr>
              <a:spLocks noChangeArrowheads="1"/>
            </p:cNvSpPr>
            <p:nvPr/>
          </p:nvSpPr>
          <p:spPr bwMode="auto">
            <a:xfrm>
              <a:off x="3128" y="2304"/>
              <a:ext cx="524"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n:S,x:0</a:t>
              </a:r>
            </a:p>
            <a:p>
              <a:pPr algn="l" eaLnBrk="1" hangingPunct="1"/>
              <a:r>
                <a:rPr lang="en-US" sz="1400" dirty="0"/>
                <a:t>PC:0&lt;S</a:t>
              </a:r>
            </a:p>
          </p:txBody>
        </p:sp>
        <p:sp>
          <p:nvSpPr>
            <p:cNvPr id="281648" name="Rectangle 48"/>
            <p:cNvSpPr>
              <a:spLocks noChangeArrowheads="1"/>
            </p:cNvSpPr>
            <p:nvPr/>
          </p:nvSpPr>
          <p:spPr bwMode="auto">
            <a:xfrm>
              <a:off x="4560" y="2304"/>
              <a:ext cx="599"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n:S,x:0</a:t>
              </a:r>
            </a:p>
            <a:p>
              <a:pPr algn="l" eaLnBrk="1" hangingPunct="1"/>
              <a:r>
                <a:rPr lang="en-US" sz="1400" dirty="0"/>
                <a:t>PC:0&gt;=S</a:t>
              </a:r>
            </a:p>
          </p:txBody>
        </p:sp>
        <p:sp>
          <p:nvSpPr>
            <p:cNvPr id="281649" name="Line 49"/>
            <p:cNvSpPr>
              <a:spLocks noChangeShapeType="1"/>
            </p:cNvSpPr>
            <p:nvPr/>
          </p:nvSpPr>
          <p:spPr bwMode="auto">
            <a:xfrm flipH="1">
              <a:off x="3744" y="2160"/>
              <a:ext cx="384" cy="192"/>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81650" name="Line 50"/>
            <p:cNvSpPr>
              <a:spLocks noChangeShapeType="1"/>
            </p:cNvSpPr>
            <p:nvPr/>
          </p:nvSpPr>
          <p:spPr bwMode="auto">
            <a:xfrm>
              <a:off x="4272" y="2160"/>
              <a:ext cx="288" cy="192"/>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281658" name="Group 58"/>
          <p:cNvGrpSpPr>
            <a:grpSpLocks/>
          </p:cNvGrpSpPr>
          <p:nvPr/>
        </p:nvGrpSpPr>
        <p:grpSpPr bwMode="auto">
          <a:xfrm>
            <a:off x="3435350" y="5181600"/>
            <a:ext cx="4479926" cy="1679575"/>
            <a:chOff x="2164" y="3264"/>
            <a:chExt cx="2822" cy="1058"/>
          </a:xfrm>
        </p:grpSpPr>
        <p:grpSp>
          <p:nvGrpSpPr>
            <p:cNvPr id="281657" name="Group 57"/>
            <p:cNvGrpSpPr>
              <a:grpSpLocks/>
            </p:cNvGrpSpPr>
            <p:nvPr/>
          </p:nvGrpSpPr>
          <p:grpSpPr bwMode="auto">
            <a:xfrm>
              <a:off x="2164" y="3264"/>
              <a:ext cx="2822" cy="618"/>
              <a:chOff x="2164" y="3264"/>
              <a:chExt cx="2822" cy="618"/>
            </a:xfrm>
          </p:grpSpPr>
          <p:sp>
            <p:nvSpPr>
              <p:cNvPr id="281630" name="Rectangle 30"/>
              <p:cNvSpPr>
                <a:spLocks noChangeArrowheads="1"/>
              </p:cNvSpPr>
              <p:nvPr/>
            </p:nvSpPr>
            <p:spPr bwMode="auto">
              <a:xfrm>
                <a:off x="3984" y="3552"/>
                <a:ext cx="1002"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n:S,x:1</a:t>
                </a:r>
              </a:p>
              <a:p>
                <a:pPr algn="l" eaLnBrk="1" hangingPunct="1"/>
                <a:r>
                  <a:rPr lang="en-US" sz="1400" dirty="0"/>
                  <a:t>PC:0&lt;S </a:t>
                </a:r>
                <a:r>
                  <a:rPr lang="en-US" sz="1400" dirty="0" smtClean="0">
                    <a:latin typeface="ＭＳ ゴシック"/>
                    <a:ea typeface="ＭＳ ゴシック"/>
                    <a:cs typeface="ＭＳ ゴシック"/>
                  </a:rPr>
                  <a:t>∧</a:t>
                </a:r>
                <a:r>
                  <a:rPr lang="en-US" sz="1400" dirty="0" smtClean="0"/>
                  <a:t> </a:t>
                </a:r>
                <a:r>
                  <a:rPr lang="en-US" sz="1400" dirty="0"/>
                  <a:t>1&gt;=S</a:t>
                </a:r>
              </a:p>
            </p:txBody>
          </p:sp>
          <p:sp>
            <p:nvSpPr>
              <p:cNvPr id="281635" name="Rectangle 35"/>
              <p:cNvSpPr>
                <a:spLocks noChangeArrowheads="1"/>
              </p:cNvSpPr>
              <p:nvPr/>
            </p:nvSpPr>
            <p:spPr bwMode="auto">
              <a:xfrm>
                <a:off x="2164" y="3538"/>
                <a:ext cx="927" cy="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eaLnBrk="1" hangingPunct="1"/>
                <a:r>
                  <a:rPr lang="en-US" sz="1400" dirty="0"/>
                  <a:t>n:S,x:1</a:t>
                </a:r>
              </a:p>
              <a:p>
                <a:pPr algn="l" eaLnBrk="1" hangingPunct="1"/>
                <a:r>
                  <a:rPr lang="en-US" sz="1400" dirty="0"/>
                  <a:t>PC:0&lt;S </a:t>
                </a:r>
                <a:r>
                  <a:rPr lang="en-US" sz="1400" dirty="0" smtClean="0">
                    <a:latin typeface="ＭＳ ゴシック"/>
                    <a:ea typeface="ＭＳ ゴシック"/>
                    <a:cs typeface="ＭＳ ゴシック"/>
                  </a:rPr>
                  <a:t>∧</a:t>
                </a:r>
                <a:r>
                  <a:rPr lang="en-US" sz="1400" dirty="0" smtClean="0"/>
                  <a:t> </a:t>
                </a:r>
                <a:r>
                  <a:rPr lang="en-US" sz="1400" dirty="0"/>
                  <a:t>1&lt;S</a:t>
                </a:r>
              </a:p>
            </p:txBody>
          </p:sp>
          <p:sp>
            <p:nvSpPr>
              <p:cNvPr id="281636" name="Line 36"/>
              <p:cNvSpPr>
                <a:spLocks noChangeShapeType="1"/>
              </p:cNvSpPr>
              <p:nvPr/>
            </p:nvSpPr>
            <p:spPr bwMode="auto">
              <a:xfrm>
                <a:off x="3696" y="3264"/>
                <a:ext cx="336" cy="288"/>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81637" name="Line 37"/>
              <p:cNvSpPr>
                <a:spLocks noChangeShapeType="1"/>
              </p:cNvSpPr>
              <p:nvPr/>
            </p:nvSpPr>
            <p:spPr bwMode="auto">
              <a:xfrm flipH="1">
                <a:off x="3120" y="3264"/>
                <a:ext cx="144" cy="288"/>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sp>
          <p:nvSpPr>
            <p:cNvPr id="281652" name="Line 52"/>
            <p:cNvSpPr>
              <a:spLocks noChangeShapeType="1"/>
            </p:cNvSpPr>
            <p:nvPr/>
          </p:nvSpPr>
          <p:spPr bwMode="auto">
            <a:xfrm>
              <a:off x="2736" y="3926"/>
              <a:ext cx="0" cy="240"/>
            </a:xfrm>
            <a:prstGeom prst="line">
              <a:avLst/>
            </a:prstGeom>
            <a:noFill/>
            <a:ln w="317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81653" name="Rectangle 53"/>
            <p:cNvSpPr>
              <a:spLocks noChangeArrowheads="1"/>
            </p:cNvSpPr>
            <p:nvPr/>
          </p:nvSpPr>
          <p:spPr bwMode="auto">
            <a:xfrm>
              <a:off x="2448" y="4070"/>
              <a:ext cx="41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b="1" dirty="0" smtClean="0"/>
                <a:t>   ..</a:t>
              </a:r>
              <a:r>
                <a:rPr lang="en-US" sz="2000" b="1" dirty="0"/>
                <a:t>.</a:t>
              </a:r>
            </a:p>
          </p:txBody>
        </p:sp>
      </p:grpSp>
      <p:sp>
        <p:nvSpPr>
          <p:cNvPr id="28" name="Title 1"/>
          <p:cNvSpPr txBox="1">
            <a:spLocks/>
          </p:cNvSpPr>
          <p:nvPr/>
        </p:nvSpPr>
        <p:spPr>
          <a:xfrm>
            <a:off x="549275" y="-473572"/>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800" dirty="0" smtClean="0"/>
              <a:t>Problem: loops and recursion</a:t>
            </a:r>
            <a:endParaRPr lang="en-US" sz="2800" dirty="0"/>
          </a:p>
        </p:txBody>
      </p:sp>
    </p:spTree>
    <p:extLst>
      <p:ext uri="{BB962C8B-B14F-4D97-AF65-F5344CB8AC3E}">
        <p14:creationId xmlns:p14="http://schemas.microsoft.com/office/powerpoint/2010/main" val="30355543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16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16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16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81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0"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pPr>
              <a:lnSpc>
                <a:spcPct val="90000"/>
              </a:lnSpc>
            </a:pPr>
            <a:r>
              <a:rPr lang="en-US" dirty="0" smtClean="0"/>
              <a:t>Dealing with loops </a:t>
            </a:r>
            <a:r>
              <a:rPr lang="en-US" dirty="0"/>
              <a:t>and </a:t>
            </a:r>
            <a:r>
              <a:rPr lang="en-US" dirty="0" smtClean="0"/>
              <a:t>recursion</a:t>
            </a:r>
            <a:endParaRPr lang="en-US" dirty="0"/>
          </a:p>
          <a:p>
            <a:pPr lvl="1">
              <a:lnSpc>
                <a:spcPct val="90000"/>
              </a:lnSpc>
            </a:pPr>
            <a:r>
              <a:rPr lang="en-US" dirty="0"/>
              <a:t>Put bound on search </a:t>
            </a:r>
            <a:r>
              <a:rPr lang="en-US" dirty="0" smtClean="0"/>
              <a:t>depth or on number of PCs</a:t>
            </a:r>
            <a:endParaRPr lang="en-US" dirty="0"/>
          </a:p>
          <a:p>
            <a:pPr lvl="1">
              <a:lnSpc>
                <a:spcPct val="90000"/>
              </a:lnSpc>
            </a:pPr>
            <a:r>
              <a:rPr lang="en-US" dirty="0"/>
              <a:t>Stop search when desired coverage </a:t>
            </a:r>
            <a:r>
              <a:rPr lang="en-US" dirty="0" smtClean="0"/>
              <a:t>achieved</a:t>
            </a:r>
          </a:p>
          <a:p>
            <a:pPr lvl="1">
              <a:lnSpc>
                <a:spcPct val="90000"/>
              </a:lnSpc>
            </a:pPr>
            <a:r>
              <a:rPr lang="en-US" dirty="0" smtClean="0"/>
              <a:t>Loop abstraction [</a:t>
            </a:r>
            <a:r>
              <a:rPr lang="en-US" dirty="0" err="1" smtClean="0"/>
              <a:t>Saxena</a:t>
            </a:r>
            <a:r>
              <a:rPr lang="en-US" dirty="0" smtClean="0"/>
              <a:t> et al ISSTA’09] [</a:t>
            </a:r>
            <a:r>
              <a:rPr lang="en-US" dirty="0" err="1" smtClean="0"/>
              <a:t>Godefroid</a:t>
            </a:r>
            <a:r>
              <a:rPr lang="en-US" dirty="0" smtClean="0"/>
              <a:t> ISSTA’11]</a:t>
            </a:r>
          </a:p>
          <a:p>
            <a:pPr>
              <a:lnSpc>
                <a:spcPct val="90000"/>
              </a:lnSpc>
            </a:pPr>
            <a:r>
              <a:rPr lang="en-US" dirty="0" smtClean="0"/>
              <a:t>Solutions addressing path explosion</a:t>
            </a:r>
          </a:p>
          <a:p>
            <a:pPr lvl="1">
              <a:lnSpc>
                <a:spcPct val="90000"/>
              </a:lnSpc>
            </a:pPr>
            <a:r>
              <a:rPr lang="en-US" dirty="0" smtClean="0"/>
              <a:t>Parallel Symbolic Execution</a:t>
            </a:r>
          </a:p>
          <a:p>
            <a:pPr lvl="1">
              <a:lnSpc>
                <a:spcPct val="90000"/>
              </a:lnSpc>
            </a:pPr>
            <a:r>
              <a:rPr lang="en-US" dirty="0" smtClean="0"/>
              <a:t>Abstract State</a:t>
            </a:r>
            <a:r>
              <a:rPr lang="en-US" dirty="0"/>
              <a:t> </a:t>
            </a:r>
            <a:r>
              <a:rPr lang="en-US" dirty="0" smtClean="0"/>
              <a:t>Matching</a:t>
            </a:r>
          </a:p>
          <a:p>
            <a:pPr lvl="1">
              <a:lnSpc>
                <a:spcPct val="90000"/>
              </a:lnSpc>
            </a:pPr>
            <a:r>
              <a:rPr lang="en-US" dirty="0" smtClean="0"/>
              <a:t>Compositional DART = SMART</a:t>
            </a:r>
            <a:endParaRPr lang="en-US" dirty="0"/>
          </a:p>
          <a:p>
            <a:endParaRPr lang="en-US" dirty="0"/>
          </a:p>
        </p:txBody>
      </p:sp>
    </p:spTree>
    <p:extLst>
      <p:ext uri="{BB962C8B-B14F-4D97-AF65-F5344CB8AC3E}">
        <p14:creationId xmlns:p14="http://schemas.microsoft.com/office/powerpoint/2010/main" val="14673746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17052"/>
            <a:ext cx="8042276" cy="1336956"/>
          </a:xfrm>
        </p:spPr>
        <p:txBody>
          <a:bodyPr/>
          <a:lstStyle/>
          <a:p>
            <a:r>
              <a:rPr lang="en-US" sz="3200" dirty="0" smtClean="0"/>
              <a:t>Parallel Symbolic Execution</a:t>
            </a:r>
            <a:endParaRPr lang="en-US" sz="3200" dirty="0"/>
          </a:p>
        </p:txBody>
      </p:sp>
      <p:sp>
        <p:nvSpPr>
          <p:cNvPr id="3" name="Content Placeholder 2"/>
          <p:cNvSpPr txBox="1">
            <a:spLocks/>
          </p:cNvSpPr>
          <p:nvPr/>
        </p:nvSpPr>
        <p:spPr>
          <a:xfrm>
            <a:off x="549275" y="1600200"/>
            <a:ext cx="8042276" cy="4474825"/>
          </a:xfrm>
          <a:prstGeom prst="rect">
            <a:avLst/>
          </a:prstGeom>
        </p:spPr>
        <p:txBody>
          <a:bodyPr>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Path explosion</a:t>
            </a:r>
          </a:p>
          <a:p>
            <a:pPr lvl="1"/>
            <a:r>
              <a:rPr lang="en-US" dirty="0" smtClean="0"/>
              <a:t>Increases exponentially with the number  of inputs specified as symbolic</a:t>
            </a:r>
          </a:p>
          <a:p>
            <a:pPr lvl="1"/>
            <a:r>
              <a:rPr lang="en-US" dirty="0" smtClean="0"/>
              <a:t>Very expensive in terms of time (weeks, months)</a:t>
            </a:r>
          </a:p>
          <a:p>
            <a:r>
              <a:rPr lang="en-US" dirty="0" smtClean="0"/>
              <a:t>Solution</a:t>
            </a:r>
          </a:p>
          <a:p>
            <a:pPr lvl="1"/>
            <a:r>
              <a:rPr lang="en-US" dirty="0" smtClean="0"/>
              <a:t>Speed-up symbolic execution using parallel or distributed techniques</a:t>
            </a:r>
          </a:p>
          <a:p>
            <a:r>
              <a:rPr lang="en-US" dirty="0" smtClean="0"/>
              <a:t>Symbolic execution is amenable to parallelization</a:t>
            </a:r>
          </a:p>
          <a:p>
            <a:pPr lvl="1"/>
            <a:r>
              <a:rPr lang="en-US" dirty="0" smtClean="0"/>
              <a:t>No sharing between sub-trees</a:t>
            </a:r>
          </a:p>
        </p:txBody>
      </p:sp>
    </p:spTree>
    <p:extLst>
      <p:ext uri="{BB962C8B-B14F-4D97-AF65-F5344CB8AC3E}">
        <p14:creationId xmlns:p14="http://schemas.microsoft.com/office/powerpoint/2010/main" val="11461864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ChangeArrowheads="1"/>
          </p:cNvSpPr>
          <p:nvPr/>
        </p:nvSpPr>
        <p:spPr bwMode="auto">
          <a:xfrm>
            <a:off x="4495800" y="2209800"/>
            <a:ext cx="2057400" cy="381000"/>
          </a:xfrm>
          <a:prstGeom prst="roundRect">
            <a:avLst>
              <a:gd name="adj" fmla="val 16667"/>
            </a:avLst>
          </a:prstGeom>
          <a:solidFill>
            <a:schemeClr val="accent1"/>
          </a:solidFill>
          <a:ln w="9525">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1" name="Rectangle 3"/>
          <p:cNvSpPr>
            <a:spLocks noChangeArrowheads="1"/>
          </p:cNvSpPr>
          <p:nvPr/>
        </p:nvSpPr>
        <p:spPr bwMode="auto">
          <a:xfrm>
            <a:off x="4800600" y="2209800"/>
            <a:ext cx="3048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70000"/>
              </a:spcBef>
            </a:pPr>
            <a:r>
              <a:rPr lang="en-US" sz="2000" dirty="0">
                <a:latin typeface="Times" charset="0"/>
              </a:rPr>
              <a:t>x = 1, y = 0</a:t>
            </a:r>
          </a:p>
          <a:p>
            <a:pPr marL="342900" indent="-342900">
              <a:spcBef>
                <a:spcPct val="70000"/>
              </a:spcBef>
            </a:pPr>
            <a:r>
              <a:rPr lang="en-US" sz="2000" dirty="0">
                <a:latin typeface="Times" charset="0"/>
              </a:rPr>
              <a:t>1 &gt; 0 ? true</a:t>
            </a:r>
          </a:p>
          <a:p>
            <a:pPr marL="342900" indent="-342900">
              <a:spcBef>
                <a:spcPct val="70000"/>
              </a:spcBef>
            </a:pPr>
            <a:r>
              <a:rPr lang="en-US" sz="2000" dirty="0">
                <a:latin typeface="Times" charset="0"/>
              </a:rPr>
              <a:t>x = 1 + 0 = 1</a:t>
            </a:r>
          </a:p>
          <a:p>
            <a:pPr marL="342900" indent="-342900">
              <a:spcBef>
                <a:spcPct val="70000"/>
              </a:spcBef>
            </a:pPr>
            <a:r>
              <a:rPr lang="en-US" sz="2000" dirty="0">
                <a:latin typeface="Times" charset="0"/>
              </a:rPr>
              <a:t>y = 1 – 0 = 1</a:t>
            </a:r>
          </a:p>
          <a:p>
            <a:pPr marL="342900" indent="-342900">
              <a:spcBef>
                <a:spcPct val="70000"/>
              </a:spcBef>
            </a:pPr>
            <a:r>
              <a:rPr lang="en-US" sz="2000" dirty="0">
                <a:latin typeface="Times" charset="0"/>
              </a:rPr>
              <a:t>x = 1 – 1 = 0</a:t>
            </a:r>
          </a:p>
          <a:p>
            <a:pPr marL="342900" indent="-342900">
              <a:spcBef>
                <a:spcPct val="70000"/>
              </a:spcBef>
            </a:pPr>
            <a:r>
              <a:rPr lang="en-US" sz="2000" dirty="0">
                <a:latin typeface="Times" charset="0"/>
              </a:rPr>
              <a:t>0 &gt; 1 ? false</a:t>
            </a:r>
          </a:p>
        </p:txBody>
      </p:sp>
      <p:sp>
        <p:nvSpPr>
          <p:cNvPr id="160772" name="Rectangle 4"/>
          <p:cNvSpPr>
            <a:spLocks noChangeArrowheads="1"/>
          </p:cNvSpPr>
          <p:nvPr/>
        </p:nvSpPr>
        <p:spPr bwMode="auto">
          <a:xfrm>
            <a:off x="609600" y="2133600"/>
            <a:ext cx="2819400" cy="4038600"/>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dirty="0" err="1">
                <a:latin typeface="Times" charset="0"/>
              </a:rPr>
              <a:t>int</a:t>
            </a:r>
            <a:r>
              <a:rPr lang="en-US" sz="2000" dirty="0">
                <a:latin typeface="Times" charset="0"/>
              </a:rPr>
              <a:t> x, y;</a:t>
            </a:r>
          </a:p>
          <a:p>
            <a:pPr marL="342900" indent="-342900">
              <a:spcBef>
                <a:spcPct val="70000"/>
              </a:spcBef>
            </a:pPr>
            <a:r>
              <a:rPr lang="en-US" sz="2000" b="1" dirty="0">
                <a:latin typeface="Times" charset="0"/>
              </a:rPr>
              <a:t>if</a:t>
            </a:r>
            <a:r>
              <a:rPr lang="en-US" sz="2000" b="1" dirty="0">
                <a:solidFill>
                  <a:schemeClr val="accent2"/>
                </a:solidFill>
                <a:latin typeface="Times" charset="0"/>
              </a:rPr>
              <a:t> </a:t>
            </a:r>
            <a:r>
              <a:rPr lang="en-US" sz="2000" dirty="0">
                <a:latin typeface="Times" charset="0"/>
              </a:rPr>
              <a:t>(x &gt; y) {</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y = x – y;</a:t>
            </a:r>
          </a:p>
          <a:p>
            <a:pPr marL="342900" indent="-342900">
              <a:spcBef>
                <a:spcPct val="70000"/>
              </a:spcBef>
            </a:pPr>
            <a:r>
              <a:rPr lang="en-US" sz="2000" dirty="0">
                <a:latin typeface="Times" charset="0"/>
              </a:rPr>
              <a:t>  x = x – y;</a:t>
            </a:r>
          </a:p>
          <a:p>
            <a:pPr marL="342900" indent="-342900">
              <a:spcBef>
                <a:spcPct val="70000"/>
              </a:spcBef>
            </a:pPr>
            <a:r>
              <a:rPr lang="en-US" sz="2000" dirty="0">
                <a:latin typeface="Times" charset="0"/>
              </a:rPr>
              <a:t>  </a:t>
            </a:r>
            <a:r>
              <a:rPr lang="en-US" sz="2000" b="1" dirty="0">
                <a:latin typeface="Times" charset="0"/>
              </a:rPr>
              <a:t>if</a:t>
            </a:r>
            <a:r>
              <a:rPr lang="en-US" sz="2000" b="1" dirty="0">
                <a:solidFill>
                  <a:schemeClr val="accent2"/>
                </a:solidFill>
                <a:latin typeface="Times" charset="0"/>
              </a:rPr>
              <a:t> </a:t>
            </a:r>
            <a:r>
              <a:rPr lang="en-US" sz="2000" dirty="0">
                <a:latin typeface="Times" charset="0"/>
              </a:rPr>
              <a:t>(x &gt; y)</a:t>
            </a:r>
          </a:p>
          <a:p>
            <a:pPr marL="342900" indent="-342900">
              <a:spcBef>
                <a:spcPct val="70000"/>
              </a:spcBef>
            </a:pPr>
            <a:r>
              <a:rPr lang="en-US" sz="2000" dirty="0">
                <a:latin typeface="Times" charset="0"/>
              </a:rPr>
              <a:t>    </a:t>
            </a:r>
            <a:r>
              <a:rPr lang="en-US" sz="2000" b="1" dirty="0">
                <a:latin typeface="Times" charset="0"/>
              </a:rPr>
              <a:t>assert</a:t>
            </a:r>
            <a:r>
              <a:rPr lang="en-US" sz="2000" dirty="0">
                <a:latin typeface="Times" charset="0"/>
              </a:rPr>
              <a:t> false;</a:t>
            </a:r>
          </a:p>
          <a:p>
            <a:pPr marL="342900" indent="-342900">
              <a:spcBef>
                <a:spcPct val="70000"/>
              </a:spcBef>
            </a:pPr>
            <a:r>
              <a:rPr lang="en-US" sz="2000" dirty="0">
                <a:latin typeface="Times" charset="0"/>
              </a:rPr>
              <a:t>}</a:t>
            </a:r>
          </a:p>
        </p:txBody>
      </p:sp>
      <p:sp>
        <p:nvSpPr>
          <p:cNvPr id="160773" name="Rectangle 5"/>
          <p:cNvSpPr>
            <a:spLocks noChangeArrowheads="1"/>
          </p:cNvSpPr>
          <p:nvPr/>
        </p:nvSpPr>
        <p:spPr bwMode="auto">
          <a:xfrm>
            <a:off x="4186238" y="1447800"/>
            <a:ext cx="289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tx2"/>
                </a:solidFill>
                <a:latin typeface="Times" charset="0"/>
              </a:rPr>
              <a:t>Concrete Execution Path</a:t>
            </a:r>
          </a:p>
        </p:txBody>
      </p:sp>
      <p:sp>
        <p:nvSpPr>
          <p:cNvPr id="160774" name="Rectangle 6"/>
          <p:cNvSpPr>
            <a:spLocks noChangeArrowheads="1"/>
          </p:cNvSpPr>
          <p:nvPr/>
        </p:nvSpPr>
        <p:spPr bwMode="auto">
          <a:xfrm>
            <a:off x="498475" y="1447800"/>
            <a:ext cx="346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dirty="0">
                <a:solidFill>
                  <a:schemeClr val="tx2"/>
                </a:solidFill>
                <a:latin typeface="Times" charset="0"/>
              </a:rPr>
              <a:t>Code that swaps 2 integers</a:t>
            </a:r>
          </a:p>
        </p:txBody>
      </p:sp>
      <p:sp>
        <p:nvSpPr>
          <p:cNvPr id="160775" name="Line 7"/>
          <p:cNvSpPr>
            <a:spLocks noChangeShapeType="1"/>
          </p:cNvSpPr>
          <p:nvPr/>
        </p:nvSpPr>
        <p:spPr bwMode="auto">
          <a:xfrm>
            <a:off x="5486400" y="2590800"/>
            <a:ext cx="0" cy="176213"/>
          </a:xfrm>
          <a:prstGeom prst="line">
            <a:avLst/>
          </a:prstGeom>
          <a:noFill/>
          <a:ln w="9525">
            <a:solidFill>
              <a:schemeClr val="accent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160776" name="Line 8"/>
          <p:cNvSpPr>
            <a:spLocks noChangeShapeType="1"/>
          </p:cNvSpPr>
          <p:nvPr/>
        </p:nvSpPr>
        <p:spPr bwMode="auto">
          <a:xfrm>
            <a:off x="5486400" y="3124200"/>
            <a:ext cx="0" cy="176213"/>
          </a:xfrm>
          <a:prstGeom prst="line">
            <a:avLst/>
          </a:prstGeom>
          <a:noFill/>
          <a:ln w="9525">
            <a:solidFill>
              <a:schemeClr val="accent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160777" name="Line 9"/>
          <p:cNvSpPr>
            <a:spLocks noChangeShapeType="1"/>
          </p:cNvSpPr>
          <p:nvPr/>
        </p:nvSpPr>
        <p:spPr bwMode="auto">
          <a:xfrm>
            <a:off x="5486400" y="3657600"/>
            <a:ext cx="0" cy="176213"/>
          </a:xfrm>
          <a:prstGeom prst="line">
            <a:avLst/>
          </a:prstGeom>
          <a:noFill/>
          <a:ln w="9525">
            <a:solidFill>
              <a:schemeClr val="accent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160778" name="Line 10"/>
          <p:cNvSpPr>
            <a:spLocks noChangeShapeType="1"/>
          </p:cNvSpPr>
          <p:nvPr/>
        </p:nvSpPr>
        <p:spPr bwMode="auto">
          <a:xfrm>
            <a:off x="5486400" y="4191000"/>
            <a:ext cx="0" cy="176213"/>
          </a:xfrm>
          <a:prstGeom prst="line">
            <a:avLst/>
          </a:prstGeom>
          <a:noFill/>
          <a:ln w="9525">
            <a:solidFill>
              <a:schemeClr val="accent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160779" name="Line 11"/>
          <p:cNvSpPr>
            <a:spLocks noChangeShapeType="1"/>
          </p:cNvSpPr>
          <p:nvPr/>
        </p:nvSpPr>
        <p:spPr bwMode="auto">
          <a:xfrm>
            <a:off x="5486400" y="4724400"/>
            <a:ext cx="0" cy="176213"/>
          </a:xfrm>
          <a:prstGeom prst="line">
            <a:avLst/>
          </a:prstGeom>
          <a:noFill/>
          <a:ln w="9525">
            <a:solidFill>
              <a:schemeClr val="accent1"/>
            </a:solidFill>
            <a:round/>
            <a:headEnd/>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160780" name="AutoShape 12"/>
          <p:cNvSpPr>
            <a:spLocks noChangeArrowheads="1"/>
          </p:cNvSpPr>
          <p:nvPr/>
        </p:nvSpPr>
        <p:spPr bwMode="auto">
          <a:xfrm>
            <a:off x="4495800" y="4900613"/>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0781" name="AutoShape 13"/>
          <p:cNvSpPr>
            <a:spLocks noChangeArrowheads="1"/>
          </p:cNvSpPr>
          <p:nvPr/>
        </p:nvSpPr>
        <p:spPr bwMode="auto">
          <a:xfrm>
            <a:off x="4495800" y="4367213"/>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0782" name="AutoShape 14"/>
          <p:cNvSpPr>
            <a:spLocks noChangeArrowheads="1"/>
          </p:cNvSpPr>
          <p:nvPr/>
        </p:nvSpPr>
        <p:spPr bwMode="auto">
          <a:xfrm>
            <a:off x="4495800" y="3833813"/>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0783" name="AutoShape 15"/>
          <p:cNvSpPr>
            <a:spLocks noChangeArrowheads="1"/>
          </p:cNvSpPr>
          <p:nvPr/>
        </p:nvSpPr>
        <p:spPr bwMode="auto">
          <a:xfrm>
            <a:off x="4495800" y="3300413"/>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0784" name="AutoShape 16"/>
          <p:cNvSpPr>
            <a:spLocks noChangeArrowheads="1"/>
          </p:cNvSpPr>
          <p:nvPr/>
        </p:nvSpPr>
        <p:spPr bwMode="auto">
          <a:xfrm>
            <a:off x="4495800" y="2767013"/>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0785" name="AutoShape 17"/>
          <p:cNvSpPr>
            <a:spLocks noChangeArrowheads="1"/>
          </p:cNvSpPr>
          <p:nvPr/>
        </p:nvSpPr>
        <p:spPr bwMode="auto">
          <a:xfrm>
            <a:off x="4495800" y="2209800"/>
            <a:ext cx="2057400" cy="381000"/>
          </a:xfrm>
          <a:prstGeom prst="roundRect">
            <a:avLst>
              <a:gd name="adj" fmla="val 16667"/>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9" name="Rectangle 2"/>
          <p:cNvSpPr>
            <a:spLocks noGrp="1" noChangeArrowheads="1"/>
          </p:cNvSpPr>
          <p:nvPr>
            <p:ph type="title"/>
          </p:nvPr>
        </p:nvSpPr>
        <p:spPr>
          <a:xfrm>
            <a:off x="1143000" y="308900"/>
            <a:ext cx="7010400" cy="1443700"/>
          </a:xfrm>
        </p:spPr>
        <p:txBody>
          <a:bodyPr/>
          <a:lstStyle/>
          <a:p>
            <a:r>
              <a:rPr lang="en-US" sz="3200" dirty="0" smtClean="0"/>
              <a:t>Example: Standard Execution</a:t>
            </a:r>
            <a:br>
              <a:rPr lang="en-US" sz="3200" dirty="0" smtClean="0"/>
            </a:br>
            <a:endParaRPr lang="en-US" sz="3200" dirty="0"/>
          </a:p>
        </p:txBody>
      </p:sp>
    </p:spTree>
    <p:extLst>
      <p:ext uri="{BB962C8B-B14F-4D97-AF65-F5344CB8AC3E}">
        <p14:creationId xmlns:p14="http://schemas.microsoft.com/office/powerpoint/2010/main" val="18350898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84112"/>
            <a:ext cx="8042276" cy="1336956"/>
          </a:xfrm>
        </p:spPr>
        <p:txBody>
          <a:bodyPr/>
          <a:lstStyle/>
          <a:p>
            <a:r>
              <a:rPr lang="en-US" sz="3200" dirty="0"/>
              <a:t>B</a:t>
            </a:r>
            <a:r>
              <a:rPr lang="en-US" sz="3200" dirty="0" smtClean="0"/>
              <a:t>alancing partitions</a:t>
            </a:r>
            <a:endParaRPr lang="en-US" sz="3200" dirty="0"/>
          </a:p>
        </p:txBody>
      </p:sp>
      <p:pic>
        <p:nvPicPr>
          <p:cNvPr id="4" name="Picture 3"/>
          <p:cNvPicPr>
            <a:picLocks noChangeAspect="1"/>
          </p:cNvPicPr>
          <p:nvPr/>
        </p:nvPicPr>
        <p:blipFill>
          <a:blip r:embed="rId3"/>
          <a:stretch>
            <a:fillRect/>
          </a:stretch>
        </p:blipFill>
        <p:spPr>
          <a:xfrm>
            <a:off x="327334" y="1155700"/>
            <a:ext cx="4212409" cy="2552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4994589" y="1164691"/>
            <a:ext cx="3829867" cy="25434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560682" y="3834315"/>
            <a:ext cx="3820502" cy="369332"/>
          </a:xfrm>
          <a:prstGeom prst="rect">
            <a:avLst/>
          </a:prstGeom>
          <a:noFill/>
        </p:spPr>
        <p:txBody>
          <a:bodyPr wrap="none" rtlCol="0">
            <a:spAutoFit/>
          </a:bodyPr>
          <a:lstStyle/>
          <a:p>
            <a:r>
              <a:rPr lang="en-US" dirty="0" smtClean="0"/>
              <a:t>Nicely Balanced – linear speedup</a:t>
            </a:r>
            <a:endParaRPr lang="en-US" dirty="0"/>
          </a:p>
        </p:txBody>
      </p:sp>
      <p:sp>
        <p:nvSpPr>
          <p:cNvPr id="7" name="TextBox 6"/>
          <p:cNvSpPr txBox="1"/>
          <p:nvPr/>
        </p:nvSpPr>
        <p:spPr>
          <a:xfrm>
            <a:off x="5197128" y="3785268"/>
            <a:ext cx="3485074" cy="369332"/>
          </a:xfrm>
          <a:prstGeom prst="rect">
            <a:avLst/>
          </a:prstGeom>
          <a:noFill/>
        </p:spPr>
        <p:txBody>
          <a:bodyPr wrap="none" rtlCol="0">
            <a:spAutoFit/>
          </a:bodyPr>
          <a:lstStyle/>
          <a:p>
            <a:r>
              <a:rPr lang="en-US" dirty="0" smtClean="0"/>
              <a:t>Poorly Balanced – no speedup</a:t>
            </a:r>
            <a:endParaRPr lang="en-US" dirty="0"/>
          </a:p>
        </p:txBody>
      </p:sp>
      <p:sp>
        <p:nvSpPr>
          <p:cNvPr id="8" name="Content Placeholder 2"/>
          <p:cNvSpPr txBox="1">
            <a:spLocks/>
          </p:cNvSpPr>
          <p:nvPr/>
        </p:nvSpPr>
        <p:spPr>
          <a:xfrm>
            <a:off x="549275" y="4690533"/>
            <a:ext cx="8042276" cy="1278467"/>
          </a:xfrm>
          <a:prstGeom prst="rect">
            <a:avLst/>
          </a:prstGeom>
        </p:spPr>
        <p:txBody>
          <a:bodyPr>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Solutions</a:t>
            </a:r>
          </a:p>
          <a:p>
            <a:pPr lvl="1"/>
            <a:r>
              <a:rPr lang="en-US" dirty="0" smtClean="0"/>
              <a:t>Simple static partitioning [ISSTA’10]</a:t>
            </a:r>
          </a:p>
          <a:p>
            <a:pPr lvl="1"/>
            <a:r>
              <a:rPr lang="en-US" dirty="0" smtClean="0"/>
              <a:t>Dynamic partitioning [Andrew King’s Masters Thesis at KSU, Cloud9 at EPFL, Fujitsu]</a:t>
            </a:r>
            <a:endParaRPr lang="en-US" dirty="0"/>
          </a:p>
        </p:txBody>
      </p:sp>
    </p:spTree>
    <p:extLst>
      <p:ext uri="{BB962C8B-B14F-4D97-AF65-F5344CB8AC3E}">
        <p14:creationId xmlns:p14="http://schemas.microsoft.com/office/powerpoint/2010/main" val="268629027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17052"/>
            <a:ext cx="8042276" cy="1336956"/>
          </a:xfrm>
        </p:spPr>
        <p:txBody>
          <a:bodyPr/>
          <a:lstStyle/>
          <a:p>
            <a:r>
              <a:rPr lang="en-US" sz="3200" dirty="0" smtClean="0"/>
              <a:t>Simple Static Partitioning</a:t>
            </a:r>
            <a:endParaRPr lang="en-US" sz="3200" dirty="0"/>
          </a:p>
        </p:txBody>
      </p:sp>
      <p:sp>
        <p:nvSpPr>
          <p:cNvPr id="3" name="Content Placeholder 2"/>
          <p:cNvSpPr txBox="1">
            <a:spLocks/>
          </p:cNvSpPr>
          <p:nvPr/>
        </p:nvSpPr>
        <p:spPr>
          <a:xfrm>
            <a:off x="549275" y="1600200"/>
            <a:ext cx="8042276" cy="4474825"/>
          </a:xfrm>
          <a:prstGeom prst="rect">
            <a:avLst/>
          </a:prstGeom>
        </p:spPr>
        <p:txBody>
          <a:bodyPr>
            <a:normAutofit fontScale="700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Static partitioning of tree with light dynamic load balancing</a:t>
            </a:r>
          </a:p>
          <a:p>
            <a:pPr lvl="1"/>
            <a:r>
              <a:rPr lang="en-US" dirty="0" smtClean="0"/>
              <a:t>Flexible, little communication overhead</a:t>
            </a:r>
          </a:p>
          <a:p>
            <a:r>
              <a:rPr lang="en-US" dirty="0" smtClean="0"/>
              <a:t>Constraint-based partitioning</a:t>
            </a:r>
          </a:p>
          <a:p>
            <a:pPr lvl="1"/>
            <a:r>
              <a:rPr lang="en-US" dirty="0" smtClean="0"/>
              <a:t>Constraints used as initial pre-conditions</a:t>
            </a:r>
          </a:p>
          <a:p>
            <a:pPr lvl="1"/>
            <a:r>
              <a:rPr lang="en-US" dirty="0" smtClean="0"/>
              <a:t>Constraints are disjoint and complete</a:t>
            </a:r>
          </a:p>
          <a:p>
            <a:r>
              <a:rPr lang="en-US" dirty="0" smtClean="0"/>
              <a:t>Approach</a:t>
            </a:r>
          </a:p>
          <a:p>
            <a:pPr lvl="1"/>
            <a:r>
              <a:rPr lang="en-US" dirty="0"/>
              <a:t>S</a:t>
            </a:r>
            <a:r>
              <a:rPr lang="en-US" dirty="0" smtClean="0"/>
              <a:t>hallow symbolic execution =&gt; produces large number of constraints</a:t>
            </a:r>
          </a:p>
          <a:p>
            <a:pPr lvl="1"/>
            <a:r>
              <a:rPr lang="en-US" dirty="0" smtClean="0"/>
              <a:t>Constraints selection – according to frequency of variables</a:t>
            </a:r>
          </a:p>
          <a:p>
            <a:pPr lvl="1"/>
            <a:r>
              <a:rPr lang="en-US" dirty="0" smtClean="0"/>
              <a:t>Combinatorial partition creation</a:t>
            </a:r>
          </a:p>
          <a:p>
            <a:r>
              <a:rPr lang="en-US" dirty="0" smtClean="0"/>
              <a:t>Intuition</a:t>
            </a:r>
          </a:p>
          <a:p>
            <a:pPr lvl="1"/>
            <a:r>
              <a:rPr lang="en-US" dirty="0" smtClean="0"/>
              <a:t>Commonly used variables likely to partition state space in useful ways</a:t>
            </a:r>
          </a:p>
          <a:p>
            <a:r>
              <a:rPr lang="en-US" dirty="0" smtClean="0"/>
              <a:t>Results</a:t>
            </a:r>
          </a:p>
          <a:p>
            <a:pPr lvl="1"/>
            <a:r>
              <a:rPr lang="en-US" dirty="0"/>
              <a:t>maximum analysis time speedup of 90x observed using 128 workers and a maximum test generation </a:t>
            </a:r>
            <a:r>
              <a:rPr lang="en-US" dirty="0" smtClean="0"/>
              <a:t>time speedup </a:t>
            </a:r>
            <a:r>
              <a:rPr lang="en-US" dirty="0"/>
              <a:t>of 70x observed using 64 workers.</a:t>
            </a:r>
            <a:endParaRPr lang="en-US" dirty="0" smtClean="0"/>
          </a:p>
        </p:txBody>
      </p:sp>
    </p:spTree>
    <p:extLst>
      <p:ext uri="{BB962C8B-B14F-4D97-AF65-F5344CB8AC3E}">
        <p14:creationId xmlns:p14="http://schemas.microsoft.com/office/powerpoint/2010/main" val="31055404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295400" y="685800"/>
            <a:ext cx="7010400" cy="685800"/>
          </a:xfrm>
        </p:spPr>
        <p:txBody>
          <a:bodyPr/>
          <a:lstStyle/>
          <a:p>
            <a:r>
              <a:rPr lang="en-US" sz="2800" dirty="0" smtClean="0"/>
              <a:t>Abstract State Matching</a:t>
            </a:r>
            <a:endParaRPr lang="en-US" sz="2800" dirty="0"/>
          </a:p>
        </p:txBody>
      </p:sp>
      <p:sp>
        <p:nvSpPr>
          <p:cNvPr id="171011" name="Rectangle 3"/>
          <p:cNvSpPr>
            <a:spLocks noGrp="1" noChangeArrowheads="1"/>
          </p:cNvSpPr>
          <p:nvPr>
            <p:ph type="body" idx="1"/>
          </p:nvPr>
        </p:nvSpPr>
        <p:spPr bwMode="auto">
          <a:xfrm>
            <a:off x="457199" y="1600200"/>
            <a:ext cx="8517467"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Autofit/>
          </a:bodyPr>
          <a:lstStyle/>
          <a:p>
            <a:pPr>
              <a:lnSpc>
                <a:spcPct val="90000"/>
              </a:lnSpc>
            </a:pPr>
            <a:r>
              <a:rPr lang="en-US" sz="1800" dirty="0" smtClean="0"/>
              <a:t>State </a:t>
            </a:r>
            <a:r>
              <a:rPr lang="en-US" sz="1800" dirty="0"/>
              <a:t>matching – </a:t>
            </a:r>
            <a:r>
              <a:rPr lang="en-US" sz="1800" dirty="0" err="1" smtClean="0"/>
              <a:t>subsumption</a:t>
            </a:r>
            <a:r>
              <a:rPr lang="en-US" sz="1800" dirty="0" smtClean="0"/>
              <a:t> </a:t>
            </a:r>
            <a:r>
              <a:rPr lang="en-US" sz="1800" dirty="0"/>
              <a:t>checking </a:t>
            </a:r>
            <a:r>
              <a:rPr lang="en-US" sz="1800" dirty="0" smtClean="0"/>
              <a:t> [</a:t>
            </a:r>
            <a:r>
              <a:rPr lang="en-US" sz="1800" dirty="0"/>
              <a:t>SPIN</a:t>
            </a:r>
            <a:r>
              <a:rPr lang="ja-JP" altLang="en-US" sz="1800" dirty="0"/>
              <a:t>’</a:t>
            </a:r>
            <a:r>
              <a:rPr lang="en-US" sz="1800" dirty="0"/>
              <a:t>06, J. </a:t>
            </a:r>
            <a:r>
              <a:rPr lang="en-US" sz="1800" dirty="0" smtClean="0"/>
              <a:t>STTT 2008]</a:t>
            </a:r>
            <a:endParaRPr lang="en-US" sz="1800" dirty="0"/>
          </a:p>
          <a:p>
            <a:pPr marL="914400" lvl="1" indent="-457200">
              <a:lnSpc>
                <a:spcPct val="90000"/>
              </a:lnSpc>
            </a:pPr>
            <a:r>
              <a:rPr lang="en-US" sz="1800" dirty="0"/>
              <a:t>Obtained through DFS traversal of </a:t>
            </a:r>
            <a:r>
              <a:rPr lang="ja-JP" altLang="en-US" sz="1800" dirty="0"/>
              <a:t>“</a:t>
            </a:r>
            <a:r>
              <a:rPr lang="en-US" sz="1800" dirty="0"/>
              <a:t>rooted</a:t>
            </a:r>
            <a:r>
              <a:rPr lang="ja-JP" altLang="en-US" sz="1800" dirty="0"/>
              <a:t>”</a:t>
            </a:r>
            <a:r>
              <a:rPr lang="en-US" sz="1800" dirty="0"/>
              <a:t> heap </a:t>
            </a:r>
            <a:r>
              <a:rPr lang="en-US" sz="1800" dirty="0" smtClean="0"/>
              <a:t>configurations</a:t>
            </a:r>
          </a:p>
          <a:p>
            <a:pPr marL="1196975" lvl="2" indent="-457200">
              <a:lnSpc>
                <a:spcPct val="90000"/>
              </a:lnSpc>
            </a:pPr>
            <a:r>
              <a:rPr lang="en-US" sz="1800" dirty="0" smtClean="0"/>
              <a:t>Roots </a:t>
            </a:r>
            <a:r>
              <a:rPr lang="en-US" sz="1800" dirty="0"/>
              <a:t>are program variables pointing to the heap</a:t>
            </a:r>
          </a:p>
          <a:p>
            <a:pPr marL="1196975" lvl="2" indent="-457200">
              <a:lnSpc>
                <a:spcPct val="90000"/>
              </a:lnSpc>
            </a:pPr>
            <a:r>
              <a:rPr lang="en-US" sz="1800" dirty="0"/>
              <a:t>Unique labeling for </a:t>
            </a:r>
            <a:r>
              <a:rPr lang="ja-JP" altLang="en-US" sz="1800" dirty="0"/>
              <a:t>“</a:t>
            </a:r>
            <a:r>
              <a:rPr lang="en-US" sz="1800" dirty="0"/>
              <a:t>matched</a:t>
            </a:r>
            <a:r>
              <a:rPr lang="ja-JP" altLang="en-US" sz="1800" dirty="0"/>
              <a:t>”</a:t>
            </a:r>
            <a:r>
              <a:rPr lang="en-US" sz="1800" dirty="0"/>
              <a:t> nodes</a:t>
            </a:r>
          </a:p>
          <a:p>
            <a:pPr marL="1196975" lvl="2" indent="-457200">
              <a:lnSpc>
                <a:spcPct val="90000"/>
              </a:lnSpc>
            </a:pPr>
            <a:r>
              <a:rPr lang="en-US" sz="1600" dirty="0"/>
              <a:t>Check logical implication between numeric </a:t>
            </a:r>
            <a:r>
              <a:rPr lang="en-US" sz="1600" dirty="0" smtClean="0"/>
              <a:t>constraints</a:t>
            </a:r>
          </a:p>
          <a:p>
            <a:pPr marL="914400" lvl="1" indent="-457200">
              <a:lnSpc>
                <a:spcPct val="90000"/>
              </a:lnSpc>
            </a:pPr>
            <a:r>
              <a:rPr lang="en-US" sz="1800" dirty="0" smtClean="0"/>
              <a:t>Not enough to ensure termination</a:t>
            </a:r>
          </a:p>
          <a:p>
            <a:pPr>
              <a:lnSpc>
                <a:spcPct val="80000"/>
              </a:lnSpc>
            </a:pPr>
            <a:r>
              <a:rPr lang="en-US" sz="1800" dirty="0" smtClean="0"/>
              <a:t>Abstraction</a:t>
            </a:r>
            <a:endParaRPr lang="en-US" sz="1800" dirty="0"/>
          </a:p>
          <a:p>
            <a:pPr lvl="1">
              <a:lnSpc>
                <a:spcPct val="80000"/>
              </a:lnSpc>
            </a:pPr>
            <a:r>
              <a:rPr lang="en-US" sz="1800" dirty="0" smtClean="0"/>
              <a:t>Store </a:t>
            </a:r>
            <a:r>
              <a:rPr lang="en-US" sz="1800" dirty="0"/>
              <a:t>abstract versions of explored symbolic states </a:t>
            </a:r>
          </a:p>
          <a:p>
            <a:pPr lvl="1">
              <a:lnSpc>
                <a:spcPct val="80000"/>
              </a:lnSpc>
            </a:pPr>
            <a:r>
              <a:rPr lang="en-US" sz="1800" dirty="0" smtClean="0"/>
              <a:t>Use </a:t>
            </a:r>
            <a:r>
              <a:rPr lang="en-US" sz="1800" dirty="0" err="1"/>
              <a:t>s</a:t>
            </a:r>
            <a:r>
              <a:rPr lang="en-US" sz="1800" dirty="0" err="1" smtClean="0"/>
              <a:t>ubsumption</a:t>
            </a:r>
            <a:r>
              <a:rPr lang="en-US" sz="1800" dirty="0" smtClean="0"/>
              <a:t> </a:t>
            </a:r>
            <a:r>
              <a:rPr lang="en-US" sz="1800" dirty="0"/>
              <a:t>checking to determine if an abstract state is re-visited</a:t>
            </a:r>
          </a:p>
          <a:p>
            <a:pPr lvl="1">
              <a:lnSpc>
                <a:spcPct val="80000"/>
              </a:lnSpc>
            </a:pPr>
            <a:r>
              <a:rPr lang="en-US" sz="1800" dirty="0"/>
              <a:t>Decide if the search should continue or backtrack</a:t>
            </a:r>
          </a:p>
          <a:p>
            <a:pPr lvl="1">
              <a:lnSpc>
                <a:spcPct val="80000"/>
              </a:lnSpc>
            </a:pPr>
            <a:endParaRPr lang="en-US" sz="1800" dirty="0" smtClean="0"/>
          </a:p>
        </p:txBody>
      </p:sp>
    </p:spTree>
    <p:extLst>
      <p:ext uri="{BB962C8B-B14F-4D97-AF65-F5344CB8AC3E}">
        <p14:creationId xmlns:p14="http://schemas.microsoft.com/office/powerpoint/2010/main" val="213078948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295400" y="685800"/>
            <a:ext cx="7010400" cy="685800"/>
          </a:xfrm>
        </p:spPr>
        <p:txBody>
          <a:bodyPr/>
          <a:lstStyle/>
          <a:p>
            <a:r>
              <a:rPr lang="en-US" sz="2800" dirty="0" smtClean="0"/>
              <a:t>Abstract State Matching</a:t>
            </a:r>
            <a:endParaRPr lang="en-US" sz="2800" dirty="0"/>
          </a:p>
        </p:txBody>
      </p:sp>
      <p:sp>
        <p:nvSpPr>
          <p:cNvPr id="171011" name="Rectangle 3"/>
          <p:cNvSpPr>
            <a:spLocks noGrp="1" noChangeArrowheads="1"/>
          </p:cNvSpPr>
          <p:nvPr>
            <p:ph type="body" idx="1"/>
          </p:nvPr>
        </p:nvSpPr>
        <p:spPr bwMode="auto">
          <a:xfrm>
            <a:off x="457199" y="1600200"/>
            <a:ext cx="8517467"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Autofit/>
          </a:bodyPr>
          <a:lstStyle/>
          <a:p>
            <a:pPr lvl="1">
              <a:lnSpc>
                <a:spcPct val="80000"/>
              </a:lnSpc>
            </a:pPr>
            <a:endParaRPr lang="en-US" sz="1400" dirty="0" smtClean="0"/>
          </a:p>
          <a:p>
            <a:pPr>
              <a:lnSpc>
                <a:spcPct val="80000"/>
              </a:lnSpc>
            </a:pPr>
            <a:r>
              <a:rPr lang="en-US" sz="2000" dirty="0" smtClean="0"/>
              <a:t>Enables </a:t>
            </a:r>
            <a:r>
              <a:rPr lang="en-US" sz="2000" dirty="0"/>
              <a:t>analysis of </a:t>
            </a:r>
            <a:r>
              <a:rPr lang="en-US" sz="2000" dirty="0">
                <a:solidFill>
                  <a:schemeClr val="accent1"/>
                </a:solidFill>
              </a:rPr>
              <a:t>under-approximation </a:t>
            </a:r>
            <a:r>
              <a:rPr lang="en-US" sz="2000" dirty="0"/>
              <a:t>of program behavior</a:t>
            </a:r>
          </a:p>
          <a:p>
            <a:pPr>
              <a:lnSpc>
                <a:spcPct val="80000"/>
              </a:lnSpc>
            </a:pPr>
            <a:r>
              <a:rPr lang="en-US" sz="2000" dirty="0"/>
              <a:t>Preserves errors to safety properties -- useful for testing</a:t>
            </a:r>
          </a:p>
          <a:p>
            <a:pPr>
              <a:lnSpc>
                <a:spcPct val="80000"/>
              </a:lnSpc>
            </a:pPr>
            <a:r>
              <a:rPr lang="en-US" sz="1800" dirty="0"/>
              <a:t>Automated support for two </a:t>
            </a:r>
            <a:r>
              <a:rPr lang="en-US" sz="1800" dirty="0" smtClean="0"/>
              <a:t>abstractions (inspired by shape analysis [TVLA]</a:t>
            </a:r>
            <a:endParaRPr lang="en-US" sz="1800" dirty="0"/>
          </a:p>
          <a:p>
            <a:pPr lvl="1">
              <a:lnSpc>
                <a:spcPct val="80000"/>
              </a:lnSpc>
            </a:pPr>
            <a:r>
              <a:rPr lang="en-US" sz="1800" dirty="0"/>
              <a:t>S</a:t>
            </a:r>
            <a:r>
              <a:rPr lang="en-US" sz="1800" dirty="0" smtClean="0"/>
              <a:t>ingly </a:t>
            </a:r>
            <a:r>
              <a:rPr lang="en-US" sz="1800" dirty="0"/>
              <a:t>linked </a:t>
            </a:r>
            <a:r>
              <a:rPr lang="en-US" sz="1800" dirty="0" smtClean="0"/>
              <a:t>lists </a:t>
            </a:r>
          </a:p>
          <a:p>
            <a:pPr lvl="1">
              <a:lnSpc>
                <a:spcPct val="80000"/>
              </a:lnSpc>
            </a:pPr>
            <a:r>
              <a:rPr lang="en-US" sz="1800" dirty="0"/>
              <a:t>A</a:t>
            </a:r>
            <a:r>
              <a:rPr lang="en-US" sz="1800" dirty="0" smtClean="0"/>
              <a:t>rrays</a:t>
            </a:r>
            <a:endParaRPr lang="en-US" sz="1800" dirty="0"/>
          </a:p>
          <a:p>
            <a:pPr>
              <a:lnSpc>
                <a:spcPct val="80000"/>
              </a:lnSpc>
            </a:pPr>
            <a:r>
              <a:rPr lang="en-US" sz="1800" dirty="0"/>
              <a:t>No refinement!</a:t>
            </a:r>
          </a:p>
          <a:p>
            <a:pPr>
              <a:lnSpc>
                <a:spcPct val="80000"/>
              </a:lnSpc>
            </a:pPr>
            <a:r>
              <a:rPr lang="en-US" sz="1800" dirty="0"/>
              <a:t>See [</a:t>
            </a:r>
            <a:r>
              <a:rPr lang="en-US" sz="1800" dirty="0" err="1"/>
              <a:t>Albarghouthi</a:t>
            </a:r>
            <a:r>
              <a:rPr lang="en-US" sz="1800" dirty="0"/>
              <a:t> et al. CAV10] for symbolic execution with automatic abstraction-refinement</a:t>
            </a:r>
          </a:p>
          <a:p>
            <a:pPr marL="914400" lvl="1" indent="-457200">
              <a:lnSpc>
                <a:spcPct val="90000"/>
              </a:lnSpc>
            </a:pPr>
            <a:endParaRPr lang="en-US" sz="1800" dirty="0"/>
          </a:p>
        </p:txBody>
      </p:sp>
    </p:spTree>
    <p:extLst>
      <p:ext uri="{BB962C8B-B14F-4D97-AF65-F5344CB8AC3E}">
        <p14:creationId xmlns:p14="http://schemas.microsoft.com/office/powerpoint/2010/main" val="40330906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066800" y="838200"/>
            <a:ext cx="7162800" cy="685800"/>
          </a:xfrm>
        </p:spPr>
        <p:txBody>
          <a:bodyPr/>
          <a:lstStyle/>
          <a:p>
            <a:r>
              <a:rPr lang="en-US" sz="2800"/>
              <a:t>State Matching: Subsumption Checking</a:t>
            </a:r>
            <a:endParaRPr lang="en-US" sz="2000">
              <a:solidFill>
                <a:srgbClr val="FFFF00"/>
              </a:solidFill>
            </a:endParaRPr>
          </a:p>
        </p:txBody>
      </p:sp>
      <p:sp>
        <p:nvSpPr>
          <p:cNvPr id="173059" name="Oval 3"/>
          <p:cNvSpPr>
            <a:spLocks noChangeArrowheads="1"/>
          </p:cNvSpPr>
          <p:nvPr/>
        </p:nvSpPr>
        <p:spPr bwMode="auto">
          <a:xfrm>
            <a:off x="2781300" y="1981200"/>
            <a:ext cx="47625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60" name="Oval 4"/>
          <p:cNvSpPr>
            <a:spLocks noChangeArrowheads="1"/>
          </p:cNvSpPr>
          <p:nvPr/>
        </p:nvSpPr>
        <p:spPr bwMode="auto">
          <a:xfrm>
            <a:off x="2236788" y="2517775"/>
            <a:ext cx="47625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61" name="Oval 5"/>
          <p:cNvSpPr>
            <a:spLocks noChangeArrowheads="1"/>
          </p:cNvSpPr>
          <p:nvPr/>
        </p:nvSpPr>
        <p:spPr bwMode="auto">
          <a:xfrm>
            <a:off x="1828800" y="3054350"/>
            <a:ext cx="47625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62" name="Oval 6"/>
          <p:cNvSpPr>
            <a:spLocks noChangeArrowheads="1"/>
          </p:cNvSpPr>
          <p:nvPr/>
        </p:nvSpPr>
        <p:spPr bwMode="auto">
          <a:xfrm>
            <a:off x="2576513" y="3054350"/>
            <a:ext cx="47625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cxnSp>
        <p:nvCxnSpPr>
          <p:cNvPr id="173063" name="AutoShape 7"/>
          <p:cNvCxnSpPr>
            <a:cxnSpLocks noChangeShapeType="1"/>
            <a:stCxn id="173059" idx="3"/>
            <a:endCxn id="173060" idx="0"/>
          </p:cNvCxnSpPr>
          <p:nvPr/>
        </p:nvCxnSpPr>
        <p:spPr bwMode="auto">
          <a:xfrm flipH="1">
            <a:off x="2474913" y="2247900"/>
            <a:ext cx="376237"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64" name="AutoShape 8"/>
          <p:cNvCxnSpPr>
            <a:cxnSpLocks noChangeShapeType="1"/>
            <a:stCxn id="173060" idx="3"/>
            <a:endCxn id="173061" idx="0"/>
          </p:cNvCxnSpPr>
          <p:nvPr/>
        </p:nvCxnSpPr>
        <p:spPr bwMode="auto">
          <a:xfrm flipH="1">
            <a:off x="2066925" y="2784475"/>
            <a:ext cx="239713"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65" name="AutoShape 9"/>
          <p:cNvCxnSpPr>
            <a:cxnSpLocks noChangeShapeType="1"/>
            <a:stCxn id="173060" idx="5"/>
            <a:endCxn id="173062" idx="0"/>
          </p:cNvCxnSpPr>
          <p:nvPr/>
        </p:nvCxnSpPr>
        <p:spPr bwMode="auto">
          <a:xfrm>
            <a:off x="2643188" y="2784475"/>
            <a:ext cx="171450"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66" name="AutoShape 10"/>
          <p:cNvCxnSpPr>
            <a:cxnSpLocks noChangeShapeType="1"/>
            <a:stCxn id="173059" idx="5"/>
          </p:cNvCxnSpPr>
          <p:nvPr/>
        </p:nvCxnSpPr>
        <p:spPr bwMode="auto">
          <a:xfrm>
            <a:off x="3187700" y="2247900"/>
            <a:ext cx="307975" cy="282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3067" name="Text Box 11"/>
          <p:cNvSpPr txBox="1">
            <a:spLocks noChangeArrowheads="1"/>
          </p:cNvSpPr>
          <p:nvPr/>
        </p:nvSpPr>
        <p:spPr bwMode="auto">
          <a:xfrm>
            <a:off x="2849563" y="1919288"/>
            <a:ext cx="420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1</a:t>
            </a:r>
          </a:p>
        </p:txBody>
      </p:sp>
      <p:sp>
        <p:nvSpPr>
          <p:cNvPr id="173068" name="Text Box 12"/>
          <p:cNvSpPr txBox="1">
            <a:spLocks noChangeArrowheads="1"/>
          </p:cNvSpPr>
          <p:nvPr/>
        </p:nvSpPr>
        <p:spPr bwMode="auto">
          <a:xfrm>
            <a:off x="2305050" y="2452688"/>
            <a:ext cx="420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2</a:t>
            </a:r>
          </a:p>
        </p:txBody>
      </p:sp>
      <p:sp>
        <p:nvSpPr>
          <p:cNvPr id="173069" name="Text Box 13"/>
          <p:cNvSpPr txBox="1">
            <a:spLocks noChangeArrowheads="1"/>
          </p:cNvSpPr>
          <p:nvPr/>
        </p:nvSpPr>
        <p:spPr bwMode="auto">
          <a:xfrm>
            <a:off x="1897063" y="2986088"/>
            <a:ext cx="420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3</a:t>
            </a:r>
          </a:p>
        </p:txBody>
      </p:sp>
      <p:sp>
        <p:nvSpPr>
          <p:cNvPr id="173070" name="Text Box 14"/>
          <p:cNvSpPr txBox="1">
            <a:spLocks noChangeArrowheads="1"/>
          </p:cNvSpPr>
          <p:nvPr/>
        </p:nvSpPr>
        <p:spPr bwMode="auto">
          <a:xfrm>
            <a:off x="2644775" y="2986088"/>
            <a:ext cx="420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4</a:t>
            </a:r>
          </a:p>
        </p:txBody>
      </p:sp>
      <p:sp>
        <p:nvSpPr>
          <p:cNvPr id="173071" name="Text Box 15"/>
          <p:cNvSpPr txBox="1">
            <a:spLocks noChangeArrowheads="1"/>
          </p:cNvSpPr>
          <p:nvPr/>
        </p:nvSpPr>
        <p:spPr bwMode="auto">
          <a:xfrm>
            <a:off x="4572000" y="2057400"/>
            <a:ext cx="1209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a:solidFill>
                  <a:schemeClr val="tx2"/>
                </a:solidFill>
                <a:latin typeface="Times New Roman" charset="0"/>
              </a:rPr>
              <a:t>E</a:t>
            </a:r>
            <a:r>
              <a:rPr lang="en-US" sz="2000" baseline="-25000">
                <a:solidFill>
                  <a:schemeClr val="tx2"/>
                </a:solidFill>
                <a:latin typeface="Times New Roman" charset="0"/>
              </a:rPr>
              <a:t>1</a:t>
            </a:r>
            <a:r>
              <a:rPr lang="en-US" sz="2000">
                <a:solidFill>
                  <a:schemeClr val="tx2"/>
                </a:solidFill>
                <a:latin typeface="Times New Roman" charset="0"/>
              </a:rPr>
              <a:t> &gt; E</a:t>
            </a:r>
            <a:r>
              <a:rPr lang="en-US" sz="2000" baseline="-25000">
                <a:solidFill>
                  <a:schemeClr val="tx2"/>
                </a:solidFill>
                <a:latin typeface="Times New Roman" charset="0"/>
              </a:rPr>
              <a:t>2</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pPr eaLnBrk="1" hangingPunct="1"/>
            <a:r>
              <a:rPr lang="en-US" sz="2000">
                <a:solidFill>
                  <a:schemeClr val="tx2"/>
                </a:solidFill>
                <a:latin typeface="Times New Roman" charset="0"/>
              </a:rPr>
              <a:t>E</a:t>
            </a:r>
            <a:r>
              <a:rPr lang="en-US" sz="2000" baseline="-25000">
                <a:solidFill>
                  <a:schemeClr val="tx2"/>
                </a:solidFill>
                <a:latin typeface="Times New Roman" charset="0"/>
              </a:rPr>
              <a:t>2</a:t>
            </a:r>
            <a:r>
              <a:rPr lang="en-US" sz="2000">
                <a:solidFill>
                  <a:schemeClr val="tx2"/>
                </a:solidFill>
                <a:latin typeface="Times New Roman" charset="0"/>
              </a:rPr>
              <a:t> &gt; E</a:t>
            </a:r>
            <a:r>
              <a:rPr lang="en-US" sz="2000" baseline="-25000">
                <a:solidFill>
                  <a:schemeClr val="tx2"/>
                </a:solidFill>
                <a:latin typeface="Times New Roman" charset="0"/>
              </a:rPr>
              <a:t>3</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pPr eaLnBrk="1" hangingPunct="1"/>
            <a:r>
              <a:rPr lang="en-US" sz="2000">
                <a:solidFill>
                  <a:schemeClr val="tx2"/>
                </a:solidFill>
                <a:latin typeface="Times New Roman" charset="0"/>
              </a:rPr>
              <a:t>E</a:t>
            </a:r>
            <a:r>
              <a:rPr lang="en-US" sz="2000" baseline="-25000">
                <a:solidFill>
                  <a:schemeClr val="tx2"/>
                </a:solidFill>
                <a:latin typeface="Times New Roman" charset="0"/>
              </a:rPr>
              <a:t>2</a:t>
            </a:r>
            <a:r>
              <a:rPr lang="en-US" sz="2000">
                <a:solidFill>
                  <a:schemeClr val="tx2"/>
                </a:solidFill>
                <a:latin typeface="Times New Roman" charset="0"/>
              </a:rPr>
              <a:t> </a:t>
            </a:r>
            <a:r>
              <a:rPr lang="en-US" sz="2000">
                <a:solidFill>
                  <a:schemeClr val="tx2"/>
                </a:solidFill>
                <a:latin typeface="Times" charset="0"/>
              </a:rPr>
              <a:t>≤</a:t>
            </a:r>
            <a:r>
              <a:rPr lang="en-US" sz="2000">
                <a:solidFill>
                  <a:schemeClr val="tx2"/>
                </a:solidFill>
                <a:latin typeface="Times New Roman" charset="0"/>
              </a:rPr>
              <a:t> E</a:t>
            </a:r>
            <a:r>
              <a:rPr lang="en-US" sz="2000" baseline="-25000">
                <a:solidFill>
                  <a:schemeClr val="tx2"/>
                </a:solidFill>
                <a:latin typeface="Times New Roman" charset="0"/>
              </a:rPr>
              <a:t>4</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pPr eaLnBrk="1" hangingPunct="1"/>
            <a:r>
              <a:rPr lang="en-US" sz="2000">
                <a:solidFill>
                  <a:schemeClr val="tx2"/>
                </a:solidFill>
                <a:latin typeface="Times New Roman" charset="0"/>
              </a:rPr>
              <a:t>E</a:t>
            </a:r>
            <a:r>
              <a:rPr lang="en-US" sz="2000" baseline="-25000">
                <a:solidFill>
                  <a:schemeClr val="tx2"/>
                </a:solidFill>
                <a:latin typeface="Times New Roman" charset="0"/>
              </a:rPr>
              <a:t>1</a:t>
            </a:r>
            <a:r>
              <a:rPr lang="en-US" sz="2000">
                <a:solidFill>
                  <a:schemeClr val="tx2"/>
                </a:solidFill>
                <a:latin typeface="Times New Roman" charset="0"/>
              </a:rPr>
              <a:t> </a:t>
            </a:r>
            <a:r>
              <a:rPr lang="en-US" sz="2000">
                <a:solidFill>
                  <a:schemeClr val="tx2"/>
                </a:solidFill>
                <a:latin typeface="Times New Roman" charset="0"/>
                <a:cs typeface="Arial" charset="0"/>
              </a:rPr>
              <a:t>&gt;</a:t>
            </a:r>
            <a:r>
              <a:rPr lang="en-US" sz="2000">
                <a:solidFill>
                  <a:schemeClr val="tx2"/>
                </a:solidFill>
                <a:latin typeface="Times New Roman" charset="0"/>
              </a:rPr>
              <a:t> E</a:t>
            </a:r>
            <a:r>
              <a:rPr lang="en-US" sz="2000" baseline="-25000">
                <a:solidFill>
                  <a:schemeClr val="tx2"/>
                </a:solidFill>
                <a:latin typeface="Times New Roman" charset="0"/>
              </a:rPr>
              <a:t>4</a:t>
            </a:r>
          </a:p>
        </p:txBody>
      </p:sp>
      <p:sp>
        <p:nvSpPr>
          <p:cNvPr id="173072" name="Oval 16"/>
          <p:cNvSpPr>
            <a:spLocks noChangeArrowheads="1"/>
          </p:cNvSpPr>
          <p:nvPr/>
        </p:nvSpPr>
        <p:spPr bwMode="auto">
          <a:xfrm>
            <a:off x="2819400" y="4267200"/>
            <a:ext cx="49530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73" name="Oval 17"/>
          <p:cNvSpPr>
            <a:spLocks noChangeArrowheads="1"/>
          </p:cNvSpPr>
          <p:nvPr/>
        </p:nvSpPr>
        <p:spPr bwMode="auto">
          <a:xfrm>
            <a:off x="2252663" y="4803775"/>
            <a:ext cx="49530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74" name="Oval 18"/>
          <p:cNvSpPr>
            <a:spLocks noChangeArrowheads="1"/>
          </p:cNvSpPr>
          <p:nvPr/>
        </p:nvSpPr>
        <p:spPr bwMode="auto">
          <a:xfrm>
            <a:off x="3314700" y="4803775"/>
            <a:ext cx="495300" cy="2984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75" name="Oval 19"/>
          <p:cNvSpPr>
            <a:spLocks noChangeArrowheads="1"/>
          </p:cNvSpPr>
          <p:nvPr/>
        </p:nvSpPr>
        <p:spPr bwMode="auto">
          <a:xfrm>
            <a:off x="1828800" y="5340350"/>
            <a:ext cx="49530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76" name="Oval 20"/>
          <p:cNvSpPr>
            <a:spLocks noChangeArrowheads="1"/>
          </p:cNvSpPr>
          <p:nvPr/>
        </p:nvSpPr>
        <p:spPr bwMode="auto">
          <a:xfrm>
            <a:off x="2552700" y="5340350"/>
            <a:ext cx="495300" cy="298450"/>
          </a:xfrm>
          <a:prstGeom prst="ellipse">
            <a:avLst/>
          </a:prstGeom>
          <a:solidFill>
            <a:schemeClr val="accent1"/>
          </a:solidFill>
          <a:ln w="25400">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cxnSp>
        <p:nvCxnSpPr>
          <p:cNvPr id="173077" name="AutoShape 21"/>
          <p:cNvCxnSpPr>
            <a:cxnSpLocks noChangeShapeType="1"/>
            <a:stCxn id="173072" idx="3"/>
            <a:endCxn id="173073" idx="0"/>
          </p:cNvCxnSpPr>
          <p:nvPr/>
        </p:nvCxnSpPr>
        <p:spPr bwMode="auto">
          <a:xfrm flipH="1">
            <a:off x="2500313" y="4533900"/>
            <a:ext cx="392112"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78" name="AutoShape 22"/>
          <p:cNvCxnSpPr>
            <a:cxnSpLocks noChangeShapeType="1"/>
            <a:stCxn id="173073" idx="3"/>
            <a:endCxn id="173075" idx="0"/>
          </p:cNvCxnSpPr>
          <p:nvPr/>
        </p:nvCxnSpPr>
        <p:spPr bwMode="auto">
          <a:xfrm flipH="1">
            <a:off x="2076450" y="5070475"/>
            <a:ext cx="249238"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79" name="AutoShape 23"/>
          <p:cNvCxnSpPr>
            <a:cxnSpLocks noChangeShapeType="1"/>
            <a:stCxn id="173073" idx="5"/>
            <a:endCxn id="173076" idx="0"/>
          </p:cNvCxnSpPr>
          <p:nvPr/>
        </p:nvCxnSpPr>
        <p:spPr bwMode="auto">
          <a:xfrm>
            <a:off x="2674938" y="5070475"/>
            <a:ext cx="125412" cy="257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3080" name="AutoShape 24"/>
          <p:cNvCxnSpPr>
            <a:cxnSpLocks noChangeShapeType="1"/>
            <a:stCxn id="173072" idx="5"/>
            <a:endCxn id="173074" idx="0"/>
          </p:cNvCxnSpPr>
          <p:nvPr/>
        </p:nvCxnSpPr>
        <p:spPr bwMode="auto">
          <a:xfrm>
            <a:off x="3241675" y="4533900"/>
            <a:ext cx="320675" cy="269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3081" name="Text Box 25"/>
          <p:cNvSpPr txBox="1">
            <a:spLocks noChangeArrowheads="1"/>
          </p:cNvSpPr>
          <p:nvPr/>
        </p:nvSpPr>
        <p:spPr bwMode="auto">
          <a:xfrm>
            <a:off x="2889250" y="4205288"/>
            <a:ext cx="420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1</a:t>
            </a:r>
          </a:p>
        </p:txBody>
      </p:sp>
      <p:sp>
        <p:nvSpPr>
          <p:cNvPr id="173082" name="Text Box 26"/>
          <p:cNvSpPr txBox="1">
            <a:spLocks noChangeArrowheads="1"/>
          </p:cNvSpPr>
          <p:nvPr/>
        </p:nvSpPr>
        <p:spPr bwMode="auto">
          <a:xfrm>
            <a:off x="2324100" y="4738688"/>
            <a:ext cx="420688"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2</a:t>
            </a:r>
          </a:p>
        </p:txBody>
      </p:sp>
      <p:sp>
        <p:nvSpPr>
          <p:cNvPr id="173083" name="Text Box 27"/>
          <p:cNvSpPr txBox="1">
            <a:spLocks noChangeArrowheads="1"/>
          </p:cNvSpPr>
          <p:nvPr/>
        </p:nvSpPr>
        <p:spPr bwMode="auto">
          <a:xfrm>
            <a:off x="1900238" y="5272088"/>
            <a:ext cx="420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3</a:t>
            </a:r>
          </a:p>
        </p:txBody>
      </p:sp>
      <p:sp>
        <p:nvSpPr>
          <p:cNvPr id="173084" name="Text Box 28"/>
          <p:cNvSpPr txBox="1">
            <a:spLocks noChangeArrowheads="1"/>
          </p:cNvSpPr>
          <p:nvPr/>
        </p:nvSpPr>
        <p:spPr bwMode="auto">
          <a:xfrm>
            <a:off x="2627313" y="5272088"/>
            <a:ext cx="420687"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t>E</a:t>
            </a:r>
            <a:r>
              <a:rPr lang="en-US" sz="1800" baseline="-25000"/>
              <a:t>4</a:t>
            </a:r>
          </a:p>
        </p:txBody>
      </p:sp>
      <p:sp>
        <p:nvSpPr>
          <p:cNvPr id="173085" name="Rectangle 29"/>
          <p:cNvSpPr>
            <a:spLocks noChangeArrowheads="1"/>
          </p:cNvSpPr>
          <p:nvPr/>
        </p:nvSpPr>
        <p:spPr bwMode="auto">
          <a:xfrm>
            <a:off x="152400" y="2032000"/>
            <a:ext cx="1443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solidFill>
                  <a:schemeClr val="tx2"/>
                </a:solidFill>
                <a:latin typeface="Times" charset="0"/>
              </a:rPr>
              <a:t>Stored state:</a:t>
            </a:r>
          </a:p>
        </p:txBody>
      </p:sp>
      <p:sp>
        <p:nvSpPr>
          <p:cNvPr id="173086" name="Rectangle 30"/>
          <p:cNvSpPr>
            <a:spLocks noChangeArrowheads="1"/>
          </p:cNvSpPr>
          <p:nvPr/>
        </p:nvSpPr>
        <p:spPr bwMode="auto">
          <a:xfrm>
            <a:off x="152400" y="4394200"/>
            <a:ext cx="1262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solidFill>
                  <a:schemeClr val="tx2"/>
                </a:solidFill>
                <a:latin typeface="Times" charset="0"/>
              </a:rPr>
              <a:t>New state:</a:t>
            </a:r>
          </a:p>
        </p:txBody>
      </p:sp>
      <p:sp>
        <p:nvSpPr>
          <p:cNvPr id="173087" name="Rectangle 31"/>
          <p:cNvSpPr>
            <a:spLocks noChangeArrowheads="1"/>
          </p:cNvSpPr>
          <p:nvPr/>
        </p:nvSpPr>
        <p:spPr bwMode="auto">
          <a:xfrm rot="-5400000">
            <a:off x="4651375" y="3552825"/>
            <a:ext cx="63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b="1">
                <a:solidFill>
                  <a:schemeClr val="accent2"/>
                </a:solidFill>
                <a:latin typeface="Times" charset="0"/>
                <a:sym typeface="Symbol" charset="0"/>
              </a:rPr>
              <a:t></a:t>
            </a:r>
          </a:p>
        </p:txBody>
      </p:sp>
      <p:sp>
        <p:nvSpPr>
          <p:cNvPr id="173088" name="Rectangle 32"/>
          <p:cNvSpPr>
            <a:spLocks noChangeArrowheads="1"/>
          </p:cNvSpPr>
          <p:nvPr/>
        </p:nvSpPr>
        <p:spPr bwMode="auto">
          <a:xfrm>
            <a:off x="1600200" y="1905000"/>
            <a:ext cx="4191000" cy="16002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3089" name="Rectangle 33"/>
          <p:cNvSpPr>
            <a:spLocks noChangeArrowheads="1"/>
          </p:cNvSpPr>
          <p:nvPr/>
        </p:nvSpPr>
        <p:spPr bwMode="auto">
          <a:xfrm>
            <a:off x="1600200" y="4191000"/>
            <a:ext cx="4191000" cy="16002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3090" name="Rectangle 34"/>
          <p:cNvSpPr>
            <a:spLocks noChangeArrowheads="1"/>
          </p:cNvSpPr>
          <p:nvPr/>
        </p:nvSpPr>
        <p:spPr bwMode="auto">
          <a:xfrm>
            <a:off x="6873875" y="2209800"/>
            <a:ext cx="2041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solidFill>
                  <a:schemeClr val="accent2"/>
                </a:solidFill>
                <a:latin typeface="Times" charset="0"/>
              </a:rPr>
              <a:t>Set of concrete </a:t>
            </a:r>
          </a:p>
          <a:p>
            <a:pPr algn="ctr"/>
            <a:r>
              <a:rPr lang="en-US" sz="2000">
                <a:solidFill>
                  <a:schemeClr val="accent2"/>
                </a:solidFill>
                <a:latin typeface="Times" charset="0"/>
              </a:rPr>
              <a:t>states represented </a:t>
            </a:r>
          </a:p>
          <a:p>
            <a:pPr algn="ctr"/>
            <a:r>
              <a:rPr lang="en-US" sz="2000">
                <a:solidFill>
                  <a:schemeClr val="accent2"/>
                </a:solidFill>
                <a:latin typeface="Times" charset="0"/>
              </a:rPr>
              <a:t>by stored state</a:t>
            </a:r>
          </a:p>
        </p:txBody>
      </p:sp>
      <p:sp>
        <p:nvSpPr>
          <p:cNvPr id="173091" name="Rectangle 35"/>
          <p:cNvSpPr>
            <a:spLocks noChangeArrowheads="1"/>
          </p:cNvSpPr>
          <p:nvPr/>
        </p:nvSpPr>
        <p:spPr bwMode="auto">
          <a:xfrm>
            <a:off x="6873875" y="4429125"/>
            <a:ext cx="2041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solidFill>
                  <a:schemeClr val="accent2"/>
                </a:solidFill>
                <a:latin typeface="Times" charset="0"/>
              </a:rPr>
              <a:t>Set of concrete </a:t>
            </a:r>
          </a:p>
          <a:p>
            <a:pPr algn="ctr"/>
            <a:r>
              <a:rPr lang="en-US" sz="2000">
                <a:solidFill>
                  <a:schemeClr val="accent2"/>
                </a:solidFill>
                <a:latin typeface="Times" charset="0"/>
              </a:rPr>
              <a:t>states represented </a:t>
            </a:r>
          </a:p>
          <a:p>
            <a:pPr algn="ctr"/>
            <a:r>
              <a:rPr lang="en-US" sz="2000">
                <a:solidFill>
                  <a:schemeClr val="accent2"/>
                </a:solidFill>
                <a:latin typeface="Times" charset="0"/>
              </a:rPr>
              <a:t>by new state</a:t>
            </a:r>
          </a:p>
        </p:txBody>
      </p:sp>
      <p:sp>
        <p:nvSpPr>
          <p:cNvPr id="173092" name="Rectangle 36"/>
          <p:cNvSpPr>
            <a:spLocks noChangeArrowheads="1"/>
          </p:cNvSpPr>
          <p:nvPr/>
        </p:nvSpPr>
        <p:spPr bwMode="auto">
          <a:xfrm rot="-5400000">
            <a:off x="7577931" y="3515519"/>
            <a:ext cx="509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b="1">
                <a:solidFill>
                  <a:schemeClr val="accent2"/>
                </a:solidFill>
                <a:latin typeface="Times" charset="0"/>
                <a:sym typeface="Symbol" charset="0"/>
              </a:rPr>
              <a:t></a:t>
            </a:r>
          </a:p>
        </p:txBody>
      </p:sp>
      <p:sp>
        <p:nvSpPr>
          <p:cNvPr id="173093" name="AutoShape 37"/>
          <p:cNvSpPr>
            <a:spLocks noChangeArrowheads="1"/>
          </p:cNvSpPr>
          <p:nvPr/>
        </p:nvSpPr>
        <p:spPr bwMode="auto">
          <a:xfrm>
            <a:off x="3352800" y="2438400"/>
            <a:ext cx="457200" cy="3048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3094" name="Rectangle 38"/>
          <p:cNvSpPr>
            <a:spLocks noChangeArrowheads="1"/>
          </p:cNvSpPr>
          <p:nvPr/>
        </p:nvSpPr>
        <p:spPr bwMode="auto">
          <a:xfrm rot="-5400000">
            <a:off x="2656681" y="3539332"/>
            <a:ext cx="509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b="1">
                <a:solidFill>
                  <a:schemeClr val="accent2"/>
                </a:solidFill>
                <a:latin typeface="Times" charset="0"/>
                <a:sym typeface="Symbol" charset="0"/>
              </a:rPr>
              <a:t></a:t>
            </a:r>
          </a:p>
        </p:txBody>
      </p:sp>
      <p:sp>
        <p:nvSpPr>
          <p:cNvPr id="173095" name="Oval 39"/>
          <p:cNvSpPr>
            <a:spLocks noChangeArrowheads="1"/>
          </p:cNvSpPr>
          <p:nvPr/>
        </p:nvSpPr>
        <p:spPr bwMode="auto">
          <a:xfrm>
            <a:off x="3086100" y="5340350"/>
            <a:ext cx="495300" cy="2984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sp>
        <p:nvSpPr>
          <p:cNvPr id="173096" name="Oval 40"/>
          <p:cNvSpPr>
            <a:spLocks noChangeArrowheads="1"/>
          </p:cNvSpPr>
          <p:nvPr/>
        </p:nvSpPr>
        <p:spPr bwMode="auto">
          <a:xfrm>
            <a:off x="3695700" y="5340350"/>
            <a:ext cx="495300" cy="2984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1800"/>
          </a:p>
        </p:txBody>
      </p:sp>
      <p:cxnSp>
        <p:nvCxnSpPr>
          <p:cNvPr id="173097" name="AutoShape 41"/>
          <p:cNvCxnSpPr>
            <a:cxnSpLocks noChangeShapeType="1"/>
            <a:endCxn id="173096" idx="0"/>
          </p:cNvCxnSpPr>
          <p:nvPr/>
        </p:nvCxnSpPr>
        <p:spPr bwMode="auto">
          <a:xfrm>
            <a:off x="3765550" y="5057775"/>
            <a:ext cx="177800" cy="282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3098" name="Line 42"/>
          <p:cNvSpPr>
            <a:spLocks noChangeShapeType="1"/>
          </p:cNvSpPr>
          <p:nvPr/>
        </p:nvSpPr>
        <p:spPr bwMode="auto">
          <a:xfrm flipH="1">
            <a:off x="3352800" y="51054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099" name="Text Box 43"/>
          <p:cNvSpPr txBox="1">
            <a:spLocks noChangeArrowheads="1"/>
          </p:cNvSpPr>
          <p:nvPr/>
        </p:nvSpPr>
        <p:spPr bwMode="auto">
          <a:xfrm>
            <a:off x="4572000" y="4327525"/>
            <a:ext cx="1209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a:solidFill>
                  <a:schemeClr val="tx2"/>
                </a:solidFill>
                <a:latin typeface="Times New Roman" charset="0"/>
              </a:rPr>
              <a:t>E</a:t>
            </a:r>
            <a:r>
              <a:rPr lang="en-US" sz="2000" baseline="-25000">
                <a:solidFill>
                  <a:schemeClr val="tx2"/>
                </a:solidFill>
                <a:latin typeface="Times New Roman" charset="0"/>
              </a:rPr>
              <a:t>1</a:t>
            </a:r>
            <a:r>
              <a:rPr lang="en-US" sz="2000">
                <a:solidFill>
                  <a:schemeClr val="tx2"/>
                </a:solidFill>
                <a:latin typeface="Times New Roman" charset="0"/>
              </a:rPr>
              <a:t> &gt; E</a:t>
            </a:r>
            <a:r>
              <a:rPr lang="en-US" sz="2000" baseline="-25000">
                <a:solidFill>
                  <a:schemeClr val="tx2"/>
                </a:solidFill>
                <a:latin typeface="Times New Roman" charset="0"/>
              </a:rPr>
              <a:t>2</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pPr eaLnBrk="1" hangingPunct="1"/>
            <a:r>
              <a:rPr lang="en-US" sz="2000">
                <a:solidFill>
                  <a:schemeClr val="tx2"/>
                </a:solidFill>
                <a:latin typeface="Times New Roman" charset="0"/>
              </a:rPr>
              <a:t>E</a:t>
            </a:r>
            <a:r>
              <a:rPr lang="en-US" sz="2000" baseline="-25000">
                <a:solidFill>
                  <a:schemeClr val="tx2"/>
                </a:solidFill>
                <a:latin typeface="Times New Roman" charset="0"/>
              </a:rPr>
              <a:t>2</a:t>
            </a:r>
            <a:r>
              <a:rPr lang="en-US" sz="2000">
                <a:solidFill>
                  <a:schemeClr val="tx2"/>
                </a:solidFill>
                <a:latin typeface="Times New Roman" charset="0"/>
              </a:rPr>
              <a:t> &gt; E</a:t>
            </a:r>
            <a:r>
              <a:rPr lang="en-US" sz="2000" baseline="-25000">
                <a:solidFill>
                  <a:schemeClr val="tx2"/>
                </a:solidFill>
                <a:latin typeface="Times New Roman" charset="0"/>
              </a:rPr>
              <a:t>3</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pPr eaLnBrk="1" hangingPunct="1"/>
            <a:r>
              <a:rPr lang="en-US" sz="2000">
                <a:solidFill>
                  <a:schemeClr val="tx2"/>
                </a:solidFill>
                <a:latin typeface="Times New Roman" charset="0"/>
              </a:rPr>
              <a:t>E</a:t>
            </a:r>
            <a:r>
              <a:rPr lang="en-US" sz="2000" baseline="-25000">
                <a:solidFill>
                  <a:schemeClr val="tx2"/>
                </a:solidFill>
                <a:latin typeface="Times New Roman" charset="0"/>
              </a:rPr>
              <a:t>2</a:t>
            </a:r>
            <a:r>
              <a:rPr lang="en-US" sz="2000">
                <a:solidFill>
                  <a:schemeClr val="tx2"/>
                </a:solidFill>
                <a:latin typeface="Times New Roman" charset="0"/>
              </a:rPr>
              <a:t> &lt; E</a:t>
            </a:r>
            <a:r>
              <a:rPr lang="en-US" sz="2000" baseline="-25000">
                <a:solidFill>
                  <a:schemeClr val="tx2"/>
                </a:solidFill>
                <a:latin typeface="Times New Roman" charset="0"/>
              </a:rPr>
              <a:t>4</a:t>
            </a:r>
            <a:r>
              <a:rPr lang="en-US" sz="2000">
                <a:solidFill>
                  <a:schemeClr val="tx2"/>
                </a:solidFill>
                <a:latin typeface="Times New Roman" charset="0"/>
              </a:rPr>
              <a:t> </a:t>
            </a:r>
            <a:r>
              <a:rPr lang="en-US" sz="2000">
                <a:latin typeface="Times New Roman" charset="0"/>
                <a:sym typeface="Symbol" charset="0"/>
              </a:rPr>
              <a:t></a:t>
            </a:r>
            <a:r>
              <a:rPr lang="en-US" sz="2000">
                <a:solidFill>
                  <a:schemeClr val="tx2"/>
                </a:solidFill>
                <a:latin typeface="Times New Roman" charset="0"/>
              </a:rPr>
              <a:t> </a:t>
            </a:r>
          </a:p>
          <a:p>
            <a:r>
              <a:rPr lang="en-US" sz="2000">
                <a:solidFill>
                  <a:schemeClr val="tx2"/>
                </a:solidFill>
                <a:latin typeface="Times New Roman" charset="0"/>
              </a:rPr>
              <a:t>E</a:t>
            </a:r>
            <a:r>
              <a:rPr lang="en-US" sz="2000" baseline="-25000">
                <a:solidFill>
                  <a:schemeClr val="tx2"/>
                </a:solidFill>
                <a:latin typeface="Times New Roman" charset="0"/>
              </a:rPr>
              <a:t>1</a:t>
            </a:r>
            <a:r>
              <a:rPr lang="en-US" sz="2000">
                <a:solidFill>
                  <a:schemeClr val="tx2"/>
                </a:solidFill>
                <a:latin typeface="Times New Roman" charset="0"/>
              </a:rPr>
              <a:t> </a:t>
            </a:r>
            <a:r>
              <a:rPr lang="en-US" sz="2000">
                <a:solidFill>
                  <a:schemeClr val="tx2"/>
                </a:solidFill>
                <a:latin typeface="Times New Roman" charset="0"/>
                <a:cs typeface="Arial" charset="0"/>
              </a:rPr>
              <a:t>&gt;</a:t>
            </a:r>
            <a:r>
              <a:rPr lang="en-US" sz="2000">
                <a:solidFill>
                  <a:schemeClr val="tx2"/>
                </a:solidFill>
                <a:latin typeface="Times New Roman" charset="0"/>
              </a:rPr>
              <a:t> E</a:t>
            </a:r>
            <a:r>
              <a:rPr lang="en-US" sz="2000" baseline="-25000">
                <a:solidFill>
                  <a:schemeClr val="tx2"/>
                </a:solidFill>
                <a:latin typeface="Times New Roman" charset="0"/>
              </a:rPr>
              <a:t>4</a:t>
            </a:r>
          </a:p>
        </p:txBody>
      </p:sp>
      <p:sp>
        <p:nvSpPr>
          <p:cNvPr id="173100" name="Rectangle 44"/>
          <p:cNvSpPr>
            <a:spLocks noChangeArrowheads="1"/>
          </p:cNvSpPr>
          <p:nvPr/>
        </p:nvSpPr>
        <p:spPr bwMode="auto">
          <a:xfrm>
            <a:off x="2514600" y="1905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1:</a:t>
            </a:r>
          </a:p>
        </p:txBody>
      </p:sp>
      <p:sp>
        <p:nvSpPr>
          <p:cNvPr id="173101" name="Rectangle 45"/>
          <p:cNvSpPr>
            <a:spLocks noChangeArrowheads="1"/>
          </p:cNvSpPr>
          <p:nvPr/>
        </p:nvSpPr>
        <p:spPr bwMode="auto">
          <a:xfrm>
            <a:off x="1981200" y="24384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2:</a:t>
            </a:r>
          </a:p>
        </p:txBody>
      </p:sp>
      <p:sp>
        <p:nvSpPr>
          <p:cNvPr id="173102" name="Rectangle 46"/>
          <p:cNvSpPr>
            <a:spLocks noChangeArrowheads="1"/>
          </p:cNvSpPr>
          <p:nvPr/>
        </p:nvSpPr>
        <p:spPr bwMode="auto">
          <a:xfrm>
            <a:off x="2305050" y="29860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4:</a:t>
            </a:r>
          </a:p>
        </p:txBody>
      </p:sp>
      <p:sp>
        <p:nvSpPr>
          <p:cNvPr id="173103" name="Rectangle 47"/>
          <p:cNvSpPr>
            <a:spLocks noChangeArrowheads="1"/>
          </p:cNvSpPr>
          <p:nvPr/>
        </p:nvSpPr>
        <p:spPr bwMode="auto">
          <a:xfrm>
            <a:off x="1543050" y="29860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3:</a:t>
            </a:r>
          </a:p>
        </p:txBody>
      </p:sp>
      <p:sp>
        <p:nvSpPr>
          <p:cNvPr id="173104" name="Rectangle 48"/>
          <p:cNvSpPr>
            <a:spLocks noChangeArrowheads="1"/>
          </p:cNvSpPr>
          <p:nvPr/>
        </p:nvSpPr>
        <p:spPr bwMode="auto">
          <a:xfrm>
            <a:off x="2533650" y="4191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1:</a:t>
            </a:r>
          </a:p>
        </p:txBody>
      </p:sp>
      <p:sp>
        <p:nvSpPr>
          <p:cNvPr id="173105" name="Rectangle 49"/>
          <p:cNvSpPr>
            <a:spLocks noChangeArrowheads="1"/>
          </p:cNvSpPr>
          <p:nvPr/>
        </p:nvSpPr>
        <p:spPr bwMode="auto">
          <a:xfrm>
            <a:off x="1981200" y="47386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2:</a:t>
            </a:r>
          </a:p>
        </p:txBody>
      </p:sp>
      <p:sp>
        <p:nvSpPr>
          <p:cNvPr id="173106" name="Rectangle 50"/>
          <p:cNvSpPr>
            <a:spLocks noChangeArrowheads="1"/>
          </p:cNvSpPr>
          <p:nvPr/>
        </p:nvSpPr>
        <p:spPr bwMode="auto">
          <a:xfrm>
            <a:off x="1543050" y="52720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3:</a:t>
            </a:r>
          </a:p>
        </p:txBody>
      </p:sp>
      <p:sp>
        <p:nvSpPr>
          <p:cNvPr id="173107" name="Rectangle 51"/>
          <p:cNvSpPr>
            <a:spLocks noChangeArrowheads="1"/>
          </p:cNvSpPr>
          <p:nvPr/>
        </p:nvSpPr>
        <p:spPr bwMode="auto">
          <a:xfrm>
            <a:off x="2286000" y="52720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Times" charset="0"/>
              </a:rPr>
              <a:t>4:</a:t>
            </a:r>
          </a:p>
        </p:txBody>
      </p:sp>
      <p:sp>
        <p:nvSpPr>
          <p:cNvPr id="173108" name="Rectangle 52"/>
          <p:cNvSpPr>
            <a:spLocks noChangeArrowheads="1"/>
          </p:cNvSpPr>
          <p:nvPr/>
        </p:nvSpPr>
        <p:spPr bwMode="auto">
          <a:xfrm>
            <a:off x="1600200" y="6019800"/>
            <a:ext cx="5360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solidFill>
                  <a:schemeClr val="tx2"/>
                </a:solidFill>
                <a:latin typeface="Times" charset="0"/>
              </a:rPr>
              <a:t>Normalized using existential quantifier elimination</a:t>
            </a:r>
          </a:p>
        </p:txBody>
      </p:sp>
    </p:spTree>
    <p:extLst>
      <p:ext uri="{BB962C8B-B14F-4D97-AF65-F5344CB8AC3E}">
        <p14:creationId xmlns:p14="http://schemas.microsoft.com/office/powerpoint/2010/main" val="302010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524000" y="762000"/>
            <a:ext cx="6400800" cy="685800"/>
          </a:xfrm>
        </p:spPr>
        <p:txBody>
          <a:bodyPr/>
          <a:lstStyle/>
          <a:p>
            <a:r>
              <a:rPr lang="en-US" sz="3200"/>
              <a:t>Abstractions for Lists and Arrays</a:t>
            </a:r>
          </a:p>
        </p:txBody>
      </p:sp>
      <p:sp>
        <p:nvSpPr>
          <p:cNvPr id="177155" name="Rectangle 3"/>
          <p:cNvSpPr>
            <a:spLocks noGrp="1" noChangeArrowheads="1"/>
          </p:cNvSpPr>
          <p:nvPr>
            <p:ph type="body" idx="1"/>
          </p:nvPr>
        </p:nvSpPr>
        <p:spPr bwMode="auto">
          <a:solidFill>
            <a:srgbClr val="FFFFFF">
              <a:alpha val="0"/>
            </a:srgbClr>
          </a:solidFill>
          <a:ln/>
        </p:spPr>
        <p:txBody>
          <a:bodyPr wrap="square" lIns="91440" tIns="45720" rIns="91440" bIns="45720" numCol="1" anchor="t" anchorCtr="0" compatLnSpc="1">
            <a:prstTxWarp prst="textNoShape">
              <a:avLst/>
            </a:prstTxWarp>
          </a:bodyPr>
          <a:lstStyle/>
          <a:p>
            <a:pPr>
              <a:lnSpc>
                <a:spcPct val="80000"/>
              </a:lnSpc>
            </a:pPr>
            <a:r>
              <a:rPr lang="en-US" sz="2400"/>
              <a:t>Shape abstraction for singly linked lists</a:t>
            </a:r>
          </a:p>
          <a:p>
            <a:pPr lvl="1">
              <a:lnSpc>
                <a:spcPct val="80000"/>
              </a:lnSpc>
            </a:pPr>
            <a:r>
              <a:rPr lang="en-US" sz="2000"/>
              <a:t>Summarize contiguous list elements not pointed to by program variables into </a:t>
            </a:r>
            <a:r>
              <a:rPr lang="en-US" sz="2000">
                <a:solidFill>
                  <a:schemeClr val="accent2"/>
                </a:solidFill>
              </a:rPr>
              <a:t>summary nodes</a:t>
            </a:r>
          </a:p>
          <a:p>
            <a:pPr lvl="1">
              <a:lnSpc>
                <a:spcPct val="80000"/>
              </a:lnSpc>
            </a:pPr>
            <a:r>
              <a:rPr lang="en-US" sz="2000"/>
              <a:t>Valuation of a summary node</a:t>
            </a:r>
          </a:p>
          <a:p>
            <a:pPr lvl="2">
              <a:lnSpc>
                <a:spcPct val="80000"/>
              </a:lnSpc>
            </a:pPr>
            <a:r>
              <a:rPr lang="en-US" sz="1800">
                <a:solidFill>
                  <a:schemeClr val="accent2"/>
                </a:solidFill>
              </a:rPr>
              <a:t>Union</a:t>
            </a:r>
            <a:r>
              <a:rPr lang="en-US" sz="1800"/>
              <a:t> of valuations of summarized nodes </a:t>
            </a:r>
          </a:p>
          <a:p>
            <a:pPr lvl="1">
              <a:lnSpc>
                <a:spcPct val="80000"/>
              </a:lnSpc>
            </a:pPr>
            <a:r>
              <a:rPr lang="en-US" sz="2000"/>
              <a:t>Subsumption checking between abstracted states</a:t>
            </a:r>
          </a:p>
          <a:p>
            <a:pPr lvl="2">
              <a:lnSpc>
                <a:spcPct val="80000"/>
              </a:lnSpc>
            </a:pPr>
            <a:r>
              <a:rPr lang="en-US" sz="1800"/>
              <a:t>Same algorithm as subsumption checking for symbolic states</a:t>
            </a:r>
          </a:p>
          <a:p>
            <a:pPr lvl="2">
              <a:lnSpc>
                <a:spcPct val="80000"/>
              </a:lnSpc>
            </a:pPr>
            <a:r>
              <a:rPr lang="en-US" sz="1800"/>
              <a:t>Treat summary node as an </a:t>
            </a:r>
            <a:r>
              <a:rPr lang="ja-JP" altLang="en-US" sz="1800"/>
              <a:t>“</a:t>
            </a:r>
            <a:r>
              <a:rPr lang="en-US" sz="1800"/>
              <a:t>ordinary</a:t>
            </a:r>
            <a:r>
              <a:rPr lang="ja-JP" altLang="en-US" sz="1800"/>
              <a:t>”</a:t>
            </a:r>
            <a:r>
              <a:rPr lang="en-US" sz="1800"/>
              <a:t> node</a:t>
            </a:r>
          </a:p>
          <a:p>
            <a:pPr>
              <a:lnSpc>
                <a:spcPct val="80000"/>
              </a:lnSpc>
            </a:pPr>
            <a:r>
              <a:rPr lang="en-US" sz="2400"/>
              <a:t>Abstraction for arrays</a:t>
            </a:r>
          </a:p>
          <a:p>
            <a:pPr lvl="1">
              <a:lnSpc>
                <a:spcPct val="80000"/>
              </a:lnSpc>
            </a:pPr>
            <a:r>
              <a:rPr lang="en-US" sz="2000"/>
              <a:t>Represent array as a singly linked list</a:t>
            </a:r>
          </a:p>
          <a:p>
            <a:pPr lvl="1">
              <a:lnSpc>
                <a:spcPct val="80000"/>
              </a:lnSpc>
            </a:pPr>
            <a:r>
              <a:rPr lang="en-US" sz="2000"/>
              <a:t>Abstraction similar to shape abstraction for linked lists </a:t>
            </a:r>
          </a:p>
          <a:p>
            <a:pPr lvl="2">
              <a:lnSpc>
                <a:spcPct val="80000"/>
              </a:lnSpc>
            </a:pPr>
            <a:endParaRPr lang="en-US" sz="1800"/>
          </a:p>
        </p:txBody>
      </p:sp>
    </p:spTree>
    <p:extLst>
      <p:ext uri="{BB962C8B-B14F-4D97-AF65-F5344CB8AC3E}">
        <p14:creationId xmlns:p14="http://schemas.microsoft.com/office/powerpoint/2010/main" val="41637669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524000" y="685800"/>
            <a:ext cx="6400800" cy="685800"/>
          </a:xfrm>
        </p:spPr>
        <p:txBody>
          <a:bodyPr/>
          <a:lstStyle/>
          <a:p>
            <a:r>
              <a:rPr lang="en-US" sz="3200"/>
              <a:t>Abstraction for Lists</a:t>
            </a:r>
          </a:p>
        </p:txBody>
      </p:sp>
      <p:sp>
        <p:nvSpPr>
          <p:cNvPr id="133123" name="Rectangle 3"/>
          <p:cNvSpPr>
            <a:spLocks noChangeArrowheads="1"/>
          </p:cNvSpPr>
          <p:nvPr/>
        </p:nvSpPr>
        <p:spPr bwMode="auto">
          <a:xfrm>
            <a:off x="6019800" y="5410200"/>
            <a:ext cx="2593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50000"/>
              </a:lnSpc>
            </a:pPr>
            <a:r>
              <a:rPr lang="en-US" sz="1200">
                <a:latin typeface="Times" charset="0"/>
              </a:rPr>
              <a:t>E</a:t>
            </a:r>
            <a:r>
              <a:rPr lang="en-US" sz="1200" baseline="-25000">
                <a:latin typeface="Times" charset="0"/>
              </a:rPr>
              <a:t>1 </a:t>
            </a:r>
            <a:r>
              <a:rPr lang="en-US" sz="1200">
                <a:latin typeface="Times" charset="0"/>
              </a:rPr>
              <a:t>= V</a:t>
            </a:r>
            <a:r>
              <a:rPr lang="en-US" sz="1200" baseline="-25000">
                <a:latin typeface="Times" charset="0"/>
              </a:rPr>
              <a:t>0</a:t>
            </a:r>
            <a:r>
              <a:rPr lang="en-US" sz="1200">
                <a:latin typeface="Times" charset="0"/>
              </a:rPr>
              <a:t> </a:t>
            </a:r>
            <a:r>
              <a:rPr lang="en-US" sz="1200">
                <a:latin typeface="Times" charset="0"/>
                <a:sym typeface="Symbol" charset="0"/>
              </a:rPr>
              <a:t> </a:t>
            </a:r>
            <a:r>
              <a:rPr lang="en-US" sz="1200">
                <a:solidFill>
                  <a:schemeClr val="accent2"/>
                </a:solidFill>
                <a:latin typeface="Times" charset="0"/>
                <a:sym typeface="Symbol" charset="0"/>
              </a:rPr>
              <a:t>(E</a:t>
            </a:r>
            <a:r>
              <a:rPr lang="en-US" sz="1200" baseline="-25000">
                <a:solidFill>
                  <a:schemeClr val="accent2"/>
                </a:solidFill>
                <a:latin typeface="Times" charset="0"/>
                <a:sym typeface="Symbol" charset="0"/>
              </a:rPr>
              <a:t>2 </a:t>
            </a:r>
            <a:r>
              <a:rPr lang="en-US" sz="1200">
                <a:solidFill>
                  <a:schemeClr val="accent2"/>
                </a:solidFill>
                <a:latin typeface="Times" charset="0"/>
                <a:sym typeface="Symbol" charset="0"/>
              </a:rPr>
              <a:t>= V</a:t>
            </a:r>
            <a:r>
              <a:rPr lang="en-US" sz="1200" baseline="-25000">
                <a:solidFill>
                  <a:schemeClr val="accent2"/>
                </a:solidFill>
                <a:latin typeface="Times" charset="0"/>
                <a:sym typeface="Symbol" charset="0"/>
              </a:rPr>
              <a:t>1 </a:t>
            </a:r>
            <a:r>
              <a:rPr lang="en-US" sz="1200">
                <a:solidFill>
                  <a:schemeClr val="accent2"/>
                </a:solidFill>
                <a:latin typeface="Times" charset="0"/>
                <a:sym typeface="Symbol" charset="0"/>
              </a:rPr>
              <a:t> E</a:t>
            </a:r>
            <a:r>
              <a:rPr lang="en-US" sz="1200" baseline="-25000">
                <a:solidFill>
                  <a:schemeClr val="accent2"/>
                </a:solidFill>
                <a:latin typeface="Times" charset="0"/>
                <a:sym typeface="Symbol" charset="0"/>
              </a:rPr>
              <a:t>2 </a:t>
            </a:r>
            <a:r>
              <a:rPr lang="en-US" sz="1200">
                <a:solidFill>
                  <a:schemeClr val="accent2"/>
                </a:solidFill>
                <a:latin typeface="Times" charset="0"/>
                <a:sym typeface="Symbol" charset="0"/>
              </a:rPr>
              <a:t>= V</a:t>
            </a:r>
            <a:r>
              <a:rPr lang="en-US" sz="1200" baseline="-25000">
                <a:solidFill>
                  <a:schemeClr val="accent2"/>
                </a:solidFill>
                <a:latin typeface="Times" charset="0"/>
                <a:sym typeface="Symbol" charset="0"/>
              </a:rPr>
              <a:t>2</a:t>
            </a:r>
            <a:r>
              <a:rPr lang="en-US" sz="1200">
                <a:solidFill>
                  <a:schemeClr val="accent2"/>
                </a:solidFill>
                <a:latin typeface="Times" charset="0"/>
                <a:sym typeface="Symbol" charset="0"/>
              </a:rPr>
              <a:t>)</a:t>
            </a:r>
            <a:r>
              <a:rPr lang="en-US" sz="1200">
                <a:latin typeface="Times" charset="0"/>
                <a:sym typeface="Symbol" charset="0"/>
              </a:rPr>
              <a:t>  E</a:t>
            </a:r>
            <a:r>
              <a:rPr lang="en-US" sz="1200" baseline="-25000">
                <a:latin typeface="Times" charset="0"/>
                <a:sym typeface="Symbol" charset="0"/>
              </a:rPr>
              <a:t>3 </a:t>
            </a:r>
            <a:r>
              <a:rPr lang="en-US" sz="1200">
                <a:latin typeface="Times" charset="0"/>
                <a:sym typeface="Symbol" charset="0"/>
              </a:rPr>
              <a:t>= V</a:t>
            </a:r>
            <a:r>
              <a:rPr lang="en-US" sz="1200" baseline="-25000">
                <a:latin typeface="Times" charset="0"/>
                <a:sym typeface="Symbol" charset="0"/>
              </a:rPr>
              <a:t>3</a:t>
            </a:r>
            <a:endParaRPr lang="en-US" sz="1200">
              <a:latin typeface="Times" charset="0"/>
            </a:endParaRPr>
          </a:p>
          <a:p>
            <a:pPr>
              <a:lnSpc>
                <a:spcPct val="150000"/>
              </a:lnSpc>
            </a:pPr>
            <a:r>
              <a:rPr lang="en-US" sz="1200">
                <a:latin typeface="Times" charset="0"/>
              </a:rPr>
              <a:t>PC:  V</a:t>
            </a:r>
            <a:r>
              <a:rPr lang="en-US" sz="1200" baseline="-25000">
                <a:latin typeface="Times" charset="0"/>
              </a:rPr>
              <a:t>0</a:t>
            </a:r>
            <a:r>
              <a:rPr lang="en-US" sz="1200">
                <a:latin typeface="Times" charset="0"/>
              </a:rPr>
              <a:t> ≤ v </a:t>
            </a:r>
            <a:r>
              <a:rPr lang="en-US" sz="1200">
                <a:latin typeface="Times" charset="0"/>
                <a:sym typeface="Symbol" charset="0"/>
              </a:rPr>
              <a:t> V</a:t>
            </a:r>
            <a:r>
              <a:rPr lang="en-US" sz="1200" baseline="-25000">
                <a:latin typeface="Times" charset="0"/>
                <a:sym typeface="Symbol" charset="0"/>
              </a:rPr>
              <a:t>1 </a:t>
            </a:r>
            <a:r>
              <a:rPr lang="en-US" sz="1200">
                <a:latin typeface="Times" charset="0"/>
              </a:rPr>
              <a:t>≤</a:t>
            </a:r>
            <a:r>
              <a:rPr lang="en-US" sz="1200">
                <a:latin typeface="Times" charset="0"/>
                <a:sym typeface="Symbol" charset="0"/>
              </a:rPr>
              <a:t> v  V</a:t>
            </a:r>
            <a:r>
              <a:rPr lang="en-US" sz="1200" baseline="-25000">
                <a:latin typeface="Times" charset="0"/>
                <a:sym typeface="Symbol" charset="0"/>
              </a:rPr>
              <a:t>2 </a:t>
            </a:r>
            <a:r>
              <a:rPr lang="en-US" sz="1200">
                <a:latin typeface="Times" charset="0"/>
              </a:rPr>
              <a:t>≤</a:t>
            </a:r>
            <a:r>
              <a:rPr lang="en-US" sz="1200">
                <a:latin typeface="Times" charset="0"/>
                <a:sym typeface="Symbol" charset="0"/>
              </a:rPr>
              <a:t> v</a:t>
            </a:r>
          </a:p>
        </p:txBody>
      </p:sp>
      <p:grpSp>
        <p:nvGrpSpPr>
          <p:cNvPr id="133124" name="Group 4"/>
          <p:cNvGrpSpPr>
            <a:grpSpLocks/>
          </p:cNvGrpSpPr>
          <p:nvPr/>
        </p:nvGrpSpPr>
        <p:grpSpPr bwMode="auto">
          <a:xfrm>
            <a:off x="304800" y="4840288"/>
            <a:ext cx="3459163" cy="533400"/>
            <a:chOff x="912" y="2160"/>
            <a:chExt cx="2179" cy="336"/>
          </a:xfrm>
        </p:grpSpPr>
        <p:sp>
          <p:nvSpPr>
            <p:cNvPr id="133125" name="Oval 5"/>
            <p:cNvSpPr>
              <a:spLocks noChangeArrowheads="1"/>
            </p:cNvSpPr>
            <p:nvPr/>
          </p:nvSpPr>
          <p:spPr bwMode="auto">
            <a:xfrm>
              <a:off x="1344" y="22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0</a:t>
              </a:r>
            </a:p>
          </p:txBody>
        </p:sp>
        <p:sp>
          <p:nvSpPr>
            <p:cNvPr id="133126" name="Line 6"/>
            <p:cNvSpPr>
              <a:spLocks noChangeShapeType="1"/>
            </p:cNvSpPr>
            <p:nvPr/>
          </p:nvSpPr>
          <p:spPr bwMode="auto">
            <a:xfrm>
              <a:off x="1537" y="2280"/>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27" name="Rectangle 7"/>
            <p:cNvSpPr>
              <a:spLocks noChangeArrowheads="1"/>
            </p:cNvSpPr>
            <p:nvPr/>
          </p:nvSpPr>
          <p:spPr bwMode="auto">
            <a:xfrm>
              <a:off x="1488" y="2160"/>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28" name="Oval 8"/>
            <p:cNvSpPr>
              <a:spLocks noChangeArrowheads="1"/>
            </p:cNvSpPr>
            <p:nvPr/>
          </p:nvSpPr>
          <p:spPr bwMode="auto">
            <a:xfrm>
              <a:off x="1728" y="22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1</a:t>
              </a:r>
            </a:p>
          </p:txBody>
        </p:sp>
        <p:sp>
          <p:nvSpPr>
            <p:cNvPr id="133129" name="Line 9"/>
            <p:cNvSpPr>
              <a:spLocks noChangeShapeType="1"/>
            </p:cNvSpPr>
            <p:nvPr/>
          </p:nvSpPr>
          <p:spPr bwMode="auto">
            <a:xfrm>
              <a:off x="1920" y="228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30" name="Rectangle 10"/>
            <p:cNvSpPr>
              <a:spLocks noChangeArrowheads="1"/>
            </p:cNvSpPr>
            <p:nvPr/>
          </p:nvSpPr>
          <p:spPr bwMode="auto">
            <a:xfrm>
              <a:off x="1872" y="2160"/>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grpSp>
          <p:nvGrpSpPr>
            <p:cNvPr id="133131" name="Group 11"/>
            <p:cNvGrpSpPr>
              <a:grpSpLocks/>
            </p:cNvGrpSpPr>
            <p:nvPr/>
          </p:nvGrpSpPr>
          <p:grpSpPr bwMode="auto">
            <a:xfrm>
              <a:off x="2246" y="2352"/>
              <a:ext cx="298" cy="144"/>
              <a:chOff x="1862" y="2352"/>
              <a:chExt cx="298" cy="144"/>
            </a:xfrm>
          </p:grpSpPr>
          <p:sp>
            <p:nvSpPr>
              <p:cNvPr id="133132" name="Line 12"/>
              <p:cNvSpPr>
                <a:spLocks noChangeShapeType="1"/>
              </p:cNvSpPr>
              <p:nvPr/>
            </p:nvSpPr>
            <p:spPr bwMode="auto">
              <a:xfrm rot="20032053">
                <a:off x="1952" y="237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33" name="Rectangle 13"/>
              <p:cNvSpPr>
                <a:spLocks noChangeArrowheads="1"/>
              </p:cNvSpPr>
              <p:nvPr/>
            </p:nvSpPr>
            <p:spPr bwMode="auto">
              <a:xfrm>
                <a:off x="1862" y="2352"/>
                <a:ext cx="15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a:t>
                </a:r>
              </a:p>
            </p:txBody>
          </p:sp>
        </p:grpSp>
        <p:sp>
          <p:nvSpPr>
            <p:cNvPr id="133134" name="Oval 14"/>
            <p:cNvSpPr>
              <a:spLocks noChangeArrowheads="1"/>
            </p:cNvSpPr>
            <p:nvPr/>
          </p:nvSpPr>
          <p:spPr bwMode="auto">
            <a:xfrm>
              <a:off x="2112" y="22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2</a:t>
              </a:r>
            </a:p>
          </p:txBody>
        </p:sp>
        <p:sp>
          <p:nvSpPr>
            <p:cNvPr id="133135" name="Line 15"/>
            <p:cNvSpPr>
              <a:spLocks noChangeShapeType="1"/>
            </p:cNvSpPr>
            <p:nvPr/>
          </p:nvSpPr>
          <p:spPr bwMode="auto">
            <a:xfrm>
              <a:off x="2304" y="227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36" name="Rectangle 16"/>
            <p:cNvSpPr>
              <a:spLocks noChangeArrowheads="1"/>
            </p:cNvSpPr>
            <p:nvPr/>
          </p:nvSpPr>
          <p:spPr bwMode="auto">
            <a:xfrm>
              <a:off x="2273" y="2160"/>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37" name="Line 17"/>
            <p:cNvSpPr>
              <a:spLocks noChangeShapeType="1"/>
            </p:cNvSpPr>
            <p:nvPr/>
          </p:nvSpPr>
          <p:spPr bwMode="auto">
            <a:xfrm>
              <a:off x="1136" y="229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38" name="Rectangle 18"/>
            <p:cNvSpPr>
              <a:spLocks noChangeArrowheads="1"/>
            </p:cNvSpPr>
            <p:nvPr/>
          </p:nvSpPr>
          <p:spPr bwMode="auto">
            <a:xfrm>
              <a:off x="912" y="2196"/>
              <a:ext cx="24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this</a:t>
              </a:r>
            </a:p>
          </p:txBody>
        </p:sp>
        <p:grpSp>
          <p:nvGrpSpPr>
            <p:cNvPr id="133139" name="Group 19"/>
            <p:cNvGrpSpPr>
              <a:grpSpLocks/>
            </p:cNvGrpSpPr>
            <p:nvPr/>
          </p:nvGrpSpPr>
          <p:grpSpPr bwMode="auto">
            <a:xfrm>
              <a:off x="2496" y="2160"/>
              <a:ext cx="595" cy="192"/>
              <a:chOff x="2112" y="2160"/>
              <a:chExt cx="595" cy="192"/>
            </a:xfrm>
          </p:grpSpPr>
          <p:sp>
            <p:nvSpPr>
              <p:cNvPr id="133140" name="AutoShape 20"/>
              <p:cNvSpPr>
                <a:spLocks noChangeArrowheads="1"/>
              </p:cNvSpPr>
              <p:nvPr/>
            </p:nvSpPr>
            <p:spPr bwMode="auto">
              <a:xfrm>
                <a:off x="2496" y="2160"/>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41" name="Oval 21"/>
              <p:cNvSpPr>
                <a:spLocks noChangeArrowheads="1"/>
              </p:cNvSpPr>
              <p:nvPr/>
            </p:nvSpPr>
            <p:spPr bwMode="auto">
              <a:xfrm>
                <a:off x="2112" y="22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3</a:t>
                </a:r>
              </a:p>
            </p:txBody>
          </p:sp>
          <p:sp>
            <p:nvSpPr>
              <p:cNvPr id="133142" name="Line 22"/>
              <p:cNvSpPr>
                <a:spLocks noChangeShapeType="1"/>
              </p:cNvSpPr>
              <p:nvPr/>
            </p:nvSpPr>
            <p:spPr bwMode="auto">
              <a:xfrm>
                <a:off x="2304" y="227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43" name="Rectangle 23"/>
              <p:cNvSpPr>
                <a:spLocks noChangeArrowheads="1"/>
              </p:cNvSpPr>
              <p:nvPr/>
            </p:nvSpPr>
            <p:spPr bwMode="auto">
              <a:xfrm>
                <a:off x="2273" y="2160"/>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grpSp>
      </p:grpSp>
      <p:sp>
        <p:nvSpPr>
          <p:cNvPr id="133145" name="Oval 25"/>
          <p:cNvSpPr>
            <a:spLocks noChangeArrowheads="1"/>
          </p:cNvSpPr>
          <p:nvPr/>
        </p:nvSpPr>
        <p:spPr bwMode="auto">
          <a:xfrm>
            <a:off x="6370638" y="4840288"/>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46" name="Oval 26"/>
          <p:cNvSpPr>
            <a:spLocks noChangeArrowheads="1"/>
          </p:cNvSpPr>
          <p:nvPr/>
        </p:nvSpPr>
        <p:spPr bwMode="auto">
          <a:xfrm>
            <a:off x="5761038" y="4916488"/>
            <a:ext cx="3048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0</a:t>
            </a:r>
          </a:p>
        </p:txBody>
      </p:sp>
      <p:sp>
        <p:nvSpPr>
          <p:cNvPr id="133147" name="Line 27"/>
          <p:cNvSpPr>
            <a:spLocks noChangeShapeType="1"/>
          </p:cNvSpPr>
          <p:nvPr/>
        </p:nvSpPr>
        <p:spPr bwMode="auto">
          <a:xfrm>
            <a:off x="6067425" y="5030788"/>
            <a:ext cx="330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48" name="Rectangle 28"/>
          <p:cNvSpPr>
            <a:spLocks noChangeArrowheads="1"/>
          </p:cNvSpPr>
          <p:nvPr/>
        </p:nvSpPr>
        <p:spPr bwMode="auto">
          <a:xfrm>
            <a:off x="5989638" y="4840288"/>
            <a:ext cx="4302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49" name="Oval 29"/>
          <p:cNvSpPr>
            <a:spLocks noChangeArrowheads="1"/>
          </p:cNvSpPr>
          <p:nvPr/>
        </p:nvSpPr>
        <p:spPr bwMode="auto">
          <a:xfrm>
            <a:off x="6523038" y="4916488"/>
            <a:ext cx="304800" cy="228600"/>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 V</a:t>
            </a:r>
            <a:r>
              <a:rPr lang="en-US" sz="1000" b="1" baseline="-25000">
                <a:latin typeface="Comic Sans MS" charset="0"/>
              </a:rPr>
              <a:t>1</a:t>
            </a:r>
          </a:p>
        </p:txBody>
      </p:sp>
      <p:grpSp>
        <p:nvGrpSpPr>
          <p:cNvPr id="133150" name="Group 30"/>
          <p:cNvGrpSpPr>
            <a:grpSpLocks/>
          </p:cNvGrpSpPr>
          <p:nvPr/>
        </p:nvGrpSpPr>
        <p:grpSpPr bwMode="auto">
          <a:xfrm>
            <a:off x="7192963" y="5145088"/>
            <a:ext cx="473075" cy="228600"/>
            <a:chOff x="1862" y="2352"/>
            <a:chExt cx="298" cy="144"/>
          </a:xfrm>
        </p:grpSpPr>
        <p:sp>
          <p:nvSpPr>
            <p:cNvPr id="133151" name="Line 31"/>
            <p:cNvSpPr>
              <a:spLocks noChangeShapeType="1"/>
            </p:cNvSpPr>
            <p:nvPr/>
          </p:nvSpPr>
          <p:spPr bwMode="auto">
            <a:xfrm rot="20032053">
              <a:off x="1952" y="237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52" name="Rectangle 32"/>
            <p:cNvSpPr>
              <a:spLocks noChangeArrowheads="1"/>
            </p:cNvSpPr>
            <p:nvPr/>
          </p:nvSpPr>
          <p:spPr bwMode="auto">
            <a:xfrm>
              <a:off x="1862" y="2352"/>
              <a:ext cx="15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a:t>
              </a:r>
            </a:p>
          </p:txBody>
        </p:sp>
      </p:grpSp>
      <p:sp>
        <p:nvSpPr>
          <p:cNvPr id="133153" name="Oval 33"/>
          <p:cNvSpPr>
            <a:spLocks noChangeArrowheads="1"/>
          </p:cNvSpPr>
          <p:nvPr/>
        </p:nvSpPr>
        <p:spPr bwMode="auto">
          <a:xfrm>
            <a:off x="6827838" y="4916488"/>
            <a:ext cx="304800" cy="228600"/>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 V</a:t>
            </a:r>
            <a:r>
              <a:rPr lang="en-US" sz="1000" b="1" baseline="-25000">
                <a:latin typeface="Comic Sans MS" charset="0"/>
              </a:rPr>
              <a:t>2</a:t>
            </a:r>
            <a:r>
              <a:rPr lang="en-US" sz="1000" b="1">
                <a:latin typeface="Comic Sans MS" charset="0"/>
              </a:rPr>
              <a:t> }</a:t>
            </a:r>
          </a:p>
        </p:txBody>
      </p:sp>
      <p:sp>
        <p:nvSpPr>
          <p:cNvPr id="133154" name="Line 34"/>
          <p:cNvSpPr>
            <a:spLocks noChangeShapeType="1"/>
          </p:cNvSpPr>
          <p:nvPr/>
        </p:nvSpPr>
        <p:spPr bwMode="auto">
          <a:xfrm>
            <a:off x="7285038" y="5029200"/>
            <a:ext cx="330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55" name="Rectangle 35"/>
          <p:cNvSpPr>
            <a:spLocks noChangeArrowheads="1"/>
          </p:cNvSpPr>
          <p:nvPr/>
        </p:nvSpPr>
        <p:spPr bwMode="auto">
          <a:xfrm>
            <a:off x="7235825" y="4840288"/>
            <a:ext cx="43021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56" name="Line 36"/>
          <p:cNvSpPr>
            <a:spLocks noChangeShapeType="1"/>
          </p:cNvSpPr>
          <p:nvPr/>
        </p:nvSpPr>
        <p:spPr bwMode="auto">
          <a:xfrm>
            <a:off x="5430838" y="5049838"/>
            <a:ext cx="330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57" name="Rectangle 37"/>
          <p:cNvSpPr>
            <a:spLocks noChangeArrowheads="1"/>
          </p:cNvSpPr>
          <p:nvPr/>
        </p:nvSpPr>
        <p:spPr bwMode="auto">
          <a:xfrm>
            <a:off x="5075238" y="4897438"/>
            <a:ext cx="3921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this</a:t>
            </a:r>
          </a:p>
        </p:txBody>
      </p:sp>
      <p:grpSp>
        <p:nvGrpSpPr>
          <p:cNvPr id="133158" name="Group 38"/>
          <p:cNvGrpSpPr>
            <a:grpSpLocks/>
          </p:cNvGrpSpPr>
          <p:nvPr/>
        </p:nvGrpSpPr>
        <p:grpSpPr bwMode="auto">
          <a:xfrm>
            <a:off x="7589838" y="4840288"/>
            <a:ext cx="944562" cy="304800"/>
            <a:chOff x="2112" y="2160"/>
            <a:chExt cx="595" cy="192"/>
          </a:xfrm>
        </p:grpSpPr>
        <p:sp>
          <p:nvSpPr>
            <p:cNvPr id="133159" name="AutoShape 39"/>
            <p:cNvSpPr>
              <a:spLocks noChangeArrowheads="1"/>
            </p:cNvSpPr>
            <p:nvPr/>
          </p:nvSpPr>
          <p:spPr bwMode="auto">
            <a:xfrm>
              <a:off x="2496" y="2160"/>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60" name="Oval 40"/>
            <p:cNvSpPr>
              <a:spLocks noChangeArrowheads="1"/>
            </p:cNvSpPr>
            <p:nvPr/>
          </p:nvSpPr>
          <p:spPr bwMode="auto">
            <a:xfrm>
              <a:off x="2112" y="22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3</a:t>
              </a:r>
            </a:p>
          </p:txBody>
        </p:sp>
        <p:sp>
          <p:nvSpPr>
            <p:cNvPr id="133161" name="Line 41"/>
            <p:cNvSpPr>
              <a:spLocks noChangeShapeType="1"/>
            </p:cNvSpPr>
            <p:nvPr/>
          </p:nvSpPr>
          <p:spPr bwMode="auto">
            <a:xfrm>
              <a:off x="2304" y="227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62" name="Rectangle 42"/>
            <p:cNvSpPr>
              <a:spLocks noChangeArrowheads="1"/>
            </p:cNvSpPr>
            <p:nvPr/>
          </p:nvSpPr>
          <p:spPr bwMode="auto">
            <a:xfrm>
              <a:off x="2273" y="2160"/>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grpSp>
      <p:grpSp>
        <p:nvGrpSpPr>
          <p:cNvPr id="133163" name="Group 43"/>
          <p:cNvGrpSpPr>
            <a:grpSpLocks/>
          </p:cNvGrpSpPr>
          <p:nvPr/>
        </p:nvGrpSpPr>
        <p:grpSpPr bwMode="auto">
          <a:xfrm>
            <a:off x="304800" y="2438400"/>
            <a:ext cx="2849563" cy="533400"/>
            <a:chOff x="365" y="1536"/>
            <a:chExt cx="1795" cy="336"/>
          </a:xfrm>
        </p:grpSpPr>
        <p:sp>
          <p:nvSpPr>
            <p:cNvPr id="133164" name="Oval 44"/>
            <p:cNvSpPr>
              <a:spLocks noChangeArrowheads="1"/>
            </p:cNvSpPr>
            <p:nvPr/>
          </p:nvSpPr>
          <p:spPr bwMode="auto">
            <a:xfrm>
              <a:off x="797"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0</a:t>
              </a:r>
            </a:p>
          </p:txBody>
        </p:sp>
        <p:sp>
          <p:nvSpPr>
            <p:cNvPr id="133165" name="Line 45"/>
            <p:cNvSpPr>
              <a:spLocks noChangeShapeType="1"/>
            </p:cNvSpPr>
            <p:nvPr/>
          </p:nvSpPr>
          <p:spPr bwMode="auto">
            <a:xfrm>
              <a:off x="990" y="165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66" name="Rectangle 46"/>
            <p:cNvSpPr>
              <a:spLocks noChangeArrowheads="1"/>
            </p:cNvSpPr>
            <p:nvPr/>
          </p:nvSpPr>
          <p:spPr bwMode="auto">
            <a:xfrm>
              <a:off x="941"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67" name="Oval 47"/>
            <p:cNvSpPr>
              <a:spLocks noChangeArrowheads="1"/>
            </p:cNvSpPr>
            <p:nvPr/>
          </p:nvSpPr>
          <p:spPr bwMode="auto">
            <a:xfrm>
              <a:off x="1181"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1</a:t>
              </a:r>
            </a:p>
          </p:txBody>
        </p:sp>
        <p:sp>
          <p:nvSpPr>
            <p:cNvPr id="133168" name="Line 48"/>
            <p:cNvSpPr>
              <a:spLocks noChangeShapeType="1"/>
            </p:cNvSpPr>
            <p:nvPr/>
          </p:nvSpPr>
          <p:spPr bwMode="auto">
            <a:xfrm>
              <a:off x="1373" y="165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69" name="Rectangle 49"/>
            <p:cNvSpPr>
              <a:spLocks noChangeArrowheads="1"/>
            </p:cNvSpPr>
            <p:nvPr/>
          </p:nvSpPr>
          <p:spPr bwMode="auto">
            <a:xfrm>
              <a:off x="1325"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grpSp>
          <p:nvGrpSpPr>
            <p:cNvPr id="133170" name="Group 50"/>
            <p:cNvGrpSpPr>
              <a:grpSpLocks/>
            </p:cNvGrpSpPr>
            <p:nvPr/>
          </p:nvGrpSpPr>
          <p:grpSpPr bwMode="auto">
            <a:xfrm>
              <a:off x="1296" y="1728"/>
              <a:ext cx="298" cy="144"/>
              <a:chOff x="1862" y="2352"/>
              <a:chExt cx="298" cy="144"/>
            </a:xfrm>
          </p:grpSpPr>
          <p:sp>
            <p:nvSpPr>
              <p:cNvPr id="133171" name="Line 51"/>
              <p:cNvSpPr>
                <a:spLocks noChangeShapeType="1"/>
              </p:cNvSpPr>
              <p:nvPr/>
            </p:nvSpPr>
            <p:spPr bwMode="auto">
              <a:xfrm rot="20032053">
                <a:off x="1952" y="237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72" name="Rectangle 52"/>
              <p:cNvSpPr>
                <a:spLocks noChangeArrowheads="1"/>
              </p:cNvSpPr>
              <p:nvPr/>
            </p:nvSpPr>
            <p:spPr bwMode="auto">
              <a:xfrm>
                <a:off x="1862" y="2352"/>
                <a:ext cx="15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a:t>
                </a:r>
              </a:p>
            </p:txBody>
          </p:sp>
        </p:grpSp>
        <p:sp>
          <p:nvSpPr>
            <p:cNvPr id="133173" name="Oval 53"/>
            <p:cNvSpPr>
              <a:spLocks noChangeArrowheads="1"/>
            </p:cNvSpPr>
            <p:nvPr/>
          </p:nvSpPr>
          <p:spPr bwMode="auto">
            <a:xfrm>
              <a:off x="1565"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2</a:t>
              </a:r>
            </a:p>
          </p:txBody>
        </p:sp>
        <p:sp>
          <p:nvSpPr>
            <p:cNvPr id="133174" name="Line 54"/>
            <p:cNvSpPr>
              <a:spLocks noChangeShapeType="1"/>
            </p:cNvSpPr>
            <p:nvPr/>
          </p:nvSpPr>
          <p:spPr bwMode="auto">
            <a:xfrm>
              <a:off x="1757" y="1655"/>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75" name="Rectangle 55"/>
            <p:cNvSpPr>
              <a:spLocks noChangeArrowheads="1"/>
            </p:cNvSpPr>
            <p:nvPr/>
          </p:nvSpPr>
          <p:spPr bwMode="auto">
            <a:xfrm>
              <a:off x="1726"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76" name="Line 56"/>
            <p:cNvSpPr>
              <a:spLocks noChangeShapeType="1"/>
            </p:cNvSpPr>
            <p:nvPr/>
          </p:nvSpPr>
          <p:spPr bwMode="auto">
            <a:xfrm>
              <a:off x="589" y="166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77" name="Rectangle 57"/>
            <p:cNvSpPr>
              <a:spLocks noChangeArrowheads="1"/>
            </p:cNvSpPr>
            <p:nvPr/>
          </p:nvSpPr>
          <p:spPr bwMode="auto">
            <a:xfrm>
              <a:off x="365" y="1572"/>
              <a:ext cx="24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this</a:t>
              </a:r>
            </a:p>
          </p:txBody>
        </p:sp>
        <p:sp>
          <p:nvSpPr>
            <p:cNvPr id="133178" name="AutoShape 58"/>
            <p:cNvSpPr>
              <a:spLocks noChangeArrowheads="1"/>
            </p:cNvSpPr>
            <p:nvPr/>
          </p:nvSpPr>
          <p:spPr bwMode="auto">
            <a:xfrm>
              <a:off x="1949" y="1536"/>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33179" name="Group 59"/>
          <p:cNvGrpSpPr>
            <a:grpSpLocks/>
          </p:cNvGrpSpPr>
          <p:nvPr/>
        </p:nvGrpSpPr>
        <p:grpSpPr bwMode="auto">
          <a:xfrm>
            <a:off x="5303838" y="2438400"/>
            <a:ext cx="2849562" cy="533400"/>
            <a:chOff x="365" y="1536"/>
            <a:chExt cx="1795" cy="336"/>
          </a:xfrm>
        </p:grpSpPr>
        <p:sp>
          <p:nvSpPr>
            <p:cNvPr id="133180" name="Oval 60"/>
            <p:cNvSpPr>
              <a:spLocks noChangeArrowheads="1"/>
            </p:cNvSpPr>
            <p:nvPr/>
          </p:nvSpPr>
          <p:spPr bwMode="auto">
            <a:xfrm>
              <a:off x="797"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0</a:t>
              </a:r>
            </a:p>
          </p:txBody>
        </p:sp>
        <p:sp>
          <p:nvSpPr>
            <p:cNvPr id="133181" name="Line 61"/>
            <p:cNvSpPr>
              <a:spLocks noChangeShapeType="1"/>
            </p:cNvSpPr>
            <p:nvPr/>
          </p:nvSpPr>
          <p:spPr bwMode="auto">
            <a:xfrm>
              <a:off x="990" y="165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82" name="Rectangle 62"/>
            <p:cNvSpPr>
              <a:spLocks noChangeArrowheads="1"/>
            </p:cNvSpPr>
            <p:nvPr/>
          </p:nvSpPr>
          <p:spPr bwMode="auto">
            <a:xfrm>
              <a:off x="941"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83" name="Oval 63"/>
            <p:cNvSpPr>
              <a:spLocks noChangeArrowheads="1"/>
            </p:cNvSpPr>
            <p:nvPr/>
          </p:nvSpPr>
          <p:spPr bwMode="auto">
            <a:xfrm>
              <a:off x="1181"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1</a:t>
              </a:r>
            </a:p>
          </p:txBody>
        </p:sp>
        <p:sp>
          <p:nvSpPr>
            <p:cNvPr id="133184" name="Line 64"/>
            <p:cNvSpPr>
              <a:spLocks noChangeShapeType="1"/>
            </p:cNvSpPr>
            <p:nvPr/>
          </p:nvSpPr>
          <p:spPr bwMode="auto">
            <a:xfrm>
              <a:off x="1373" y="165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85" name="Rectangle 65"/>
            <p:cNvSpPr>
              <a:spLocks noChangeArrowheads="1"/>
            </p:cNvSpPr>
            <p:nvPr/>
          </p:nvSpPr>
          <p:spPr bwMode="auto">
            <a:xfrm>
              <a:off x="1325"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grpSp>
          <p:nvGrpSpPr>
            <p:cNvPr id="133186" name="Group 66"/>
            <p:cNvGrpSpPr>
              <a:grpSpLocks/>
            </p:cNvGrpSpPr>
            <p:nvPr/>
          </p:nvGrpSpPr>
          <p:grpSpPr bwMode="auto">
            <a:xfrm>
              <a:off x="1296" y="1728"/>
              <a:ext cx="298" cy="144"/>
              <a:chOff x="1862" y="2352"/>
              <a:chExt cx="298" cy="144"/>
            </a:xfrm>
          </p:grpSpPr>
          <p:sp>
            <p:nvSpPr>
              <p:cNvPr id="133187" name="Line 67"/>
              <p:cNvSpPr>
                <a:spLocks noChangeShapeType="1"/>
              </p:cNvSpPr>
              <p:nvPr/>
            </p:nvSpPr>
            <p:spPr bwMode="auto">
              <a:xfrm rot="20032053">
                <a:off x="1952" y="237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88" name="Rectangle 68"/>
              <p:cNvSpPr>
                <a:spLocks noChangeArrowheads="1"/>
              </p:cNvSpPr>
              <p:nvPr/>
            </p:nvSpPr>
            <p:spPr bwMode="auto">
              <a:xfrm>
                <a:off x="1862" y="2352"/>
                <a:ext cx="15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a:t>
                </a:r>
              </a:p>
            </p:txBody>
          </p:sp>
        </p:grpSp>
        <p:sp>
          <p:nvSpPr>
            <p:cNvPr id="133189" name="Oval 69"/>
            <p:cNvSpPr>
              <a:spLocks noChangeArrowheads="1"/>
            </p:cNvSpPr>
            <p:nvPr/>
          </p:nvSpPr>
          <p:spPr bwMode="auto">
            <a:xfrm>
              <a:off x="1565" y="158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000" b="1">
                  <a:latin typeface="Comic Sans MS" charset="0"/>
                </a:rPr>
                <a:t>V</a:t>
              </a:r>
              <a:r>
                <a:rPr lang="en-US" sz="1000" b="1" baseline="-25000">
                  <a:latin typeface="Comic Sans MS" charset="0"/>
                </a:rPr>
                <a:t>2</a:t>
              </a:r>
            </a:p>
          </p:txBody>
        </p:sp>
        <p:sp>
          <p:nvSpPr>
            <p:cNvPr id="133190" name="Line 70"/>
            <p:cNvSpPr>
              <a:spLocks noChangeShapeType="1"/>
            </p:cNvSpPr>
            <p:nvPr/>
          </p:nvSpPr>
          <p:spPr bwMode="auto">
            <a:xfrm>
              <a:off x="1757" y="1655"/>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91" name="Rectangle 71"/>
            <p:cNvSpPr>
              <a:spLocks noChangeArrowheads="1"/>
            </p:cNvSpPr>
            <p:nvPr/>
          </p:nvSpPr>
          <p:spPr bwMode="auto">
            <a:xfrm>
              <a:off x="1726" y="1536"/>
              <a:ext cx="27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next</a:t>
              </a:r>
            </a:p>
          </p:txBody>
        </p:sp>
        <p:sp>
          <p:nvSpPr>
            <p:cNvPr id="133192" name="Line 72"/>
            <p:cNvSpPr>
              <a:spLocks noChangeShapeType="1"/>
            </p:cNvSpPr>
            <p:nvPr/>
          </p:nvSpPr>
          <p:spPr bwMode="auto">
            <a:xfrm>
              <a:off x="589" y="166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93" name="Rectangle 73"/>
            <p:cNvSpPr>
              <a:spLocks noChangeArrowheads="1"/>
            </p:cNvSpPr>
            <p:nvPr/>
          </p:nvSpPr>
          <p:spPr bwMode="auto">
            <a:xfrm>
              <a:off x="365" y="1572"/>
              <a:ext cx="24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b="1">
                  <a:latin typeface="Comic Sans MS" charset="0"/>
                </a:rPr>
                <a:t>this</a:t>
              </a:r>
            </a:p>
          </p:txBody>
        </p:sp>
        <p:sp>
          <p:nvSpPr>
            <p:cNvPr id="133194" name="AutoShape 74"/>
            <p:cNvSpPr>
              <a:spLocks noChangeArrowheads="1"/>
            </p:cNvSpPr>
            <p:nvPr/>
          </p:nvSpPr>
          <p:spPr bwMode="auto">
            <a:xfrm>
              <a:off x="1949" y="1536"/>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3195" name="Rectangle 75"/>
          <p:cNvSpPr>
            <a:spLocks noChangeArrowheads="1"/>
          </p:cNvSpPr>
          <p:nvPr/>
        </p:nvSpPr>
        <p:spPr bwMode="auto">
          <a:xfrm rot="-5400000">
            <a:off x="6511131" y="3920332"/>
            <a:ext cx="509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600" b="1">
                <a:solidFill>
                  <a:schemeClr val="accent2"/>
                </a:solidFill>
                <a:latin typeface="Times" charset="0"/>
                <a:sym typeface="Symbol" charset="0"/>
              </a:rPr>
              <a:t></a:t>
            </a:r>
          </a:p>
        </p:txBody>
      </p:sp>
      <p:sp>
        <p:nvSpPr>
          <p:cNvPr id="133196" name="Rectangle 76"/>
          <p:cNvSpPr>
            <a:spLocks noChangeArrowheads="1"/>
          </p:cNvSpPr>
          <p:nvPr/>
        </p:nvSpPr>
        <p:spPr bwMode="auto">
          <a:xfrm>
            <a:off x="1101725" y="1752600"/>
            <a:ext cx="258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chemeClr val="tx2"/>
                </a:solidFill>
                <a:latin typeface="Times" charset="0"/>
              </a:rPr>
              <a:t>Symbolic states</a:t>
            </a:r>
          </a:p>
        </p:txBody>
      </p:sp>
      <p:sp>
        <p:nvSpPr>
          <p:cNvPr id="133197" name="Rectangle 77"/>
          <p:cNvSpPr>
            <a:spLocks noChangeArrowheads="1"/>
          </p:cNvSpPr>
          <p:nvPr/>
        </p:nvSpPr>
        <p:spPr bwMode="auto">
          <a:xfrm>
            <a:off x="5393271" y="1755775"/>
            <a:ext cx="2946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tx2"/>
                </a:solidFill>
                <a:latin typeface="Times" charset="0"/>
              </a:rPr>
              <a:t>Abstracted </a:t>
            </a:r>
            <a:r>
              <a:rPr lang="en-US" sz="2000" dirty="0" smtClean="0">
                <a:solidFill>
                  <a:schemeClr val="tx2"/>
                </a:solidFill>
                <a:latin typeface="Times" charset="0"/>
              </a:rPr>
              <a:t>symbolic states</a:t>
            </a:r>
            <a:endParaRPr lang="en-US" sz="2000" dirty="0">
              <a:solidFill>
                <a:schemeClr val="tx2"/>
              </a:solidFill>
              <a:latin typeface="Times" charset="0"/>
            </a:endParaRPr>
          </a:p>
        </p:txBody>
      </p:sp>
      <p:sp>
        <p:nvSpPr>
          <p:cNvPr id="133198" name="Rectangle 78"/>
          <p:cNvSpPr>
            <a:spLocks noChangeArrowheads="1"/>
          </p:cNvSpPr>
          <p:nvPr/>
        </p:nvSpPr>
        <p:spPr bwMode="auto">
          <a:xfrm>
            <a:off x="6459538" y="228282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2:</a:t>
            </a:r>
          </a:p>
        </p:txBody>
      </p:sp>
      <p:sp>
        <p:nvSpPr>
          <p:cNvPr id="133199" name="Rectangle 79"/>
          <p:cNvSpPr>
            <a:spLocks noChangeArrowheads="1"/>
          </p:cNvSpPr>
          <p:nvPr/>
        </p:nvSpPr>
        <p:spPr bwMode="auto">
          <a:xfrm>
            <a:off x="7069138" y="228282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3:</a:t>
            </a:r>
          </a:p>
        </p:txBody>
      </p:sp>
      <p:sp>
        <p:nvSpPr>
          <p:cNvPr id="133200" name="Rectangle 80"/>
          <p:cNvSpPr>
            <a:spLocks noChangeArrowheads="1"/>
          </p:cNvSpPr>
          <p:nvPr/>
        </p:nvSpPr>
        <p:spPr bwMode="auto">
          <a:xfrm>
            <a:off x="5849938" y="228282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1:</a:t>
            </a:r>
          </a:p>
        </p:txBody>
      </p:sp>
      <p:sp>
        <p:nvSpPr>
          <p:cNvPr id="133201" name="Rectangle 81"/>
          <p:cNvSpPr>
            <a:spLocks noChangeArrowheads="1"/>
          </p:cNvSpPr>
          <p:nvPr/>
        </p:nvSpPr>
        <p:spPr bwMode="auto">
          <a:xfrm>
            <a:off x="5562600" y="4684713"/>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1:</a:t>
            </a:r>
          </a:p>
        </p:txBody>
      </p:sp>
      <p:sp>
        <p:nvSpPr>
          <p:cNvPr id="133202" name="Rectangle 82"/>
          <p:cNvSpPr>
            <a:spLocks noChangeArrowheads="1"/>
          </p:cNvSpPr>
          <p:nvPr/>
        </p:nvSpPr>
        <p:spPr bwMode="auto">
          <a:xfrm>
            <a:off x="6248400" y="4684713"/>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2:</a:t>
            </a:r>
          </a:p>
        </p:txBody>
      </p:sp>
      <p:sp>
        <p:nvSpPr>
          <p:cNvPr id="133203" name="Rectangle 83"/>
          <p:cNvSpPr>
            <a:spLocks noChangeArrowheads="1"/>
          </p:cNvSpPr>
          <p:nvPr/>
        </p:nvSpPr>
        <p:spPr bwMode="auto">
          <a:xfrm>
            <a:off x="7467600" y="4684713"/>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solidFill>
                  <a:schemeClr val="accent2"/>
                </a:solidFill>
                <a:latin typeface="Times" charset="0"/>
              </a:rPr>
              <a:t>3:</a:t>
            </a:r>
          </a:p>
        </p:txBody>
      </p:sp>
      <p:sp>
        <p:nvSpPr>
          <p:cNvPr id="133204" name="Rectangle 84"/>
          <p:cNvSpPr>
            <a:spLocks noChangeArrowheads="1"/>
          </p:cNvSpPr>
          <p:nvPr/>
        </p:nvSpPr>
        <p:spPr bwMode="auto">
          <a:xfrm>
            <a:off x="792163" y="3200400"/>
            <a:ext cx="143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Times" charset="0"/>
              </a:rPr>
              <a:t>PC:  V</a:t>
            </a:r>
            <a:r>
              <a:rPr lang="en-US" sz="1200" baseline="-25000">
                <a:latin typeface="Times" charset="0"/>
              </a:rPr>
              <a:t>0</a:t>
            </a:r>
            <a:r>
              <a:rPr lang="en-US" sz="1200">
                <a:latin typeface="Times" charset="0"/>
              </a:rPr>
              <a:t> ≤ v </a:t>
            </a:r>
            <a:r>
              <a:rPr lang="en-US" sz="1200">
                <a:latin typeface="Times" charset="0"/>
                <a:sym typeface="Symbol" charset="0"/>
              </a:rPr>
              <a:t> V</a:t>
            </a:r>
            <a:r>
              <a:rPr lang="en-US" sz="1200" baseline="-25000">
                <a:latin typeface="Times" charset="0"/>
                <a:sym typeface="Symbol" charset="0"/>
              </a:rPr>
              <a:t>1 </a:t>
            </a:r>
            <a:r>
              <a:rPr lang="en-US" sz="1200">
                <a:latin typeface="Times" charset="0"/>
              </a:rPr>
              <a:t>≤</a:t>
            </a:r>
            <a:r>
              <a:rPr lang="en-US" sz="1200">
                <a:latin typeface="Times" charset="0"/>
                <a:sym typeface="Symbol" charset="0"/>
              </a:rPr>
              <a:t> v</a:t>
            </a:r>
          </a:p>
        </p:txBody>
      </p:sp>
      <p:sp>
        <p:nvSpPr>
          <p:cNvPr id="133205" name="Rectangle 85"/>
          <p:cNvSpPr>
            <a:spLocks noChangeArrowheads="1"/>
          </p:cNvSpPr>
          <p:nvPr/>
        </p:nvSpPr>
        <p:spPr bwMode="auto">
          <a:xfrm>
            <a:off x="792163" y="5632450"/>
            <a:ext cx="198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Times" charset="0"/>
              </a:rPr>
              <a:t>PC:  V</a:t>
            </a:r>
            <a:r>
              <a:rPr lang="en-US" sz="1200" baseline="-25000">
                <a:latin typeface="Times" charset="0"/>
              </a:rPr>
              <a:t>0</a:t>
            </a:r>
            <a:r>
              <a:rPr lang="en-US" sz="1200">
                <a:latin typeface="Times" charset="0"/>
              </a:rPr>
              <a:t> ≤ v </a:t>
            </a:r>
            <a:r>
              <a:rPr lang="en-US" sz="1200">
                <a:latin typeface="Times" charset="0"/>
                <a:sym typeface="Symbol" charset="0"/>
              </a:rPr>
              <a:t> V</a:t>
            </a:r>
            <a:r>
              <a:rPr lang="en-US" sz="1200" baseline="-25000">
                <a:latin typeface="Times" charset="0"/>
                <a:sym typeface="Symbol" charset="0"/>
              </a:rPr>
              <a:t>1 </a:t>
            </a:r>
            <a:r>
              <a:rPr lang="en-US" sz="1200">
                <a:latin typeface="Times" charset="0"/>
              </a:rPr>
              <a:t>≤</a:t>
            </a:r>
            <a:r>
              <a:rPr lang="en-US" sz="1200">
                <a:latin typeface="Times" charset="0"/>
                <a:sym typeface="Symbol" charset="0"/>
              </a:rPr>
              <a:t> v  V</a:t>
            </a:r>
            <a:r>
              <a:rPr lang="en-US" sz="1200" baseline="-25000">
                <a:latin typeface="Times" charset="0"/>
                <a:sym typeface="Symbol" charset="0"/>
              </a:rPr>
              <a:t>2 </a:t>
            </a:r>
            <a:r>
              <a:rPr lang="en-US" sz="1200">
                <a:latin typeface="Times" charset="0"/>
              </a:rPr>
              <a:t>≤</a:t>
            </a:r>
            <a:r>
              <a:rPr lang="en-US" sz="1200">
                <a:latin typeface="Times" charset="0"/>
                <a:sym typeface="Symbol" charset="0"/>
              </a:rPr>
              <a:t> v</a:t>
            </a:r>
          </a:p>
        </p:txBody>
      </p:sp>
      <p:sp>
        <p:nvSpPr>
          <p:cNvPr id="133206" name="Rectangle 86"/>
          <p:cNvSpPr>
            <a:spLocks noChangeArrowheads="1"/>
          </p:cNvSpPr>
          <p:nvPr/>
        </p:nvSpPr>
        <p:spPr bwMode="auto">
          <a:xfrm>
            <a:off x="6019800" y="2971800"/>
            <a:ext cx="1946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50000"/>
              </a:lnSpc>
            </a:pPr>
            <a:r>
              <a:rPr lang="en-US" sz="1200">
                <a:latin typeface="Times" charset="0"/>
              </a:rPr>
              <a:t>E</a:t>
            </a:r>
            <a:r>
              <a:rPr lang="en-US" sz="1200" baseline="-25000">
                <a:latin typeface="Times" charset="0"/>
              </a:rPr>
              <a:t>1 </a:t>
            </a:r>
            <a:r>
              <a:rPr lang="en-US" sz="1200">
                <a:latin typeface="Times" charset="0"/>
              </a:rPr>
              <a:t>= V</a:t>
            </a:r>
            <a:r>
              <a:rPr lang="en-US" sz="1200" baseline="-25000">
                <a:latin typeface="Times" charset="0"/>
              </a:rPr>
              <a:t>0</a:t>
            </a:r>
            <a:r>
              <a:rPr lang="en-US" sz="1200">
                <a:latin typeface="Times" charset="0"/>
              </a:rPr>
              <a:t> </a:t>
            </a:r>
            <a:r>
              <a:rPr lang="en-US" sz="1200">
                <a:latin typeface="Times" charset="0"/>
                <a:sym typeface="Symbol" charset="0"/>
              </a:rPr>
              <a:t> E</a:t>
            </a:r>
            <a:r>
              <a:rPr lang="en-US" sz="1200" baseline="-25000">
                <a:latin typeface="Times" charset="0"/>
                <a:sym typeface="Symbol" charset="0"/>
              </a:rPr>
              <a:t>2 </a:t>
            </a:r>
            <a:r>
              <a:rPr lang="en-US" sz="1200">
                <a:latin typeface="Times" charset="0"/>
                <a:sym typeface="Symbol" charset="0"/>
              </a:rPr>
              <a:t>= V</a:t>
            </a:r>
            <a:r>
              <a:rPr lang="en-US" sz="1200" baseline="-25000">
                <a:latin typeface="Times" charset="0"/>
                <a:sym typeface="Symbol" charset="0"/>
              </a:rPr>
              <a:t>1 </a:t>
            </a:r>
            <a:r>
              <a:rPr lang="en-US" sz="1200">
                <a:latin typeface="Times" charset="0"/>
                <a:sym typeface="Symbol" charset="0"/>
              </a:rPr>
              <a:t>  E</a:t>
            </a:r>
            <a:r>
              <a:rPr lang="en-US" sz="1200" baseline="-25000">
                <a:latin typeface="Times" charset="0"/>
                <a:sym typeface="Symbol" charset="0"/>
              </a:rPr>
              <a:t>3 </a:t>
            </a:r>
            <a:r>
              <a:rPr lang="en-US" sz="1200">
                <a:latin typeface="Times" charset="0"/>
                <a:sym typeface="Symbol" charset="0"/>
              </a:rPr>
              <a:t>= V</a:t>
            </a:r>
            <a:r>
              <a:rPr lang="en-US" sz="1200" baseline="-25000">
                <a:latin typeface="Times" charset="0"/>
                <a:sym typeface="Symbol" charset="0"/>
              </a:rPr>
              <a:t>2</a:t>
            </a:r>
            <a:r>
              <a:rPr lang="en-US" sz="1200">
                <a:latin typeface="Times" charset="0"/>
                <a:sym typeface="Symbol" charset="0"/>
              </a:rPr>
              <a:t> </a:t>
            </a:r>
            <a:endParaRPr lang="en-US" sz="1200">
              <a:latin typeface="Times" charset="0"/>
            </a:endParaRPr>
          </a:p>
          <a:p>
            <a:pPr>
              <a:lnSpc>
                <a:spcPct val="150000"/>
              </a:lnSpc>
            </a:pPr>
            <a:r>
              <a:rPr lang="en-US" sz="1200">
                <a:latin typeface="Times" charset="0"/>
              </a:rPr>
              <a:t>PC:  V</a:t>
            </a:r>
            <a:r>
              <a:rPr lang="en-US" sz="1200" baseline="-25000">
                <a:latin typeface="Times" charset="0"/>
              </a:rPr>
              <a:t>0</a:t>
            </a:r>
            <a:r>
              <a:rPr lang="en-US" sz="1200">
                <a:latin typeface="Times" charset="0"/>
              </a:rPr>
              <a:t> ≤ v </a:t>
            </a:r>
            <a:r>
              <a:rPr lang="en-US" sz="1200">
                <a:latin typeface="Times" charset="0"/>
                <a:sym typeface="Symbol" charset="0"/>
              </a:rPr>
              <a:t> V</a:t>
            </a:r>
            <a:r>
              <a:rPr lang="en-US" sz="1200" baseline="-25000">
                <a:latin typeface="Times" charset="0"/>
                <a:sym typeface="Symbol" charset="0"/>
              </a:rPr>
              <a:t>1 </a:t>
            </a:r>
            <a:r>
              <a:rPr lang="en-US" sz="1200">
                <a:latin typeface="Times" charset="0"/>
              </a:rPr>
              <a:t>≤</a:t>
            </a:r>
            <a:r>
              <a:rPr lang="en-US" sz="1200">
                <a:latin typeface="Times" charset="0"/>
                <a:sym typeface="Symbol" charset="0"/>
              </a:rPr>
              <a:t> v</a:t>
            </a:r>
          </a:p>
        </p:txBody>
      </p:sp>
      <p:sp>
        <p:nvSpPr>
          <p:cNvPr id="133207" name="Rectangle 87"/>
          <p:cNvSpPr>
            <a:spLocks noChangeArrowheads="1"/>
          </p:cNvSpPr>
          <p:nvPr/>
        </p:nvSpPr>
        <p:spPr bwMode="auto">
          <a:xfrm>
            <a:off x="152400" y="2209800"/>
            <a:ext cx="3886200" cy="1447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08" name="Rectangle 88"/>
          <p:cNvSpPr>
            <a:spLocks noChangeArrowheads="1"/>
          </p:cNvSpPr>
          <p:nvPr/>
        </p:nvSpPr>
        <p:spPr bwMode="auto">
          <a:xfrm>
            <a:off x="152400" y="4648200"/>
            <a:ext cx="3886200" cy="1447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09" name="Rectangle 89"/>
          <p:cNvSpPr>
            <a:spLocks noChangeArrowheads="1"/>
          </p:cNvSpPr>
          <p:nvPr/>
        </p:nvSpPr>
        <p:spPr bwMode="auto">
          <a:xfrm>
            <a:off x="4953000" y="4648200"/>
            <a:ext cx="3886200" cy="1447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10" name="Rectangle 90"/>
          <p:cNvSpPr>
            <a:spLocks noChangeArrowheads="1"/>
          </p:cNvSpPr>
          <p:nvPr/>
        </p:nvSpPr>
        <p:spPr bwMode="auto">
          <a:xfrm>
            <a:off x="4953000" y="2209800"/>
            <a:ext cx="3886200" cy="1447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211" name="Line 91"/>
          <p:cNvSpPr>
            <a:spLocks noChangeShapeType="1"/>
          </p:cNvSpPr>
          <p:nvPr/>
        </p:nvSpPr>
        <p:spPr bwMode="auto">
          <a:xfrm>
            <a:off x="4572000" y="1447800"/>
            <a:ext cx="0" cy="541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212" name="Rectangle 92"/>
          <p:cNvSpPr>
            <a:spLocks noChangeArrowheads="1"/>
          </p:cNvSpPr>
          <p:nvPr/>
        </p:nvSpPr>
        <p:spPr bwMode="auto">
          <a:xfrm>
            <a:off x="1295400" y="3962400"/>
            <a:ext cx="179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Times" charset="0"/>
              </a:rPr>
              <a:t>Unmatched!</a:t>
            </a:r>
          </a:p>
        </p:txBody>
      </p:sp>
      <p:sp>
        <p:nvSpPr>
          <p:cNvPr id="133213" name="Line 93"/>
          <p:cNvSpPr>
            <a:spLocks noChangeShapeType="1"/>
          </p:cNvSpPr>
          <p:nvPr/>
        </p:nvSpPr>
        <p:spPr bwMode="auto">
          <a:xfrm>
            <a:off x="0" y="1447800"/>
            <a:ext cx="914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02491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38144"/>
            <a:ext cx="8042276" cy="1336956"/>
          </a:xfrm>
        </p:spPr>
        <p:txBody>
          <a:bodyPr/>
          <a:lstStyle/>
          <a:p>
            <a:r>
              <a:rPr lang="en-US" sz="2400" dirty="0" smtClean="0"/>
              <a:t>Compositional DART [POPL’07]</a:t>
            </a:r>
            <a:endParaRPr lang="en-US" sz="2400" dirty="0"/>
          </a:p>
        </p:txBody>
      </p:sp>
      <p:sp>
        <p:nvSpPr>
          <p:cNvPr id="3" name="Content Placeholder 2"/>
          <p:cNvSpPr>
            <a:spLocks noGrp="1"/>
          </p:cNvSpPr>
          <p:nvPr>
            <p:ph idx="1"/>
          </p:nvPr>
        </p:nvSpPr>
        <p:spPr>
          <a:xfrm>
            <a:off x="549275" y="1600200"/>
            <a:ext cx="8042276" cy="4861193"/>
          </a:xfrm>
        </p:spPr>
        <p:txBody>
          <a:bodyPr>
            <a:noAutofit/>
          </a:bodyPr>
          <a:lstStyle/>
          <a:p>
            <a:r>
              <a:rPr lang="en-US" sz="1600" dirty="0" smtClean="0"/>
              <a:t>Idea</a:t>
            </a:r>
            <a:r>
              <a:rPr lang="en-US" sz="1600" dirty="0"/>
              <a:t>: </a:t>
            </a:r>
            <a:r>
              <a:rPr lang="en-US" sz="1600" dirty="0">
                <a:solidFill>
                  <a:schemeClr val="accent1"/>
                </a:solidFill>
              </a:rPr>
              <a:t>compositional</a:t>
            </a:r>
            <a:r>
              <a:rPr lang="en-US" sz="1600" dirty="0"/>
              <a:t> dynamic test </a:t>
            </a:r>
            <a:r>
              <a:rPr lang="en-US" sz="1600" dirty="0" smtClean="0"/>
              <a:t>generation</a:t>
            </a:r>
          </a:p>
          <a:p>
            <a:pPr lvl="1"/>
            <a:r>
              <a:rPr lang="en-US" sz="1400" dirty="0" smtClean="0"/>
              <a:t>use </a:t>
            </a:r>
            <a:r>
              <a:rPr lang="en-US" sz="1400" dirty="0" smtClean="0">
                <a:solidFill>
                  <a:srgbClr val="2C7C9F"/>
                </a:solidFill>
              </a:rPr>
              <a:t>summaries</a:t>
            </a:r>
            <a:r>
              <a:rPr lang="en-US" sz="1400" dirty="0" smtClean="0"/>
              <a:t> of individual functions like </a:t>
            </a:r>
            <a:r>
              <a:rPr lang="en-US" sz="1400" dirty="0"/>
              <a:t>in </a:t>
            </a:r>
            <a:r>
              <a:rPr lang="en-US" sz="1400" dirty="0" smtClean="0"/>
              <a:t>inter-procedural </a:t>
            </a:r>
            <a:r>
              <a:rPr lang="en-US" sz="1400" dirty="0"/>
              <a:t>static </a:t>
            </a:r>
            <a:r>
              <a:rPr lang="en-US" sz="1400" dirty="0" smtClean="0"/>
              <a:t>analysis</a:t>
            </a:r>
            <a:endParaRPr lang="en-US" sz="1400" dirty="0"/>
          </a:p>
          <a:p>
            <a:pPr lvl="1"/>
            <a:r>
              <a:rPr lang="en-US" sz="1400" dirty="0"/>
              <a:t>i</a:t>
            </a:r>
            <a:r>
              <a:rPr lang="en-US" sz="1400" dirty="0" smtClean="0"/>
              <a:t>f </a:t>
            </a:r>
            <a:r>
              <a:rPr lang="en-US" sz="1400" dirty="0" smtClean="0">
                <a:solidFill>
                  <a:srgbClr val="2C7C9F"/>
                </a:solidFill>
              </a:rPr>
              <a:t>f </a:t>
            </a:r>
            <a:r>
              <a:rPr lang="en-US" sz="1400" dirty="0" smtClean="0"/>
              <a:t>calls </a:t>
            </a:r>
            <a:r>
              <a:rPr lang="en-US" sz="1400" dirty="0">
                <a:solidFill>
                  <a:srgbClr val="2C7C9F"/>
                </a:solidFill>
              </a:rPr>
              <a:t>g</a:t>
            </a:r>
            <a:r>
              <a:rPr lang="en-US" sz="1400" dirty="0" smtClean="0"/>
              <a:t>, analyze </a:t>
            </a:r>
            <a:r>
              <a:rPr lang="en-US" sz="1400" dirty="0">
                <a:solidFill>
                  <a:srgbClr val="2C7C9F"/>
                </a:solidFill>
              </a:rPr>
              <a:t>g</a:t>
            </a:r>
            <a:r>
              <a:rPr lang="en-US" sz="1400" dirty="0"/>
              <a:t> separately</a:t>
            </a:r>
            <a:r>
              <a:rPr lang="en-US" sz="1400" dirty="0" smtClean="0"/>
              <a:t>, summarize </a:t>
            </a:r>
            <a:r>
              <a:rPr lang="en-US" sz="1400" dirty="0"/>
              <a:t>the results</a:t>
            </a:r>
            <a:r>
              <a:rPr lang="en-US" sz="1400" dirty="0" smtClean="0"/>
              <a:t>, and </a:t>
            </a:r>
            <a:r>
              <a:rPr lang="en-US" sz="1400" dirty="0"/>
              <a:t>use </a:t>
            </a:r>
            <a:r>
              <a:rPr lang="en-US" sz="1400" dirty="0">
                <a:solidFill>
                  <a:srgbClr val="2C7C9F"/>
                </a:solidFill>
              </a:rPr>
              <a:t>g</a:t>
            </a:r>
            <a:r>
              <a:rPr lang="en-US" sz="1400" dirty="0"/>
              <a:t>’s summary </a:t>
            </a:r>
            <a:r>
              <a:rPr lang="en-US" sz="1400" dirty="0" smtClean="0"/>
              <a:t>when analyzing </a:t>
            </a:r>
            <a:r>
              <a:rPr lang="en-US" sz="1400" dirty="0" smtClean="0">
                <a:solidFill>
                  <a:srgbClr val="2C7C9F"/>
                </a:solidFill>
              </a:rPr>
              <a:t>f</a:t>
            </a:r>
          </a:p>
          <a:p>
            <a:pPr lvl="1"/>
            <a:r>
              <a:rPr lang="en-US" sz="1400" dirty="0" smtClean="0"/>
              <a:t>A summary </a:t>
            </a:r>
            <a:r>
              <a:rPr lang="en-US" sz="1400" dirty="0" err="1" smtClean="0">
                <a:solidFill>
                  <a:srgbClr val="2C7C9F"/>
                </a:solidFill>
              </a:rPr>
              <a:t>φ</a:t>
            </a:r>
            <a:r>
              <a:rPr lang="en-US" sz="1400" dirty="0" smtClean="0">
                <a:solidFill>
                  <a:srgbClr val="2C7C9F"/>
                </a:solidFill>
              </a:rPr>
              <a:t>(</a:t>
            </a:r>
            <a:r>
              <a:rPr lang="en-US" sz="1400" dirty="0">
                <a:solidFill>
                  <a:srgbClr val="2C7C9F"/>
                </a:solidFill>
              </a:rPr>
              <a:t>g) </a:t>
            </a:r>
            <a:r>
              <a:rPr lang="en-US" sz="1400" dirty="0"/>
              <a:t>is a disjunction of path constraints expressed in terms of input </a:t>
            </a:r>
            <a:r>
              <a:rPr lang="en-US" sz="1400" dirty="0" smtClean="0"/>
              <a:t>pre-conditions </a:t>
            </a:r>
            <a:r>
              <a:rPr lang="en-US" sz="1400" dirty="0"/>
              <a:t>and output </a:t>
            </a:r>
            <a:r>
              <a:rPr lang="en-US" sz="1400" dirty="0" smtClean="0"/>
              <a:t>post-conditions</a:t>
            </a:r>
            <a:r>
              <a:rPr lang="en-US" sz="1400" dirty="0"/>
              <a:t>:</a:t>
            </a:r>
          </a:p>
          <a:p>
            <a:pPr marL="349250" lvl="1" indent="0">
              <a:buNone/>
            </a:pPr>
            <a:r>
              <a:rPr lang="en-US" sz="1400" dirty="0" smtClean="0"/>
              <a:t>         </a:t>
            </a:r>
            <a:r>
              <a:rPr lang="en-US" sz="1400" dirty="0" err="1" smtClean="0">
                <a:solidFill>
                  <a:srgbClr val="2C7C9F"/>
                </a:solidFill>
              </a:rPr>
              <a:t>φ</a:t>
            </a:r>
            <a:r>
              <a:rPr lang="en-US" sz="1400" dirty="0" smtClean="0">
                <a:solidFill>
                  <a:srgbClr val="2C7C9F"/>
                </a:solidFill>
              </a:rPr>
              <a:t>(</a:t>
            </a:r>
            <a:r>
              <a:rPr lang="en-US" sz="1400" dirty="0">
                <a:solidFill>
                  <a:srgbClr val="2C7C9F"/>
                </a:solidFill>
              </a:rPr>
              <a:t>g) = </a:t>
            </a:r>
            <a:r>
              <a:rPr lang="en-US" sz="1400" dirty="0" smtClean="0">
                <a:solidFill>
                  <a:srgbClr val="2C7C9F"/>
                </a:solidFill>
              </a:rPr>
              <a:t>∨</a:t>
            </a:r>
            <a:r>
              <a:rPr lang="en-US" sz="1400" dirty="0" err="1" smtClean="0">
                <a:solidFill>
                  <a:srgbClr val="2C7C9F"/>
                </a:solidFill>
              </a:rPr>
              <a:t>φ</a:t>
            </a:r>
            <a:r>
              <a:rPr lang="en-US" sz="1400" dirty="0" smtClean="0">
                <a:solidFill>
                  <a:srgbClr val="2C7C9F"/>
                </a:solidFill>
              </a:rPr>
              <a:t>(</a:t>
            </a:r>
            <a:r>
              <a:rPr lang="en-US" sz="1400" dirty="0">
                <a:solidFill>
                  <a:srgbClr val="2C7C9F"/>
                </a:solidFill>
              </a:rPr>
              <a:t>w</a:t>
            </a:r>
            <a:r>
              <a:rPr lang="en-US" sz="1400" dirty="0" smtClean="0">
                <a:solidFill>
                  <a:srgbClr val="2C7C9F"/>
                </a:solidFill>
              </a:rPr>
              <a:t>)</a:t>
            </a:r>
            <a:r>
              <a:rPr lang="en-US" sz="1400" dirty="0" smtClean="0"/>
              <a:t>, with </a:t>
            </a:r>
            <a:r>
              <a:rPr lang="en-US" sz="1400" dirty="0" err="1" smtClean="0">
                <a:solidFill>
                  <a:srgbClr val="2C7C9F"/>
                </a:solidFill>
              </a:rPr>
              <a:t>φ</a:t>
            </a:r>
            <a:r>
              <a:rPr lang="en-US" sz="1400" dirty="0" smtClean="0">
                <a:solidFill>
                  <a:srgbClr val="2C7C9F"/>
                </a:solidFill>
              </a:rPr>
              <a:t>(</a:t>
            </a:r>
            <a:r>
              <a:rPr lang="en-US" sz="1400" dirty="0">
                <a:solidFill>
                  <a:srgbClr val="2C7C9F"/>
                </a:solidFill>
              </a:rPr>
              <a:t>w) = pre(w) ∧ post(w</a:t>
            </a:r>
            <a:r>
              <a:rPr lang="en-US" sz="1400" dirty="0" smtClean="0">
                <a:solidFill>
                  <a:srgbClr val="2C7C9F"/>
                </a:solidFill>
              </a:rPr>
              <a:t>)</a:t>
            </a:r>
            <a:endParaRPr lang="en-US" sz="1400" dirty="0"/>
          </a:p>
          <a:p>
            <a:r>
              <a:rPr lang="en-US" sz="1600" dirty="0" smtClean="0">
                <a:solidFill>
                  <a:srgbClr val="2C7C9F"/>
                </a:solidFill>
              </a:rPr>
              <a:t>g</a:t>
            </a:r>
            <a:r>
              <a:rPr lang="en-US" sz="1600" dirty="0" smtClean="0"/>
              <a:t>’s outputs are treated as symbolic inputs to calling function </a:t>
            </a:r>
            <a:r>
              <a:rPr lang="en-US" sz="1600" dirty="0" smtClean="0">
                <a:solidFill>
                  <a:srgbClr val="2C7C9F"/>
                </a:solidFill>
              </a:rPr>
              <a:t>f</a:t>
            </a:r>
          </a:p>
          <a:p>
            <a:r>
              <a:rPr lang="en-US" sz="1600" dirty="0" smtClean="0"/>
              <a:t>SMART: Top</a:t>
            </a:r>
            <a:r>
              <a:rPr lang="en-US" sz="1600" dirty="0"/>
              <a:t>-</a:t>
            </a:r>
            <a:r>
              <a:rPr lang="en-US" sz="1600" dirty="0" smtClean="0"/>
              <a:t>down strategy to compute summaries on a demand</a:t>
            </a:r>
            <a:r>
              <a:rPr lang="en-US" sz="1600" dirty="0"/>
              <a:t>-driven basis from concrete calling </a:t>
            </a:r>
            <a:r>
              <a:rPr lang="en-US" sz="1600" dirty="0" smtClean="0"/>
              <a:t>contexts</a:t>
            </a:r>
          </a:p>
          <a:p>
            <a:r>
              <a:rPr lang="en-US" sz="1600" dirty="0" smtClean="0"/>
              <a:t>Same path coverage as DART but can be exponentially faster</a:t>
            </a:r>
            <a:r>
              <a:rPr lang="en-US" sz="1600" dirty="0"/>
              <a:t>!</a:t>
            </a:r>
            <a:endParaRPr lang="en-US" sz="1600" dirty="0" smtClean="0"/>
          </a:p>
          <a:p>
            <a:r>
              <a:rPr lang="en-US" sz="1600" dirty="0" smtClean="0"/>
              <a:t>Follow-up work  </a:t>
            </a:r>
          </a:p>
          <a:p>
            <a:pPr lvl="1"/>
            <a:r>
              <a:rPr lang="en-US" sz="1400" dirty="0" err="1" smtClean="0"/>
              <a:t>Anand</a:t>
            </a:r>
            <a:r>
              <a:rPr lang="en-US" sz="1400" dirty="0" smtClean="0"/>
              <a:t> et al. [TACAS’08], </a:t>
            </a:r>
            <a:r>
              <a:rPr lang="en-US" sz="1400" dirty="0" err="1" smtClean="0"/>
              <a:t>Godefroid</a:t>
            </a:r>
            <a:r>
              <a:rPr lang="en-US" sz="1400" dirty="0" smtClean="0"/>
              <a:t> et al. [POPL’10]</a:t>
            </a:r>
            <a:endParaRPr lang="en-US" sz="1400" dirty="0"/>
          </a:p>
        </p:txBody>
      </p:sp>
      <p:sp>
        <p:nvSpPr>
          <p:cNvPr id="4" name="Rectangle 3"/>
          <p:cNvSpPr/>
          <p:nvPr/>
        </p:nvSpPr>
        <p:spPr>
          <a:xfrm>
            <a:off x="7665081" y="6461394"/>
            <a:ext cx="1495609" cy="369332"/>
          </a:xfrm>
          <a:prstGeom prst="rect">
            <a:avLst/>
          </a:prstGeom>
        </p:spPr>
        <p:txBody>
          <a:bodyPr wrap="none">
            <a:spAutoFit/>
          </a:bodyPr>
          <a:lstStyle/>
          <a:p>
            <a:r>
              <a:rPr lang="en-US" dirty="0" smtClean="0"/>
              <a:t>P. </a:t>
            </a:r>
            <a:r>
              <a:rPr lang="en-US" dirty="0" err="1" smtClean="0"/>
              <a:t>Godefroid</a:t>
            </a:r>
            <a:r>
              <a:rPr lang="en-US" dirty="0" smtClean="0"/>
              <a:t> </a:t>
            </a:r>
            <a:endParaRPr lang="en-US" dirty="0"/>
          </a:p>
        </p:txBody>
      </p:sp>
    </p:spTree>
    <p:extLst>
      <p:ext uri="{BB962C8B-B14F-4D97-AF65-F5344CB8AC3E}">
        <p14:creationId xmlns:p14="http://schemas.microsoft.com/office/powerpoint/2010/main" val="5610144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38144"/>
            <a:ext cx="8042276" cy="1336956"/>
          </a:xfrm>
        </p:spPr>
        <p:txBody>
          <a:bodyPr/>
          <a:lstStyle/>
          <a:p>
            <a:r>
              <a:rPr lang="en-US" sz="3200" dirty="0" smtClean="0"/>
              <a:t>Example</a:t>
            </a:r>
            <a:endParaRPr lang="en-US" sz="3200" dirty="0"/>
          </a:p>
        </p:txBody>
      </p:sp>
      <p:sp>
        <p:nvSpPr>
          <p:cNvPr id="3" name="Content Placeholder 2"/>
          <p:cNvSpPr>
            <a:spLocks noGrp="1"/>
          </p:cNvSpPr>
          <p:nvPr>
            <p:ph idx="1"/>
          </p:nvPr>
        </p:nvSpPr>
        <p:spPr>
          <a:xfrm>
            <a:off x="4380873" y="1398831"/>
            <a:ext cx="4845686" cy="4343400"/>
          </a:xfrm>
        </p:spPr>
        <p:txBody>
          <a:bodyPr>
            <a:normAutofit fontScale="85000" lnSpcReduction="10000"/>
          </a:bodyPr>
          <a:lstStyle/>
          <a:p>
            <a:pPr marL="0" indent="0">
              <a:buNone/>
            </a:pPr>
            <a:r>
              <a:rPr lang="en-US" dirty="0" smtClean="0"/>
              <a:t>Program P = {top, </a:t>
            </a:r>
            <a:r>
              <a:rPr lang="en-US" dirty="0" err="1" smtClean="0"/>
              <a:t>is_positive</a:t>
            </a:r>
            <a:r>
              <a:rPr lang="en-US" dirty="0" smtClean="0"/>
              <a:t>} has 2</a:t>
            </a:r>
            <a:r>
              <a:rPr lang="en-US" baseline="30000" dirty="0" smtClean="0"/>
              <a:t>N</a:t>
            </a:r>
            <a:r>
              <a:rPr lang="en-US" dirty="0" smtClean="0"/>
              <a:t> feasible paths</a:t>
            </a:r>
          </a:p>
          <a:p>
            <a:pPr marL="0" indent="0">
              <a:buNone/>
            </a:pPr>
            <a:r>
              <a:rPr lang="en-US" dirty="0" smtClean="0"/>
              <a:t>DART will perform 2</a:t>
            </a:r>
            <a:r>
              <a:rPr lang="en-US" baseline="30000" dirty="0" smtClean="0"/>
              <a:t>N</a:t>
            </a:r>
            <a:r>
              <a:rPr lang="en-US" dirty="0" smtClean="0"/>
              <a:t> runs</a:t>
            </a:r>
          </a:p>
          <a:p>
            <a:pPr marL="0" indent="0">
              <a:buNone/>
            </a:pPr>
            <a:r>
              <a:rPr lang="en-US" dirty="0" smtClean="0"/>
              <a:t>SMART will perform only 4 runs</a:t>
            </a:r>
          </a:p>
          <a:p>
            <a:r>
              <a:rPr lang="en-US" dirty="0" smtClean="0"/>
              <a:t>2 to compute summary </a:t>
            </a:r>
            <a:r>
              <a:rPr lang="en-US" dirty="0"/>
              <a:t> </a:t>
            </a:r>
          </a:p>
          <a:p>
            <a:pPr marL="349250" lvl="1" indent="0">
              <a:buNone/>
            </a:pPr>
            <a:r>
              <a:rPr lang="en-US" sz="1800" dirty="0" err="1" smtClean="0">
                <a:solidFill>
                  <a:srgbClr val="2C7C9F"/>
                </a:solidFill>
              </a:rPr>
              <a:t>φ</a:t>
            </a:r>
            <a:r>
              <a:rPr lang="en-US" sz="1800" dirty="0" smtClean="0">
                <a:solidFill>
                  <a:srgbClr val="2C7C9F"/>
                </a:solidFill>
              </a:rPr>
              <a:t>(</a:t>
            </a:r>
            <a:r>
              <a:rPr lang="en-US" sz="1800" dirty="0" err="1" smtClean="0">
                <a:solidFill>
                  <a:srgbClr val="2C7C9F"/>
                </a:solidFill>
              </a:rPr>
              <a:t>is_positive</a:t>
            </a:r>
            <a:r>
              <a:rPr lang="en-US" sz="1800" dirty="0" smtClean="0">
                <a:solidFill>
                  <a:srgbClr val="2C7C9F"/>
                </a:solidFill>
              </a:rPr>
              <a:t>) = (x&gt;0∧ ret=1)  ∨ (x≤0</a:t>
            </a:r>
            <a:r>
              <a:rPr lang="en-US" sz="1800" dirty="0">
                <a:solidFill>
                  <a:srgbClr val="2C7C9F"/>
                </a:solidFill>
              </a:rPr>
              <a:t>∧ ret</a:t>
            </a:r>
            <a:r>
              <a:rPr lang="en-US" sz="1800" dirty="0" smtClean="0">
                <a:solidFill>
                  <a:srgbClr val="2C7C9F"/>
                </a:solidFill>
              </a:rPr>
              <a:t>=0) </a:t>
            </a:r>
          </a:p>
          <a:p>
            <a:r>
              <a:rPr lang="en-US" dirty="0" smtClean="0"/>
              <a:t>2 </a:t>
            </a:r>
            <a:r>
              <a:rPr lang="en-US" dirty="0"/>
              <a:t>to </a:t>
            </a:r>
            <a:r>
              <a:rPr lang="en-US" dirty="0" smtClean="0"/>
              <a:t>execute both branches of (*) by solving:</a:t>
            </a:r>
          </a:p>
          <a:p>
            <a:pPr marL="349250" lvl="1" indent="0">
              <a:buNone/>
            </a:pPr>
            <a:r>
              <a:rPr lang="en-US" sz="1600" dirty="0" smtClean="0">
                <a:solidFill>
                  <a:srgbClr val="2C7C9F"/>
                </a:solidFill>
              </a:rPr>
              <a:t>[(s[0]&gt;0 </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=1)∨(s[0]≤0∧ret</a:t>
            </a:r>
            <a:r>
              <a:rPr lang="en-US" sz="1600" baseline="-25000" dirty="0" smtClean="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=0)]∧</a:t>
            </a:r>
          </a:p>
          <a:p>
            <a:pPr marL="349250" lvl="1" indent="0">
              <a:buNone/>
            </a:pPr>
            <a:r>
              <a:rPr lang="en-US" sz="1600" dirty="0" smtClean="0">
                <a:solidFill>
                  <a:srgbClr val="2C7C9F"/>
                </a:solidFill>
              </a:rPr>
              <a:t>[</a:t>
            </a:r>
            <a:r>
              <a:rPr lang="en-US" sz="1600" dirty="0">
                <a:solidFill>
                  <a:srgbClr val="2C7C9F"/>
                </a:solidFill>
              </a:rPr>
              <a:t>(s</a:t>
            </a:r>
            <a:r>
              <a:rPr lang="en-US" sz="1600" dirty="0" smtClean="0">
                <a:solidFill>
                  <a:srgbClr val="2C7C9F"/>
                </a:solidFill>
              </a:rPr>
              <a:t>[1]</a:t>
            </a:r>
            <a:r>
              <a:rPr lang="en-US" sz="1600" dirty="0">
                <a:solidFill>
                  <a:srgbClr val="2C7C9F"/>
                </a:solidFill>
              </a:rPr>
              <a:t>&gt;0 </a:t>
            </a:r>
            <a:r>
              <a:rPr lang="en-US" sz="1600" dirty="0">
                <a:solidFill>
                  <a:srgbClr val="2C7C9F"/>
                </a:solidFill>
                <a:latin typeface="ＭＳ ゴシック"/>
                <a:ea typeface="ＭＳ ゴシック"/>
                <a:cs typeface="ＭＳ ゴシック"/>
              </a:rPr>
              <a:t>∧</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1</a:t>
            </a:r>
            <a:r>
              <a:rPr lang="en-US" sz="1600" dirty="0" smtClean="0">
                <a:solidFill>
                  <a:srgbClr val="2C7C9F"/>
                </a:solidFill>
                <a:latin typeface="ＭＳ ゴシック"/>
                <a:ea typeface="ＭＳ ゴシック"/>
                <a:cs typeface="ＭＳ ゴシック"/>
              </a:rPr>
              <a:t>=</a:t>
            </a:r>
            <a:r>
              <a:rPr lang="en-US" sz="1600" dirty="0">
                <a:solidFill>
                  <a:srgbClr val="2C7C9F"/>
                </a:solidFill>
                <a:latin typeface="ＭＳ ゴシック"/>
                <a:ea typeface="ＭＳ ゴシック"/>
                <a:cs typeface="ＭＳ ゴシック"/>
              </a:rPr>
              <a:t>1)∨(s</a:t>
            </a:r>
            <a:r>
              <a:rPr lang="en-US" sz="1600" dirty="0" smtClean="0">
                <a:solidFill>
                  <a:srgbClr val="2C7C9F"/>
                </a:solidFill>
                <a:latin typeface="ＭＳ ゴシック"/>
                <a:ea typeface="ＭＳ ゴシック"/>
                <a:cs typeface="ＭＳ ゴシック"/>
              </a:rPr>
              <a:t>[1]</a:t>
            </a:r>
            <a:r>
              <a:rPr lang="en-US" sz="1600" dirty="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1</a:t>
            </a:r>
            <a:r>
              <a:rPr lang="en-US" sz="1600" dirty="0" smtClean="0">
                <a:solidFill>
                  <a:srgbClr val="2C7C9F"/>
                </a:solidFill>
                <a:latin typeface="ＭＳ ゴシック"/>
                <a:ea typeface="ＭＳ ゴシック"/>
                <a:cs typeface="ＭＳ ゴシック"/>
              </a:rPr>
              <a:t>=</a:t>
            </a:r>
            <a:r>
              <a:rPr lang="en-US" sz="1600" dirty="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 … ∧ </a:t>
            </a:r>
          </a:p>
          <a:p>
            <a:pPr marL="349250" lvl="1" indent="0">
              <a:buNone/>
            </a:pPr>
            <a:r>
              <a:rPr lang="en-US" sz="1600" dirty="0" smtClean="0">
                <a:solidFill>
                  <a:srgbClr val="2C7C9F"/>
                </a:solidFill>
              </a:rPr>
              <a:t>[</a:t>
            </a:r>
            <a:r>
              <a:rPr lang="en-US" sz="1600" dirty="0">
                <a:solidFill>
                  <a:srgbClr val="2C7C9F"/>
                </a:solidFill>
              </a:rPr>
              <a:t>(s</a:t>
            </a:r>
            <a:r>
              <a:rPr lang="en-US" sz="1600" dirty="0" smtClean="0">
                <a:solidFill>
                  <a:srgbClr val="2C7C9F"/>
                </a:solidFill>
              </a:rPr>
              <a:t>[N-1]</a:t>
            </a:r>
            <a:r>
              <a:rPr lang="en-US" sz="1600" dirty="0">
                <a:solidFill>
                  <a:srgbClr val="2C7C9F"/>
                </a:solidFill>
              </a:rPr>
              <a:t>&gt;0 </a:t>
            </a:r>
            <a:r>
              <a:rPr lang="en-US" sz="1600" dirty="0">
                <a:solidFill>
                  <a:srgbClr val="2C7C9F"/>
                </a:solidFill>
                <a:latin typeface="ＭＳ ゴシック"/>
                <a:ea typeface="ＭＳ ゴシック"/>
                <a:cs typeface="ＭＳ ゴシック"/>
              </a:rPr>
              <a:t>∧</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N-1</a:t>
            </a:r>
            <a:r>
              <a:rPr lang="en-US" sz="1600" dirty="0" smtClean="0">
                <a:solidFill>
                  <a:srgbClr val="2C7C9F"/>
                </a:solidFill>
                <a:latin typeface="ＭＳ ゴシック"/>
                <a:ea typeface="ＭＳ ゴシック"/>
                <a:cs typeface="ＭＳ ゴシック"/>
              </a:rPr>
              <a:t>=</a:t>
            </a:r>
            <a:r>
              <a:rPr lang="en-US" sz="1600" dirty="0">
                <a:solidFill>
                  <a:srgbClr val="2C7C9F"/>
                </a:solidFill>
                <a:latin typeface="ＭＳ ゴシック"/>
                <a:ea typeface="ＭＳ ゴシック"/>
                <a:cs typeface="ＭＳ ゴシック"/>
              </a:rPr>
              <a:t>1)∨(s</a:t>
            </a:r>
            <a:r>
              <a:rPr lang="en-US" sz="1600" dirty="0" smtClean="0">
                <a:solidFill>
                  <a:srgbClr val="2C7C9F"/>
                </a:solidFill>
                <a:latin typeface="ＭＳ ゴシック"/>
                <a:ea typeface="ＭＳ ゴシック"/>
                <a:cs typeface="ＭＳ ゴシック"/>
              </a:rPr>
              <a:t>[N-1]</a:t>
            </a:r>
            <a:r>
              <a:rPr lang="en-US" sz="1600" dirty="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N-1</a:t>
            </a:r>
            <a:r>
              <a:rPr lang="en-US" sz="1600" dirty="0" smtClean="0">
                <a:solidFill>
                  <a:srgbClr val="2C7C9F"/>
                </a:solidFill>
                <a:latin typeface="ＭＳ ゴシック"/>
                <a:ea typeface="ＭＳ ゴシック"/>
                <a:cs typeface="ＭＳ ゴシック"/>
              </a:rPr>
              <a:t>=</a:t>
            </a:r>
            <a:r>
              <a:rPr lang="en-US" sz="1600" dirty="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 (ret</a:t>
            </a:r>
            <a:r>
              <a:rPr lang="en-US" sz="1600" baseline="-25000" dirty="0" smtClean="0">
                <a:solidFill>
                  <a:srgbClr val="2C7C9F"/>
                </a:solidFill>
                <a:latin typeface="ＭＳ ゴシック"/>
                <a:ea typeface="ＭＳ ゴシック"/>
                <a:cs typeface="ＭＳ ゴシック"/>
              </a:rPr>
              <a:t>0</a:t>
            </a:r>
            <a:r>
              <a:rPr lang="en-US" sz="1600" dirty="0" smtClean="0">
                <a:solidFill>
                  <a:srgbClr val="2C7C9F"/>
                </a:solidFill>
                <a:latin typeface="ＭＳ ゴシック"/>
                <a:ea typeface="ＭＳ ゴシック"/>
                <a:cs typeface="ＭＳ ゴシック"/>
              </a:rPr>
              <a:t>+ret</a:t>
            </a:r>
            <a:r>
              <a:rPr lang="en-US" sz="1600" baseline="-25000" dirty="0" smtClean="0">
                <a:solidFill>
                  <a:srgbClr val="2C7C9F"/>
                </a:solidFill>
                <a:latin typeface="ＭＳ ゴシック"/>
                <a:ea typeface="ＭＳ ゴシック"/>
                <a:cs typeface="ＭＳ ゴシック"/>
              </a:rPr>
              <a:t>1</a:t>
            </a:r>
            <a:r>
              <a:rPr lang="en-US" sz="1600" dirty="0" smtClean="0">
                <a:solidFill>
                  <a:srgbClr val="2C7C9F"/>
                </a:solidFill>
                <a:latin typeface="ＭＳ ゴシック"/>
                <a:ea typeface="ＭＳ ゴシック"/>
                <a:cs typeface="ＭＳ ゴシック"/>
              </a:rPr>
              <a:t>+ … + ret</a:t>
            </a:r>
            <a:r>
              <a:rPr lang="en-US" sz="1600" baseline="-25000" dirty="0" smtClean="0">
                <a:solidFill>
                  <a:srgbClr val="2C7C9F"/>
                </a:solidFill>
                <a:latin typeface="ＭＳ ゴシック"/>
                <a:ea typeface="ＭＳ ゴシック"/>
                <a:cs typeface="ＭＳ ゴシック"/>
              </a:rPr>
              <a:t>N-1</a:t>
            </a:r>
            <a:r>
              <a:rPr lang="en-US" sz="1600" dirty="0" smtClean="0">
                <a:solidFill>
                  <a:srgbClr val="2C7C9F"/>
                </a:solidFill>
                <a:latin typeface="ＭＳ ゴシック"/>
                <a:ea typeface="ＭＳ ゴシック"/>
                <a:cs typeface="ＭＳ ゴシック"/>
              </a:rPr>
              <a:t>=3)</a:t>
            </a:r>
          </a:p>
          <a:p>
            <a:pPr marL="0" indent="0">
              <a:buNone/>
            </a:pPr>
            <a:endParaRPr lang="en-US" dirty="0">
              <a:latin typeface="ＭＳ ゴシック"/>
              <a:ea typeface="ＭＳ ゴシック"/>
              <a:cs typeface="ＭＳ ゴシック"/>
            </a:endParaRPr>
          </a:p>
          <a:p>
            <a:pPr marL="0" indent="0">
              <a:buNone/>
            </a:pPr>
            <a:endParaRPr lang="en-US" dirty="0" smtClean="0">
              <a:latin typeface="ＭＳ ゴシック"/>
              <a:ea typeface="ＭＳ ゴシック"/>
              <a:cs typeface="ＭＳ ゴシック"/>
            </a:endParaRPr>
          </a:p>
          <a:p>
            <a:pPr marL="0" indent="0">
              <a:buNone/>
            </a:pPr>
            <a:endParaRPr lang="en-US" dirty="0" smtClean="0">
              <a:latin typeface="ＭＳ ゴシック"/>
              <a:ea typeface="ＭＳ ゴシック"/>
              <a:cs typeface="ＭＳ ゴシック"/>
            </a:endParaRPr>
          </a:p>
          <a:p>
            <a:pPr marL="0" indent="0">
              <a:buNone/>
            </a:pPr>
            <a:endParaRPr lang="en-US" dirty="0"/>
          </a:p>
          <a:p>
            <a:endParaRPr lang="en-US" dirty="0" smtClean="0"/>
          </a:p>
        </p:txBody>
      </p:sp>
      <p:sp>
        <p:nvSpPr>
          <p:cNvPr id="4" name="Rectangle 3"/>
          <p:cNvSpPr/>
          <p:nvPr/>
        </p:nvSpPr>
        <p:spPr>
          <a:xfrm>
            <a:off x="7665081" y="6461394"/>
            <a:ext cx="1495609" cy="369332"/>
          </a:xfrm>
          <a:prstGeom prst="rect">
            <a:avLst/>
          </a:prstGeom>
        </p:spPr>
        <p:txBody>
          <a:bodyPr wrap="none">
            <a:spAutoFit/>
          </a:bodyPr>
          <a:lstStyle/>
          <a:p>
            <a:r>
              <a:rPr lang="en-US" dirty="0" smtClean="0"/>
              <a:t>P. </a:t>
            </a:r>
            <a:r>
              <a:rPr lang="en-US" dirty="0" err="1" smtClean="0"/>
              <a:t>Godefroid</a:t>
            </a:r>
            <a:r>
              <a:rPr lang="en-US" dirty="0" smtClean="0"/>
              <a:t> </a:t>
            </a:r>
            <a:endParaRPr lang="en-US" dirty="0"/>
          </a:p>
        </p:txBody>
      </p:sp>
      <p:sp>
        <p:nvSpPr>
          <p:cNvPr id="6" name="TextBox 5"/>
          <p:cNvSpPr txBox="1"/>
          <p:nvPr/>
        </p:nvSpPr>
        <p:spPr>
          <a:xfrm>
            <a:off x="227654" y="1600201"/>
            <a:ext cx="3518211" cy="369331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int</a:t>
            </a:r>
            <a:r>
              <a:rPr lang="en-US" dirty="0"/>
              <a:t> </a:t>
            </a:r>
            <a:r>
              <a:rPr lang="en-US" dirty="0" err="1"/>
              <a:t>is_positive</a:t>
            </a:r>
            <a:r>
              <a:rPr lang="en-US" dirty="0"/>
              <a:t>(</a:t>
            </a:r>
            <a:r>
              <a:rPr lang="en-US" dirty="0" err="1"/>
              <a:t>int</a:t>
            </a:r>
            <a:r>
              <a:rPr lang="en-US" dirty="0"/>
              <a:t> x) {</a:t>
            </a:r>
          </a:p>
          <a:p>
            <a:r>
              <a:rPr lang="en-US" dirty="0"/>
              <a:t>  if (x&gt;0) return 1;</a:t>
            </a:r>
          </a:p>
          <a:p>
            <a:r>
              <a:rPr lang="en-US" dirty="0"/>
              <a:t>  return 0;</a:t>
            </a:r>
          </a:p>
          <a:p>
            <a:r>
              <a:rPr lang="en-US" dirty="0"/>
              <a:t>}</a:t>
            </a:r>
          </a:p>
          <a:p>
            <a:r>
              <a:rPr lang="en-US" dirty="0"/>
              <a:t>#define N 100</a:t>
            </a:r>
          </a:p>
          <a:p>
            <a:r>
              <a:rPr lang="en-US" dirty="0"/>
              <a:t>void top (</a:t>
            </a:r>
            <a:r>
              <a:rPr lang="en-US" dirty="0" err="1"/>
              <a:t>int</a:t>
            </a:r>
            <a:r>
              <a:rPr lang="en-US" dirty="0"/>
              <a:t> s[N]) {// N inputs</a:t>
            </a:r>
          </a:p>
          <a:p>
            <a:r>
              <a:rPr lang="en-US" dirty="0"/>
              <a:t> </a:t>
            </a:r>
            <a:r>
              <a:rPr lang="en-US" dirty="0" err="1"/>
              <a:t>int</a:t>
            </a:r>
            <a:r>
              <a:rPr lang="en-US" dirty="0"/>
              <a:t> </a:t>
            </a:r>
            <a:r>
              <a:rPr lang="en-US" dirty="0" err="1"/>
              <a:t>i</a:t>
            </a:r>
            <a:r>
              <a:rPr lang="en-US" dirty="0"/>
              <a:t>, </a:t>
            </a:r>
            <a:r>
              <a:rPr lang="en-US" dirty="0" err="1"/>
              <a:t>cnt</a:t>
            </a:r>
            <a:r>
              <a:rPr lang="en-US" dirty="0"/>
              <a:t>=0;</a:t>
            </a:r>
          </a:p>
          <a:p>
            <a:r>
              <a:rPr lang="en-US" dirty="0"/>
              <a:t> for (</a:t>
            </a:r>
            <a:r>
              <a:rPr lang="en-US" dirty="0" err="1"/>
              <a:t>i</a:t>
            </a:r>
            <a:r>
              <a:rPr lang="en-US" dirty="0"/>
              <a:t>=0;i&lt;N; </a:t>
            </a:r>
            <a:r>
              <a:rPr lang="en-US" dirty="0" err="1"/>
              <a:t>i</a:t>
            </a:r>
            <a:r>
              <a:rPr lang="en-US" dirty="0"/>
              <a:t>++)</a:t>
            </a:r>
          </a:p>
          <a:p>
            <a:r>
              <a:rPr lang="en-US" dirty="0"/>
              <a:t>   </a:t>
            </a:r>
            <a:r>
              <a:rPr lang="en-US" dirty="0" err="1"/>
              <a:t>cnt</a:t>
            </a:r>
            <a:r>
              <a:rPr lang="en-US" dirty="0"/>
              <a:t>=</a:t>
            </a:r>
            <a:r>
              <a:rPr lang="en-US" dirty="0" err="1"/>
              <a:t>cnt+is_positive</a:t>
            </a:r>
            <a:r>
              <a:rPr lang="en-US" dirty="0"/>
              <a:t>(s[</a:t>
            </a:r>
            <a:r>
              <a:rPr lang="en-US" dirty="0" err="1"/>
              <a:t>i</a:t>
            </a:r>
            <a:r>
              <a:rPr lang="en-US" dirty="0"/>
              <a:t>]);</a:t>
            </a:r>
          </a:p>
          <a:p>
            <a:r>
              <a:rPr lang="en-US" dirty="0"/>
              <a:t> if (</a:t>
            </a:r>
            <a:r>
              <a:rPr lang="en-US" dirty="0" err="1"/>
              <a:t>cnt</a:t>
            </a:r>
            <a:r>
              <a:rPr lang="en-US" dirty="0"/>
              <a:t> == 3) error()</a:t>
            </a:r>
            <a:r>
              <a:rPr lang="en-US" dirty="0" smtClean="0"/>
              <a:t>; // (*)</a:t>
            </a:r>
            <a:endParaRPr lang="en-US" dirty="0"/>
          </a:p>
          <a:p>
            <a:r>
              <a:rPr lang="en-US" dirty="0"/>
              <a:t> return;</a:t>
            </a:r>
          </a:p>
          <a:p>
            <a:r>
              <a:rPr lang="en-US" dirty="0"/>
              <a:t>}</a:t>
            </a:r>
          </a:p>
          <a:p>
            <a:endParaRPr lang="en-US" dirty="0"/>
          </a:p>
        </p:txBody>
      </p:sp>
    </p:spTree>
    <p:extLst>
      <p:ext uri="{BB962C8B-B14F-4D97-AF65-F5344CB8AC3E}">
        <p14:creationId xmlns:p14="http://schemas.microsoft.com/office/powerpoint/2010/main" val="1306076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71" y="3107419"/>
            <a:ext cx="2143135" cy="1600438"/>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t>1: d=d+1;</a:t>
            </a:r>
          </a:p>
          <a:p>
            <a:r>
              <a:rPr lang="en-US" sz="1600" dirty="0"/>
              <a:t>2</a:t>
            </a:r>
            <a:r>
              <a:rPr lang="en-US" sz="1600" dirty="0" smtClean="0"/>
              <a:t>: </a:t>
            </a:r>
            <a:r>
              <a:rPr lang="en-US" sz="1600" dirty="0"/>
              <a:t> if (x &gt; y</a:t>
            </a:r>
            <a:r>
              <a:rPr lang="en-US" sz="1600" dirty="0" smtClean="0"/>
              <a:t>)</a:t>
            </a:r>
            <a:endParaRPr lang="en-US" sz="1600" dirty="0"/>
          </a:p>
          <a:p>
            <a:r>
              <a:rPr lang="en-US" sz="1600" dirty="0"/>
              <a:t>3</a:t>
            </a:r>
            <a:r>
              <a:rPr lang="en-US" sz="1600" dirty="0" smtClean="0"/>
              <a:t>:</a:t>
            </a:r>
            <a:r>
              <a:rPr lang="en-US" sz="1600" dirty="0"/>
              <a:t>   </a:t>
            </a:r>
            <a:r>
              <a:rPr lang="en-US" sz="1600" dirty="0" smtClean="0"/>
              <a:t> return </a:t>
            </a:r>
            <a:r>
              <a:rPr lang="en-US" sz="1600" dirty="0"/>
              <a:t>d / (x-y);</a:t>
            </a:r>
          </a:p>
          <a:p>
            <a:r>
              <a:rPr lang="da-DK" sz="1600" dirty="0"/>
              <a:t> </a:t>
            </a:r>
            <a:r>
              <a:rPr lang="da-DK" sz="1600" dirty="0" smtClean="0"/>
              <a:t>    </a:t>
            </a:r>
            <a:r>
              <a:rPr lang="da-DK" sz="1600" dirty="0" err="1" smtClean="0"/>
              <a:t>else</a:t>
            </a:r>
            <a:r>
              <a:rPr lang="da-DK" sz="1600" dirty="0" smtClean="0"/>
              <a:t> </a:t>
            </a:r>
            <a:endParaRPr lang="da-DK" sz="1600" dirty="0"/>
          </a:p>
          <a:p>
            <a:r>
              <a:rPr lang="en-US" sz="1600" dirty="0" smtClean="0"/>
              <a:t>4:</a:t>
            </a:r>
            <a:r>
              <a:rPr lang="en-US" sz="1600" dirty="0"/>
              <a:t>    </a:t>
            </a:r>
            <a:r>
              <a:rPr lang="en-US" sz="1600" dirty="0" smtClean="0"/>
              <a:t>return </a:t>
            </a:r>
            <a:r>
              <a:rPr lang="en-US" sz="1600" dirty="0"/>
              <a:t>d / (y-x);</a:t>
            </a:r>
          </a:p>
          <a:p>
            <a:r>
              <a:rPr lang="en-US" sz="1600" dirty="0"/>
              <a:t> </a:t>
            </a:r>
            <a:r>
              <a:rPr lang="en-US" sz="1600" dirty="0" smtClean="0"/>
              <a:t>    </a:t>
            </a:r>
            <a:endParaRPr lang="en-US" sz="1600" dirty="0"/>
          </a:p>
        </p:txBody>
      </p:sp>
      <p:sp>
        <p:nvSpPr>
          <p:cNvPr id="4" name="TextBox 3"/>
          <p:cNvSpPr txBox="1"/>
          <p:nvPr/>
        </p:nvSpPr>
        <p:spPr>
          <a:xfrm>
            <a:off x="3545341" y="3853737"/>
            <a:ext cx="995458"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PC</a:t>
            </a:r>
            <a:r>
              <a:rPr lang="en-US" sz="1600" i="1" dirty="0" smtClean="0"/>
              <a:t>: </a:t>
            </a:r>
            <a:r>
              <a:rPr lang="en-US" sz="1600" i="1" dirty="0"/>
              <a:t>X</a:t>
            </a:r>
            <a:r>
              <a:rPr lang="en-US" sz="1600" i="1" dirty="0" smtClean="0"/>
              <a:t>&gt;Y</a:t>
            </a:r>
            <a:endParaRPr lang="en-US" sz="1600" i="1" dirty="0"/>
          </a:p>
        </p:txBody>
      </p:sp>
      <p:sp>
        <p:nvSpPr>
          <p:cNvPr id="5" name="TextBox 4"/>
          <p:cNvSpPr txBox="1"/>
          <p:nvPr/>
        </p:nvSpPr>
        <p:spPr>
          <a:xfrm>
            <a:off x="4395786" y="2748691"/>
            <a:ext cx="1791676" cy="58477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t>x</a:t>
            </a:r>
            <a:r>
              <a:rPr lang="en-US" sz="1600" dirty="0" smtClean="0"/>
              <a:t>: </a:t>
            </a:r>
            <a:r>
              <a:rPr lang="en-US" sz="1600" dirty="0"/>
              <a:t>X</a:t>
            </a:r>
            <a:r>
              <a:rPr lang="en-US" sz="1600" dirty="0" smtClean="0"/>
              <a:t>, y: </a:t>
            </a:r>
            <a:r>
              <a:rPr lang="en-US" sz="1600" dirty="0"/>
              <a:t>Y</a:t>
            </a:r>
            <a:r>
              <a:rPr lang="en-US" sz="1600" dirty="0" smtClean="0"/>
              <a:t>, d: D+1</a:t>
            </a:r>
            <a:endParaRPr lang="en-US" sz="1600" baseline="-25000" dirty="0" smtClean="0"/>
          </a:p>
          <a:p>
            <a:r>
              <a:rPr lang="en-US" sz="1600" dirty="0" smtClean="0"/>
              <a:t>PC: </a:t>
            </a:r>
            <a:r>
              <a:rPr lang="en-US" sz="1600" i="1" dirty="0" smtClean="0"/>
              <a:t>true</a:t>
            </a:r>
            <a:r>
              <a:rPr lang="en-US" sz="1600" dirty="0" smtClean="0"/>
              <a:t> </a:t>
            </a:r>
            <a:endParaRPr lang="en-US" sz="1600" dirty="0"/>
          </a:p>
        </p:txBody>
      </p:sp>
      <p:sp>
        <p:nvSpPr>
          <p:cNvPr id="6" name="TextBox 5"/>
          <p:cNvSpPr txBox="1"/>
          <p:nvPr/>
        </p:nvSpPr>
        <p:spPr>
          <a:xfrm>
            <a:off x="5958254" y="3853737"/>
            <a:ext cx="1145139"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PC: </a:t>
            </a:r>
            <a:r>
              <a:rPr lang="en-US" sz="1600" i="1" dirty="0"/>
              <a:t>X</a:t>
            </a:r>
            <a:r>
              <a:rPr lang="en-US" sz="1600" i="1" dirty="0" smtClean="0"/>
              <a:t>&lt;=</a:t>
            </a:r>
            <a:r>
              <a:rPr lang="en-US" sz="1600" i="1" dirty="0"/>
              <a:t>Y</a:t>
            </a:r>
          </a:p>
        </p:txBody>
      </p:sp>
      <p:sp>
        <p:nvSpPr>
          <p:cNvPr id="7" name="TextBox 6"/>
          <p:cNvSpPr txBox="1"/>
          <p:nvPr/>
        </p:nvSpPr>
        <p:spPr>
          <a:xfrm>
            <a:off x="2919405" y="4624893"/>
            <a:ext cx="162139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PC: </a:t>
            </a:r>
            <a:r>
              <a:rPr lang="en-US" sz="1600" i="1" dirty="0"/>
              <a:t>X</a:t>
            </a:r>
            <a:r>
              <a:rPr lang="en-US" sz="1600" i="1" dirty="0" smtClean="0"/>
              <a:t>&gt;Y</a:t>
            </a:r>
            <a:endParaRPr lang="en-US" sz="1600" i="1" baseline="-25000" dirty="0" smtClean="0"/>
          </a:p>
          <a:p>
            <a:r>
              <a:rPr lang="en-US" sz="1600" dirty="0" smtClean="0"/>
              <a:t>return: </a:t>
            </a:r>
          </a:p>
          <a:p>
            <a:r>
              <a:rPr lang="en-US" sz="1600" dirty="0"/>
              <a:t> </a:t>
            </a:r>
            <a:r>
              <a:rPr lang="en-US" sz="1600" dirty="0" smtClean="0"/>
              <a:t>  (D+1)/(</a:t>
            </a:r>
            <a:r>
              <a:rPr lang="en-US" sz="1600" dirty="0"/>
              <a:t>X</a:t>
            </a:r>
            <a:r>
              <a:rPr lang="en-US" sz="1600" dirty="0" smtClean="0"/>
              <a:t>-Y)  </a:t>
            </a:r>
            <a:endParaRPr lang="en-US" sz="1600" dirty="0"/>
          </a:p>
        </p:txBody>
      </p:sp>
      <p:sp>
        <p:nvSpPr>
          <p:cNvPr id="8" name="TextBox 7"/>
          <p:cNvSpPr txBox="1"/>
          <p:nvPr/>
        </p:nvSpPr>
        <p:spPr>
          <a:xfrm>
            <a:off x="4931844" y="4618132"/>
            <a:ext cx="208369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PC: </a:t>
            </a:r>
            <a:r>
              <a:rPr lang="en-US" sz="1600" i="1" dirty="0"/>
              <a:t>X</a:t>
            </a:r>
            <a:r>
              <a:rPr lang="en-US" sz="1600" i="1" dirty="0" smtClean="0"/>
              <a:t>&lt;=</a:t>
            </a:r>
            <a:r>
              <a:rPr lang="en-US" sz="1600" i="1" dirty="0"/>
              <a:t>Y</a:t>
            </a:r>
            <a:r>
              <a:rPr lang="en-US" sz="1600" i="1" dirty="0" smtClean="0"/>
              <a:t> </a:t>
            </a:r>
            <a:r>
              <a:rPr lang="en-US" sz="1600" i="1" dirty="0"/>
              <a:t> </a:t>
            </a:r>
            <a:r>
              <a:rPr lang="en-US" sz="1600" i="1" dirty="0" smtClean="0"/>
              <a:t>&amp; Y-X!=0</a:t>
            </a:r>
          </a:p>
          <a:p>
            <a:r>
              <a:rPr lang="en-US" sz="1600" dirty="0" smtClean="0"/>
              <a:t>return: </a:t>
            </a:r>
          </a:p>
          <a:p>
            <a:r>
              <a:rPr lang="en-US" sz="1600" dirty="0"/>
              <a:t> </a:t>
            </a:r>
            <a:r>
              <a:rPr lang="en-US" sz="1600" dirty="0" smtClean="0"/>
              <a:t> (D+1)/(Y-X)  </a:t>
            </a:r>
            <a:endParaRPr lang="en-US" sz="1600" dirty="0"/>
          </a:p>
        </p:txBody>
      </p:sp>
      <p:sp>
        <p:nvSpPr>
          <p:cNvPr id="9" name="TextBox 8"/>
          <p:cNvSpPr txBox="1"/>
          <p:nvPr/>
        </p:nvSpPr>
        <p:spPr>
          <a:xfrm>
            <a:off x="7093460" y="4620327"/>
            <a:ext cx="1940362" cy="58477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PC: </a:t>
            </a:r>
            <a:r>
              <a:rPr lang="en-US" sz="1600" i="1" dirty="0"/>
              <a:t>X</a:t>
            </a:r>
            <a:r>
              <a:rPr lang="en-US" sz="1600" i="1" dirty="0" smtClean="0"/>
              <a:t>&lt;=Y</a:t>
            </a:r>
            <a:r>
              <a:rPr lang="en-US" sz="1600" i="1" baseline="-25000" dirty="0"/>
              <a:t> </a:t>
            </a:r>
            <a:r>
              <a:rPr lang="en-US" sz="1600" i="1" dirty="0" smtClean="0"/>
              <a:t>&amp; Y-X=0</a:t>
            </a:r>
          </a:p>
          <a:p>
            <a:r>
              <a:rPr lang="en-US" sz="1600" dirty="0" smtClean="0">
                <a:solidFill>
                  <a:srgbClr val="FF0000"/>
                </a:solidFill>
              </a:rPr>
              <a:t>Division by zero!  </a:t>
            </a:r>
            <a:endParaRPr lang="en-US" sz="1600" dirty="0">
              <a:solidFill>
                <a:srgbClr val="FF0000"/>
              </a:solidFill>
            </a:endParaRPr>
          </a:p>
        </p:txBody>
      </p:sp>
      <p:sp>
        <p:nvSpPr>
          <p:cNvPr id="10" name="Rectangle 18"/>
          <p:cNvSpPr>
            <a:spLocks noChangeArrowheads="1"/>
          </p:cNvSpPr>
          <p:nvPr/>
        </p:nvSpPr>
        <p:spPr bwMode="auto">
          <a:xfrm>
            <a:off x="3931527" y="5732049"/>
            <a:ext cx="3952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dirty="0">
                <a:solidFill>
                  <a:srgbClr val="0000FF"/>
                </a:solidFill>
              </a:rPr>
              <a:t>Solve path </a:t>
            </a:r>
            <a:r>
              <a:rPr lang="en-US" sz="2000" i="1" dirty="0" smtClean="0">
                <a:solidFill>
                  <a:srgbClr val="0000FF"/>
                </a:solidFill>
              </a:rPr>
              <a:t>conditions </a:t>
            </a:r>
            <a:r>
              <a:rPr lang="en-US" sz="2000" i="1" dirty="0">
                <a:solidFill>
                  <a:srgbClr val="0000FF"/>
                </a:solidFill>
              </a:rPr>
              <a:t>→ test inputs</a:t>
            </a:r>
          </a:p>
        </p:txBody>
      </p:sp>
      <p:cxnSp>
        <p:nvCxnSpPr>
          <p:cNvPr id="11" name="Straight Arrow Connector 10"/>
          <p:cNvCxnSpPr>
            <a:stCxn id="5" idx="2"/>
            <a:endCxn id="4" idx="0"/>
          </p:cNvCxnSpPr>
          <p:nvPr/>
        </p:nvCxnSpPr>
        <p:spPr>
          <a:xfrm flipH="1">
            <a:off x="4043070" y="3333467"/>
            <a:ext cx="1248554" cy="520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6" idx="0"/>
          </p:cNvCxnSpPr>
          <p:nvPr/>
        </p:nvCxnSpPr>
        <p:spPr>
          <a:xfrm>
            <a:off x="5291624" y="3333467"/>
            <a:ext cx="1239200" cy="520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2"/>
            <a:endCxn id="7" idx="0"/>
          </p:cNvCxnSpPr>
          <p:nvPr/>
        </p:nvCxnSpPr>
        <p:spPr>
          <a:xfrm flipH="1">
            <a:off x="3730102" y="4192291"/>
            <a:ext cx="312968" cy="432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2"/>
            <a:endCxn id="8" idx="0"/>
          </p:cNvCxnSpPr>
          <p:nvPr/>
        </p:nvCxnSpPr>
        <p:spPr>
          <a:xfrm flipH="1">
            <a:off x="5973693" y="4192291"/>
            <a:ext cx="557131" cy="425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2"/>
            <a:endCxn id="9" idx="0"/>
          </p:cNvCxnSpPr>
          <p:nvPr/>
        </p:nvCxnSpPr>
        <p:spPr>
          <a:xfrm>
            <a:off x="6530824" y="4192291"/>
            <a:ext cx="1532817" cy="4280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53571" y="2738087"/>
            <a:ext cx="1909019" cy="338554"/>
          </a:xfrm>
          <a:prstGeom prst="rect">
            <a:avLst/>
          </a:prstGeom>
        </p:spPr>
        <p:txBody>
          <a:bodyPr wrap="square">
            <a:spAutoFit/>
          </a:bodyPr>
          <a:lstStyle/>
          <a:p>
            <a:r>
              <a:rPr lang="en-US" sz="1600" dirty="0" smtClean="0"/>
              <a:t>Method m:</a:t>
            </a:r>
            <a:endParaRPr lang="en-US" sz="1600" dirty="0"/>
          </a:p>
        </p:txBody>
      </p:sp>
      <p:sp>
        <p:nvSpPr>
          <p:cNvPr id="27" name="Rectangle 26"/>
          <p:cNvSpPr/>
          <p:nvPr/>
        </p:nvSpPr>
        <p:spPr>
          <a:xfrm>
            <a:off x="3978061" y="1221977"/>
            <a:ext cx="2687744" cy="338554"/>
          </a:xfrm>
          <a:prstGeom prst="rect">
            <a:avLst/>
          </a:prstGeom>
        </p:spPr>
        <p:txBody>
          <a:bodyPr wrap="square">
            <a:spAutoFit/>
          </a:bodyPr>
          <a:lstStyle/>
          <a:p>
            <a:r>
              <a:rPr lang="en-US" sz="1600" dirty="0" smtClean="0"/>
              <a:t>Symbolic execution tree:</a:t>
            </a:r>
            <a:endParaRPr lang="en-US" sz="1600" dirty="0"/>
          </a:p>
        </p:txBody>
      </p:sp>
      <p:sp>
        <p:nvSpPr>
          <p:cNvPr id="28" name="Rectangle 27"/>
          <p:cNvSpPr/>
          <p:nvPr/>
        </p:nvSpPr>
        <p:spPr>
          <a:xfrm>
            <a:off x="3959491" y="3395022"/>
            <a:ext cx="527007" cy="338554"/>
          </a:xfrm>
          <a:prstGeom prst="rect">
            <a:avLst/>
          </a:prstGeom>
        </p:spPr>
        <p:txBody>
          <a:bodyPr wrap="none">
            <a:spAutoFit/>
          </a:bodyPr>
          <a:lstStyle/>
          <a:p>
            <a:r>
              <a:rPr lang="en-US" sz="1600" dirty="0" smtClean="0"/>
              <a:t>[2:]</a:t>
            </a:r>
            <a:endParaRPr lang="en-US" sz="1600" dirty="0"/>
          </a:p>
        </p:txBody>
      </p:sp>
      <p:sp>
        <p:nvSpPr>
          <p:cNvPr id="29" name="Rectangle 28"/>
          <p:cNvSpPr/>
          <p:nvPr/>
        </p:nvSpPr>
        <p:spPr>
          <a:xfrm>
            <a:off x="6024153" y="3366082"/>
            <a:ext cx="527007" cy="338554"/>
          </a:xfrm>
          <a:prstGeom prst="rect">
            <a:avLst/>
          </a:prstGeom>
        </p:spPr>
        <p:txBody>
          <a:bodyPr wrap="none">
            <a:spAutoFit/>
          </a:bodyPr>
          <a:lstStyle/>
          <a:p>
            <a:r>
              <a:rPr lang="en-US" sz="1600" dirty="0" smtClean="0"/>
              <a:t>[2:]</a:t>
            </a:r>
            <a:endParaRPr lang="en-US" sz="1600" dirty="0"/>
          </a:p>
        </p:txBody>
      </p:sp>
      <p:sp>
        <p:nvSpPr>
          <p:cNvPr id="30" name="Rectangle 29"/>
          <p:cNvSpPr/>
          <p:nvPr/>
        </p:nvSpPr>
        <p:spPr>
          <a:xfrm flipH="1">
            <a:off x="3265810" y="4193742"/>
            <a:ext cx="700028" cy="338554"/>
          </a:xfrm>
          <a:prstGeom prst="rect">
            <a:avLst/>
          </a:prstGeom>
        </p:spPr>
        <p:txBody>
          <a:bodyPr wrap="square">
            <a:spAutoFit/>
          </a:bodyPr>
          <a:lstStyle/>
          <a:p>
            <a:r>
              <a:rPr lang="en-US" sz="1600" dirty="0" smtClean="0"/>
              <a:t>[3:]</a:t>
            </a:r>
            <a:endParaRPr lang="en-US" sz="1600" dirty="0"/>
          </a:p>
        </p:txBody>
      </p:sp>
      <p:sp>
        <p:nvSpPr>
          <p:cNvPr id="31" name="Rectangle 30"/>
          <p:cNvSpPr/>
          <p:nvPr/>
        </p:nvSpPr>
        <p:spPr>
          <a:xfrm flipH="1">
            <a:off x="5715044" y="4182669"/>
            <a:ext cx="700028" cy="338554"/>
          </a:xfrm>
          <a:prstGeom prst="rect">
            <a:avLst/>
          </a:prstGeom>
        </p:spPr>
        <p:txBody>
          <a:bodyPr wrap="square">
            <a:spAutoFit/>
          </a:bodyPr>
          <a:lstStyle/>
          <a:p>
            <a:r>
              <a:rPr lang="en-US" sz="1600" dirty="0" smtClean="0"/>
              <a:t>[4:]</a:t>
            </a:r>
            <a:endParaRPr lang="en-US" sz="1600" dirty="0"/>
          </a:p>
        </p:txBody>
      </p:sp>
      <p:sp>
        <p:nvSpPr>
          <p:cNvPr id="32" name="Rectangle 31"/>
          <p:cNvSpPr/>
          <p:nvPr/>
        </p:nvSpPr>
        <p:spPr>
          <a:xfrm flipH="1">
            <a:off x="7564464" y="4182669"/>
            <a:ext cx="700028" cy="338554"/>
          </a:xfrm>
          <a:prstGeom prst="rect">
            <a:avLst/>
          </a:prstGeom>
        </p:spPr>
        <p:txBody>
          <a:bodyPr wrap="square">
            <a:spAutoFit/>
          </a:bodyPr>
          <a:lstStyle/>
          <a:p>
            <a:r>
              <a:rPr lang="en-US" sz="1600" dirty="0" smtClean="0"/>
              <a:t>[4:]</a:t>
            </a:r>
            <a:endParaRPr lang="en-US" sz="1600" dirty="0"/>
          </a:p>
        </p:txBody>
      </p:sp>
      <p:sp>
        <p:nvSpPr>
          <p:cNvPr id="33" name="TextBox 32"/>
          <p:cNvSpPr txBox="1"/>
          <p:nvPr/>
        </p:nvSpPr>
        <p:spPr>
          <a:xfrm>
            <a:off x="4061606" y="1714567"/>
            <a:ext cx="2423460" cy="58477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t>x</a:t>
            </a:r>
            <a:r>
              <a:rPr lang="en-US" sz="1600" dirty="0" smtClean="0"/>
              <a:t>: </a:t>
            </a:r>
            <a:r>
              <a:rPr lang="en-US" sz="1600" dirty="0"/>
              <a:t>X</a:t>
            </a:r>
            <a:r>
              <a:rPr lang="en-US" sz="1600" dirty="0" smtClean="0"/>
              <a:t>, y: </a:t>
            </a:r>
            <a:r>
              <a:rPr lang="en-US" sz="1600" dirty="0"/>
              <a:t>Y</a:t>
            </a:r>
            <a:r>
              <a:rPr lang="en-US" sz="1600" dirty="0" smtClean="0"/>
              <a:t>, d: </a:t>
            </a:r>
            <a:r>
              <a:rPr lang="en-US" sz="1600" dirty="0"/>
              <a:t>D</a:t>
            </a:r>
            <a:endParaRPr lang="en-US" sz="1600" baseline="-25000" dirty="0" smtClean="0"/>
          </a:p>
          <a:p>
            <a:r>
              <a:rPr lang="en-US" sz="1600" dirty="0" smtClean="0"/>
              <a:t>Path condition PC: </a:t>
            </a:r>
            <a:r>
              <a:rPr lang="en-US" sz="1600" i="1" dirty="0" smtClean="0"/>
              <a:t>true</a:t>
            </a:r>
            <a:r>
              <a:rPr lang="en-US" sz="1600" dirty="0" smtClean="0"/>
              <a:t> </a:t>
            </a:r>
            <a:endParaRPr lang="en-US" sz="1600" dirty="0"/>
          </a:p>
        </p:txBody>
      </p:sp>
      <p:cxnSp>
        <p:nvCxnSpPr>
          <p:cNvPr id="18" name="Straight Arrow Connector 17"/>
          <p:cNvCxnSpPr>
            <a:stCxn id="33" idx="2"/>
            <a:endCxn id="5" idx="0"/>
          </p:cNvCxnSpPr>
          <p:nvPr/>
        </p:nvCxnSpPr>
        <p:spPr>
          <a:xfrm>
            <a:off x="5273336" y="2299343"/>
            <a:ext cx="18288" cy="4493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83542" y="2360898"/>
            <a:ext cx="527007" cy="338554"/>
          </a:xfrm>
          <a:prstGeom prst="rect">
            <a:avLst/>
          </a:prstGeom>
        </p:spPr>
        <p:txBody>
          <a:bodyPr wrap="none">
            <a:spAutoFit/>
          </a:bodyPr>
          <a:lstStyle/>
          <a:p>
            <a:r>
              <a:rPr lang="en-US" sz="1600" dirty="0" smtClean="0"/>
              <a:t>[1:]</a:t>
            </a:r>
            <a:endParaRPr lang="en-US" sz="1600" dirty="0"/>
          </a:p>
        </p:txBody>
      </p:sp>
      <p:sp>
        <p:nvSpPr>
          <p:cNvPr id="35" name="Rectangle 3"/>
          <p:cNvSpPr>
            <a:spLocks noGrp="1" noChangeArrowheads="1"/>
          </p:cNvSpPr>
          <p:nvPr>
            <p:ph type="title"/>
          </p:nvPr>
        </p:nvSpPr>
        <p:spPr>
          <a:xfrm>
            <a:off x="0" y="-168152"/>
            <a:ext cx="9144000" cy="1143000"/>
          </a:xfrm>
        </p:spPr>
        <p:txBody>
          <a:bodyPr/>
          <a:lstStyle/>
          <a:p>
            <a:r>
              <a:rPr lang="en-US" sz="3200" dirty="0" smtClean="0"/>
              <a:t>Applications – An Example</a:t>
            </a:r>
            <a:endParaRPr lang="en-US" sz="3200" dirty="0"/>
          </a:p>
        </p:txBody>
      </p:sp>
    </p:spTree>
    <p:extLst>
      <p:ext uri="{BB962C8B-B14F-4D97-AF65-F5344CB8AC3E}">
        <p14:creationId xmlns:p14="http://schemas.microsoft.com/office/powerpoint/2010/main" val="38487536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6934200" y="5376863"/>
            <a:ext cx="2101850"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19" name="AutoShape 3"/>
          <p:cNvSpPr>
            <a:spLocks noChangeArrowheads="1"/>
          </p:cNvSpPr>
          <p:nvPr/>
        </p:nvSpPr>
        <p:spPr bwMode="auto">
          <a:xfrm>
            <a:off x="4648200" y="5376863"/>
            <a:ext cx="2057400"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20" name="AutoShape 4"/>
          <p:cNvSpPr>
            <a:spLocks noChangeArrowheads="1"/>
          </p:cNvSpPr>
          <p:nvPr/>
        </p:nvSpPr>
        <p:spPr bwMode="auto">
          <a:xfrm>
            <a:off x="4557889" y="2176463"/>
            <a:ext cx="2057400" cy="338137"/>
          </a:xfrm>
          <a:prstGeom prst="roundRect">
            <a:avLst>
              <a:gd name="adj" fmla="val 16667"/>
            </a:avLst>
          </a:prstGeom>
          <a:solidFill>
            <a:schemeClr val="accent1"/>
          </a:solidFill>
          <a:ln/>
          <a:extLst/>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162821" name="AutoShape 5"/>
          <p:cNvSpPr>
            <a:spLocks noChangeArrowheads="1"/>
          </p:cNvSpPr>
          <p:nvPr/>
        </p:nvSpPr>
        <p:spPr bwMode="auto">
          <a:xfrm>
            <a:off x="6019800" y="4843463"/>
            <a:ext cx="1676400"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22" name="AutoShape 6"/>
          <p:cNvSpPr>
            <a:spLocks noChangeArrowheads="1"/>
          </p:cNvSpPr>
          <p:nvPr/>
        </p:nvSpPr>
        <p:spPr bwMode="auto">
          <a:xfrm>
            <a:off x="5910263" y="3243263"/>
            <a:ext cx="1785937"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23" name="AutoShape 7"/>
          <p:cNvSpPr>
            <a:spLocks noChangeArrowheads="1"/>
          </p:cNvSpPr>
          <p:nvPr/>
        </p:nvSpPr>
        <p:spPr bwMode="auto">
          <a:xfrm>
            <a:off x="4038600" y="3243263"/>
            <a:ext cx="1524000"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24" name="AutoShape 8"/>
          <p:cNvSpPr>
            <a:spLocks noChangeArrowheads="1"/>
          </p:cNvSpPr>
          <p:nvPr/>
        </p:nvSpPr>
        <p:spPr bwMode="auto">
          <a:xfrm>
            <a:off x="4724400" y="2709863"/>
            <a:ext cx="1752600" cy="338137"/>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25" name="AutoShape 9"/>
          <p:cNvSpPr>
            <a:spLocks noChangeArrowheads="1"/>
          </p:cNvSpPr>
          <p:nvPr/>
        </p:nvSpPr>
        <p:spPr bwMode="auto">
          <a:xfrm>
            <a:off x="4554539" y="2182813"/>
            <a:ext cx="2055812" cy="342900"/>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a:lnSpc>
                <a:spcPts val="2400"/>
              </a:lnSpc>
              <a:spcBef>
                <a:spcPct val="50000"/>
              </a:spcBef>
            </a:pPr>
            <a:r>
              <a:rPr lang="en-US" dirty="0">
                <a:solidFill>
                  <a:schemeClr val="accent2"/>
                </a:solidFill>
                <a:latin typeface="Times" charset="0"/>
              </a:rPr>
              <a:t>[</a:t>
            </a:r>
            <a:r>
              <a:rPr lang="en-US" dirty="0" err="1">
                <a:solidFill>
                  <a:schemeClr val="accent2"/>
                </a:solidFill>
                <a:latin typeface="Times" charset="0"/>
              </a:rPr>
              <a:t>PC:true</a:t>
            </a:r>
            <a:r>
              <a:rPr lang="en-US" dirty="0">
                <a:solidFill>
                  <a:schemeClr val="accent2"/>
                </a:solidFill>
                <a:latin typeface="Times" charset="0"/>
              </a:rPr>
              <a:t>]</a:t>
            </a:r>
            <a:r>
              <a:rPr lang="en-US" dirty="0">
                <a:latin typeface="Times" charset="0"/>
              </a:rPr>
              <a:t>x = </a:t>
            </a:r>
            <a:r>
              <a:rPr lang="en-US" dirty="0" err="1">
                <a:latin typeface="Times" charset="0"/>
              </a:rPr>
              <a:t>X,y</a:t>
            </a:r>
            <a:r>
              <a:rPr lang="en-US" dirty="0">
                <a:latin typeface="Times" charset="0"/>
              </a:rPr>
              <a:t> = Y</a:t>
            </a:r>
          </a:p>
        </p:txBody>
      </p:sp>
      <p:sp>
        <p:nvSpPr>
          <p:cNvPr id="162826" name="AutoShape 10"/>
          <p:cNvSpPr>
            <a:spLocks noChangeArrowheads="1"/>
          </p:cNvSpPr>
          <p:nvPr/>
        </p:nvSpPr>
        <p:spPr bwMode="auto">
          <a:xfrm>
            <a:off x="4724400" y="2714625"/>
            <a:ext cx="1752600"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0" tIns="0" rIns="0" bIns="0" anchor="ctr">
            <a:spAutoFit/>
          </a:bodyPr>
          <a:lstStyle/>
          <a:p>
            <a:pPr algn="ctr">
              <a:lnSpc>
                <a:spcPts val="2400"/>
              </a:lnSpc>
              <a:spcBef>
                <a:spcPct val="50000"/>
              </a:spcBef>
            </a:pPr>
            <a:r>
              <a:rPr lang="en-US" dirty="0">
                <a:solidFill>
                  <a:schemeClr val="accent2"/>
                </a:solidFill>
                <a:latin typeface="Times" charset="0"/>
              </a:rPr>
              <a:t>[</a:t>
            </a:r>
            <a:r>
              <a:rPr lang="en-US" dirty="0" err="1">
                <a:solidFill>
                  <a:schemeClr val="accent2"/>
                </a:solidFill>
                <a:latin typeface="Times" charset="0"/>
              </a:rPr>
              <a:t>PC:true</a:t>
            </a:r>
            <a:r>
              <a:rPr lang="en-US" dirty="0">
                <a:solidFill>
                  <a:schemeClr val="accent2"/>
                </a:solidFill>
                <a:latin typeface="Times" charset="0"/>
              </a:rPr>
              <a:t>]</a:t>
            </a:r>
            <a:r>
              <a:rPr lang="en-US" dirty="0">
                <a:latin typeface="Times" charset="0"/>
              </a:rPr>
              <a:t> X &gt; Y ?</a:t>
            </a:r>
          </a:p>
        </p:txBody>
      </p:sp>
      <p:sp>
        <p:nvSpPr>
          <p:cNvPr id="162827" name="Line 11"/>
          <p:cNvSpPr>
            <a:spLocks noChangeShapeType="1"/>
          </p:cNvSpPr>
          <p:nvPr/>
        </p:nvSpPr>
        <p:spPr bwMode="auto">
          <a:xfrm>
            <a:off x="5613400" y="2525713"/>
            <a:ext cx="0" cy="176212"/>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28" name="AutoShape 12"/>
          <p:cNvSpPr>
            <a:spLocks noChangeArrowheads="1"/>
          </p:cNvSpPr>
          <p:nvPr/>
        </p:nvSpPr>
        <p:spPr bwMode="auto">
          <a:xfrm>
            <a:off x="5675313" y="3779838"/>
            <a:ext cx="2489200"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lIns="0" tIns="0" rIns="0" bIns="0" anchor="ctr">
            <a:spAutoFit/>
          </a:bodyPr>
          <a:lstStyle/>
          <a:p>
            <a:pPr algn="ctr">
              <a:lnSpc>
                <a:spcPts val="2400"/>
              </a:lnSpc>
              <a:spcBef>
                <a:spcPct val="50000"/>
              </a:spcBef>
            </a:pPr>
            <a:r>
              <a:rPr lang="en-US">
                <a:solidFill>
                  <a:schemeClr val="accent2"/>
                </a:solidFill>
                <a:latin typeface="Times" charset="0"/>
              </a:rPr>
              <a:t>[PC:X&gt;Y]</a:t>
            </a:r>
            <a:r>
              <a:rPr lang="en-US">
                <a:latin typeface="Times" charset="0"/>
              </a:rPr>
              <a:t>y = X+Y–Y = X</a:t>
            </a:r>
          </a:p>
        </p:txBody>
      </p:sp>
      <p:sp>
        <p:nvSpPr>
          <p:cNvPr id="162829" name="Line 13"/>
          <p:cNvSpPr>
            <a:spLocks noChangeShapeType="1"/>
          </p:cNvSpPr>
          <p:nvPr/>
        </p:nvSpPr>
        <p:spPr bwMode="auto">
          <a:xfrm>
            <a:off x="6680200" y="3603625"/>
            <a:ext cx="0" cy="176213"/>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grpSp>
        <p:nvGrpSpPr>
          <p:cNvPr id="162830" name="Group 14"/>
          <p:cNvGrpSpPr>
            <a:grpSpLocks/>
          </p:cNvGrpSpPr>
          <p:nvPr/>
        </p:nvGrpSpPr>
        <p:grpSpPr bwMode="auto">
          <a:xfrm>
            <a:off x="5676900" y="4084638"/>
            <a:ext cx="2489200" cy="565150"/>
            <a:chOff x="2827" y="2350"/>
            <a:chExt cx="1568" cy="356"/>
          </a:xfrm>
        </p:grpSpPr>
        <p:sp>
          <p:nvSpPr>
            <p:cNvPr id="162831" name="AutoShape 15"/>
            <p:cNvSpPr>
              <a:spLocks noChangeArrowheads="1"/>
            </p:cNvSpPr>
            <p:nvPr/>
          </p:nvSpPr>
          <p:spPr bwMode="auto">
            <a:xfrm>
              <a:off x="2827" y="2496"/>
              <a:ext cx="1568" cy="210"/>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lIns="0" tIns="0" rIns="0" bIns="0" anchor="ctr">
              <a:spAutoFit/>
            </a:bodyPr>
            <a:lstStyle/>
            <a:p>
              <a:pPr algn="ctr">
                <a:lnSpc>
                  <a:spcPts val="2400"/>
                </a:lnSpc>
                <a:spcBef>
                  <a:spcPct val="50000"/>
                </a:spcBef>
              </a:pPr>
              <a:r>
                <a:rPr lang="en-US">
                  <a:solidFill>
                    <a:schemeClr val="accent2"/>
                  </a:solidFill>
                  <a:latin typeface="Times" charset="0"/>
                </a:rPr>
                <a:t>[PC:X&gt;Y]</a:t>
              </a:r>
              <a:r>
                <a:rPr lang="en-US">
                  <a:latin typeface="Times" charset="0"/>
                </a:rPr>
                <a:t>x = X+Y–X = Y</a:t>
              </a:r>
            </a:p>
          </p:txBody>
        </p:sp>
        <p:sp>
          <p:nvSpPr>
            <p:cNvPr id="162832" name="Line 16"/>
            <p:cNvSpPr>
              <a:spLocks noChangeShapeType="1"/>
            </p:cNvSpPr>
            <p:nvPr/>
          </p:nvSpPr>
          <p:spPr bwMode="auto">
            <a:xfrm>
              <a:off x="3443" y="2350"/>
              <a:ext cx="4" cy="151"/>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grpSp>
      <p:sp>
        <p:nvSpPr>
          <p:cNvPr id="162833" name="AutoShape 17"/>
          <p:cNvSpPr>
            <a:spLocks noChangeArrowheads="1"/>
          </p:cNvSpPr>
          <p:nvPr/>
        </p:nvSpPr>
        <p:spPr bwMode="auto">
          <a:xfrm>
            <a:off x="6099175" y="4846638"/>
            <a:ext cx="1604963"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lIns="0" tIns="0" rIns="0" bIns="0" anchor="ctr">
            <a:spAutoFit/>
          </a:bodyPr>
          <a:lstStyle/>
          <a:p>
            <a:pPr algn="ctr">
              <a:lnSpc>
                <a:spcPts val="2400"/>
              </a:lnSpc>
              <a:spcBef>
                <a:spcPct val="50000"/>
              </a:spcBef>
            </a:pPr>
            <a:r>
              <a:rPr lang="en-US">
                <a:solidFill>
                  <a:schemeClr val="accent2"/>
                </a:solidFill>
                <a:latin typeface="Times" charset="0"/>
              </a:rPr>
              <a:t>[PC:X&gt;Y]</a:t>
            </a:r>
            <a:r>
              <a:rPr lang="en-US">
                <a:latin typeface="Times" charset="0"/>
              </a:rPr>
              <a:t>Y&gt;X ?</a:t>
            </a:r>
          </a:p>
        </p:txBody>
      </p:sp>
      <p:sp>
        <p:nvSpPr>
          <p:cNvPr id="162834" name="Line 18"/>
          <p:cNvSpPr>
            <a:spLocks noChangeShapeType="1"/>
          </p:cNvSpPr>
          <p:nvPr/>
        </p:nvSpPr>
        <p:spPr bwMode="auto">
          <a:xfrm>
            <a:off x="6667500" y="4618038"/>
            <a:ext cx="0" cy="228600"/>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35" name="Rectangle 19"/>
          <p:cNvSpPr>
            <a:spLocks noChangeArrowheads="1"/>
          </p:cNvSpPr>
          <p:nvPr/>
        </p:nvSpPr>
        <p:spPr bwMode="auto">
          <a:xfrm>
            <a:off x="609600" y="2133600"/>
            <a:ext cx="2819400" cy="4038600"/>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70000"/>
              </a:spcBef>
            </a:pPr>
            <a:r>
              <a:rPr lang="en-US" sz="2000" b="1">
                <a:latin typeface="Times" charset="0"/>
              </a:rPr>
              <a:t>int</a:t>
            </a:r>
            <a:r>
              <a:rPr lang="en-US" sz="2000">
                <a:latin typeface="Times" charset="0"/>
              </a:rPr>
              <a:t> x, y;</a:t>
            </a:r>
          </a:p>
          <a:p>
            <a:pPr marL="342900" indent="-342900">
              <a:spcBef>
                <a:spcPct val="70000"/>
              </a:spcBef>
            </a:pPr>
            <a:r>
              <a:rPr lang="en-US" sz="2000" b="1">
                <a:latin typeface="Times" charset="0"/>
              </a:rPr>
              <a:t>if </a:t>
            </a:r>
            <a:r>
              <a:rPr lang="en-US" sz="2000">
                <a:latin typeface="Times" charset="0"/>
              </a:rPr>
              <a:t>(x &gt; y) {</a:t>
            </a:r>
          </a:p>
          <a:p>
            <a:pPr marL="342900" indent="-342900">
              <a:spcBef>
                <a:spcPct val="70000"/>
              </a:spcBef>
            </a:pPr>
            <a:r>
              <a:rPr lang="en-US" sz="2000">
                <a:latin typeface="Times" charset="0"/>
              </a:rPr>
              <a:t>  x = x + y;</a:t>
            </a:r>
          </a:p>
          <a:p>
            <a:pPr marL="342900" indent="-342900">
              <a:spcBef>
                <a:spcPct val="70000"/>
              </a:spcBef>
            </a:pPr>
            <a:r>
              <a:rPr lang="en-US" sz="2000">
                <a:latin typeface="Times" charset="0"/>
              </a:rPr>
              <a:t>  y = x – y;</a:t>
            </a:r>
          </a:p>
          <a:p>
            <a:pPr marL="342900" indent="-342900">
              <a:spcBef>
                <a:spcPct val="70000"/>
              </a:spcBef>
            </a:pPr>
            <a:r>
              <a:rPr lang="en-US" sz="2000">
                <a:latin typeface="Times" charset="0"/>
              </a:rPr>
              <a:t>  x = x – y;</a:t>
            </a:r>
          </a:p>
          <a:p>
            <a:pPr marL="342900" indent="-342900">
              <a:spcBef>
                <a:spcPct val="70000"/>
              </a:spcBef>
            </a:pPr>
            <a:r>
              <a:rPr lang="en-US" sz="2000">
                <a:latin typeface="Times" charset="0"/>
              </a:rPr>
              <a:t>  </a:t>
            </a:r>
            <a:r>
              <a:rPr lang="en-US" sz="2000" b="1">
                <a:latin typeface="Times" charset="0"/>
              </a:rPr>
              <a:t>if </a:t>
            </a:r>
            <a:r>
              <a:rPr lang="en-US" sz="2000">
                <a:latin typeface="Times" charset="0"/>
              </a:rPr>
              <a:t>(x &gt; y)</a:t>
            </a:r>
          </a:p>
          <a:p>
            <a:pPr marL="342900" indent="-342900">
              <a:spcBef>
                <a:spcPct val="70000"/>
              </a:spcBef>
            </a:pPr>
            <a:r>
              <a:rPr lang="en-US" sz="2000">
                <a:latin typeface="Times" charset="0"/>
              </a:rPr>
              <a:t>    </a:t>
            </a:r>
            <a:r>
              <a:rPr lang="en-US" sz="2000" b="1">
                <a:latin typeface="Times" charset="0"/>
              </a:rPr>
              <a:t>assert</a:t>
            </a:r>
            <a:r>
              <a:rPr lang="en-US" sz="2000">
                <a:latin typeface="Times" charset="0"/>
              </a:rPr>
              <a:t> false;</a:t>
            </a:r>
          </a:p>
          <a:p>
            <a:pPr marL="342900" indent="-342900">
              <a:spcBef>
                <a:spcPct val="70000"/>
              </a:spcBef>
            </a:pPr>
            <a:r>
              <a:rPr lang="en-US" sz="2000">
                <a:latin typeface="Times" charset="0"/>
              </a:rPr>
              <a:t>}</a:t>
            </a:r>
          </a:p>
        </p:txBody>
      </p:sp>
      <p:sp>
        <p:nvSpPr>
          <p:cNvPr id="162836" name="Rectangle 20"/>
          <p:cNvSpPr>
            <a:spLocks noChangeArrowheads="1"/>
          </p:cNvSpPr>
          <p:nvPr/>
        </p:nvSpPr>
        <p:spPr bwMode="auto">
          <a:xfrm>
            <a:off x="498475" y="1447800"/>
            <a:ext cx="3540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dirty="0">
                <a:solidFill>
                  <a:schemeClr val="tx2"/>
                </a:solidFill>
                <a:latin typeface="Times"/>
                <a:cs typeface="Times"/>
              </a:rPr>
              <a:t>Code that swaps 2 integers:</a:t>
            </a:r>
          </a:p>
        </p:txBody>
      </p:sp>
      <p:sp>
        <p:nvSpPr>
          <p:cNvPr id="162837" name="Rectangle 21"/>
          <p:cNvSpPr>
            <a:spLocks noChangeArrowheads="1"/>
          </p:cNvSpPr>
          <p:nvPr/>
        </p:nvSpPr>
        <p:spPr bwMode="auto">
          <a:xfrm>
            <a:off x="4554538" y="1470025"/>
            <a:ext cx="29919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tx2"/>
                </a:solidFill>
                <a:latin typeface="Times"/>
                <a:cs typeface="Times"/>
              </a:rPr>
              <a:t>Symbolic Execution Tree:</a:t>
            </a:r>
          </a:p>
        </p:txBody>
      </p:sp>
      <p:sp>
        <p:nvSpPr>
          <p:cNvPr id="162838" name="AutoShape 22"/>
          <p:cNvSpPr>
            <a:spLocks noChangeArrowheads="1"/>
          </p:cNvSpPr>
          <p:nvPr/>
        </p:nvSpPr>
        <p:spPr bwMode="auto">
          <a:xfrm>
            <a:off x="4064000" y="3246438"/>
            <a:ext cx="1498600"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0" tIns="0" rIns="0" bIns="0" anchor="ctr">
            <a:spAutoFit/>
          </a:bodyPr>
          <a:lstStyle/>
          <a:p>
            <a:pPr algn="ctr">
              <a:lnSpc>
                <a:spcPts val="2400"/>
              </a:lnSpc>
              <a:spcBef>
                <a:spcPct val="50000"/>
              </a:spcBef>
            </a:pPr>
            <a:r>
              <a:rPr lang="en-US" dirty="0">
                <a:solidFill>
                  <a:schemeClr val="accent2"/>
                </a:solidFill>
                <a:latin typeface="Times" charset="0"/>
              </a:rPr>
              <a:t>[PC:X≤Y]</a:t>
            </a:r>
            <a:r>
              <a:rPr lang="en-US" dirty="0">
                <a:latin typeface="Times" charset="0"/>
              </a:rPr>
              <a:t>END</a:t>
            </a:r>
          </a:p>
        </p:txBody>
      </p:sp>
      <p:sp>
        <p:nvSpPr>
          <p:cNvPr id="162839" name="Line 23"/>
          <p:cNvSpPr>
            <a:spLocks noChangeShapeType="1"/>
          </p:cNvSpPr>
          <p:nvPr/>
        </p:nvSpPr>
        <p:spPr bwMode="auto">
          <a:xfrm flipH="1">
            <a:off x="4654550" y="3063875"/>
            <a:ext cx="966788" cy="180975"/>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40" name="AutoShape 24"/>
          <p:cNvSpPr>
            <a:spLocks noChangeArrowheads="1"/>
          </p:cNvSpPr>
          <p:nvPr/>
        </p:nvSpPr>
        <p:spPr bwMode="auto">
          <a:xfrm>
            <a:off x="5951538" y="3246438"/>
            <a:ext cx="1744662"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wrap="none" lIns="0" tIns="0" rIns="0" bIns="0" anchor="ctr">
            <a:spAutoFit/>
          </a:bodyPr>
          <a:lstStyle/>
          <a:p>
            <a:pPr algn="ctr">
              <a:lnSpc>
                <a:spcPts val="2400"/>
              </a:lnSpc>
              <a:spcBef>
                <a:spcPct val="50000"/>
              </a:spcBef>
            </a:pPr>
            <a:r>
              <a:rPr lang="en-US" dirty="0">
                <a:solidFill>
                  <a:schemeClr val="accent2"/>
                </a:solidFill>
                <a:latin typeface="Times" charset="0"/>
              </a:rPr>
              <a:t>[PC:X&gt;Y]</a:t>
            </a:r>
            <a:r>
              <a:rPr lang="en-US" dirty="0">
                <a:latin typeface="Times" charset="0"/>
              </a:rPr>
              <a:t>x= X+Y</a:t>
            </a:r>
          </a:p>
        </p:txBody>
      </p:sp>
      <p:sp>
        <p:nvSpPr>
          <p:cNvPr id="162841" name="Line 25"/>
          <p:cNvSpPr>
            <a:spLocks noChangeShapeType="1"/>
          </p:cNvSpPr>
          <p:nvPr/>
        </p:nvSpPr>
        <p:spPr bwMode="auto">
          <a:xfrm>
            <a:off x="5632450" y="3063875"/>
            <a:ext cx="1066800" cy="180975"/>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42" name="Rectangle 26"/>
          <p:cNvSpPr>
            <a:spLocks noChangeArrowheads="1"/>
          </p:cNvSpPr>
          <p:nvPr/>
        </p:nvSpPr>
        <p:spPr bwMode="auto">
          <a:xfrm>
            <a:off x="4508500" y="2941638"/>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Times" charset="0"/>
              </a:rPr>
              <a:t>false</a:t>
            </a:r>
          </a:p>
        </p:txBody>
      </p:sp>
      <p:sp>
        <p:nvSpPr>
          <p:cNvPr id="162843" name="Rectangle 27"/>
          <p:cNvSpPr>
            <a:spLocks noChangeArrowheads="1"/>
          </p:cNvSpPr>
          <p:nvPr/>
        </p:nvSpPr>
        <p:spPr bwMode="auto">
          <a:xfrm>
            <a:off x="6245225" y="2924175"/>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Times" charset="0"/>
              </a:rPr>
              <a:t>true</a:t>
            </a:r>
          </a:p>
        </p:txBody>
      </p:sp>
      <p:sp>
        <p:nvSpPr>
          <p:cNvPr id="162844" name="AutoShape 28"/>
          <p:cNvSpPr>
            <a:spLocks noChangeArrowheads="1"/>
          </p:cNvSpPr>
          <p:nvPr/>
        </p:nvSpPr>
        <p:spPr bwMode="auto">
          <a:xfrm>
            <a:off x="4625975" y="5381625"/>
            <a:ext cx="2079625"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0" tIns="0" rIns="0" bIns="0" anchor="ctr">
            <a:spAutoFit/>
          </a:bodyPr>
          <a:lstStyle/>
          <a:p>
            <a:pPr algn="ctr">
              <a:lnSpc>
                <a:spcPts val="2400"/>
              </a:lnSpc>
              <a:spcBef>
                <a:spcPct val="50000"/>
              </a:spcBef>
            </a:pPr>
            <a:r>
              <a:rPr lang="en-US">
                <a:solidFill>
                  <a:schemeClr val="accent2"/>
                </a:solidFill>
                <a:latin typeface="Times" charset="0"/>
              </a:rPr>
              <a:t>[PC:X&gt;Y</a:t>
            </a:r>
            <a:r>
              <a:rPr lang="en-US">
                <a:solidFill>
                  <a:schemeClr val="accent2"/>
                </a:solidFill>
                <a:latin typeface="Times" charset="0"/>
                <a:sym typeface="Symbol" charset="0"/>
              </a:rPr>
              <a:t></a:t>
            </a:r>
            <a:r>
              <a:rPr lang="en-US">
                <a:solidFill>
                  <a:schemeClr val="accent2"/>
                </a:solidFill>
                <a:latin typeface="Times" charset="0"/>
              </a:rPr>
              <a:t>Y≤X]</a:t>
            </a:r>
            <a:r>
              <a:rPr lang="en-US">
                <a:latin typeface="Times" charset="0"/>
              </a:rPr>
              <a:t>END</a:t>
            </a:r>
          </a:p>
        </p:txBody>
      </p:sp>
      <p:sp>
        <p:nvSpPr>
          <p:cNvPr id="162845" name="Line 29"/>
          <p:cNvSpPr>
            <a:spLocks noChangeShapeType="1"/>
          </p:cNvSpPr>
          <p:nvPr/>
        </p:nvSpPr>
        <p:spPr bwMode="auto">
          <a:xfrm flipH="1">
            <a:off x="5732463" y="5200650"/>
            <a:ext cx="966787" cy="180975"/>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46" name="AutoShape 30"/>
          <p:cNvSpPr>
            <a:spLocks noChangeArrowheads="1"/>
          </p:cNvSpPr>
          <p:nvPr/>
        </p:nvSpPr>
        <p:spPr bwMode="auto">
          <a:xfrm>
            <a:off x="6934200" y="5381625"/>
            <a:ext cx="2133600" cy="333375"/>
          </a:xfrm>
          <a:prstGeom prst="flowChartAlternateProcess">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0" tIns="0" rIns="0" bIns="0" anchor="ctr">
            <a:spAutoFit/>
          </a:bodyPr>
          <a:lstStyle/>
          <a:p>
            <a:pPr algn="ctr">
              <a:lnSpc>
                <a:spcPts val="2400"/>
              </a:lnSpc>
              <a:spcBef>
                <a:spcPct val="50000"/>
              </a:spcBef>
            </a:pPr>
            <a:r>
              <a:rPr lang="en-US" dirty="0">
                <a:solidFill>
                  <a:srgbClr val="FF0000"/>
                </a:solidFill>
                <a:latin typeface="Times" charset="0"/>
              </a:rPr>
              <a:t>[PC:X&gt;Y</a:t>
            </a:r>
            <a:r>
              <a:rPr lang="en-US" dirty="0">
                <a:solidFill>
                  <a:srgbClr val="FF0000"/>
                </a:solidFill>
                <a:latin typeface="Times" charset="0"/>
                <a:sym typeface="Symbol" charset="0"/>
              </a:rPr>
              <a:t></a:t>
            </a:r>
            <a:r>
              <a:rPr lang="en-US" dirty="0">
                <a:solidFill>
                  <a:srgbClr val="FF0000"/>
                </a:solidFill>
                <a:latin typeface="Times" charset="0"/>
              </a:rPr>
              <a:t>Y&gt;X]</a:t>
            </a:r>
            <a:r>
              <a:rPr lang="en-US" dirty="0">
                <a:latin typeface="Times" charset="0"/>
              </a:rPr>
              <a:t>END</a:t>
            </a:r>
            <a:endParaRPr lang="en-US" dirty="0">
              <a:solidFill>
                <a:schemeClr val="hlink"/>
              </a:solidFill>
              <a:latin typeface="Times" charset="0"/>
            </a:endParaRPr>
          </a:p>
        </p:txBody>
      </p:sp>
      <p:sp>
        <p:nvSpPr>
          <p:cNvPr id="162847" name="Line 31"/>
          <p:cNvSpPr>
            <a:spLocks noChangeShapeType="1"/>
          </p:cNvSpPr>
          <p:nvPr/>
        </p:nvSpPr>
        <p:spPr bwMode="auto">
          <a:xfrm>
            <a:off x="6705600" y="5202238"/>
            <a:ext cx="1066800" cy="180975"/>
          </a:xfrm>
          <a:prstGeom prst="line">
            <a:avLst/>
          </a:prstGeom>
          <a:ln>
            <a:headEnd/>
            <a:tailEnd type="arrow" w="lg" len="sm"/>
          </a:ln>
          <a:extLst/>
        </p:spPr>
        <p:style>
          <a:lnRef idx="1">
            <a:schemeClr val="accent1"/>
          </a:lnRef>
          <a:fillRef idx="0">
            <a:schemeClr val="accent1"/>
          </a:fillRef>
          <a:effectRef idx="0">
            <a:schemeClr val="accent1"/>
          </a:effectRef>
          <a:fontRef idx="minor">
            <a:schemeClr val="tx1"/>
          </a:fontRef>
        </p:style>
        <p:txBody>
          <a:bodyPr lIns="92075" tIns="46038" rIns="92075" bIns="46038" anchor="ctr">
            <a:spAutoFit/>
          </a:bodyPr>
          <a:lstStyle/>
          <a:p>
            <a:endParaRPr lang="en-US"/>
          </a:p>
        </p:txBody>
      </p:sp>
      <p:sp>
        <p:nvSpPr>
          <p:cNvPr id="162848" name="Rectangle 32"/>
          <p:cNvSpPr>
            <a:spLocks noChangeArrowheads="1"/>
          </p:cNvSpPr>
          <p:nvPr/>
        </p:nvSpPr>
        <p:spPr bwMode="auto">
          <a:xfrm>
            <a:off x="5486400" y="51054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Times" charset="0"/>
              </a:rPr>
              <a:t>false</a:t>
            </a:r>
          </a:p>
        </p:txBody>
      </p:sp>
      <p:sp>
        <p:nvSpPr>
          <p:cNvPr id="162849" name="Rectangle 33"/>
          <p:cNvSpPr>
            <a:spLocks noChangeArrowheads="1"/>
          </p:cNvSpPr>
          <p:nvPr/>
        </p:nvSpPr>
        <p:spPr bwMode="auto">
          <a:xfrm>
            <a:off x="7540625" y="5105400"/>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Times" charset="0"/>
              </a:rPr>
              <a:t>true</a:t>
            </a:r>
          </a:p>
        </p:txBody>
      </p:sp>
      <p:grpSp>
        <p:nvGrpSpPr>
          <p:cNvPr id="162850" name="Group 34"/>
          <p:cNvGrpSpPr>
            <a:grpSpLocks/>
          </p:cNvGrpSpPr>
          <p:nvPr/>
        </p:nvGrpSpPr>
        <p:grpSpPr bwMode="auto">
          <a:xfrm>
            <a:off x="4876800" y="1751013"/>
            <a:ext cx="1563688" cy="487362"/>
            <a:chOff x="3095" y="1150"/>
            <a:chExt cx="985" cy="307"/>
          </a:xfrm>
        </p:grpSpPr>
        <p:sp>
          <p:nvSpPr>
            <p:cNvPr id="162851" name="Rectangle 35"/>
            <p:cNvSpPr>
              <a:spLocks noChangeArrowheads="1"/>
            </p:cNvSpPr>
            <p:nvPr/>
          </p:nvSpPr>
          <p:spPr bwMode="auto">
            <a:xfrm>
              <a:off x="3168" y="1150"/>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solidFill>
                    <a:srgbClr val="0000FF"/>
                  </a:solidFill>
                </a:rPr>
                <a:t>path condition</a:t>
              </a:r>
            </a:p>
          </p:txBody>
        </p:sp>
        <p:sp>
          <p:nvSpPr>
            <p:cNvPr id="162852" name="Freeform 36"/>
            <p:cNvSpPr>
              <a:spLocks/>
            </p:cNvSpPr>
            <p:nvPr/>
          </p:nvSpPr>
          <p:spPr bwMode="auto">
            <a:xfrm flipH="1">
              <a:off x="3095" y="1296"/>
              <a:ext cx="121" cy="161"/>
            </a:xfrm>
            <a:custGeom>
              <a:avLst/>
              <a:gdLst>
                <a:gd name="T0" fmla="*/ 0 w 291"/>
                <a:gd name="T1" fmla="*/ 15 h 140"/>
                <a:gd name="T2" fmla="*/ 173 w 291"/>
                <a:gd name="T3" fmla="*/ 43 h 140"/>
                <a:gd name="T4" fmla="*/ 236 w 291"/>
                <a:gd name="T5" fmla="*/ 71 h 140"/>
                <a:gd name="T6" fmla="*/ 291 w 291"/>
                <a:gd name="T7" fmla="*/ 140 h 140"/>
              </a:gdLst>
              <a:ahLst/>
              <a:cxnLst>
                <a:cxn ang="0">
                  <a:pos x="T0" y="T1"/>
                </a:cxn>
                <a:cxn ang="0">
                  <a:pos x="T2" y="T3"/>
                </a:cxn>
                <a:cxn ang="0">
                  <a:pos x="T4" y="T5"/>
                </a:cxn>
                <a:cxn ang="0">
                  <a:pos x="T6" y="T7"/>
                </a:cxn>
              </a:cxnLst>
              <a:rect l="0" t="0" r="r" b="b"/>
              <a:pathLst>
                <a:path w="291" h="140">
                  <a:moveTo>
                    <a:pt x="0" y="15"/>
                  </a:moveTo>
                  <a:cubicBezTo>
                    <a:pt x="43" y="0"/>
                    <a:pt x="133" y="16"/>
                    <a:pt x="173" y="43"/>
                  </a:cubicBezTo>
                  <a:cubicBezTo>
                    <a:pt x="192" y="56"/>
                    <a:pt x="236" y="71"/>
                    <a:pt x="236" y="71"/>
                  </a:cubicBezTo>
                  <a:cubicBezTo>
                    <a:pt x="262" y="89"/>
                    <a:pt x="277" y="112"/>
                    <a:pt x="291" y="140"/>
                  </a:cubicBezTo>
                </a:path>
              </a:pathLst>
            </a:custGeom>
            <a:noFill/>
            <a:ln w="38100">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62854" name="Rectangle 38"/>
          <p:cNvSpPr>
            <a:spLocks noChangeArrowheads="1"/>
          </p:cNvSpPr>
          <p:nvPr/>
        </p:nvSpPr>
        <p:spPr bwMode="auto">
          <a:xfrm>
            <a:off x="7232650" y="5638800"/>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Times" charset="0"/>
              </a:rPr>
              <a:t>False!</a:t>
            </a:r>
          </a:p>
        </p:txBody>
      </p:sp>
      <p:sp>
        <p:nvSpPr>
          <p:cNvPr id="162855" name="Rectangle 39"/>
          <p:cNvSpPr>
            <a:spLocks noChangeArrowheads="1"/>
          </p:cNvSpPr>
          <p:nvPr/>
        </p:nvSpPr>
        <p:spPr bwMode="auto">
          <a:xfrm>
            <a:off x="4800600" y="6110288"/>
            <a:ext cx="375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solidFill>
                  <a:srgbClr val="0000FF"/>
                </a:solidFill>
              </a:rPr>
              <a:t>Solve path conditions → test inputs</a:t>
            </a:r>
          </a:p>
        </p:txBody>
      </p:sp>
      <p:sp>
        <p:nvSpPr>
          <p:cNvPr id="40" name="Rectangle 2"/>
          <p:cNvSpPr>
            <a:spLocks noGrp="1" noChangeArrowheads="1"/>
          </p:cNvSpPr>
          <p:nvPr>
            <p:ph type="title"/>
          </p:nvPr>
        </p:nvSpPr>
        <p:spPr>
          <a:xfrm>
            <a:off x="1143000" y="308900"/>
            <a:ext cx="7010400" cy="1443700"/>
          </a:xfrm>
        </p:spPr>
        <p:txBody>
          <a:bodyPr/>
          <a:lstStyle/>
          <a:p>
            <a:r>
              <a:rPr lang="en-US" sz="3200" dirty="0" smtClean="0"/>
              <a:t>Example: Symbolic </a:t>
            </a:r>
            <a:r>
              <a:rPr lang="en-US" sz="3200" dirty="0"/>
              <a:t>Execution</a:t>
            </a:r>
            <a:br>
              <a:rPr lang="en-US" sz="3200" dirty="0"/>
            </a:br>
            <a:endParaRPr lang="en-US" sz="3200" dirty="0"/>
          </a:p>
        </p:txBody>
      </p:sp>
    </p:spTree>
    <p:extLst>
      <p:ext uri="{BB962C8B-B14F-4D97-AF65-F5344CB8AC3E}">
        <p14:creationId xmlns:p14="http://schemas.microsoft.com/office/powerpoint/2010/main" val="1732192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subTnLst>
                                    <p:set>
                                      <p:cBhvr override="childStyle">
                                        <p:cTn dur="1" fill="hold" display="0" masterRel="nextClick" afterEffect="1"/>
                                        <p:tgtEl>
                                          <p:spTgt spid="1628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4"/>
                                        </p:tgtEl>
                                        <p:attrNameLst>
                                          <p:attrName>style.visibility</p:attrName>
                                        </p:attrNameLst>
                                      </p:cBhvr>
                                      <p:to>
                                        <p:strVal val="visible"/>
                                      </p:to>
                                    </p:set>
                                  </p:childTnLst>
                                  <p:subTnLst>
                                    <p:set>
                                      <p:cBhvr override="childStyle">
                                        <p:cTn dur="1" fill="hold" display="0" masterRel="nextClick" afterEffect="1"/>
                                        <p:tgtEl>
                                          <p:spTgt spid="16282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3"/>
                                        </p:tgtEl>
                                        <p:attrNameLst>
                                          <p:attrName>style.visibility</p:attrName>
                                        </p:attrNameLst>
                                      </p:cBhvr>
                                      <p:to>
                                        <p:strVal val="visible"/>
                                      </p:to>
                                    </p:set>
                                  </p:childTnLst>
                                  <p:subTnLst>
                                    <p:set>
                                      <p:cBhvr override="childStyle">
                                        <p:cTn dur="1" fill="hold" display="0" masterRel="nextClick" afterEffect="1"/>
                                        <p:tgtEl>
                                          <p:spTgt spid="16282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childTnLst>
                                  <p:subTnLst>
                                    <p:set>
                                      <p:cBhvr override="childStyle">
                                        <p:cTn dur="1" fill="hold" display="0" masterRel="nextClick" afterEffect="1"/>
                                        <p:tgtEl>
                                          <p:spTgt spid="16282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21"/>
                                        </p:tgtEl>
                                        <p:attrNameLst>
                                          <p:attrName>style.visibility</p:attrName>
                                        </p:attrNameLst>
                                      </p:cBhvr>
                                      <p:to>
                                        <p:strVal val="visible"/>
                                      </p:to>
                                    </p:set>
                                  </p:childTnLst>
                                  <p:subTnLst>
                                    <p:set>
                                      <p:cBhvr override="childStyle">
                                        <p:cTn dur="1" fill="hold" display="0" masterRel="nextClick" afterEffect="1"/>
                                        <p:tgtEl>
                                          <p:spTgt spid="16282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19"/>
                                        </p:tgtEl>
                                        <p:attrNameLst>
                                          <p:attrName>style.visibility</p:attrName>
                                        </p:attrNameLst>
                                      </p:cBhvr>
                                      <p:to>
                                        <p:strVal val="visible"/>
                                      </p:to>
                                    </p:set>
                                  </p:childTnLst>
                                  <p:subTnLst>
                                    <p:set>
                                      <p:cBhvr override="childStyle">
                                        <p:cTn dur="1" fill="hold" display="0" masterRel="nextClick" afterEffect="1"/>
                                        <p:tgtEl>
                                          <p:spTgt spid="16281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2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P spid="162819" grpId="0" animBg="1"/>
      <p:bldP spid="162820" grpId="0" animBg="1"/>
      <p:bldP spid="162821" grpId="0" animBg="1"/>
      <p:bldP spid="162822" grpId="0" animBg="1"/>
      <p:bldP spid="162823" grpId="0" animBg="1"/>
      <p:bldP spid="1628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26144"/>
            <a:ext cx="8042276" cy="1336956"/>
          </a:xfrm>
        </p:spPr>
        <p:txBody>
          <a:bodyPr/>
          <a:lstStyle/>
          <a:p>
            <a:r>
              <a:rPr lang="en-US" sz="3200" dirty="0" smtClean="0"/>
              <a:t>Auto-generated </a:t>
            </a:r>
            <a:r>
              <a:rPr lang="en-US" sz="3200" dirty="0" err="1" smtClean="0"/>
              <a:t>JUnit</a:t>
            </a:r>
            <a:r>
              <a:rPr lang="en-US" sz="3200" dirty="0" smtClean="0"/>
              <a:t> Tests</a:t>
            </a:r>
            <a:endParaRPr lang="en-US" sz="3200" dirty="0"/>
          </a:p>
        </p:txBody>
      </p:sp>
      <p:sp>
        <p:nvSpPr>
          <p:cNvPr id="3" name="Rectangle 3"/>
          <p:cNvSpPr txBox="1">
            <a:spLocks noChangeArrowheads="1"/>
          </p:cNvSpPr>
          <p:nvPr/>
        </p:nvSpPr>
        <p:spPr bwMode="auto">
          <a:xfrm>
            <a:off x="457200" y="1600200"/>
            <a:ext cx="8229600" cy="495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533400" indent="-533400">
              <a:lnSpc>
                <a:spcPct val="90000"/>
              </a:lnSpc>
            </a:pPr>
            <a:endParaRPr lang="en-US" sz="2000" dirty="0"/>
          </a:p>
        </p:txBody>
      </p:sp>
      <p:sp>
        <p:nvSpPr>
          <p:cNvPr id="4" name="Rectangle 3"/>
          <p:cNvSpPr/>
          <p:nvPr/>
        </p:nvSpPr>
        <p:spPr>
          <a:xfrm>
            <a:off x="938504" y="1764590"/>
            <a:ext cx="3395785" cy="4524316"/>
          </a:xfrm>
          <a:prstGeom prst="rect">
            <a:avLst/>
          </a:prstGeom>
        </p:spPr>
        <p:txBody>
          <a:bodyPr wrap="square">
            <a:spAutoFit/>
          </a:bodyPr>
          <a:lstStyle/>
          <a:p>
            <a:r>
              <a:rPr lang="en-US" dirty="0"/>
              <a:t>@Test public void t1() {</a:t>
            </a:r>
          </a:p>
          <a:p>
            <a:r>
              <a:rPr lang="en-US" dirty="0"/>
              <a:t>    m(1, 0, 1);</a:t>
            </a:r>
          </a:p>
          <a:p>
            <a:r>
              <a:rPr lang="en-US" dirty="0"/>
              <a:t>}</a:t>
            </a:r>
          </a:p>
          <a:p>
            <a:r>
              <a:rPr lang="en-US" dirty="0"/>
              <a:t>@Test public void t2() {</a:t>
            </a:r>
          </a:p>
          <a:p>
            <a:r>
              <a:rPr lang="en-US" dirty="0"/>
              <a:t>    m(0, 1, 1);</a:t>
            </a:r>
          </a:p>
          <a:p>
            <a:r>
              <a:rPr lang="en-US" dirty="0"/>
              <a:t>}</a:t>
            </a:r>
          </a:p>
          <a:p>
            <a:r>
              <a:rPr lang="en-US" dirty="0"/>
              <a:t>@Test public void t3() {</a:t>
            </a:r>
          </a:p>
          <a:p>
            <a:r>
              <a:rPr lang="en-US" dirty="0"/>
              <a:t>    m(1, 1, 1);</a:t>
            </a:r>
          </a:p>
          <a:p>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Achieves full path coverage</a:t>
            </a:r>
            <a:endParaRPr lang="en-US" dirty="0"/>
          </a:p>
        </p:txBody>
      </p:sp>
      <p:sp>
        <p:nvSpPr>
          <p:cNvPr id="5" name="TextBox 4"/>
          <p:cNvSpPr txBox="1"/>
          <p:nvPr/>
        </p:nvSpPr>
        <p:spPr>
          <a:xfrm>
            <a:off x="4336769" y="1764590"/>
            <a:ext cx="966931" cy="369332"/>
          </a:xfrm>
          <a:prstGeom prst="rect">
            <a:avLst/>
          </a:prstGeom>
          <a:noFill/>
        </p:spPr>
        <p:txBody>
          <a:bodyPr wrap="none" rtlCol="0">
            <a:spAutoFit/>
          </a:bodyPr>
          <a:lstStyle/>
          <a:p>
            <a:r>
              <a:rPr lang="en-US" dirty="0" smtClean="0">
                <a:solidFill>
                  <a:schemeClr val="accent1"/>
                </a:solidFill>
              </a:rPr>
              <a:t>Pass </a:t>
            </a:r>
            <a:r>
              <a:rPr lang="en-US" dirty="0" smtClean="0">
                <a:solidFill>
                  <a:schemeClr val="accent1"/>
                </a:solidFill>
                <a:latin typeface="Zapf Dingbats"/>
                <a:ea typeface="Zapf Dingbats"/>
                <a:cs typeface="Zapf Dingbats"/>
                <a:sym typeface="Zapf Dingbats"/>
              </a:rPr>
              <a:t>✔</a:t>
            </a:r>
            <a:endParaRPr lang="en-US" dirty="0">
              <a:solidFill>
                <a:schemeClr val="accent1"/>
              </a:solidFill>
            </a:endParaRPr>
          </a:p>
        </p:txBody>
      </p:sp>
      <p:sp>
        <p:nvSpPr>
          <p:cNvPr id="6" name="TextBox 5"/>
          <p:cNvSpPr txBox="1"/>
          <p:nvPr/>
        </p:nvSpPr>
        <p:spPr>
          <a:xfrm>
            <a:off x="4334289" y="2645020"/>
            <a:ext cx="966931" cy="369332"/>
          </a:xfrm>
          <a:prstGeom prst="rect">
            <a:avLst/>
          </a:prstGeom>
          <a:noFill/>
        </p:spPr>
        <p:txBody>
          <a:bodyPr wrap="none" rtlCol="0">
            <a:spAutoFit/>
          </a:bodyPr>
          <a:lstStyle/>
          <a:p>
            <a:r>
              <a:rPr lang="en-US" dirty="0" smtClean="0">
                <a:solidFill>
                  <a:schemeClr val="accent1"/>
                </a:solidFill>
              </a:rPr>
              <a:t>Pass </a:t>
            </a:r>
            <a:r>
              <a:rPr lang="en-US" dirty="0" smtClean="0">
                <a:solidFill>
                  <a:schemeClr val="accent1"/>
                </a:solidFill>
                <a:latin typeface="Zapf Dingbats"/>
                <a:ea typeface="Zapf Dingbats"/>
                <a:cs typeface="Zapf Dingbats"/>
                <a:sym typeface="Zapf Dingbats"/>
              </a:rPr>
              <a:t>✔</a:t>
            </a:r>
            <a:endParaRPr lang="en-US" dirty="0">
              <a:solidFill>
                <a:schemeClr val="accent1"/>
              </a:solidFill>
            </a:endParaRPr>
          </a:p>
        </p:txBody>
      </p:sp>
      <p:sp>
        <p:nvSpPr>
          <p:cNvPr id="7" name="TextBox 6"/>
          <p:cNvSpPr txBox="1"/>
          <p:nvPr/>
        </p:nvSpPr>
        <p:spPr>
          <a:xfrm>
            <a:off x="4334289" y="3496970"/>
            <a:ext cx="3766408" cy="369332"/>
          </a:xfrm>
          <a:prstGeom prst="rect">
            <a:avLst/>
          </a:prstGeom>
          <a:noFill/>
        </p:spPr>
        <p:txBody>
          <a:bodyPr wrap="none" rtlCol="0">
            <a:spAutoFit/>
          </a:bodyPr>
          <a:lstStyle/>
          <a:p>
            <a:r>
              <a:rPr lang="en-US" dirty="0" smtClean="0">
                <a:solidFill>
                  <a:srgbClr val="FF0000"/>
                </a:solidFill>
              </a:rPr>
              <a:t>Fail  </a:t>
            </a:r>
            <a:r>
              <a:rPr lang="en-US" dirty="0" smtClean="0">
                <a:solidFill>
                  <a:srgbClr val="FF0000"/>
                </a:solidFill>
                <a:latin typeface="Zapf Dingbats"/>
                <a:ea typeface="Zapf Dingbats"/>
                <a:cs typeface="Zapf Dingbats"/>
                <a:sym typeface="Zapf Dingbats"/>
              </a:rPr>
              <a:t>✗  </a:t>
            </a:r>
            <a:r>
              <a:rPr lang="en-US" dirty="0" smtClean="0"/>
              <a:t>PC</a:t>
            </a:r>
            <a:r>
              <a:rPr lang="en-US" i="1" dirty="0" smtClean="0"/>
              <a:t>: X&lt;=Y</a:t>
            </a:r>
            <a:r>
              <a:rPr lang="en-US" i="1" baseline="-25000" dirty="0" smtClean="0"/>
              <a:t> </a:t>
            </a:r>
            <a:r>
              <a:rPr lang="en-US" i="1" dirty="0" smtClean="0"/>
              <a:t>&amp; Y-X=0 </a:t>
            </a:r>
            <a:r>
              <a:rPr lang="en-US" i="1" dirty="0" smtClean="0">
                <a:sym typeface="Wingdings"/>
              </a:rPr>
              <a:t> X=Y</a:t>
            </a:r>
            <a:endParaRPr lang="en-US" i="1" dirty="0" smtClean="0"/>
          </a:p>
        </p:txBody>
      </p:sp>
    </p:spTree>
    <p:extLst>
      <p:ext uri="{BB962C8B-B14F-4D97-AF65-F5344CB8AC3E}">
        <p14:creationId xmlns:p14="http://schemas.microsoft.com/office/powerpoint/2010/main" val="429133023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10654"/>
            <a:ext cx="8042276" cy="1336956"/>
          </a:xfrm>
        </p:spPr>
        <p:txBody>
          <a:bodyPr/>
          <a:lstStyle/>
          <a:p>
            <a:r>
              <a:rPr lang="en-US" sz="3200" dirty="0" smtClean="0"/>
              <a:t>Program Repair and Synthesis</a:t>
            </a:r>
            <a:endParaRPr lang="en-US" sz="3200" dirty="0"/>
          </a:p>
        </p:txBody>
      </p:sp>
      <p:sp>
        <p:nvSpPr>
          <p:cNvPr id="4" name="Content Placeholder 2"/>
          <p:cNvSpPr txBox="1">
            <a:spLocks/>
          </p:cNvSpPr>
          <p:nvPr/>
        </p:nvSpPr>
        <p:spPr>
          <a:xfrm>
            <a:off x="549275" y="1600200"/>
            <a:ext cx="8042276" cy="4474825"/>
          </a:xfrm>
          <a:prstGeom prst="rect">
            <a:avLst/>
          </a:prstGeom>
        </p:spPr>
        <p:txBody>
          <a:bodyPr>
            <a:normAutofit fontScale="550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Add JML pre-condition:</a:t>
            </a:r>
          </a:p>
          <a:p>
            <a:pPr lvl="1"/>
            <a:r>
              <a:rPr lang="en-US" dirty="0" smtClean="0"/>
              <a:t>@Requires(“x!=y)</a:t>
            </a:r>
          </a:p>
          <a:p>
            <a:r>
              <a:rPr lang="en-US" dirty="0" smtClean="0"/>
              <a:t>Add argument check in m:</a:t>
            </a:r>
          </a:p>
          <a:p>
            <a:pPr lvl="1"/>
            <a:r>
              <a:rPr lang="en-US" dirty="0" smtClean="0"/>
              <a:t>If(x==y) throw new </a:t>
            </a:r>
            <a:r>
              <a:rPr lang="en-US" dirty="0" err="1" smtClean="0"/>
              <a:t>IllegalArgumentException</a:t>
            </a:r>
            <a:r>
              <a:rPr lang="en-US" dirty="0" smtClean="0"/>
              <a:t>(“requires: x!=y”)</a:t>
            </a:r>
          </a:p>
          <a:p>
            <a:r>
              <a:rPr lang="en-US" dirty="0" smtClean="0"/>
              <a:t>Add expected clause to test t3:</a:t>
            </a:r>
          </a:p>
          <a:p>
            <a:pPr marL="336550" lvl="1" indent="0">
              <a:buNone/>
            </a:pPr>
            <a:r>
              <a:rPr lang="en-US" dirty="0"/>
              <a:t>@Test(expected=</a:t>
            </a:r>
            <a:r>
              <a:rPr lang="en-US" dirty="0" err="1"/>
              <a:t>ArithmeticException.class</a:t>
            </a:r>
            <a:r>
              <a:rPr lang="en-US" dirty="0" smtClean="0"/>
              <a:t>)</a:t>
            </a:r>
            <a:endParaRPr lang="en-US" sz="3400" dirty="0"/>
          </a:p>
          <a:p>
            <a:pPr marL="336550" lvl="1" indent="0">
              <a:buNone/>
            </a:pPr>
            <a:r>
              <a:rPr lang="en-US" dirty="0" smtClean="0"/>
              <a:t>  </a:t>
            </a:r>
            <a:r>
              <a:rPr lang="en-US" dirty="0"/>
              <a:t>public void t3() {</a:t>
            </a:r>
            <a:endParaRPr lang="en-US" sz="3400" dirty="0"/>
          </a:p>
          <a:p>
            <a:pPr marL="336550" lvl="1" indent="0">
              <a:buNone/>
            </a:pPr>
            <a:r>
              <a:rPr lang="en-US" dirty="0"/>
              <a:t>    m(1, 1, 1);</a:t>
            </a:r>
            <a:endParaRPr lang="en-US" sz="3400" dirty="0"/>
          </a:p>
          <a:p>
            <a:pPr marL="336550" lvl="1" indent="0">
              <a:buNone/>
            </a:pPr>
            <a:r>
              <a:rPr lang="en-US" dirty="0"/>
              <a:t> </a:t>
            </a:r>
            <a:r>
              <a:rPr lang="en-US" dirty="0" smtClean="0"/>
              <a:t> }</a:t>
            </a:r>
            <a:endParaRPr lang="en-US" sz="3400" dirty="0"/>
          </a:p>
          <a:p>
            <a:pPr lvl="1"/>
            <a:endParaRPr lang="en-US" dirty="0" smtClean="0"/>
          </a:p>
          <a:p>
            <a:endParaRPr lang="en-US" dirty="0"/>
          </a:p>
          <a:p>
            <a:pPr marL="0" indent="0">
              <a:buNone/>
            </a:pPr>
            <a:r>
              <a:rPr lang="en-US" dirty="0"/>
              <a:t>W</a:t>
            </a:r>
            <a:r>
              <a:rPr lang="en-US" dirty="0" smtClean="0"/>
              <a:t>ill fix the error or produce more useful output</a:t>
            </a:r>
          </a:p>
          <a:p>
            <a:pPr marL="0" indent="0">
              <a:buNone/>
            </a:pPr>
            <a:r>
              <a:rPr lang="en-US" dirty="0" smtClean="0"/>
              <a:t>One can do more sophisticated program repairs.</a:t>
            </a:r>
          </a:p>
          <a:p>
            <a:pPr marL="0" indent="0">
              <a:buNone/>
            </a:pPr>
            <a:r>
              <a:rPr lang="en-US" dirty="0" smtClean="0"/>
              <a:t>See [ICSE’11 “Angelic Debugging”]</a:t>
            </a:r>
            <a:endParaRPr lang="en-US" dirty="0"/>
          </a:p>
        </p:txBody>
      </p:sp>
    </p:spTree>
    <p:extLst>
      <p:ext uri="{BB962C8B-B14F-4D97-AF65-F5344CB8AC3E}">
        <p14:creationId xmlns:p14="http://schemas.microsoft.com/office/powerpoint/2010/main" val="161994444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10654"/>
            <a:ext cx="8042276" cy="1336956"/>
          </a:xfrm>
        </p:spPr>
        <p:txBody>
          <a:bodyPr/>
          <a:lstStyle/>
          <a:p>
            <a:r>
              <a:rPr lang="en-US" sz="3200" dirty="0" smtClean="0"/>
              <a:t>Invariant Generation</a:t>
            </a:r>
            <a:endParaRPr lang="en-US" sz="3200" dirty="0"/>
          </a:p>
        </p:txBody>
      </p:sp>
      <p:sp>
        <p:nvSpPr>
          <p:cNvPr id="3" name="Content Placeholder 2"/>
          <p:cNvSpPr txBox="1">
            <a:spLocks/>
          </p:cNvSpPr>
          <p:nvPr/>
        </p:nvSpPr>
        <p:spPr>
          <a:xfrm>
            <a:off x="549275" y="1600200"/>
            <a:ext cx="8042276" cy="4474825"/>
          </a:xfrm>
          <a:prstGeom prst="rect">
            <a:avLst/>
          </a:prstGeom>
        </p:spPr>
        <p:txBody>
          <a:bodyPr>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t>Pre-condition:</a:t>
            </a:r>
          </a:p>
          <a:p>
            <a:pPr lvl="1"/>
            <a:r>
              <a:rPr lang="en-US" dirty="0" smtClean="0"/>
              <a:t>“x!=y”</a:t>
            </a:r>
          </a:p>
          <a:p>
            <a:r>
              <a:rPr lang="en-US" dirty="0" smtClean="0"/>
              <a:t>Post-condition:</a:t>
            </a:r>
          </a:p>
          <a:p>
            <a:pPr lvl="1"/>
            <a:r>
              <a:rPr lang="en-US" dirty="0"/>
              <a:t>“\result==((x&gt;y</a:t>
            </a:r>
            <a:r>
              <a:rPr lang="en-US" dirty="0" smtClean="0"/>
              <a:t>) ? (</a:t>
            </a:r>
            <a:r>
              <a:rPr lang="en-US" dirty="0"/>
              <a:t>d+1)/(x-y</a:t>
            </a:r>
            <a:r>
              <a:rPr lang="en-US" dirty="0" smtClean="0"/>
              <a:t>) : (</a:t>
            </a:r>
            <a:r>
              <a:rPr lang="en-US" dirty="0"/>
              <a:t>d+1)/(y-x))” </a:t>
            </a:r>
            <a:endParaRPr lang="en-US" dirty="0" smtClean="0"/>
          </a:p>
          <a:p>
            <a:pPr lvl="1"/>
            <a:endParaRPr lang="en-US" dirty="0"/>
          </a:p>
          <a:p>
            <a:pPr lvl="1"/>
            <a:endParaRPr lang="en-US" dirty="0"/>
          </a:p>
          <a:p>
            <a:r>
              <a:rPr lang="en-US" dirty="0" smtClean="0"/>
              <a:t>Use inductive and machine learning techniques to generate loop invariants</a:t>
            </a:r>
          </a:p>
          <a:p>
            <a:r>
              <a:rPr lang="en-US" dirty="0" smtClean="0"/>
              <a:t>See </a:t>
            </a:r>
            <a:r>
              <a:rPr lang="en-US" dirty="0" err="1" smtClean="0"/>
              <a:t>DySy</a:t>
            </a:r>
            <a:r>
              <a:rPr lang="en-US" dirty="0" smtClean="0"/>
              <a:t> [</a:t>
            </a:r>
            <a:r>
              <a:rPr lang="en-US" dirty="0" err="1" smtClean="0"/>
              <a:t>Csallner</a:t>
            </a:r>
            <a:r>
              <a:rPr lang="en-US" dirty="0" smtClean="0"/>
              <a:t> et al ICSE’08], also [SPIN’04]</a:t>
            </a:r>
            <a:endParaRPr lang="en-US" dirty="0"/>
          </a:p>
        </p:txBody>
      </p:sp>
    </p:spTree>
    <p:extLst>
      <p:ext uri="{BB962C8B-B14F-4D97-AF65-F5344CB8AC3E}">
        <p14:creationId xmlns:p14="http://schemas.microsoft.com/office/powerpoint/2010/main" val="267756074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59558"/>
            <a:ext cx="8042276" cy="1336956"/>
          </a:xfrm>
        </p:spPr>
        <p:txBody>
          <a:bodyPr/>
          <a:lstStyle/>
          <a:p>
            <a:r>
              <a:rPr lang="en-US" sz="2800" dirty="0" smtClean="0"/>
              <a:t>Differential Symbolic Execution</a:t>
            </a:r>
            <a:endParaRPr lang="en-US" sz="2800" dirty="0"/>
          </a:p>
        </p:txBody>
      </p:sp>
      <p:pic>
        <p:nvPicPr>
          <p:cNvPr id="3" name="Picture 2"/>
          <p:cNvPicPr>
            <a:picLocks noChangeAspect="1"/>
          </p:cNvPicPr>
          <p:nvPr/>
        </p:nvPicPr>
        <p:blipFill>
          <a:blip r:embed="rId3"/>
          <a:stretch>
            <a:fillRect/>
          </a:stretch>
        </p:blipFill>
        <p:spPr>
          <a:xfrm>
            <a:off x="777074" y="1444531"/>
            <a:ext cx="8063308" cy="3228891"/>
          </a:xfrm>
          <a:prstGeom prst="rect">
            <a:avLst/>
          </a:prstGeom>
        </p:spPr>
      </p:pic>
      <p:sp>
        <p:nvSpPr>
          <p:cNvPr id="4" name="Content Placeholder 2"/>
          <p:cNvSpPr txBox="1">
            <a:spLocks/>
          </p:cNvSpPr>
          <p:nvPr/>
        </p:nvSpPr>
        <p:spPr>
          <a:xfrm>
            <a:off x="798106" y="5335885"/>
            <a:ext cx="8042276" cy="939572"/>
          </a:xfrm>
          <a:prstGeom prst="rect">
            <a:avLst/>
          </a:prstGeom>
        </p:spPr>
        <p:txBody>
          <a:bodyPr>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000" dirty="0" smtClean="0"/>
              <a:t>Computes logical difference between two program versions</a:t>
            </a:r>
          </a:p>
          <a:p>
            <a:r>
              <a:rPr lang="en-US" sz="2000" dirty="0"/>
              <a:t>[FSE08, Person et al PLDI11]</a:t>
            </a:r>
            <a:endParaRPr lang="en-US" sz="2000" dirty="0" smtClean="0"/>
          </a:p>
        </p:txBody>
      </p:sp>
    </p:spTree>
    <p:extLst>
      <p:ext uri="{BB962C8B-B14F-4D97-AF65-F5344CB8AC3E}">
        <p14:creationId xmlns:p14="http://schemas.microsoft.com/office/powerpoint/2010/main" val="6900755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dirty="0" smtClean="0"/>
              <a:t>Automated </a:t>
            </a:r>
            <a:r>
              <a:rPr lang="en-US" dirty="0"/>
              <a:t>test-input generation </a:t>
            </a:r>
            <a:endParaRPr lang="en-US" dirty="0" smtClean="0"/>
          </a:p>
          <a:p>
            <a:pPr lvl="2"/>
            <a:r>
              <a:rPr lang="en-US" dirty="0" smtClean="0"/>
              <a:t>test </a:t>
            </a:r>
            <a:r>
              <a:rPr lang="en-US" dirty="0"/>
              <a:t>vectors and test </a:t>
            </a:r>
            <a:r>
              <a:rPr lang="en-US" dirty="0" smtClean="0"/>
              <a:t>sequences</a:t>
            </a:r>
            <a:endParaRPr lang="en-US" dirty="0"/>
          </a:p>
          <a:p>
            <a:r>
              <a:rPr lang="en-US" dirty="0"/>
              <a:t>Error </a:t>
            </a:r>
            <a:r>
              <a:rPr lang="en-US" dirty="0" smtClean="0"/>
              <a:t>detection, Invariant </a:t>
            </a:r>
            <a:r>
              <a:rPr lang="en-US" dirty="0"/>
              <a:t>generation</a:t>
            </a:r>
          </a:p>
          <a:p>
            <a:r>
              <a:rPr lang="en-US" dirty="0"/>
              <a:t>Program </a:t>
            </a:r>
            <a:r>
              <a:rPr lang="en-US" dirty="0" smtClean="0"/>
              <a:t>and data structure repair</a:t>
            </a:r>
          </a:p>
          <a:p>
            <a:r>
              <a:rPr lang="en-US" dirty="0" smtClean="0"/>
              <a:t>Security</a:t>
            </a:r>
          </a:p>
          <a:p>
            <a:r>
              <a:rPr lang="en-US" dirty="0"/>
              <a:t>R</a:t>
            </a:r>
            <a:r>
              <a:rPr lang="en-US" dirty="0" smtClean="0"/>
              <a:t>obustness and </a:t>
            </a:r>
            <a:r>
              <a:rPr lang="en-US" dirty="0"/>
              <a:t>s</a:t>
            </a:r>
            <a:r>
              <a:rPr lang="en-US" dirty="0" smtClean="0"/>
              <a:t>tress testing</a:t>
            </a:r>
            <a:endParaRPr lang="en-US" dirty="0"/>
          </a:p>
          <a:p>
            <a:r>
              <a:rPr lang="en-US" dirty="0" smtClean="0"/>
              <a:t>Regression </a:t>
            </a:r>
            <a:r>
              <a:rPr lang="en-US" dirty="0"/>
              <a:t>testing etc.</a:t>
            </a:r>
          </a:p>
          <a:p>
            <a:endParaRPr lang="en-US" dirty="0"/>
          </a:p>
        </p:txBody>
      </p:sp>
    </p:spTree>
    <p:extLst>
      <p:ext uri="{BB962C8B-B14F-4D97-AF65-F5344CB8AC3E}">
        <p14:creationId xmlns:p14="http://schemas.microsoft.com/office/powerpoint/2010/main" val="3446161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bwMode="auto">
          <a:xfrm>
            <a:off x="457199" y="1260050"/>
            <a:ext cx="8275262" cy="5309833"/>
          </a:xfrm>
          <a:solidFill>
            <a:srgbClr val="FFFFFF">
              <a:alpha val="0"/>
            </a:srgbClr>
          </a:solidFill>
          <a:ln/>
        </p:spPr>
        <p:txBody>
          <a:bodyPr wrap="square" lIns="91440" tIns="45720" rIns="91440" bIns="45720" numCol="1" anchor="t" anchorCtr="0" compatLnSpc="1">
            <a:prstTxWarp prst="textNoShape">
              <a:avLst/>
            </a:prstTxWarp>
            <a:normAutofit/>
          </a:bodyPr>
          <a:lstStyle/>
          <a:p>
            <a:pPr>
              <a:lnSpc>
                <a:spcPct val="80000"/>
              </a:lnSpc>
            </a:pPr>
            <a:r>
              <a:rPr lang="en-US" sz="1800" dirty="0" smtClean="0"/>
              <a:t>Scalability</a:t>
            </a:r>
          </a:p>
          <a:p>
            <a:pPr lvl="1">
              <a:lnSpc>
                <a:spcPct val="80000"/>
              </a:lnSpc>
            </a:pPr>
            <a:r>
              <a:rPr lang="en-US" sz="1600" dirty="0" smtClean="0"/>
              <a:t>Compositional techniques [</a:t>
            </a:r>
            <a:r>
              <a:rPr lang="en-US" sz="1600" dirty="0" err="1" smtClean="0"/>
              <a:t>Godefroid</a:t>
            </a:r>
            <a:r>
              <a:rPr lang="en-US" sz="1600" dirty="0" smtClean="0"/>
              <a:t>, POPL’07]</a:t>
            </a:r>
          </a:p>
          <a:p>
            <a:pPr lvl="1">
              <a:lnSpc>
                <a:spcPct val="80000"/>
              </a:lnSpc>
            </a:pPr>
            <a:r>
              <a:rPr lang="en-US" sz="1600" dirty="0" smtClean="0"/>
              <a:t>Pruning redundant paths [</a:t>
            </a:r>
            <a:r>
              <a:rPr lang="en-US" sz="1600" dirty="0" err="1" smtClean="0"/>
              <a:t>Boonstoppel</a:t>
            </a:r>
            <a:r>
              <a:rPr lang="en-US" sz="1600" dirty="0" smtClean="0"/>
              <a:t> et al, TACAS’08]</a:t>
            </a:r>
          </a:p>
          <a:p>
            <a:pPr lvl="1">
              <a:lnSpc>
                <a:spcPct val="80000"/>
              </a:lnSpc>
            </a:pPr>
            <a:r>
              <a:rPr lang="en-US" sz="1600" dirty="0" smtClean="0"/>
              <a:t>Heuristic search [</a:t>
            </a:r>
            <a:r>
              <a:rPr lang="en-US" sz="1600" dirty="0" err="1" smtClean="0"/>
              <a:t>Brunim</a:t>
            </a:r>
            <a:r>
              <a:rPr lang="en-US" sz="1600" dirty="0" smtClean="0"/>
              <a:t> &amp; </a:t>
            </a:r>
            <a:r>
              <a:rPr lang="en-US" sz="1600" dirty="0" err="1" smtClean="0"/>
              <a:t>Sen</a:t>
            </a:r>
            <a:r>
              <a:rPr lang="en-US" sz="1600" dirty="0" smtClean="0"/>
              <a:t>, ASE’08] [</a:t>
            </a:r>
            <a:r>
              <a:rPr lang="en-US" sz="1600" dirty="0" err="1" smtClean="0"/>
              <a:t>Majumdar</a:t>
            </a:r>
            <a:r>
              <a:rPr lang="en-US" sz="1600" dirty="0" smtClean="0"/>
              <a:t> &amp; Se, ICSE’07]</a:t>
            </a:r>
          </a:p>
          <a:p>
            <a:pPr lvl="1">
              <a:lnSpc>
                <a:spcPct val="80000"/>
              </a:lnSpc>
            </a:pPr>
            <a:r>
              <a:rPr lang="en-US" sz="1600" dirty="0" smtClean="0"/>
              <a:t>Parallel techniques [</a:t>
            </a:r>
            <a:r>
              <a:rPr lang="en-US" sz="1600" dirty="0" err="1" smtClean="0"/>
              <a:t>Siddiqui</a:t>
            </a:r>
            <a:r>
              <a:rPr lang="en-US" sz="1600" dirty="0" smtClean="0"/>
              <a:t> &amp; </a:t>
            </a:r>
            <a:r>
              <a:rPr lang="en-US" sz="1600" dirty="0" err="1" smtClean="0"/>
              <a:t>Khurshid</a:t>
            </a:r>
            <a:r>
              <a:rPr lang="en-US" sz="1600" dirty="0" smtClean="0"/>
              <a:t>, ICSTE’10] [</a:t>
            </a:r>
            <a:r>
              <a:rPr lang="en-US" sz="1600" dirty="0" err="1" smtClean="0"/>
              <a:t>Staats</a:t>
            </a:r>
            <a:r>
              <a:rPr lang="en-US" sz="1600" dirty="0" smtClean="0"/>
              <a:t> &amp; </a:t>
            </a:r>
            <a:r>
              <a:rPr lang="en-US" sz="1600" dirty="0" err="1" smtClean="0"/>
              <a:t>Pasareanu</a:t>
            </a:r>
            <a:r>
              <a:rPr lang="en-US" sz="1600" dirty="0" smtClean="0"/>
              <a:t>, ISSTA’10]</a:t>
            </a:r>
          </a:p>
          <a:p>
            <a:pPr lvl="1">
              <a:lnSpc>
                <a:spcPct val="80000"/>
              </a:lnSpc>
            </a:pPr>
            <a:r>
              <a:rPr lang="en-US" sz="1600" dirty="0" smtClean="0"/>
              <a:t>Incremental techniques [Person et al, PLDI’11]</a:t>
            </a:r>
          </a:p>
          <a:p>
            <a:pPr>
              <a:lnSpc>
                <a:spcPct val="80000"/>
              </a:lnSpc>
            </a:pPr>
            <a:r>
              <a:rPr lang="en-US" sz="1800" dirty="0" smtClean="0"/>
              <a:t>Complex non-linear mathematical constraints </a:t>
            </a:r>
          </a:p>
          <a:p>
            <a:pPr lvl="1">
              <a:lnSpc>
                <a:spcPct val="80000"/>
              </a:lnSpc>
            </a:pPr>
            <a:r>
              <a:rPr lang="en-US" sz="1600" dirty="0"/>
              <a:t>U</a:t>
            </a:r>
            <a:r>
              <a:rPr lang="en-US" sz="1600" dirty="0" smtClean="0"/>
              <a:t>n-decidable or hard to solve</a:t>
            </a:r>
          </a:p>
          <a:p>
            <a:pPr lvl="1">
              <a:lnSpc>
                <a:spcPct val="80000"/>
              </a:lnSpc>
            </a:pPr>
            <a:r>
              <a:rPr lang="en-US" sz="1600" dirty="0" smtClean="0"/>
              <a:t>Heuristic solving [</a:t>
            </a:r>
            <a:r>
              <a:rPr lang="en-US" sz="1600" dirty="0" err="1" smtClean="0"/>
              <a:t>Lakhotia</a:t>
            </a:r>
            <a:r>
              <a:rPr lang="en-US" sz="1600" dirty="0" smtClean="0"/>
              <a:t> et al., ICTSS’10][Souza et al, NFM’11]</a:t>
            </a:r>
          </a:p>
          <a:p>
            <a:pPr>
              <a:lnSpc>
                <a:spcPct val="80000"/>
              </a:lnSpc>
            </a:pPr>
            <a:r>
              <a:rPr lang="en-US" sz="1800" dirty="0" smtClean="0"/>
              <a:t>Testing web applications and security problems</a:t>
            </a:r>
          </a:p>
          <a:p>
            <a:pPr lvl="1">
              <a:lnSpc>
                <a:spcPct val="80000"/>
              </a:lnSpc>
            </a:pPr>
            <a:r>
              <a:rPr lang="en-US" sz="1600" dirty="0" smtClean="0"/>
              <a:t>String constraints [</a:t>
            </a:r>
            <a:r>
              <a:rPr lang="en-US" sz="1600" dirty="0" err="1" smtClean="0"/>
              <a:t>Bjorner</a:t>
            </a:r>
            <a:r>
              <a:rPr lang="en-US" sz="1600" dirty="0" smtClean="0"/>
              <a:t> et al, 2009] …</a:t>
            </a:r>
          </a:p>
          <a:p>
            <a:pPr lvl="1">
              <a:lnSpc>
                <a:spcPct val="80000"/>
              </a:lnSpc>
            </a:pPr>
            <a:r>
              <a:rPr lang="en-US" sz="1600" dirty="0" smtClean="0"/>
              <a:t>Mixed numeric and string constraints [ISSTA’11] [Fujitsu]</a:t>
            </a:r>
          </a:p>
          <a:p>
            <a:pPr>
              <a:lnSpc>
                <a:spcPct val="80000"/>
              </a:lnSpc>
            </a:pPr>
            <a:r>
              <a:rPr lang="en-US" sz="1800" dirty="0" smtClean="0"/>
              <a:t>Not covered:</a:t>
            </a:r>
            <a:endParaRPr lang="en-US" sz="1800" dirty="0"/>
          </a:p>
          <a:p>
            <a:pPr lvl="1">
              <a:lnSpc>
                <a:spcPct val="80000"/>
              </a:lnSpc>
            </a:pPr>
            <a:r>
              <a:rPr lang="en-US" sz="1600" dirty="0"/>
              <a:t>Symbolic execution for formal </a:t>
            </a:r>
            <a:r>
              <a:rPr lang="en-US" sz="1400" dirty="0" smtClean="0"/>
              <a:t>verification [</a:t>
            </a:r>
            <a:r>
              <a:rPr lang="en-US" sz="1400" dirty="0" err="1"/>
              <a:t>Coen-Porisini</a:t>
            </a:r>
            <a:r>
              <a:rPr lang="en-US" sz="1400" dirty="0"/>
              <a:t> et al, ESEC/FSE’01], [Dillon, ACM TOPLAS’90], [Harrison &amp; Kemmerer</a:t>
            </a:r>
            <a:r>
              <a:rPr lang="en-US" sz="1400" dirty="0" smtClean="0"/>
              <a:t>’88]</a:t>
            </a:r>
            <a:endParaRPr lang="en-US" sz="1400" dirty="0"/>
          </a:p>
          <a:p>
            <a:pPr lvl="1">
              <a:lnSpc>
                <a:spcPct val="80000"/>
              </a:lnSpc>
            </a:pPr>
            <a:r>
              <a:rPr lang="en-US" sz="1800" dirty="0" smtClean="0"/>
              <a:t>…</a:t>
            </a:r>
          </a:p>
          <a:p>
            <a:pPr lvl="1">
              <a:lnSpc>
                <a:spcPct val="80000"/>
              </a:lnSpc>
            </a:pPr>
            <a:endParaRPr lang="en-US" sz="1800" dirty="0" smtClean="0"/>
          </a:p>
        </p:txBody>
      </p:sp>
      <p:sp>
        <p:nvSpPr>
          <p:cNvPr id="164867" name="Rectangle 3"/>
          <p:cNvSpPr>
            <a:spLocks noGrp="1" noChangeArrowheads="1"/>
          </p:cNvSpPr>
          <p:nvPr>
            <p:ph type="title"/>
          </p:nvPr>
        </p:nvSpPr>
        <p:spPr>
          <a:xfrm>
            <a:off x="1600200" y="323370"/>
            <a:ext cx="6172200" cy="685800"/>
          </a:xfrm>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lstStyle/>
          <a:p>
            <a:r>
              <a:rPr lang="en-US" sz="3200" dirty="0" smtClean="0"/>
              <a:t>Challenges</a:t>
            </a:r>
            <a:endParaRPr lang="en-US" sz="3200" dirty="0"/>
          </a:p>
        </p:txBody>
      </p:sp>
    </p:spTree>
    <p:extLst>
      <p:ext uri="{BB962C8B-B14F-4D97-AF65-F5344CB8AC3E}">
        <p14:creationId xmlns:p14="http://schemas.microsoft.com/office/powerpoint/2010/main" val="3490878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143000" y="308900"/>
            <a:ext cx="7010400" cy="1443700"/>
          </a:xfrm>
        </p:spPr>
        <p:txBody>
          <a:bodyPr/>
          <a:lstStyle/>
          <a:p>
            <a:r>
              <a:rPr lang="en-US" sz="2400" dirty="0"/>
              <a:t>Symbolic </a:t>
            </a:r>
            <a:r>
              <a:rPr lang="en-US" sz="2400" dirty="0" smtClean="0"/>
              <a:t>Execution and Software Testing</a:t>
            </a:r>
            <a:r>
              <a:rPr lang="en-US" sz="3200" dirty="0"/>
              <a:t/>
            </a:r>
            <a:br>
              <a:rPr lang="en-US" sz="3200" dirty="0"/>
            </a:br>
            <a:endParaRPr lang="en-US" sz="3200" dirty="0"/>
          </a:p>
        </p:txBody>
      </p:sp>
      <p:sp>
        <p:nvSpPr>
          <p:cNvPr id="113667" name="Rectangle 3"/>
          <p:cNvSpPr>
            <a:spLocks noGrp="1" noChangeArrowheads="1"/>
          </p:cNvSpPr>
          <p:nvPr>
            <p:ph type="body" idx="1"/>
          </p:nvPr>
        </p:nvSpPr>
        <p:spPr bwMode="auto">
          <a:xfrm>
            <a:off x="228600" y="1464735"/>
            <a:ext cx="8382000" cy="5181600"/>
          </a:xfrm>
          <a:solidFill>
            <a:srgbClr val="FFFFFF">
              <a:alpha val="0"/>
            </a:srgbClr>
          </a:solidFill>
          <a:ln/>
        </p:spPr>
        <p:txBody>
          <a:bodyPr wrap="square" lIns="91440" tIns="45720" rIns="91440" bIns="45720" numCol="1" anchor="t" anchorCtr="0" compatLnSpc="1">
            <a:prstTxWarp prst="textNoShape">
              <a:avLst/>
            </a:prstTxWarp>
            <a:normAutofit fontScale="55000" lnSpcReduction="20000"/>
          </a:bodyPr>
          <a:lstStyle/>
          <a:p>
            <a:pPr>
              <a:lnSpc>
                <a:spcPct val="90000"/>
              </a:lnSpc>
            </a:pPr>
            <a:r>
              <a:rPr lang="en-US" sz="2400" dirty="0"/>
              <a:t>King [Comm. ACM 1976] </a:t>
            </a:r>
            <a:r>
              <a:rPr lang="en-US" sz="2400" dirty="0" smtClean="0"/>
              <a:t>, Clarke [IEEE TSE 1976]</a:t>
            </a:r>
            <a:endParaRPr lang="en-US" sz="2400" dirty="0"/>
          </a:p>
          <a:p>
            <a:pPr>
              <a:lnSpc>
                <a:spcPct val="90000"/>
              </a:lnSpc>
            </a:pPr>
            <a:r>
              <a:rPr lang="en-US" dirty="0" smtClean="0"/>
              <a:t>Received renewed interest in recent years</a:t>
            </a:r>
          </a:p>
          <a:p>
            <a:pPr lvl="1">
              <a:lnSpc>
                <a:spcPct val="90000"/>
              </a:lnSpc>
            </a:pPr>
            <a:r>
              <a:rPr lang="en-US" sz="2200" dirty="0" smtClean="0"/>
              <a:t>Algorithmic advances</a:t>
            </a:r>
          </a:p>
          <a:p>
            <a:pPr lvl="1">
              <a:lnSpc>
                <a:spcPct val="90000"/>
              </a:lnSpc>
            </a:pPr>
            <a:r>
              <a:rPr lang="en-US" dirty="0" smtClean="0"/>
              <a:t>Increased availability of computational power and decision procedures</a:t>
            </a:r>
          </a:p>
          <a:p>
            <a:pPr>
              <a:lnSpc>
                <a:spcPct val="90000"/>
              </a:lnSpc>
            </a:pPr>
            <a:r>
              <a:rPr lang="en-US" dirty="0"/>
              <a:t>T</a:t>
            </a:r>
            <a:r>
              <a:rPr lang="en-US" dirty="0" smtClean="0"/>
              <a:t>ools, many open-source</a:t>
            </a:r>
          </a:p>
          <a:p>
            <a:pPr lvl="1">
              <a:lnSpc>
                <a:spcPct val="90000"/>
              </a:lnSpc>
            </a:pPr>
            <a:r>
              <a:rPr lang="en-US" dirty="0" smtClean="0"/>
              <a:t>NASA’s Symbolic (Java) Pathfinder</a:t>
            </a:r>
          </a:p>
          <a:p>
            <a:pPr marL="349250" lvl="1" indent="0">
              <a:lnSpc>
                <a:spcPct val="90000"/>
              </a:lnSpc>
              <a:buNone/>
            </a:pPr>
            <a:r>
              <a:rPr lang="en-US" dirty="0"/>
              <a:t> </a:t>
            </a:r>
            <a:r>
              <a:rPr lang="en-US" dirty="0" smtClean="0"/>
              <a:t>    </a:t>
            </a:r>
            <a:r>
              <a:rPr lang="en-US" dirty="0" smtClean="0">
                <a:hlinkClick r:id="rId3"/>
              </a:rPr>
              <a:t>http://babelfish.arc.nasa.gov/trac/jpf/wiki/projects/jpf-symbc</a:t>
            </a:r>
            <a:endParaRPr lang="en-US" dirty="0" smtClean="0"/>
          </a:p>
          <a:p>
            <a:pPr lvl="1">
              <a:lnSpc>
                <a:spcPct val="90000"/>
              </a:lnSpc>
            </a:pPr>
            <a:r>
              <a:rPr lang="en-US" dirty="0" smtClean="0"/>
              <a:t>UIUC’s CUTE and </a:t>
            </a:r>
            <a:r>
              <a:rPr lang="en-US" dirty="0" err="1" smtClean="0"/>
              <a:t>jCUTE</a:t>
            </a:r>
            <a:endParaRPr lang="en-US" dirty="0" smtClean="0"/>
          </a:p>
          <a:p>
            <a:pPr marL="349250" lvl="1" indent="0">
              <a:lnSpc>
                <a:spcPct val="90000"/>
              </a:lnSpc>
              <a:buNone/>
            </a:pPr>
            <a:r>
              <a:rPr lang="en-US" dirty="0" smtClean="0"/>
              <a:t>     </a:t>
            </a:r>
            <a:r>
              <a:rPr lang="en-US" dirty="0" smtClean="0">
                <a:hlinkClick r:id="rId4"/>
              </a:rPr>
              <a:t>http://osl.cs.uiuc.edu/~ksen/cute</a:t>
            </a:r>
            <a:endParaRPr lang="en-US" dirty="0" smtClean="0"/>
          </a:p>
          <a:p>
            <a:pPr lvl="1">
              <a:lnSpc>
                <a:spcPct val="90000"/>
              </a:lnSpc>
            </a:pPr>
            <a:r>
              <a:rPr lang="en-US" dirty="0" smtClean="0"/>
              <a:t>Stanford’s KLEE</a:t>
            </a:r>
          </a:p>
          <a:p>
            <a:pPr marL="349250" lvl="1" indent="0">
              <a:lnSpc>
                <a:spcPct val="90000"/>
              </a:lnSpc>
              <a:buNone/>
            </a:pPr>
            <a:r>
              <a:rPr lang="en-US" dirty="0" smtClean="0"/>
              <a:t>     </a:t>
            </a:r>
            <a:r>
              <a:rPr lang="en-US" dirty="0" smtClean="0">
                <a:hlinkClick r:id="rId5"/>
              </a:rPr>
              <a:t>http://klee.llvm.org/</a:t>
            </a:r>
            <a:endParaRPr lang="en-US" dirty="0" smtClean="0"/>
          </a:p>
          <a:p>
            <a:pPr lvl="1">
              <a:lnSpc>
                <a:spcPct val="90000"/>
              </a:lnSpc>
            </a:pPr>
            <a:r>
              <a:rPr lang="en-US" dirty="0" smtClean="0"/>
              <a:t>UC Berkeley’s CREST and </a:t>
            </a:r>
            <a:r>
              <a:rPr lang="en-US" dirty="0" err="1" smtClean="0"/>
              <a:t>BitBlaze</a:t>
            </a:r>
            <a:endParaRPr lang="en-US" dirty="0" smtClean="0"/>
          </a:p>
          <a:p>
            <a:pPr marL="349250" lvl="1" indent="0">
              <a:lnSpc>
                <a:spcPct val="90000"/>
              </a:lnSpc>
              <a:buNone/>
            </a:pPr>
            <a:r>
              <a:rPr lang="en-US" dirty="0" smtClean="0"/>
              <a:t>     http://</a:t>
            </a:r>
            <a:r>
              <a:rPr lang="en-US" dirty="0" err="1" smtClean="0"/>
              <a:t>code.google.com</a:t>
            </a:r>
            <a:r>
              <a:rPr lang="en-US" dirty="0" smtClean="0"/>
              <a:t>/p/crest</a:t>
            </a:r>
          </a:p>
          <a:p>
            <a:pPr lvl="1">
              <a:lnSpc>
                <a:spcPct val="90000"/>
              </a:lnSpc>
            </a:pPr>
            <a:r>
              <a:rPr lang="en-US" dirty="0" smtClean="0"/>
              <a:t>Microsoft’s </a:t>
            </a:r>
            <a:r>
              <a:rPr lang="en-US" dirty="0" err="1" smtClean="0"/>
              <a:t>Pex</a:t>
            </a:r>
            <a:r>
              <a:rPr lang="en-US" dirty="0" smtClean="0"/>
              <a:t>, SAGE, YOGI, </a:t>
            </a:r>
            <a:r>
              <a:rPr lang="en-US" dirty="0" err="1" smtClean="0"/>
              <a:t>PREfix</a:t>
            </a:r>
            <a:endParaRPr lang="en-US" dirty="0" smtClean="0"/>
          </a:p>
          <a:p>
            <a:pPr marL="349250" lvl="1" indent="0">
              <a:lnSpc>
                <a:spcPct val="90000"/>
              </a:lnSpc>
              <a:buNone/>
            </a:pPr>
            <a:r>
              <a:rPr lang="en-US" dirty="0"/>
              <a:t> </a:t>
            </a:r>
            <a:r>
              <a:rPr lang="en-US" dirty="0" smtClean="0"/>
              <a:t>    </a:t>
            </a:r>
            <a:r>
              <a:rPr lang="en-US" dirty="0" smtClean="0">
                <a:hlinkClick r:id="rId6"/>
              </a:rPr>
              <a:t>http://research.microsoft.com/en-us/projects/pex</a:t>
            </a:r>
            <a:r>
              <a:rPr lang="en-US" dirty="0" smtClean="0"/>
              <a:t>/</a:t>
            </a:r>
          </a:p>
          <a:p>
            <a:pPr marL="349250" lvl="1" indent="0">
              <a:lnSpc>
                <a:spcPct val="90000"/>
              </a:lnSpc>
              <a:buNone/>
            </a:pPr>
            <a:r>
              <a:rPr lang="en-US" dirty="0"/>
              <a:t> </a:t>
            </a:r>
            <a:r>
              <a:rPr lang="en-US" dirty="0" smtClean="0"/>
              <a:t>    </a:t>
            </a:r>
            <a:r>
              <a:rPr lang="en-US" dirty="0" smtClean="0">
                <a:hlinkClick r:id="rId7"/>
              </a:rPr>
              <a:t>http</a:t>
            </a:r>
            <a:r>
              <a:rPr lang="en-US" dirty="0">
                <a:hlinkClick r:id="rId7"/>
              </a:rPr>
              <a:t>://research.microsoft.com/en-us/projects</a:t>
            </a:r>
            <a:r>
              <a:rPr lang="en-US" dirty="0" smtClean="0">
                <a:hlinkClick r:id="rId7"/>
              </a:rPr>
              <a:t>/yogi</a:t>
            </a:r>
            <a:endParaRPr lang="en-US" dirty="0" smtClean="0"/>
          </a:p>
          <a:p>
            <a:pPr lvl="1">
              <a:lnSpc>
                <a:spcPct val="90000"/>
              </a:lnSpc>
            </a:pPr>
            <a:r>
              <a:rPr lang="en-US" dirty="0" smtClean="0"/>
              <a:t>IBM’s Apollo, </a:t>
            </a:r>
            <a:r>
              <a:rPr lang="en-US" dirty="0" err="1" smtClean="0"/>
              <a:t>Parasoft’s</a:t>
            </a:r>
            <a:r>
              <a:rPr lang="en-US" dirty="0" smtClean="0"/>
              <a:t> testing tools etc.</a:t>
            </a:r>
          </a:p>
          <a:p>
            <a:pPr>
              <a:lnSpc>
                <a:spcPct val="90000"/>
              </a:lnSpc>
            </a:pPr>
            <a:r>
              <a:rPr lang="en-US" dirty="0" smtClean="0"/>
              <a:t>Bibliography on symbolic execution (</a:t>
            </a:r>
            <a:r>
              <a:rPr lang="en-US" dirty="0" err="1" smtClean="0"/>
              <a:t>Saswat</a:t>
            </a:r>
            <a:r>
              <a:rPr lang="en-US" dirty="0" smtClean="0"/>
              <a:t> </a:t>
            </a:r>
            <a:r>
              <a:rPr lang="en-US" dirty="0" err="1" smtClean="0"/>
              <a:t>Anand</a:t>
            </a:r>
            <a:r>
              <a:rPr lang="en-US" dirty="0" smtClean="0"/>
              <a:t>): http</a:t>
            </a:r>
            <a:r>
              <a:rPr lang="en-US" dirty="0"/>
              <a:t>://</a:t>
            </a:r>
            <a:r>
              <a:rPr lang="en-US" dirty="0" err="1"/>
              <a:t>sites.google.com</a:t>
            </a:r>
            <a:r>
              <a:rPr lang="en-US" dirty="0"/>
              <a:t>/site/</a:t>
            </a:r>
            <a:r>
              <a:rPr lang="en-US" dirty="0" err="1"/>
              <a:t>symexbib</a:t>
            </a:r>
            <a:r>
              <a:rPr lang="en-US" dirty="0"/>
              <a:t>/</a:t>
            </a:r>
            <a:endParaRPr lang="en-US" dirty="0" smtClean="0"/>
          </a:p>
          <a:p>
            <a:pPr>
              <a:lnSpc>
                <a:spcPct val="90000"/>
              </a:lnSpc>
            </a:pPr>
            <a:r>
              <a:rPr lang="en-US" dirty="0" smtClean="0"/>
              <a:t>See ICSE’11 Impact Project talk on Thursday</a:t>
            </a:r>
          </a:p>
          <a:p>
            <a:pPr>
              <a:lnSpc>
                <a:spcPct val="90000"/>
              </a:lnSpc>
            </a:pPr>
            <a:endParaRPr lang="en-US" dirty="0" smtClean="0"/>
          </a:p>
        </p:txBody>
      </p:sp>
    </p:spTree>
    <p:extLst>
      <p:ext uri="{BB962C8B-B14F-4D97-AF65-F5344CB8AC3E}">
        <p14:creationId xmlns:p14="http://schemas.microsoft.com/office/powerpoint/2010/main" val="4428176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2819400"/>
            <a:ext cx="7772400" cy="1143000"/>
          </a:xfrm>
        </p:spPr>
        <p:txBody>
          <a:bodyPr/>
          <a:lstStyle/>
          <a:p>
            <a:r>
              <a:rPr lang="en-US"/>
              <a:t>Thank you!</a:t>
            </a:r>
          </a:p>
        </p:txBody>
      </p:sp>
    </p:spTree>
    <p:extLst>
      <p:ext uri="{BB962C8B-B14F-4D97-AF65-F5344CB8AC3E}">
        <p14:creationId xmlns:p14="http://schemas.microsoft.com/office/powerpoint/2010/main" val="13318288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smtClean="0"/>
              <a:t>Java </a:t>
            </a:r>
            <a:r>
              <a:rPr lang="en-US" dirty="0" err="1" smtClean="0"/>
              <a:t>PathFinder</a:t>
            </a:r>
            <a:r>
              <a:rPr lang="en-US" dirty="0"/>
              <a:t> </a:t>
            </a:r>
            <a:r>
              <a:rPr lang="en-US" dirty="0">
                <a:hlinkClick r:id="rId2"/>
              </a:rPr>
              <a:t>http://babelfish.arc.nasa.gov/trac/jpf</a:t>
            </a:r>
            <a:r>
              <a:rPr lang="en-US" dirty="0" smtClean="0">
                <a:hlinkClick r:id="rId2"/>
              </a:rPr>
              <a:t>/</a:t>
            </a:r>
            <a:endParaRPr lang="en-US" dirty="0"/>
          </a:p>
          <a:p>
            <a:pPr marL="0" indent="0">
              <a:buNone/>
            </a:pPr>
            <a:r>
              <a:rPr lang="en-US" dirty="0" smtClean="0"/>
              <a:t>[TACAS03]</a:t>
            </a:r>
            <a:r>
              <a:rPr lang="en-US" dirty="0" smtClean="0">
                <a:hlinkClick r:id="rId3"/>
              </a:rPr>
              <a:t>Sarfraz </a:t>
            </a:r>
            <a:r>
              <a:rPr lang="en-US" dirty="0">
                <a:hlinkClick r:id="rId3"/>
              </a:rPr>
              <a:t>Khurshid, Corina S. Pasareanu, </a:t>
            </a:r>
            <a:r>
              <a:rPr lang="en-US" dirty="0" smtClean="0">
                <a:hlinkClick r:id="rId4"/>
              </a:rPr>
              <a:t>Willem Visser</a:t>
            </a:r>
            <a:r>
              <a:rPr lang="en-US" dirty="0">
                <a:hlinkClick r:id="rId4"/>
              </a:rPr>
              <a:t>: Generalized Symbolic Execution for Model Checking and Testing. </a:t>
            </a:r>
            <a:r>
              <a:rPr lang="en-US" dirty="0">
                <a:hlinkClick r:id="rId5"/>
              </a:rPr>
              <a:t>TACAS 2003: 553-</a:t>
            </a:r>
            <a:r>
              <a:rPr lang="en-US" dirty="0" smtClean="0">
                <a:hlinkClick r:id="rId5"/>
              </a:rPr>
              <a:t>56</a:t>
            </a:r>
            <a:endParaRPr lang="en-US" dirty="0">
              <a:hlinkClick r:id="rId5"/>
            </a:endParaRPr>
          </a:p>
          <a:p>
            <a:r>
              <a:rPr lang="en-US" dirty="0" smtClean="0"/>
              <a:t>[CAV10] </a:t>
            </a:r>
            <a:r>
              <a:rPr lang="en-US" dirty="0" smtClean="0">
                <a:hlinkClick r:id="rId6"/>
              </a:rPr>
              <a:t>Aws </a:t>
            </a:r>
            <a:r>
              <a:rPr lang="en-US" dirty="0">
                <a:hlinkClick r:id="rId6"/>
              </a:rPr>
              <a:t>Albarghouthi, </a:t>
            </a:r>
            <a:r>
              <a:rPr lang="en-US" u="sng" dirty="0">
                <a:hlinkClick r:id="rId7"/>
              </a:rPr>
              <a:t>Arie Gurfinkel, </a:t>
            </a:r>
            <a:r>
              <a:rPr lang="en-US" u="sng" dirty="0">
                <a:hlinkClick r:id="rId8"/>
              </a:rPr>
              <a:t>Ou Wei, Marsha Chechik: Abstract Analysis of Symbolic Executions. </a:t>
            </a:r>
            <a:r>
              <a:rPr lang="en-US" u="sng" dirty="0">
                <a:hlinkClick r:id="rId9"/>
              </a:rPr>
              <a:t>CAV 2010: 495-510	</a:t>
            </a:r>
            <a:endParaRPr lang="en-US" u="sng" dirty="0" smtClean="0">
              <a:hlinkClick r:id="rId9"/>
            </a:endParaRPr>
          </a:p>
          <a:p>
            <a:r>
              <a:rPr lang="en-US" dirty="0" smtClean="0">
                <a:hlinkClick r:id="rId10"/>
              </a:rPr>
              <a:t>[FSE08] Suzette </a:t>
            </a:r>
            <a:r>
              <a:rPr lang="en-US" dirty="0">
                <a:hlinkClick r:id="rId10"/>
              </a:rPr>
              <a:t>Person, </a:t>
            </a:r>
            <a:r>
              <a:rPr lang="en-US" u="sng" dirty="0">
                <a:hlinkClick r:id="rId11"/>
              </a:rPr>
              <a:t>Matthew B. Dwyer, </a:t>
            </a:r>
            <a:r>
              <a:rPr lang="en-US" u="sng" dirty="0">
                <a:hlinkClick r:id="rId12"/>
              </a:rPr>
              <a:t>Sebastian G. Elbaum, Corina S. Pasareanu: Differential symbolic execution. </a:t>
            </a:r>
            <a:r>
              <a:rPr lang="en-US" u="sng" dirty="0">
                <a:hlinkClick r:id="rId13"/>
              </a:rPr>
              <a:t>SIGSOFT FSE 2008: 226-</a:t>
            </a:r>
            <a:r>
              <a:rPr lang="en-US" u="sng" dirty="0" smtClean="0">
                <a:hlinkClick r:id="rId13"/>
              </a:rPr>
              <a:t>237</a:t>
            </a:r>
          </a:p>
          <a:p>
            <a:r>
              <a:rPr lang="en-US" u="sng" dirty="0" smtClean="0">
                <a:hlinkClick r:id="rId13"/>
              </a:rPr>
              <a:t>[PLDI11] </a:t>
            </a:r>
            <a:r>
              <a:rPr lang="en-US" b="1" dirty="0"/>
              <a:t>Directed Incremental Symbolic </a:t>
            </a:r>
            <a:r>
              <a:rPr lang="en-US" b="1" dirty="0" smtClean="0"/>
              <a:t>Execution</a:t>
            </a:r>
            <a:r>
              <a:rPr lang="en-US" dirty="0"/>
              <a:t> </a:t>
            </a:r>
            <a:r>
              <a:rPr lang="en-US" dirty="0" smtClean="0"/>
              <a:t>Suzette </a:t>
            </a:r>
            <a:r>
              <a:rPr lang="en-US" dirty="0"/>
              <a:t>Person (NASA Langley </a:t>
            </a:r>
            <a:r>
              <a:rPr lang="en-US" dirty="0" err="1"/>
              <a:t>Reseach</a:t>
            </a:r>
            <a:r>
              <a:rPr lang="en-US" dirty="0"/>
              <a:t> Center), </a:t>
            </a:r>
            <a:r>
              <a:rPr lang="en-US" dirty="0" err="1"/>
              <a:t>Guowei</a:t>
            </a:r>
            <a:r>
              <a:rPr lang="en-US" dirty="0"/>
              <a:t> Yang (The </a:t>
            </a:r>
            <a:r>
              <a:rPr lang="en-US" dirty="0" err="1"/>
              <a:t>Universiity</a:t>
            </a:r>
            <a:r>
              <a:rPr lang="en-US" dirty="0"/>
              <a:t> of Texas at Austin), </a:t>
            </a:r>
            <a:r>
              <a:rPr lang="en-US" dirty="0" err="1"/>
              <a:t>Neha</a:t>
            </a:r>
            <a:r>
              <a:rPr lang="en-US" dirty="0"/>
              <a:t> </a:t>
            </a:r>
            <a:r>
              <a:rPr lang="en-US" dirty="0" err="1"/>
              <a:t>Rungta</a:t>
            </a:r>
            <a:r>
              <a:rPr lang="en-US" dirty="0"/>
              <a:t> (NASA Ames Research Center), and </a:t>
            </a:r>
            <a:r>
              <a:rPr lang="en-US" dirty="0" err="1"/>
              <a:t>Sarfraz</a:t>
            </a:r>
            <a:r>
              <a:rPr lang="en-US" dirty="0"/>
              <a:t> </a:t>
            </a:r>
            <a:r>
              <a:rPr lang="en-US" dirty="0" err="1"/>
              <a:t>Khurshid</a:t>
            </a:r>
            <a:r>
              <a:rPr lang="en-US" dirty="0"/>
              <a:t> (The University of Texas at Austin)</a:t>
            </a:r>
            <a:endParaRPr lang="en-US" u="sng" dirty="0">
              <a:hlinkClick r:id="rId13"/>
            </a:endParaRPr>
          </a:p>
          <a:p>
            <a:r>
              <a:rPr lang="en-US" dirty="0" smtClean="0"/>
              <a:t>[ICSE08] </a:t>
            </a:r>
            <a:r>
              <a:rPr lang="en-US" dirty="0">
                <a:hlinkClick r:id="rId14"/>
              </a:rPr>
              <a:t>C. Csallner</a:t>
            </a:r>
            <a:r>
              <a:rPr lang="en-US" dirty="0"/>
              <a:t>, </a:t>
            </a:r>
            <a:r>
              <a:rPr lang="en-US" dirty="0">
                <a:hlinkClick r:id="rId15"/>
              </a:rPr>
              <a:t>N. Tillmann</a:t>
            </a:r>
            <a:r>
              <a:rPr lang="en-US" dirty="0"/>
              <a:t>, Y. </a:t>
            </a:r>
            <a:r>
              <a:rPr lang="en-US" dirty="0" err="1"/>
              <a:t>Smaragdakis</a:t>
            </a:r>
            <a:r>
              <a:rPr lang="en-US" dirty="0"/>
              <a:t>: </a:t>
            </a:r>
            <a:r>
              <a:rPr lang="en-US" dirty="0" err="1"/>
              <a:t>DySy</a:t>
            </a:r>
            <a:r>
              <a:rPr lang="en-US" dirty="0"/>
              <a:t>: dynamic symbolic execution for invariant inference. </a:t>
            </a:r>
            <a:r>
              <a:rPr lang="en-US" dirty="0">
                <a:hlinkClick r:id="rId16"/>
              </a:rPr>
              <a:t>ICSE 2008</a:t>
            </a:r>
            <a:r>
              <a:rPr lang="en-US" dirty="0"/>
              <a:t>: 281-</a:t>
            </a:r>
            <a:r>
              <a:rPr lang="en-US" dirty="0" smtClean="0"/>
              <a:t>290</a:t>
            </a:r>
          </a:p>
          <a:p>
            <a:r>
              <a:rPr lang="en-US" dirty="0" smtClean="0"/>
              <a:t>[SPIN04] </a:t>
            </a:r>
            <a:r>
              <a:rPr lang="en-US" dirty="0" err="1"/>
              <a:t>Corina</a:t>
            </a:r>
            <a:r>
              <a:rPr lang="en-US" dirty="0"/>
              <a:t> S. </a:t>
            </a:r>
            <a:r>
              <a:rPr lang="en-US" dirty="0" err="1" smtClean="0"/>
              <a:t>Pasarean</a:t>
            </a:r>
            <a:r>
              <a:rPr lang="en-US" u="sng" dirty="0" err="1" smtClean="0">
                <a:hlinkClick r:id="rId4"/>
              </a:rPr>
              <a:t>Willem</a:t>
            </a:r>
            <a:r>
              <a:rPr lang="en-US" u="sng" dirty="0" smtClean="0">
                <a:hlinkClick r:id="rId4"/>
              </a:rPr>
              <a:t> </a:t>
            </a:r>
            <a:r>
              <a:rPr lang="en-US" u="sng" dirty="0">
                <a:hlinkClick r:id="rId4"/>
              </a:rPr>
              <a:t>Visser: Verification of Java Programs Using Symbolic Execution and Invariant Generation. </a:t>
            </a:r>
            <a:r>
              <a:rPr lang="en-US" u="sng" dirty="0"/>
              <a:t>SPIN 2004: 164-181	</a:t>
            </a:r>
            <a:endParaRPr lang="en-US" dirty="0" smtClean="0"/>
          </a:p>
          <a:p>
            <a:r>
              <a:rPr lang="en-US" dirty="0" smtClean="0"/>
              <a:t>[ICSE11] Angelic Debugging </a:t>
            </a:r>
            <a:r>
              <a:rPr lang="en-US" dirty="0" err="1" smtClean="0"/>
              <a:t>S</a:t>
            </a:r>
            <a:r>
              <a:rPr lang="en-US" b="1" dirty="0" err="1" smtClean="0"/>
              <a:t>atish</a:t>
            </a:r>
            <a:r>
              <a:rPr lang="en-US" b="1" dirty="0" smtClean="0"/>
              <a:t> </a:t>
            </a:r>
            <a:r>
              <a:rPr lang="en-US" b="1" dirty="0"/>
              <a:t>Chandra, </a:t>
            </a:r>
            <a:r>
              <a:rPr lang="en-US" b="1" dirty="0" err="1"/>
              <a:t>Emina</a:t>
            </a:r>
            <a:r>
              <a:rPr lang="en-US" b="1" dirty="0"/>
              <a:t> </a:t>
            </a:r>
            <a:r>
              <a:rPr lang="en-US" b="1" dirty="0" err="1"/>
              <a:t>Torlak</a:t>
            </a:r>
            <a:r>
              <a:rPr lang="en-US" b="1" dirty="0"/>
              <a:t>, </a:t>
            </a:r>
            <a:r>
              <a:rPr lang="en-US" b="1" dirty="0" err="1"/>
              <a:t>Shaon</a:t>
            </a:r>
            <a:r>
              <a:rPr lang="en-US" b="1" dirty="0"/>
              <a:t> Barman, and </a:t>
            </a:r>
            <a:r>
              <a:rPr lang="en-US" b="1" dirty="0" err="1"/>
              <a:t>Rastislav</a:t>
            </a:r>
            <a:r>
              <a:rPr lang="en-US" b="1" dirty="0"/>
              <a:t> </a:t>
            </a:r>
            <a:r>
              <a:rPr lang="en-US" b="1" dirty="0" err="1" smtClean="0"/>
              <a:t>Bodik</a:t>
            </a:r>
            <a:r>
              <a:rPr lang="en-US" b="1" dirty="0"/>
              <a:t> </a:t>
            </a:r>
            <a:r>
              <a:rPr lang="en-US" i="1" dirty="0" smtClean="0"/>
              <a:t>IBM </a:t>
            </a:r>
            <a:r>
              <a:rPr lang="en-US" i="1" dirty="0"/>
              <a:t>Research, USA; UC Berkeley, USA</a:t>
            </a:r>
            <a:endParaRPr lang="en-US" dirty="0"/>
          </a:p>
          <a:p>
            <a:r>
              <a:rPr lang="en-US" u="sng" dirty="0" smtClean="0">
                <a:hlinkClick r:id="rId9"/>
              </a:rPr>
              <a:t>ISTTA 2011 – loop abstractions</a:t>
            </a:r>
            <a:endParaRPr lang="en-US" u="sng" dirty="0">
              <a:hlinkClick r:id="rId9"/>
            </a:endParaRPr>
          </a:p>
          <a:p>
            <a:r>
              <a:rPr lang="en-US" u="sng" dirty="0" smtClean="0">
                <a:hlinkClick r:id="rId9"/>
              </a:rPr>
              <a:t>Give example of infinite lopps</a:t>
            </a:r>
            <a:endParaRPr lang="en-US" u="sng" dirty="0">
              <a:hlinkClick r:id="rId9"/>
            </a:endParaRPr>
          </a:p>
          <a:p>
            <a:r>
              <a:rPr lang="en-US" dirty="0">
                <a:hlinkClick r:id="rId17"/>
              </a:rPr>
              <a:t>Prateek Saxena, </a:t>
            </a:r>
            <a:r>
              <a:rPr lang="en-US" u="sng" dirty="0">
                <a:hlinkClick r:id="rId18"/>
              </a:rPr>
              <a:t>Pongsin Poosankam, </a:t>
            </a:r>
            <a:r>
              <a:rPr lang="en-US" u="sng" dirty="0">
                <a:hlinkClick r:id="rId19"/>
              </a:rPr>
              <a:t>Stephen McCamant, Dawn Song: Loop-extended symbolic execution on binary programs. </a:t>
            </a:r>
            <a:r>
              <a:rPr lang="en-US" u="sng" dirty="0">
                <a:hlinkClick r:id="rId20"/>
              </a:rPr>
              <a:t>ISSTA 2009: 225-236	</a:t>
            </a:r>
          </a:p>
          <a:p>
            <a:r>
              <a:rPr lang="en-US" dirty="0" err="1"/>
              <a:t>Rupak</a:t>
            </a:r>
            <a:r>
              <a:rPr lang="en-US" dirty="0"/>
              <a:t> </a:t>
            </a:r>
            <a:r>
              <a:rPr lang="en-US" dirty="0" err="1"/>
              <a:t>Majumdar</a:t>
            </a:r>
            <a:r>
              <a:rPr lang="en-US" dirty="0"/>
              <a:t>, </a:t>
            </a:r>
            <a:r>
              <a:rPr lang="en-US" u="sng" dirty="0">
                <a:hlinkClick r:id="rId21"/>
              </a:rPr>
              <a:t>Indranil Saha: Symbolic Robustness Analysis. </a:t>
            </a:r>
            <a:r>
              <a:rPr lang="en-US" u="sng" dirty="0">
                <a:hlinkClick r:id="rId22"/>
              </a:rPr>
              <a:t>IEEE Real-Time Systems Symposium 2009: 355-363	</a:t>
            </a:r>
            <a:endParaRPr lang="en-US" u="sng" dirty="0" smtClean="0">
              <a:hlinkClick r:id="rId22"/>
            </a:endParaRPr>
          </a:p>
          <a:p>
            <a:r>
              <a:rPr lang="en-US" u="sng" dirty="0">
                <a:hlinkClick r:id="rId23"/>
              </a:rPr>
              <a:t>Kiran Lakhotia, Nikolai Tillmann, </a:t>
            </a:r>
            <a:r>
              <a:rPr lang="en-US" u="sng" dirty="0">
                <a:hlinkClick r:id="rId24"/>
              </a:rPr>
              <a:t>Mark Harman, </a:t>
            </a:r>
            <a:r>
              <a:rPr lang="en-US" u="sng" dirty="0">
                <a:hlinkClick r:id="rId25"/>
              </a:rPr>
              <a:t>Jonathan de Halleux: FloPSy - Search-Based Floating Point Constraint Solving for Symbolic Execution. </a:t>
            </a:r>
            <a:r>
              <a:rPr lang="en-US" u="sng" dirty="0"/>
              <a:t>ICTSS 2010: 142-</a:t>
            </a:r>
            <a:r>
              <a:rPr lang="en-US" u="sng" dirty="0" smtClean="0"/>
              <a:t>157</a:t>
            </a:r>
            <a:endParaRPr lang="en-US" u="sng" dirty="0">
              <a:hlinkClick r:id="rId22"/>
            </a:endParaRPr>
          </a:p>
          <a:p>
            <a:endParaRPr lang="en-US" u="sng" dirty="0">
              <a:hlinkClick r:id="rId9"/>
            </a:endParaRPr>
          </a:p>
          <a:p>
            <a:endParaRPr lang="en-US" dirty="0"/>
          </a:p>
        </p:txBody>
      </p:sp>
    </p:spTree>
    <p:extLst>
      <p:ext uri="{BB962C8B-B14F-4D97-AF65-F5344CB8AC3E}">
        <p14:creationId xmlns:p14="http://schemas.microsoft.com/office/powerpoint/2010/main" val="374908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about loops?</a:t>
            </a:r>
          </a:p>
          <a:p>
            <a:r>
              <a:rPr lang="en-US" dirty="0" smtClean="0"/>
              <a:t>What about overflow?</a:t>
            </a:r>
          </a:p>
          <a:p>
            <a:endParaRPr lang="en-US" dirty="0" smtClean="0"/>
          </a:p>
          <a:p>
            <a:r>
              <a:rPr lang="en-US" dirty="0" smtClean="0"/>
              <a:t>What about multi-threading?</a:t>
            </a:r>
          </a:p>
          <a:p>
            <a:r>
              <a:rPr lang="en-US" dirty="0" smtClean="0"/>
              <a:t>What about data structures?</a:t>
            </a:r>
            <a:endParaRPr lang="en-US" dirty="0"/>
          </a:p>
        </p:txBody>
      </p:sp>
    </p:spTree>
    <p:extLst>
      <p:ext uri="{BB962C8B-B14F-4D97-AF65-F5344CB8AC3E}">
        <p14:creationId xmlns:p14="http://schemas.microsoft.com/office/powerpoint/2010/main" val="39441291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86309"/>
            <a:ext cx="8042276" cy="1336956"/>
          </a:xfrm>
        </p:spPr>
        <p:txBody>
          <a:bodyPr/>
          <a:lstStyle/>
          <a:p>
            <a:r>
              <a:rPr lang="en-US" sz="2800" dirty="0"/>
              <a:t>Generalized Symbolic </a:t>
            </a:r>
            <a:r>
              <a:rPr lang="en-US" sz="2800" dirty="0" smtClean="0"/>
              <a:t>Execution [TACAS’03]</a:t>
            </a:r>
            <a:endParaRPr lang="en-US" sz="2800" dirty="0"/>
          </a:p>
        </p:txBody>
      </p:sp>
      <p:sp>
        <p:nvSpPr>
          <p:cNvPr id="3" name="Content Placeholder 2"/>
          <p:cNvSpPr>
            <a:spLocks noGrp="1"/>
          </p:cNvSpPr>
          <p:nvPr>
            <p:ph idx="1"/>
          </p:nvPr>
        </p:nvSpPr>
        <p:spPr/>
        <p:txBody>
          <a:bodyPr>
            <a:normAutofit/>
          </a:bodyPr>
          <a:lstStyle/>
          <a:p>
            <a:pPr>
              <a:lnSpc>
                <a:spcPct val="90000"/>
              </a:lnSpc>
            </a:pPr>
            <a:r>
              <a:rPr lang="en-US" sz="2100" dirty="0" smtClean="0"/>
              <a:t>Handles dynamically </a:t>
            </a:r>
            <a:r>
              <a:rPr lang="en-US" sz="2100" dirty="0"/>
              <a:t>allocated data </a:t>
            </a:r>
            <a:r>
              <a:rPr lang="en-US" sz="2100" dirty="0" smtClean="0"/>
              <a:t>structures and multi-threading</a:t>
            </a:r>
          </a:p>
          <a:p>
            <a:pPr>
              <a:lnSpc>
                <a:spcPct val="90000"/>
              </a:lnSpc>
            </a:pPr>
            <a:r>
              <a:rPr lang="en-US" sz="2000" dirty="0" smtClean="0"/>
              <a:t>Key elements: </a:t>
            </a:r>
            <a:endParaRPr lang="en-US" sz="2000" dirty="0"/>
          </a:p>
          <a:p>
            <a:pPr lvl="1">
              <a:lnSpc>
                <a:spcPct val="90000"/>
              </a:lnSpc>
            </a:pPr>
            <a:r>
              <a:rPr lang="en-US" sz="1800" dirty="0" smtClean="0">
                <a:solidFill>
                  <a:schemeClr val="accent1"/>
                </a:solidFill>
              </a:rPr>
              <a:t>Lazy </a:t>
            </a:r>
            <a:r>
              <a:rPr lang="en-US" sz="1800" dirty="0">
                <a:solidFill>
                  <a:schemeClr val="accent1"/>
                </a:solidFill>
              </a:rPr>
              <a:t>initialization </a:t>
            </a:r>
            <a:r>
              <a:rPr lang="en-US" sz="1800" dirty="0" smtClean="0"/>
              <a:t>for input data structures</a:t>
            </a:r>
          </a:p>
          <a:p>
            <a:pPr lvl="1">
              <a:lnSpc>
                <a:spcPct val="90000"/>
              </a:lnSpc>
            </a:pPr>
            <a:r>
              <a:rPr lang="en-US" sz="1800" dirty="0" smtClean="0"/>
              <a:t>Standard model checker (Java </a:t>
            </a:r>
            <a:r>
              <a:rPr lang="en-US" sz="1800" dirty="0" err="1" smtClean="0"/>
              <a:t>PathFinder</a:t>
            </a:r>
            <a:r>
              <a:rPr lang="en-US" sz="1800" dirty="0" smtClean="0"/>
              <a:t>) for multi-threading</a:t>
            </a:r>
          </a:p>
          <a:p>
            <a:pPr>
              <a:lnSpc>
                <a:spcPct val="90000"/>
              </a:lnSpc>
            </a:pPr>
            <a:r>
              <a:rPr lang="en-US" sz="2000" dirty="0" smtClean="0">
                <a:solidFill>
                  <a:schemeClr val="accent1"/>
                </a:solidFill>
              </a:rPr>
              <a:t>Model Checker</a:t>
            </a:r>
            <a:endParaRPr lang="en-US" sz="2000" dirty="0">
              <a:solidFill>
                <a:schemeClr val="accent1"/>
              </a:solidFill>
            </a:endParaRPr>
          </a:p>
          <a:p>
            <a:pPr lvl="1">
              <a:lnSpc>
                <a:spcPct val="90000"/>
              </a:lnSpc>
            </a:pPr>
            <a:r>
              <a:rPr lang="en-US" sz="1800" dirty="0" smtClean="0"/>
              <a:t>Analyzes thread inter-leavings </a:t>
            </a:r>
            <a:endParaRPr lang="en-US" sz="1800" dirty="0"/>
          </a:p>
          <a:p>
            <a:pPr lvl="1">
              <a:lnSpc>
                <a:spcPct val="90000"/>
              </a:lnSpc>
            </a:pPr>
            <a:r>
              <a:rPr lang="en-US" sz="1800" dirty="0" smtClean="0"/>
              <a:t>Leverages optimizations </a:t>
            </a:r>
          </a:p>
          <a:p>
            <a:pPr lvl="2">
              <a:lnSpc>
                <a:spcPct val="90000"/>
              </a:lnSpc>
            </a:pPr>
            <a:r>
              <a:rPr lang="en-US" sz="1600" dirty="0" smtClean="0"/>
              <a:t>Symmetry and partial order reductions, abstraction etc. </a:t>
            </a:r>
          </a:p>
          <a:p>
            <a:pPr lvl="1">
              <a:lnSpc>
                <a:spcPct val="90000"/>
              </a:lnSpc>
            </a:pPr>
            <a:r>
              <a:rPr lang="en-US" sz="1800" dirty="0" smtClean="0"/>
              <a:t>Generates </a:t>
            </a:r>
            <a:r>
              <a:rPr lang="en-US" sz="1800" dirty="0"/>
              <a:t>and </a:t>
            </a:r>
            <a:r>
              <a:rPr lang="en-US" sz="1800" dirty="0" smtClean="0"/>
              <a:t>explores </a:t>
            </a:r>
            <a:r>
              <a:rPr lang="en-US" sz="1800" dirty="0"/>
              <a:t>the symbolic execution </a:t>
            </a:r>
            <a:r>
              <a:rPr lang="en-US" sz="1800" dirty="0" smtClean="0"/>
              <a:t>tree</a:t>
            </a:r>
          </a:p>
          <a:p>
            <a:pPr lvl="1">
              <a:lnSpc>
                <a:spcPct val="90000"/>
              </a:lnSpc>
            </a:pPr>
            <a:r>
              <a:rPr lang="en-US" sz="1800" dirty="0" smtClean="0"/>
              <a:t>Explores </a:t>
            </a:r>
            <a:r>
              <a:rPr lang="en-US" sz="1800" dirty="0"/>
              <a:t>different heap configurations </a:t>
            </a:r>
            <a:r>
              <a:rPr lang="en-US" sz="1800" dirty="0" smtClean="0"/>
              <a:t>explicitly -- non</a:t>
            </a:r>
            <a:r>
              <a:rPr lang="en-US" sz="1800" dirty="0"/>
              <a:t>-determinism handles </a:t>
            </a:r>
            <a:r>
              <a:rPr lang="en-US" sz="1800" dirty="0" smtClean="0"/>
              <a:t>aliasing</a:t>
            </a:r>
            <a:endParaRPr lang="en-US" sz="1800" dirty="0"/>
          </a:p>
        </p:txBody>
      </p:sp>
    </p:spTree>
    <p:extLst>
      <p:ext uri="{BB962C8B-B14F-4D97-AF65-F5344CB8AC3E}">
        <p14:creationId xmlns:p14="http://schemas.microsoft.com/office/powerpoint/2010/main" val="12786977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5800" y="-214128"/>
            <a:ext cx="7772400" cy="1139825"/>
          </a:xfrm>
        </p:spPr>
        <p:txBody>
          <a:bodyPr/>
          <a:lstStyle/>
          <a:p>
            <a:r>
              <a:rPr lang="en-US" sz="3200" dirty="0" smtClean="0"/>
              <a:t>Example Analysis</a:t>
            </a:r>
            <a:endParaRPr lang="en-US" sz="3200" dirty="0"/>
          </a:p>
        </p:txBody>
      </p:sp>
      <p:sp>
        <p:nvSpPr>
          <p:cNvPr id="121859" name="Rectangle 3"/>
          <p:cNvSpPr>
            <a:spLocks noChangeArrowheads="1"/>
          </p:cNvSpPr>
          <p:nvPr/>
        </p:nvSpPr>
        <p:spPr bwMode="auto">
          <a:xfrm>
            <a:off x="0" y="1600200"/>
            <a:ext cx="403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lstStyle/>
          <a:p>
            <a:pPr marL="342900" indent="-342900"/>
            <a:r>
              <a:rPr lang="en-US" sz="1800" dirty="0">
                <a:latin typeface="Myriad Pro" charset="0"/>
              </a:rPr>
              <a:t>class Node {</a:t>
            </a:r>
            <a:br>
              <a:rPr lang="en-US" sz="1800" dirty="0">
                <a:latin typeface="Myriad Pro" charset="0"/>
              </a:rPr>
            </a:br>
            <a:r>
              <a:rPr lang="en-US" sz="1800" dirty="0" err="1">
                <a:latin typeface="Myriad Pro" charset="0"/>
              </a:rPr>
              <a:t>int</a:t>
            </a:r>
            <a:r>
              <a:rPr lang="en-US" sz="1800" dirty="0">
                <a:latin typeface="Myriad Pro" charset="0"/>
              </a:rPr>
              <a:t> </a:t>
            </a:r>
            <a:r>
              <a:rPr lang="en-US" sz="1800" dirty="0" err="1">
                <a:latin typeface="Myriad Pro" charset="0"/>
              </a:rPr>
              <a:t>elem</a:t>
            </a:r>
            <a:r>
              <a:rPr lang="en-US" sz="1800" dirty="0">
                <a:latin typeface="Myriad Pro" charset="0"/>
              </a:rPr>
              <a:t>;</a:t>
            </a:r>
            <a:br>
              <a:rPr lang="en-US" sz="1800" dirty="0">
                <a:latin typeface="Myriad Pro" charset="0"/>
              </a:rPr>
            </a:br>
            <a:r>
              <a:rPr lang="en-US" sz="1800" dirty="0">
                <a:latin typeface="Myriad Pro" charset="0"/>
              </a:rPr>
              <a:t>Node next;</a:t>
            </a:r>
            <a:br>
              <a:rPr lang="en-US" sz="1800" dirty="0">
                <a:latin typeface="Myriad Pro" charset="0"/>
              </a:rPr>
            </a:br>
            <a:r>
              <a:rPr lang="en-US" sz="1800" dirty="0">
                <a:latin typeface="Myriad Pro" charset="0"/>
              </a:rPr>
              <a:t/>
            </a:r>
            <a:br>
              <a:rPr lang="en-US" sz="1800" dirty="0">
                <a:latin typeface="Myriad Pro" charset="0"/>
              </a:rPr>
            </a:br>
            <a:r>
              <a:rPr lang="en-US" sz="1800" dirty="0">
                <a:latin typeface="Myriad Pro" charset="0"/>
              </a:rPr>
              <a:t>Node </a:t>
            </a:r>
            <a:r>
              <a:rPr lang="en-US" sz="1800" dirty="0" err="1">
                <a:latin typeface="Myriad Pro" charset="0"/>
              </a:rPr>
              <a:t>swapNode</a:t>
            </a:r>
            <a:r>
              <a:rPr lang="en-US" sz="1800" dirty="0">
                <a:latin typeface="Myriad Pro" charset="0"/>
              </a:rPr>
              <a:t>() {</a:t>
            </a:r>
            <a:br>
              <a:rPr lang="en-US" sz="1800" dirty="0">
                <a:latin typeface="Myriad Pro" charset="0"/>
              </a:rPr>
            </a:br>
            <a:r>
              <a:rPr lang="en-US" sz="1800" dirty="0">
                <a:latin typeface="Myriad Pro" charset="0"/>
              </a:rPr>
              <a:t>    if (next != null)</a:t>
            </a:r>
            <a:br>
              <a:rPr lang="en-US" sz="1800" dirty="0">
                <a:latin typeface="Myriad Pro" charset="0"/>
              </a:rPr>
            </a:br>
            <a:r>
              <a:rPr lang="en-US" sz="1800" dirty="0">
                <a:latin typeface="Myriad Pro" charset="0"/>
              </a:rPr>
              <a:t>        if (</a:t>
            </a:r>
            <a:r>
              <a:rPr lang="en-US" sz="1800" dirty="0" err="1">
                <a:latin typeface="Myriad Pro" charset="0"/>
              </a:rPr>
              <a:t>elem</a:t>
            </a:r>
            <a:r>
              <a:rPr lang="en-US" sz="1800" dirty="0">
                <a:latin typeface="Myriad Pro" charset="0"/>
              </a:rPr>
              <a:t> &gt; </a:t>
            </a:r>
            <a:r>
              <a:rPr lang="en-US" sz="1800" dirty="0" err="1">
                <a:latin typeface="Myriad Pro" charset="0"/>
              </a:rPr>
              <a:t>next.elem</a:t>
            </a:r>
            <a:r>
              <a:rPr lang="en-US" sz="1800" dirty="0">
                <a:latin typeface="Myriad Pro" charset="0"/>
              </a:rPr>
              <a:t>) {</a:t>
            </a:r>
            <a:br>
              <a:rPr lang="en-US" sz="1800" dirty="0">
                <a:latin typeface="Myriad Pro" charset="0"/>
              </a:rPr>
            </a:br>
            <a:r>
              <a:rPr lang="en-US" sz="1800" dirty="0">
                <a:latin typeface="Myriad Pro" charset="0"/>
              </a:rPr>
              <a:t>            Node t = next;</a:t>
            </a:r>
            <a:br>
              <a:rPr lang="en-US" sz="1800" dirty="0">
                <a:latin typeface="Myriad Pro" charset="0"/>
              </a:rPr>
            </a:br>
            <a:r>
              <a:rPr lang="en-US" sz="1800" dirty="0">
                <a:latin typeface="Myriad Pro" charset="0"/>
              </a:rPr>
              <a:t>            next = </a:t>
            </a:r>
            <a:r>
              <a:rPr lang="en-US" sz="1800" dirty="0" err="1">
                <a:latin typeface="Myriad Pro" charset="0"/>
              </a:rPr>
              <a:t>t.next</a:t>
            </a:r>
            <a:r>
              <a:rPr lang="en-US" sz="1800" dirty="0">
                <a:latin typeface="Myriad Pro" charset="0"/>
              </a:rPr>
              <a:t>;</a:t>
            </a:r>
            <a:br>
              <a:rPr lang="en-US" sz="1800" dirty="0">
                <a:latin typeface="Myriad Pro" charset="0"/>
              </a:rPr>
            </a:br>
            <a:r>
              <a:rPr lang="en-US" sz="1800" dirty="0">
                <a:latin typeface="Myriad Pro" charset="0"/>
              </a:rPr>
              <a:t>            </a:t>
            </a:r>
            <a:r>
              <a:rPr lang="en-US" sz="1800" dirty="0" err="1">
                <a:latin typeface="Myriad Pro" charset="0"/>
              </a:rPr>
              <a:t>t.next</a:t>
            </a:r>
            <a:r>
              <a:rPr lang="en-US" sz="1800" dirty="0">
                <a:latin typeface="Myriad Pro" charset="0"/>
              </a:rPr>
              <a:t> = this;</a:t>
            </a:r>
            <a:br>
              <a:rPr lang="en-US" sz="1800" dirty="0">
                <a:latin typeface="Myriad Pro" charset="0"/>
              </a:rPr>
            </a:br>
            <a:r>
              <a:rPr lang="en-US" sz="1800" dirty="0">
                <a:latin typeface="Myriad Pro" charset="0"/>
              </a:rPr>
              <a:t>            return t;</a:t>
            </a:r>
            <a:br>
              <a:rPr lang="en-US" sz="1800" dirty="0">
                <a:latin typeface="Myriad Pro" charset="0"/>
              </a:rPr>
            </a:br>
            <a:r>
              <a:rPr lang="en-US" sz="1800" dirty="0">
                <a:latin typeface="Myriad Pro" charset="0"/>
              </a:rPr>
              <a:t>        }</a:t>
            </a:r>
            <a:br>
              <a:rPr lang="en-US" sz="1800" dirty="0">
                <a:latin typeface="Myriad Pro" charset="0"/>
              </a:rPr>
            </a:br>
            <a:r>
              <a:rPr lang="en-US" sz="1800" dirty="0">
                <a:latin typeface="Myriad Pro" charset="0"/>
              </a:rPr>
              <a:t>    return this;</a:t>
            </a:r>
            <a:br>
              <a:rPr lang="en-US" sz="1800" dirty="0">
                <a:latin typeface="Myriad Pro" charset="0"/>
              </a:rPr>
            </a:br>
            <a:r>
              <a:rPr lang="en-US" sz="1800" dirty="0">
                <a:latin typeface="Myriad Pro" charset="0"/>
              </a:rPr>
              <a:t>}</a:t>
            </a:r>
          </a:p>
          <a:p>
            <a:pPr marL="342900" indent="-342900"/>
            <a:r>
              <a:rPr lang="en-US" sz="1800" dirty="0">
                <a:latin typeface="Myriad Pro" charset="0"/>
              </a:rPr>
              <a:t>}</a:t>
            </a:r>
          </a:p>
        </p:txBody>
      </p:sp>
      <p:grpSp>
        <p:nvGrpSpPr>
          <p:cNvPr id="121860" name="Group 4"/>
          <p:cNvGrpSpPr>
            <a:grpSpLocks/>
          </p:cNvGrpSpPr>
          <p:nvPr/>
        </p:nvGrpSpPr>
        <p:grpSpPr bwMode="auto">
          <a:xfrm>
            <a:off x="3352800" y="1676400"/>
            <a:ext cx="5791200" cy="4545013"/>
            <a:chOff x="2016" y="689"/>
            <a:chExt cx="3648" cy="2863"/>
          </a:xfrm>
        </p:grpSpPr>
        <p:grpSp>
          <p:nvGrpSpPr>
            <p:cNvPr id="121861" name="Group 5"/>
            <p:cNvGrpSpPr>
              <a:grpSpLocks/>
            </p:cNvGrpSpPr>
            <p:nvPr/>
          </p:nvGrpSpPr>
          <p:grpSpPr bwMode="auto">
            <a:xfrm>
              <a:off x="2296" y="922"/>
              <a:ext cx="647" cy="262"/>
              <a:chOff x="2880" y="1354"/>
              <a:chExt cx="647" cy="262"/>
            </a:xfrm>
          </p:grpSpPr>
          <p:sp>
            <p:nvSpPr>
              <p:cNvPr id="121862" name="Oval 6"/>
              <p:cNvSpPr>
                <a:spLocks noChangeArrowheads="1"/>
              </p:cNvSpPr>
              <p:nvPr/>
            </p:nvSpPr>
            <p:spPr bwMode="auto">
              <a:xfrm>
                <a:off x="2880" y="144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a:t>
                </a:r>
              </a:p>
            </p:txBody>
          </p:sp>
          <p:sp>
            <p:nvSpPr>
              <p:cNvPr id="121863" name="Line 7"/>
              <p:cNvSpPr>
                <a:spLocks noChangeShapeType="1"/>
              </p:cNvSpPr>
              <p:nvPr/>
            </p:nvSpPr>
            <p:spPr bwMode="auto">
              <a:xfrm>
                <a:off x="3073" y="151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64" name="Rectangle 8"/>
              <p:cNvSpPr>
                <a:spLocks noChangeArrowheads="1"/>
              </p:cNvSpPr>
              <p:nvPr/>
            </p:nvSpPr>
            <p:spPr bwMode="auto">
              <a:xfrm>
                <a:off x="3024" y="1354"/>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65" name="Rectangle 9"/>
              <p:cNvSpPr>
                <a:spLocks noChangeArrowheads="1"/>
              </p:cNvSpPr>
              <p:nvPr/>
            </p:nvSpPr>
            <p:spPr bwMode="auto">
              <a:xfrm>
                <a:off x="3233" y="1402"/>
                <a:ext cx="294" cy="21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400">
                    <a:latin typeface="Comic Sans MS" charset="0"/>
                  </a:rPr>
                  <a:t>null</a:t>
                </a:r>
              </a:p>
            </p:txBody>
          </p:sp>
        </p:grpSp>
        <p:grpSp>
          <p:nvGrpSpPr>
            <p:cNvPr id="121866" name="Group 10"/>
            <p:cNvGrpSpPr>
              <a:grpSpLocks/>
            </p:cNvGrpSpPr>
            <p:nvPr/>
          </p:nvGrpSpPr>
          <p:grpSpPr bwMode="auto">
            <a:xfrm>
              <a:off x="2064" y="1690"/>
              <a:ext cx="979" cy="230"/>
              <a:chOff x="3840" y="2026"/>
              <a:chExt cx="979" cy="230"/>
            </a:xfrm>
          </p:grpSpPr>
          <p:sp>
            <p:nvSpPr>
              <p:cNvPr id="121867" name="AutoShape 11"/>
              <p:cNvSpPr>
                <a:spLocks noChangeArrowheads="1"/>
              </p:cNvSpPr>
              <p:nvPr/>
            </p:nvSpPr>
            <p:spPr bwMode="auto">
              <a:xfrm>
                <a:off x="4608" y="2064"/>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868" name="Oval 12"/>
              <p:cNvSpPr>
                <a:spLocks noChangeArrowheads="1"/>
              </p:cNvSpPr>
              <p:nvPr/>
            </p:nvSpPr>
            <p:spPr bwMode="auto">
              <a:xfrm>
                <a:off x="3840" y="2112"/>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869" name="Line 13"/>
              <p:cNvSpPr>
                <a:spLocks noChangeShapeType="1"/>
              </p:cNvSpPr>
              <p:nvPr/>
            </p:nvSpPr>
            <p:spPr bwMode="auto">
              <a:xfrm>
                <a:off x="4033" y="2184"/>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70" name="Rectangle 14"/>
              <p:cNvSpPr>
                <a:spLocks noChangeArrowheads="1"/>
              </p:cNvSpPr>
              <p:nvPr/>
            </p:nvSpPr>
            <p:spPr bwMode="auto">
              <a:xfrm>
                <a:off x="3984" y="2026"/>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71" name="Oval 15"/>
              <p:cNvSpPr>
                <a:spLocks noChangeArrowheads="1"/>
              </p:cNvSpPr>
              <p:nvPr/>
            </p:nvSpPr>
            <p:spPr bwMode="auto">
              <a:xfrm>
                <a:off x="4224" y="2112"/>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872" name="Line 16"/>
              <p:cNvSpPr>
                <a:spLocks noChangeShapeType="1"/>
              </p:cNvSpPr>
              <p:nvPr/>
            </p:nvSpPr>
            <p:spPr bwMode="auto">
              <a:xfrm>
                <a:off x="4416" y="218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73" name="Rectangle 17"/>
              <p:cNvSpPr>
                <a:spLocks noChangeArrowheads="1"/>
              </p:cNvSpPr>
              <p:nvPr/>
            </p:nvSpPr>
            <p:spPr bwMode="auto">
              <a:xfrm>
                <a:off x="4368" y="2026"/>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874" name="Group 18"/>
            <p:cNvGrpSpPr>
              <a:grpSpLocks/>
            </p:cNvGrpSpPr>
            <p:nvPr/>
          </p:nvGrpSpPr>
          <p:grpSpPr bwMode="auto">
            <a:xfrm>
              <a:off x="2321" y="1344"/>
              <a:ext cx="240" cy="321"/>
              <a:chOff x="4756" y="1560"/>
              <a:chExt cx="240" cy="321"/>
            </a:xfrm>
          </p:grpSpPr>
          <p:sp>
            <p:nvSpPr>
              <p:cNvPr id="121875" name="Freeform 19"/>
              <p:cNvSpPr>
                <a:spLocks/>
              </p:cNvSpPr>
              <p:nvPr/>
            </p:nvSpPr>
            <p:spPr bwMode="auto">
              <a:xfrm rot="-21600000">
                <a:off x="4852" y="1608"/>
                <a:ext cx="144" cy="144"/>
              </a:xfrm>
              <a:custGeom>
                <a:avLst/>
                <a:gdLst>
                  <a:gd name="T0" fmla="*/ 0 w 225"/>
                  <a:gd name="T1" fmla="*/ 115 h 174"/>
                  <a:gd name="T2" fmla="*/ 18 w 225"/>
                  <a:gd name="T3" fmla="*/ 127 h 174"/>
                  <a:gd name="T4" fmla="*/ 29 w 225"/>
                  <a:gd name="T5" fmla="*/ 144 h 174"/>
                  <a:gd name="T6" fmla="*/ 64 w 225"/>
                  <a:gd name="T7" fmla="*/ 161 h 174"/>
                  <a:gd name="T8" fmla="*/ 98 w 225"/>
                  <a:gd name="T9" fmla="*/ 173 h 174"/>
                  <a:gd name="T10" fmla="*/ 144 w 225"/>
                  <a:gd name="T11" fmla="*/ 161 h 174"/>
                  <a:gd name="T12" fmla="*/ 185 w 225"/>
                  <a:gd name="T13" fmla="*/ 150 h 174"/>
                  <a:gd name="T14" fmla="*/ 213 w 225"/>
                  <a:gd name="T15" fmla="*/ 121 h 174"/>
                  <a:gd name="T16" fmla="*/ 225 w 225"/>
                  <a:gd name="T17" fmla="*/ 86 h 174"/>
                  <a:gd name="T18" fmla="*/ 139 w 225"/>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74">
                    <a:moveTo>
                      <a:pt x="0" y="115"/>
                    </a:moveTo>
                    <a:cubicBezTo>
                      <a:pt x="6" y="119"/>
                      <a:pt x="13" y="122"/>
                      <a:pt x="18" y="127"/>
                    </a:cubicBezTo>
                    <a:cubicBezTo>
                      <a:pt x="23" y="132"/>
                      <a:pt x="24" y="140"/>
                      <a:pt x="29" y="144"/>
                    </a:cubicBezTo>
                    <a:cubicBezTo>
                      <a:pt x="39" y="152"/>
                      <a:pt x="52" y="156"/>
                      <a:pt x="64" y="161"/>
                    </a:cubicBezTo>
                    <a:cubicBezTo>
                      <a:pt x="75" y="166"/>
                      <a:pt x="98" y="173"/>
                      <a:pt x="98" y="173"/>
                    </a:cubicBezTo>
                    <a:cubicBezTo>
                      <a:pt x="163" y="160"/>
                      <a:pt x="99" y="174"/>
                      <a:pt x="144" y="161"/>
                    </a:cubicBezTo>
                    <a:cubicBezTo>
                      <a:pt x="158" y="157"/>
                      <a:pt x="185" y="150"/>
                      <a:pt x="185" y="150"/>
                    </a:cubicBezTo>
                    <a:cubicBezTo>
                      <a:pt x="201" y="139"/>
                      <a:pt x="205" y="139"/>
                      <a:pt x="213" y="121"/>
                    </a:cubicBezTo>
                    <a:cubicBezTo>
                      <a:pt x="218" y="110"/>
                      <a:pt x="225" y="86"/>
                      <a:pt x="225" y="86"/>
                    </a:cubicBezTo>
                    <a:cubicBezTo>
                      <a:pt x="217" y="42"/>
                      <a:pt x="190" y="0"/>
                      <a:pt x="139"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alpha val="94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76" name="Oval 20"/>
              <p:cNvSpPr>
                <a:spLocks noChangeArrowheads="1"/>
              </p:cNvSpPr>
              <p:nvPr/>
            </p:nvSpPr>
            <p:spPr bwMode="auto">
              <a:xfrm>
                <a:off x="4756" y="156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877" name="Rectangle 21"/>
              <p:cNvSpPr>
                <a:spLocks noChangeArrowheads="1"/>
              </p:cNvSpPr>
              <p:nvPr/>
            </p:nvSpPr>
            <p:spPr bwMode="auto">
              <a:xfrm>
                <a:off x="4804" y="1666"/>
                <a:ext cx="115" cy="215"/>
              </a:xfrm>
              <a:prstGeom prst="rect">
                <a:avLst/>
              </a:prstGeom>
              <a:noFill/>
              <a:ln>
                <a:noFill/>
              </a:ln>
              <a:effectLst/>
              <a:extLst>
                <a:ext uri="{909E8E84-426E-40dd-AFC4-6F175D3DCCD1}">
                  <a14:hiddenFill xmlns:a14="http://schemas.microsoft.com/office/drawing/2010/main">
                    <a:solidFill>
                      <a:schemeClr val="accent1">
                        <a:alpha val="94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878" name="Group 22"/>
            <p:cNvGrpSpPr>
              <a:grpSpLocks/>
            </p:cNvGrpSpPr>
            <p:nvPr/>
          </p:nvGrpSpPr>
          <p:grpSpPr bwMode="auto">
            <a:xfrm>
              <a:off x="2064" y="2074"/>
              <a:ext cx="1062" cy="262"/>
              <a:chOff x="1785" y="1978"/>
              <a:chExt cx="1062" cy="262"/>
            </a:xfrm>
          </p:grpSpPr>
          <p:sp>
            <p:nvSpPr>
              <p:cNvPr id="121879" name="Oval 23"/>
              <p:cNvSpPr>
                <a:spLocks noChangeArrowheads="1"/>
              </p:cNvSpPr>
              <p:nvPr/>
            </p:nvSpPr>
            <p:spPr bwMode="auto">
              <a:xfrm>
                <a:off x="1785" y="20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880" name="Line 24"/>
              <p:cNvSpPr>
                <a:spLocks noChangeShapeType="1"/>
              </p:cNvSpPr>
              <p:nvPr/>
            </p:nvSpPr>
            <p:spPr bwMode="auto">
              <a:xfrm>
                <a:off x="1978" y="213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81" name="Rectangle 25"/>
              <p:cNvSpPr>
                <a:spLocks noChangeArrowheads="1"/>
              </p:cNvSpPr>
              <p:nvPr/>
            </p:nvSpPr>
            <p:spPr bwMode="auto">
              <a:xfrm>
                <a:off x="1928" y="1978"/>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82" name="Oval 26"/>
              <p:cNvSpPr>
                <a:spLocks noChangeArrowheads="1"/>
              </p:cNvSpPr>
              <p:nvPr/>
            </p:nvSpPr>
            <p:spPr bwMode="auto">
              <a:xfrm>
                <a:off x="2169" y="20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883" name="Line 27"/>
              <p:cNvSpPr>
                <a:spLocks noChangeShapeType="1"/>
              </p:cNvSpPr>
              <p:nvPr/>
            </p:nvSpPr>
            <p:spPr bwMode="auto">
              <a:xfrm>
                <a:off x="2361" y="213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84" name="Rectangle 28"/>
              <p:cNvSpPr>
                <a:spLocks noChangeArrowheads="1"/>
              </p:cNvSpPr>
              <p:nvPr/>
            </p:nvSpPr>
            <p:spPr bwMode="auto">
              <a:xfrm>
                <a:off x="2313" y="1978"/>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85" name="Rectangle 29"/>
              <p:cNvSpPr>
                <a:spLocks noChangeArrowheads="1"/>
              </p:cNvSpPr>
              <p:nvPr/>
            </p:nvSpPr>
            <p:spPr bwMode="auto">
              <a:xfrm>
                <a:off x="2553" y="2026"/>
                <a:ext cx="29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400">
                    <a:latin typeface="Comic Sans MS" charset="0"/>
                  </a:rPr>
                  <a:t>null</a:t>
                </a:r>
              </a:p>
            </p:txBody>
          </p:sp>
        </p:grpSp>
        <p:grpSp>
          <p:nvGrpSpPr>
            <p:cNvPr id="121886" name="Group 30"/>
            <p:cNvGrpSpPr>
              <a:grpSpLocks/>
            </p:cNvGrpSpPr>
            <p:nvPr/>
          </p:nvGrpSpPr>
          <p:grpSpPr bwMode="auto">
            <a:xfrm>
              <a:off x="2064" y="3226"/>
              <a:ext cx="1363" cy="230"/>
              <a:chOff x="1344" y="3322"/>
              <a:chExt cx="1363" cy="230"/>
            </a:xfrm>
          </p:grpSpPr>
          <p:sp>
            <p:nvSpPr>
              <p:cNvPr id="121887" name="AutoShape 31"/>
              <p:cNvSpPr>
                <a:spLocks noChangeArrowheads="1"/>
              </p:cNvSpPr>
              <p:nvPr/>
            </p:nvSpPr>
            <p:spPr bwMode="auto">
              <a:xfrm>
                <a:off x="2496" y="3360"/>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888" name="Oval 32"/>
              <p:cNvSpPr>
                <a:spLocks noChangeArrowheads="1"/>
              </p:cNvSpPr>
              <p:nvPr/>
            </p:nvSpPr>
            <p:spPr bwMode="auto">
              <a:xfrm>
                <a:off x="1344"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889" name="Line 33"/>
              <p:cNvSpPr>
                <a:spLocks noChangeShapeType="1"/>
              </p:cNvSpPr>
              <p:nvPr/>
            </p:nvSpPr>
            <p:spPr bwMode="auto">
              <a:xfrm>
                <a:off x="1537" y="3480"/>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90" name="Rectangle 34"/>
              <p:cNvSpPr>
                <a:spLocks noChangeArrowheads="1"/>
              </p:cNvSpPr>
              <p:nvPr/>
            </p:nvSpPr>
            <p:spPr bwMode="auto">
              <a:xfrm>
                <a:off x="1487" y="3322"/>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91" name="Oval 35"/>
              <p:cNvSpPr>
                <a:spLocks noChangeArrowheads="1"/>
              </p:cNvSpPr>
              <p:nvPr/>
            </p:nvSpPr>
            <p:spPr bwMode="auto">
              <a:xfrm>
                <a:off x="1728"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892" name="Line 36"/>
              <p:cNvSpPr>
                <a:spLocks noChangeShapeType="1"/>
              </p:cNvSpPr>
              <p:nvPr/>
            </p:nvSpPr>
            <p:spPr bwMode="auto">
              <a:xfrm>
                <a:off x="1920" y="348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93" name="Rectangle 37"/>
              <p:cNvSpPr>
                <a:spLocks noChangeArrowheads="1"/>
              </p:cNvSpPr>
              <p:nvPr/>
            </p:nvSpPr>
            <p:spPr bwMode="auto">
              <a:xfrm>
                <a:off x="1872" y="3322"/>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894" name="Oval 38"/>
              <p:cNvSpPr>
                <a:spLocks noChangeArrowheads="1"/>
              </p:cNvSpPr>
              <p:nvPr/>
            </p:nvSpPr>
            <p:spPr bwMode="auto">
              <a:xfrm>
                <a:off x="2112"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a:t>
                </a:r>
              </a:p>
            </p:txBody>
          </p:sp>
          <p:sp>
            <p:nvSpPr>
              <p:cNvPr id="121895" name="Line 39"/>
              <p:cNvSpPr>
                <a:spLocks noChangeShapeType="1"/>
              </p:cNvSpPr>
              <p:nvPr/>
            </p:nvSpPr>
            <p:spPr bwMode="auto">
              <a:xfrm>
                <a:off x="2304" y="347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96" name="Rectangle 40"/>
              <p:cNvSpPr>
                <a:spLocks noChangeArrowheads="1"/>
              </p:cNvSpPr>
              <p:nvPr/>
            </p:nvSpPr>
            <p:spPr bwMode="auto">
              <a:xfrm>
                <a:off x="2273" y="3322"/>
                <a:ext cx="1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897" name="Group 41"/>
            <p:cNvGrpSpPr>
              <a:grpSpLocks/>
            </p:cNvGrpSpPr>
            <p:nvPr/>
          </p:nvGrpSpPr>
          <p:grpSpPr bwMode="auto">
            <a:xfrm>
              <a:off x="2208" y="2794"/>
              <a:ext cx="624" cy="406"/>
              <a:chOff x="1776" y="2314"/>
              <a:chExt cx="624" cy="406"/>
            </a:xfrm>
          </p:grpSpPr>
          <p:sp>
            <p:nvSpPr>
              <p:cNvPr id="121898" name="Oval 42"/>
              <p:cNvSpPr>
                <a:spLocks noChangeArrowheads="1"/>
              </p:cNvSpPr>
              <p:nvPr/>
            </p:nvSpPr>
            <p:spPr bwMode="auto">
              <a:xfrm>
                <a:off x="1776" y="240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899" name="Line 43"/>
              <p:cNvSpPr>
                <a:spLocks noChangeShapeType="1"/>
              </p:cNvSpPr>
              <p:nvPr/>
            </p:nvSpPr>
            <p:spPr bwMode="auto">
              <a:xfrm>
                <a:off x="1969" y="247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00" name="Rectangle 44"/>
              <p:cNvSpPr>
                <a:spLocks noChangeArrowheads="1"/>
              </p:cNvSpPr>
              <p:nvPr/>
            </p:nvSpPr>
            <p:spPr bwMode="auto">
              <a:xfrm>
                <a:off x="1919" y="2314"/>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01" name="Oval 45"/>
              <p:cNvSpPr>
                <a:spLocks noChangeArrowheads="1"/>
              </p:cNvSpPr>
              <p:nvPr/>
            </p:nvSpPr>
            <p:spPr bwMode="auto">
              <a:xfrm>
                <a:off x="2160" y="240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grpSp>
            <p:nvGrpSpPr>
              <p:cNvPr id="121902" name="Group 46"/>
              <p:cNvGrpSpPr>
                <a:grpSpLocks/>
              </p:cNvGrpSpPr>
              <p:nvPr/>
            </p:nvGrpSpPr>
            <p:grpSpPr bwMode="auto">
              <a:xfrm>
                <a:off x="2208" y="2448"/>
                <a:ext cx="192" cy="272"/>
                <a:chOff x="5184" y="2064"/>
                <a:chExt cx="192" cy="272"/>
              </a:xfrm>
            </p:grpSpPr>
            <p:sp>
              <p:nvSpPr>
                <p:cNvPr id="121903" name="Freeform 47"/>
                <p:cNvSpPr>
                  <a:spLocks/>
                </p:cNvSpPr>
                <p:nvPr/>
              </p:nvSpPr>
              <p:spPr bwMode="auto">
                <a:xfrm rot="-21600000">
                  <a:off x="5232" y="2064"/>
                  <a:ext cx="144" cy="144"/>
                </a:xfrm>
                <a:custGeom>
                  <a:avLst/>
                  <a:gdLst>
                    <a:gd name="T0" fmla="*/ 0 w 225"/>
                    <a:gd name="T1" fmla="*/ 115 h 174"/>
                    <a:gd name="T2" fmla="*/ 18 w 225"/>
                    <a:gd name="T3" fmla="*/ 127 h 174"/>
                    <a:gd name="T4" fmla="*/ 29 w 225"/>
                    <a:gd name="T5" fmla="*/ 144 h 174"/>
                    <a:gd name="T6" fmla="*/ 64 w 225"/>
                    <a:gd name="T7" fmla="*/ 161 h 174"/>
                    <a:gd name="T8" fmla="*/ 98 w 225"/>
                    <a:gd name="T9" fmla="*/ 173 h 174"/>
                    <a:gd name="T10" fmla="*/ 144 w 225"/>
                    <a:gd name="T11" fmla="*/ 161 h 174"/>
                    <a:gd name="T12" fmla="*/ 185 w 225"/>
                    <a:gd name="T13" fmla="*/ 150 h 174"/>
                    <a:gd name="T14" fmla="*/ 213 w 225"/>
                    <a:gd name="T15" fmla="*/ 121 h 174"/>
                    <a:gd name="T16" fmla="*/ 225 w 225"/>
                    <a:gd name="T17" fmla="*/ 86 h 174"/>
                    <a:gd name="T18" fmla="*/ 139 w 225"/>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74">
                      <a:moveTo>
                        <a:pt x="0" y="115"/>
                      </a:moveTo>
                      <a:cubicBezTo>
                        <a:pt x="6" y="119"/>
                        <a:pt x="13" y="122"/>
                        <a:pt x="18" y="127"/>
                      </a:cubicBezTo>
                      <a:cubicBezTo>
                        <a:pt x="23" y="132"/>
                        <a:pt x="24" y="140"/>
                        <a:pt x="29" y="144"/>
                      </a:cubicBezTo>
                      <a:cubicBezTo>
                        <a:pt x="39" y="152"/>
                        <a:pt x="52" y="156"/>
                        <a:pt x="64" y="161"/>
                      </a:cubicBezTo>
                      <a:cubicBezTo>
                        <a:pt x="75" y="166"/>
                        <a:pt x="98" y="173"/>
                        <a:pt x="98" y="173"/>
                      </a:cubicBezTo>
                      <a:cubicBezTo>
                        <a:pt x="163" y="160"/>
                        <a:pt x="99" y="174"/>
                        <a:pt x="144" y="161"/>
                      </a:cubicBezTo>
                      <a:cubicBezTo>
                        <a:pt x="158" y="157"/>
                        <a:pt x="185" y="150"/>
                        <a:pt x="185" y="150"/>
                      </a:cubicBezTo>
                      <a:cubicBezTo>
                        <a:pt x="201" y="139"/>
                        <a:pt x="205" y="139"/>
                        <a:pt x="213" y="121"/>
                      </a:cubicBezTo>
                      <a:cubicBezTo>
                        <a:pt x="218" y="110"/>
                        <a:pt x="225" y="86"/>
                        <a:pt x="225" y="86"/>
                      </a:cubicBezTo>
                      <a:cubicBezTo>
                        <a:pt x="217" y="42"/>
                        <a:pt x="190" y="0"/>
                        <a:pt x="139"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alpha val="94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04" name="Rectangle 48"/>
                <p:cNvSpPr>
                  <a:spLocks noChangeArrowheads="1"/>
                </p:cNvSpPr>
                <p:nvPr/>
              </p:nvSpPr>
              <p:spPr bwMode="auto">
                <a:xfrm>
                  <a:off x="5184" y="2122"/>
                  <a:ext cx="115" cy="214"/>
                </a:xfrm>
                <a:prstGeom prst="rect">
                  <a:avLst/>
                </a:prstGeom>
                <a:noFill/>
                <a:ln>
                  <a:noFill/>
                </a:ln>
                <a:effectLst/>
                <a:extLst>
                  <a:ext uri="{909E8E84-426E-40dd-AFC4-6F175D3DCCD1}">
                    <a14:hiddenFill xmlns:a14="http://schemas.microsoft.com/office/drawing/2010/main">
                      <a:solidFill>
                        <a:schemeClr val="accent1">
                          <a:alpha val="94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grpSp>
          <p:nvGrpSpPr>
            <p:cNvPr id="121905" name="Group 49"/>
            <p:cNvGrpSpPr>
              <a:grpSpLocks/>
            </p:cNvGrpSpPr>
            <p:nvPr/>
          </p:nvGrpSpPr>
          <p:grpSpPr bwMode="auto">
            <a:xfrm>
              <a:off x="2208" y="2343"/>
              <a:ext cx="576" cy="345"/>
              <a:chOff x="1824" y="2746"/>
              <a:chExt cx="576" cy="345"/>
            </a:xfrm>
          </p:grpSpPr>
          <p:sp>
            <p:nvSpPr>
              <p:cNvPr id="121906" name="Oval 50"/>
              <p:cNvSpPr>
                <a:spLocks noChangeArrowheads="1"/>
              </p:cNvSpPr>
              <p:nvPr/>
            </p:nvSpPr>
            <p:spPr bwMode="auto">
              <a:xfrm>
                <a:off x="1824" y="2947"/>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07" name="Line 51"/>
              <p:cNvSpPr>
                <a:spLocks noChangeShapeType="1"/>
              </p:cNvSpPr>
              <p:nvPr/>
            </p:nvSpPr>
            <p:spPr bwMode="auto">
              <a:xfrm>
                <a:off x="2017" y="301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08" name="Rectangle 52"/>
              <p:cNvSpPr>
                <a:spLocks noChangeArrowheads="1"/>
              </p:cNvSpPr>
              <p:nvPr/>
            </p:nvSpPr>
            <p:spPr bwMode="auto">
              <a:xfrm>
                <a:off x="1967" y="2861"/>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09" name="Oval 53"/>
              <p:cNvSpPr>
                <a:spLocks noChangeArrowheads="1"/>
              </p:cNvSpPr>
              <p:nvPr/>
            </p:nvSpPr>
            <p:spPr bwMode="auto">
              <a:xfrm>
                <a:off x="2208" y="2947"/>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10" name="Rectangle 54"/>
              <p:cNvSpPr>
                <a:spLocks noChangeArrowheads="1"/>
              </p:cNvSpPr>
              <p:nvPr/>
            </p:nvSpPr>
            <p:spPr bwMode="auto">
              <a:xfrm>
                <a:off x="1959" y="2746"/>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11" name="Freeform 55"/>
              <p:cNvSpPr>
                <a:spLocks/>
              </p:cNvSpPr>
              <p:nvPr/>
            </p:nvSpPr>
            <p:spPr bwMode="auto">
              <a:xfrm>
                <a:off x="1911" y="2899"/>
                <a:ext cx="384" cy="48"/>
              </a:xfrm>
              <a:custGeom>
                <a:avLst/>
                <a:gdLst>
                  <a:gd name="T0" fmla="*/ 384 w 384"/>
                  <a:gd name="T1" fmla="*/ 48 h 48"/>
                  <a:gd name="T2" fmla="*/ 192 w 384"/>
                  <a:gd name="T3" fmla="*/ 0 h 48"/>
                  <a:gd name="T4" fmla="*/ 0 w 384"/>
                  <a:gd name="T5" fmla="*/ 48 h 48"/>
                </a:gdLst>
                <a:ahLst/>
                <a:cxnLst>
                  <a:cxn ang="0">
                    <a:pos x="T0" y="T1"/>
                  </a:cxn>
                  <a:cxn ang="0">
                    <a:pos x="T2" y="T3"/>
                  </a:cxn>
                  <a:cxn ang="0">
                    <a:pos x="T4" y="T5"/>
                  </a:cxn>
                </a:cxnLst>
                <a:rect l="0" t="0" r="r" b="b"/>
                <a:pathLst>
                  <a:path w="384" h="48">
                    <a:moveTo>
                      <a:pt x="384" y="48"/>
                    </a:moveTo>
                    <a:cubicBezTo>
                      <a:pt x="320" y="24"/>
                      <a:pt x="256" y="0"/>
                      <a:pt x="192" y="0"/>
                    </a:cubicBezTo>
                    <a:cubicBezTo>
                      <a:pt x="128" y="0"/>
                      <a:pt x="32" y="40"/>
                      <a:pt x="0" y="48"/>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21912" name="Group 56"/>
            <p:cNvGrpSpPr>
              <a:grpSpLocks/>
            </p:cNvGrpSpPr>
            <p:nvPr/>
          </p:nvGrpSpPr>
          <p:grpSpPr bwMode="auto">
            <a:xfrm>
              <a:off x="2016" y="864"/>
              <a:ext cx="3648" cy="2688"/>
              <a:chOff x="3168" y="1248"/>
              <a:chExt cx="2016" cy="2688"/>
            </a:xfrm>
          </p:grpSpPr>
          <p:sp>
            <p:nvSpPr>
              <p:cNvPr id="121913" name="Rectangle 57"/>
              <p:cNvSpPr>
                <a:spLocks noChangeArrowheads="1"/>
              </p:cNvSpPr>
              <p:nvPr/>
            </p:nvSpPr>
            <p:spPr bwMode="auto">
              <a:xfrm>
                <a:off x="3168" y="1248"/>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4" name="Rectangle 58"/>
              <p:cNvSpPr>
                <a:spLocks noChangeArrowheads="1"/>
              </p:cNvSpPr>
              <p:nvPr/>
            </p:nvSpPr>
            <p:spPr bwMode="auto">
              <a:xfrm>
                <a:off x="3168" y="1632"/>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5" name="Rectangle 59"/>
              <p:cNvSpPr>
                <a:spLocks noChangeArrowheads="1"/>
              </p:cNvSpPr>
              <p:nvPr/>
            </p:nvSpPr>
            <p:spPr bwMode="auto">
              <a:xfrm>
                <a:off x="3168" y="2016"/>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6" name="Rectangle 60"/>
              <p:cNvSpPr>
                <a:spLocks noChangeArrowheads="1"/>
              </p:cNvSpPr>
              <p:nvPr/>
            </p:nvSpPr>
            <p:spPr bwMode="auto">
              <a:xfrm>
                <a:off x="3168" y="2400"/>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7" name="Rectangle 61"/>
              <p:cNvSpPr>
                <a:spLocks noChangeArrowheads="1"/>
              </p:cNvSpPr>
              <p:nvPr/>
            </p:nvSpPr>
            <p:spPr bwMode="auto">
              <a:xfrm>
                <a:off x="3168" y="2784"/>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8" name="Rectangle 62"/>
              <p:cNvSpPr>
                <a:spLocks noChangeArrowheads="1"/>
              </p:cNvSpPr>
              <p:nvPr/>
            </p:nvSpPr>
            <p:spPr bwMode="auto">
              <a:xfrm>
                <a:off x="3168" y="3168"/>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19" name="Rectangle 63"/>
              <p:cNvSpPr>
                <a:spLocks noChangeArrowheads="1"/>
              </p:cNvSpPr>
              <p:nvPr/>
            </p:nvSpPr>
            <p:spPr bwMode="auto">
              <a:xfrm>
                <a:off x="3168" y="3552"/>
                <a:ext cx="2016" cy="384"/>
              </a:xfrm>
              <a:prstGeom prst="rect">
                <a:avLst/>
              </a:prstGeom>
              <a:noFill/>
              <a:ln w="25400" cap="rnd">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21920" name="Rectangle 64"/>
            <p:cNvSpPr>
              <a:spLocks noChangeArrowheads="1"/>
            </p:cNvSpPr>
            <p:nvPr/>
          </p:nvSpPr>
          <p:spPr bwMode="auto">
            <a:xfrm>
              <a:off x="2142" y="689"/>
              <a:ext cx="117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600" dirty="0">
                  <a:solidFill>
                    <a:schemeClr val="accent1"/>
                  </a:solidFill>
                  <a:latin typeface="Comic Sans MS" charset="0"/>
                </a:rPr>
                <a:t>Input list          + </a:t>
              </a:r>
            </a:p>
          </p:txBody>
        </p:sp>
        <p:sp>
          <p:nvSpPr>
            <p:cNvPr id="121921" name="Rectangle 65"/>
            <p:cNvSpPr>
              <a:spLocks noChangeArrowheads="1"/>
            </p:cNvSpPr>
            <p:nvPr/>
          </p:nvSpPr>
          <p:spPr bwMode="auto">
            <a:xfrm>
              <a:off x="3232" y="689"/>
              <a:ext cx="74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600">
                  <a:solidFill>
                    <a:schemeClr val="accent1"/>
                  </a:solidFill>
                  <a:latin typeface="Comic Sans MS" charset="0"/>
                </a:rPr>
                <a:t>Constraint</a:t>
              </a:r>
            </a:p>
          </p:txBody>
        </p:sp>
        <p:sp>
          <p:nvSpPr>
            <p:cNvPr id="121922" name="Rectangle 66"/>
            <p:cNvSpPr>
              <a:spLocks noChangeArrowheads="1"/>
            </p:cNvSpPr>
            <p:nvPr/>
          </p:nvSpPr>
          <p:spPr bwMode="auto">
            <a:xfrm>
              <a:off x="4483" y="689"/>
              <a:ext cx="77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600">
                  <a:solidFill>
                    <a:schemeClr val="accent1"/>
                  </a:solidFill>
                  <a:latin typeface="Comic Sans MS" charset="0"/>
                </a:rPr>
                <a:t>Output list</a:t>
              </a:r>
            </a:p>
          </p:txBody>
        </p:sp>
        <p:sp>
          <p:nvSpPr>
            <p:cNvPr id="121923" name="AutoShape 67"/>
            <p:cNvSpPr>
              <a:spLocks noChangeArrowheads="1"/>
            </p:cNvSpPr>
            <p:nvPr/>
          </p:nvSpPr>
          <p:spPr bwMode="auto">
            <a:xfrm>
              <a:off x="3984" y="768"/>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24" name="Rectangle 68"/>
            <p:cNvSpPr>
              <a:spLocks noChangeArrowheads="1"/>
            </p:cNvSpPr>
            <p:nvPr/>
          </p:nvSpPr>
          <p:spPr bwMode="auto">
            <a:xfrm>
              <a:off x="3469" y="2145"/>
              <a:ext cx="4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E0 &gt; E1</a:t>
              </a:r>
            </a:p>
          </p:txBody>
        </p:sp>
        <p:sp>
          <p:nvSpPr>
            <p:cNvPr id="121925" name="Rectangle 69"/>
            <p:cNvSpPr>
              <a:spLocks noChangeArrowheads="1"/>
            </p:cNvSpPr>
            <p:nvPr/>
          </p:nvSpPr>
          <p:spPr bwMode="auto">
            <a:xfrm>
              <a:off x="3487" y="1377"/>
              <a:ext cx="35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none</a:t>
              </a:r>
            </a:p>
          </p:txBody>
        </p:sp>
        <p:sp>
          <p:nvSpPr>
            <p:cNvPr id="121926" name="Rectangle 70"/>
            <p:cNvSpPr>
              <a:spLocks noChangeArrowheads="1"/>
            </p:cNvSpPr>
            <p:nvPr/>
          </p:nvSpPr>
          <p:spPr bwMode="auto">
            <a:xfrm>
              <a:off x="3467" y="1761"/>
              <a:ext cx="48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dirty="0">
                  <a:latin typeface="Comic Sans MS" charset="0"/>
                </a:rPr>
                <a:t>E0 </a:t>
              </a:r>
              <a:r>
                <a:rPr lang="en-US" sz="1400" dirty="0" smtClean="0">
                  <a:latin typeface="Comic Sans MS" charset="0"/>
                </a:rPr>
                <a:t>≤ </a:t>
              </a:r>
              <a:r>
                <a:rPr lang="en-US" sz="1400" dirty="0">
                  <a:latin typeface="Comic Sans MS" charset="0"/>
                </a:rPr>
                <a:t>E1</a:t>
              </a:r>
            </a:p>
          </p:txBody>
        </p:sp>
        <p:sp>
          <p:nvSpPr>
            <p:cNvPr id="121927" name="Rectangle 71"/>
            <p:cNvSpPr>
              <a:spLocks noChangeArrowheads="1"/>
            </p:cNvSpPr>
            <p:nvPr/>
          </p:nvSpPr>
          <p:spPr bwMode="auto">
            <a:xfrm>
              <a:off x="3487" y="964"/>
              <a:ext cx="3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none</a:t>
              </a:r>
            </a:p>
          </p:txBody>
        </p:sp>
        <p:sp>
          <p:nvSpPr>
            <p:cNvPr id="121928" name="Rectangle 72"/>
            <p:cNvSpPr>
              <a:spLocks noChangeArrowheads="1"/>
            </p:cNvSpPr>
            <p:nvPr/>
          </p:nvSpPr>
          <p:spPr bwMode="auto">
            <a:xfrm>
              <a:off x="3469" y="2529"/>
              <a:ext cx="48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E0 &gt; E1</a:t>
              </a:r>
            </a:p>
          </p:txBody>
        </p:sp>
        <p:sp>
          <p:nvSpPr>
            <p:cNvPr id="121929" name="Rectangle 73"/>
            <p:cNvSpPr>
              <a:spLocks noChangeArrowheads="1"/>
            </p:cNvSpPr>
            <p:nvPr/>
          </p:nvSpPr>
          <p:spPr bwMode="auto">
            <a:xfrm>
              <a:off x="3469" y="3297"/>
              <a:ext cx="48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E0 &gt; E1</a:t>
              </a:r>
            </a:p>
          </p:txBody>
        </p:sp>
        <p:sp>
          <p:nvSpPr>
            <p:cNvPr id="121930" name="Rectangle 74"/>
            <p:cNvSpPr>
              <a:spLocks noChangeArrowheads="1"/>
            </p:cNvSpPr>
            <p:nvPr/>
          </p:nvSpPr>
          <p:spPr bwMode="auto">
            <a:xfrm>
              <a:off x="3469" y="2913"/>
              <a:ext cx="48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400">
                  <a:latin typeface="Comic Sans MS" charset="0"/>
                </a:rPr>
                <a:t>E0 &gt; E1</a:t>
              </a:r>
            </a:p>
          </p:txBody>
        </p:sp>
        <p:sp>
          <p:nvSpPr>
            <p:cNvPr id="121931" name="AutoShape 75"/>
            <p:cNvSpPr>
              <a:spLocks noChangeArrowheads="1"/>
            </p:cNvSpPr>
            <p:nvPr/>
          </p:nvSpPr>
          <p:spPr bwMode="auto">
            <a:xfrm>
              <a:off x="3984" y="1440"/>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2" name="AutoShape 76"/>
            <p:cNvSpPr>
              <a:spLocks noChangeArrowheads="1"/>
            </p:cNvSpPr>
            <p:nvPr/>
          </p:nvSpPr>
          <p:spPr bwMode="auto">
            <a:xfrm>
              <a:off x="3984" y="3360"/>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3" name="AutoShape 77"/>
            <p:cNvSpPr>
              <a:spLocks noChangeArrowheads="1"/>
            </p:cNvSpPr>
            <p:nvPr/>
          </p:nvSpPr>
          <p:spPr bwMode="auto">
            <a:xfrm>
              <a:off x="3984" y="1056"/>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4" name="AutoShape 78"/>
            <p:cNvSpPr>
              <a:spLocks noChangeArrowheads="1"/>
            </p:cNvSpPr>
            <p:nvPr/>
          </p:nvSpPr>
          <p:spPr bwMode="auto">
            <a:xfrm>
              <a:off x="3984" y="1824"/>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5" name="AutoShape 79"/>
            <p:cNvSpPr>
              <a:spLocks noChangeArrowheads="1"/>
            </p:cNvSpPr>
            <p:nvPr/>
          </p:nvSpPr>
          <p:spPr bwMode="auto">
            <a:xfrm>
              <a:off x="3984" y="2208"/>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6" name="AutoShape 80"/>
            <p:cNvSpPr>
              <a:spLocks noChangeArrowheads="1"/>
            </p:cNvSpPr>
            <p:nvPr/>
          </p:nvSpPr>
          <p:spPr bwMode="auto">
            <a:xfrm>
              <a:off x="3984" y="2592"/>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37" name="AutoShape 81"/>
            <p:cNvSpPr>
              <a:spLocks noChangeArrowheads="1"/>
            </p:cNvSpPr>
            <p:nvPr/>
          </p:nvSpPr>
          <p:spPr bwMode="auto">
            <a:xfrm>
              <a:off x="3984" y="2976"/>
              <a:ext cx="192" cy="96"/>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endParaRPr lang="en-US" sz="1400">
                <a:latin typeface="Times" charset="0"/>
              </a:endParaRPr>
            </a:p>
          </p:txBody>
        </p:sp>
        <p:grpSp>
          <p:nvGrpSpPr>
            <p:cNvPr id="121938" name="Group 82"/>
            <p:cNvGrpSpPr>
              <a:grpSpLocks/>
            </p:cNvGrpSpPr>
            <p:nvPr/>
          </p:nvGrpSpPr>
          <p:grpSpPr bwMode="auto">
            <a:xfrm>
              <a:off x="4253" y="3226"/>
              <a:ext cx="1363" cy="230"/>
              <a:chOff x="1344" y="3322"/>
              <a:chExt cx="1363" cy="230"/>
            </a:xfrm>
          </p:grpSpPr>
          <p:sp>
            <p:nvSpPr>
              <p:cNvPr id="121939" name="AutoShape 83"/>
              <p:cNvSpPr>
                <a:spLocks noChangeArrowheads="1"/>
              </p:cNvSpPr>
              <p:nvPr/>
            </p:nvSpPr>
            <p:spPr bwMode="auto">
              <a:xfrm>
                <a:off x="2496" y="3360"/>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40" name="Oval 84"/>
              <p:cNvSpPr>
                <a:spLocks noChangeArrowheads="1"/>
              </p:cNvSpPr>
              <p:nvPr/>
            </p:nvSpPr>
            <p:spPr bwMode="auto">
              <a:xfrm>
                <a:off x="1344"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41" name="Line 85"/>
              <p:cNvSpPr>
                <a:spLocks noChangeShapeType="1"/>
              </p:cNvSpPr>
              <p:nvPr/>
            </p:nvSpPr>
            <p:spPr bwMode="auto">
              <a:xfrm>
                <a:off x="1537" y="3480"/>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42" name="Rectangle 86"/>
              <p:cNvSpPr>
                <a:spLocks noChangeArrowheads="1"/>
              </p:cNvSpPr>
              <p:nvPr/>
            </p:nvSpPr>
            <p:spPr bwMode="auto">
              <a:xfrm>
                <a:off x="1486" y="3322"/>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43" name="Oval 87"/>
              <p:cNvSpPr>
                <a:spLocks noChangeArrowheads="1"/>
              </p:cNvSpPr>
              <p:nvPr/>
            </p:nvSpPr>
            <p:spPr bwMode="auto">
              <a:xfrm>
                <a:off x="1728"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44" name="Line 88"/>
              <p:cNvSpPr>
                <a:spLocks noChangeShapeType="1"/>
              </p:cNvSpPr>
              <p:nvPr/>
            </p:nvSpPr>
            <p:spPr bwMode="auto">
              <a:xfrm>
                <a:off x="1920" y="348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45" name="Rectangle 89"/>
              <p:cNvSpPr>
                <a:spLocks noChangeArrowheads="1"/>
              </p:cNvSpPr>
              <p:nvPr/>
            </p:nvSpPr>
            <p:spPr bwMode="auto">
              <a:xfrm>
                <a:off x="1872" y="3322"/>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46" name="Oval 90"/>
              <p:cNvSpPr>
                <a:spLocks noChangeArrowheads="1"/>
              </p:cNvSpPr>
              <p:nvPr/>
            </p:nvSpPr>
            <p:spPr bwMode="auto">
              <a:xfrm>
                <a:off x="2112" y="3408"/>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a:t>
                </a:r>
              </a:p>
            </p:txBody>
          </p:sp>
          <p:sp>
            <p:nvSpPr>
              <p:cNvPr id="121947" name="Line 91"/>
              <p:cNvSpPr>
                <a:spLocks noChangeShapeType="1"/>
              </p:cNvSpPr>
              <p:nvPr/>
            </p:nvSpPr>
            <p:spPr bwMode="auto">
              <a:xfrm>
                <a:off x="2304" y="347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48" name="Rectangle 92"/>
              <p:cNvSpPr>
                <a:spLocks noChangeArrowheads="1"/>
              </p:cNvSpPr>
              <p:nvPr/>
            </p:nvSpPr>
            <p:spPr bwMode="auto">
              <a:xfrm>
                <a:off x="2273" y="3322"/>
                <a:ext cx="1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949" name="Group 93"/>
            <p:cNvGrpSpPr>
              <a:grpSpLocks/>
            </p:cNvGrpSpPr>
            <p:nvPr/>
          </p:nvGrpSpPr>
          <p:grpSpPr bwMode="auto">
            <a:xfrm>
              <a:off x="4577" y="2410"/>
              <a:ext cx="624" cy="407"/>
              <a:chOff x="1776" y="2314"/>
              <a:chExt cx="624" cy="407"/>
            </a:xfrm>
          </p:grpSpPr>
          <p:sp>
            <p:nvSpPr>
              <p:cNvPr id="121950" name="Oval 94"/>
              <p:cNvSpPr>
                <a:spLocks noChangeArrowheads="1"/>
              </p:cNvSpPr>
              <p:nvPr/>
            </p:nvSpPr>
            <p:spPr bwMode="auto">
              <a:xfrm>
                <a:off x="1776" y="240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51" name="Line 95"/>
              <p:cNvSpPr>
                <a:spLocks noChangeShapeType="1"/>
              </p:cNvSpPr>
              <p:nvPr/>
            </p:nvSpPr>
            <p:spPr bwMode="auto">
              <a:xfrm>
                <a:off x="1969" y="247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52" name="Rectangle 96"/>
              <p:cNvSpPr>
                <a:spLocks noChangeArrowheads="1"/>
              </p:cNvSpPr>
              <p:nvPr/>
            </p:nvSpPr>
            <p:spPr bwMode="auto">
              <a:xfrm>
                <a:off x="1920" y="2314"/>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53" name="Oval 97"/>
              <p:cNvSpPr>
                <a:spLocks noChangeArrowheads="1"/>
              </p:cNvSpPr>
              <p:nvPr/>
            </p:nvSpPr>
            <p:spPr bwMode="auto">
              <a:xfrm>
                <a:off x="2160" y="240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grpSp>
            <p:nvGrpSpPr>
              <p:cNvPr id="121954" name="Group 98"/>
              <p:cNvGrpSpPr>
                <a:grpSpLocks/>
              </p:cNvGrpSpPr>
              <p:nvPr/>
            </p:nvGrpSpPr>
            <p:grpSpPr bwMode="auto">
              <a:xfrm>
                <a:off x="2208" y="2448"/>
                <a:ext cx="192" cy="273"/>
                <a:chOff x="5184" y="2064"/>
                <a:chExt cx="192" cy="273"/>
              </a:xfrm>
            </p:grpSpPr>
            <p:sp>
              <p:nvSpPr>
                <p:cNvPr id="121955" name="Freeform 99"/>
                <p:cNvSpPr>
                  <a:spLocks/>
                </p:cNvSpPr>
                <p:nvPr/>
              </p:nvSpPr>
              <p:spPr bwMode="auto">
                <a:xfrm rot="-21600000">
                  <a:off x="5232" y="2064"/>
                  <a:ext cx="144" cy="144"/>
                </a:xfrm>
                <a:custGeom>
                  <a:avLst/>
                  <a:gdLst>
                    <a:gd name="T0" fmla="*/ 0 w 225"/>
                    <a:gd name="T1" fmla="*/ 115 h 174"/>
                    <a:gd name="T2" fmla="*/ 18 w 225"/>
                    <a:gd name="T3" fmla="*/ 127 h 174"/>
                    <a:gd name="T4" fmla="*/ 29 w 225"/>
                    <a:gd name="T5" fmla="*/ 144 h 174"/>
                    <a:gd name="T6" fmla="*/ 64 w 225"/>
                    <a:gd name="T7" fmla="*/ 161 h 174"/>
                    <a:gd name="T8" fmla="*/ 98 w 225"/>
                    <a:gd name="T9" fmla="*/ 173 h 174"/>
                    <a:gd name="T10" fmla="*/ 144 w 225"/>
                    <a:gd name="T11" fmla="*/ 161 h 174"/>
                    <a:gd name="T12" fmla="*/ 185 w 225"/>
                    <a:gd name="T13" fmla="*/ 150 h 174"/>
                    <a:gd name="T14" fmla="*/ 213 w 225"/>
                    <a:gd name="T15" fmla="*/ 121 h 174"/>
                    <a:gd name="T16" fmla="*/ 225 w 225"/>
                    <a:gd name="T17" fmla="*/ 86 h 174"/>
                    <a:gd name="T18" fmla="*/ 139 w 225"/>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74">
                      <a:moveTo>
                        <a:pt x="0" y="115"/>
                      </a:moveTo>
                      <a:cubicBezTo>
                        <a:pt x="6" y="119"/>
                        <a:pt x="13" y="122"/>
                        <a:pt x="18" y="127"/>
                      </a:cubicBezTo>
                      <a:cubicBezTo>
                        <a:pt x="23" y="132"/>
                        <a:pt x="24" y="140"/>
                        <a:pt x="29" y="144"/>
                      </a:cubicBezTo>
                      <a:cubicBezTo>
                        <a:pt x="39" y="152"/>
                        <a:pt x="52" y="156"/>
                        <a:pt x="64" y="161"/>
                      </a:cubicBezTo>
                      <a:cubicBezTo>
                        <a:pt x="75" y="166"/>
                        <a:pt x="98" y="173"/>
                        <a:pt x="98" y="173"/>
                      </a:cubicBezTo>
                      <a:cubicBezTo>
                        <a:pt x="163" y="160"/>
                        <a:pt x="99" y="174"/>
                        <a:pt x="144" y="161"/>
                      </a:cubicBezTo>
                      <a:cubicBezTo>
                        <a:pt x="158" y="157"/>
                        <a:pt x="185" y="150"/>
                        <a:pt x="185" y="150"/>
                      </a:cubicBezTo>
                      <a:cubicBezTo>
                        <a:pt x="201" y="139"/>
                        <a:pt x="205" y="139"/>
                        <a:pt x="213" y="121"/>
                      </a:cubicBezTo>
                      <a:cubicBezTo>
                        <a:pt x="218" y="110"/>
                        <a:pt x="225" y="86"/>
                        <a:pt x="225" y="86"/>
                      </a:cubicBezTo>
                      <a:cubicBezTo>
                        <a:pt x="217" y="42"/>
                        <a:pt x="190" y="0"/>
                        <a:pt x="139"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alpha val="94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56" name="Rectangle 100"/>
                <p:cNvSpPr>
                  <a:spLocks noChangeArrowheads="1"/>
                </p:cNvSpPr>
                <p:nvPr/>
              </p:nvSpPr>
              <p:spPr bwMode="auto">
                <a:xfrm>
                  <a:off x="5184" y="2122"/>
                  <a:ext cx="116" cy="215"/>
                </a:xfrm>
                <a:prstGeom prst="rect">
                  <a:avLst/>
                </a:prstGeom>
                <a:noFill/>
                <a:ln>
                  <a:noFill/>
                </a:ln>
                <a:effectLst/>
                <a:extLst>
                  <a:ext uri="{909E8E84-426E-40dd-AFC4-6F175D3DCCD1}">
                    <a14:hiddenFill xmlns:a14="http://schemas.microsoft.com/office/drawing/2010/main">
                      <a:solidFill>
                        <a:schemeClr val="accent1">
                          <a:alpha val="94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grpSp>
          <p:nvGrpSpPr>
            <p:cNvPr id="121957" name="Group 101"/>
            <p:cNvGrpSpPr>
              <a:grpSpLocks/>
            </p:cNvGrpSpPr>
            <p:nvPr/>
          </p:nvGrpSpPr>
          <p:grpSpPr bwMode="auto">
            <a:xfrm>
              <a:off x="4608" y="2746"/>
              <a:ext cx="576" cy="345"/>
              <a:chOff x="1824" y="2746"/>
              <a:chExt cx="576" cy="345"/>
            </a:xfrm>
          </p:grpSpPr>
          <p:sp>
            <p:nvSpPr>
              <p:cNvPr id="121958" name="Oval 102"/>
              <p:cNvSpPr>
                <a:spLocks noChangeArrowheads="1"/>
              </p:cNvSpPr>
              <p:nvPr/>
            </p:nvSpPr>
            <p:spPr bwMode="auto">
              <a:xfrm>
                <a:off x="1824" y="2947"/>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59" name="Line 103"/>
              <p:cNvSpPr>
                <a:spLocks noChangeShapeType="1"/>
              </p:cNvSpPr>
              <p:nvPr/>
            </p:nvSpPr>
            <p:spPr bwMode="auto">
              <a:xfrm>
                <a:off x="2017" y="3019"/>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60" name="Rectangle 104"/>
              <p:cNvSpPr>
                <a:spLocks noChangeArrowheads="1"/>
              </p:cNvSpPr>
              <p:nvPr/>
            </p:nvSpPr>
            <p:spPr bwMode="auto">
              <a:xfrm>
                <a:off x="1967" y="2861"/>
                <a:ext cx="11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61" name="Oval 105"/>
              <p:cNvSpPr>
                <a:spLocks noChangeArrowheads="1"/>
              </p:cNvSpPr>
              <p:nvPr/>
            </p:nvSpPr>
            <p:spPr bwMode="auto">
              <a:xfrm>
                <a:off x="2208" y="2947"/>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62" name="Rectangle 106"/>
              <p:cNvSpPr>
                <a:spLocks noChangeArrowheads="1"/>
              </p:cNvSpPr>
              <p:nvPr/>
            </p:nvSpPr>
            <p:spPr bwMode="auto">
              <a:xfrm>
                <a:off x="1959" y="2746"/>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63" name="Freeform 107"/>
              <p:cNvSpPr>
                <a:spLocks/>
              </p:cNvSpPr>
              <p:nvPr/>
            </p:nvSpPr>
            <p:spPr bwMode="auto">
              <a:xfrm>
                <a:off x="1911" y="2899"/>
                <a:ext cx="384" cy="48"/>
              </a:xfrm>
              <a:custGeom>
                <a:avLst/>
                <a:gdLst>
                  <a:gd name="T0" fmla="*/ 384 w 384"/>
                  <a:gd name="T1" fmla="*/ 48 h 48"/>
                  <a:gd name="T2" fmla="*/ 192 w 384"/>
                  <a:gd name="T3" fmla="*/ 0 h 48"/>
                  <a:gd name="T4" fmla="*/ 0 w 384"/>
                  <a:gd name="T5" fmla="*/ 48 h 48"/>
                </a:gdLst>
                <a:ahLst/>
                <a:cxnLst>
                  <a:cxn ang="0">
                    <a:pos x="T0" y="T1"/>
                  </a:cxn>
                  <a:cxn ang="0">
                    <a:pos x="T2" y="T3"/>
                  </a:cxn>
                  <a:cxn ang="0">
                    <a:pos x="T4" y="T5"/>
                  </a:cxn>
                </a:cxnLst>
                <a:rect l="0" t="0" r="r" b="b"/>
                <a:pathLst>
                  <a:path w="384" h="48">
                    <a:moveTo>
                      <a:pt x="384" y="48"/>
                    </a:moveTo>
                    <a:cubicBezTo>
                      <a:pt x="320" y="24"/>
                      <a:pt x="256" y="0"/>
                      <a:pt x="192" y="0"/>
                    </a:cubicBezTo>
                    <a:cubicBezTo>
                      <a:pt x="128" y="0"/>
                      <a:pt x="32" y="40"/>
                      <a:pt x="0" y="48"/>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21964" name="Group 108"/>
            <p:cNvGrpSpPr>
              <a:grpSpLocks/>
            </p:cNvGrpSpPr>
            <p:nvPr/>
          </p:nvGrpSpPr>
          <p:grpSpPr bwMode="auto">
            <a:xfrm>
              <a:off x="4416" y="2074"/>
              <a:ext cx="1062" cy="262"/>
              <a:chOff x="1785" y="1978"/>
              <a:chExt cx="1062" cy="262"/>
            </a:xfrm>
          </p:grpSpPr>
          <p:sp>
            <p:nvSpPr>
              <p:cNvPr id="121965" name="Oval 109"/>
              <p:cNvSpPr>
                <a:spLocks noChangeArrowheads="1"/>
              </p:cNvSpPr>
              <p:nvPr/>
            </p:nvSpPr>
            <p:spPr bwMode="auto">
              <a:xfrm>
                <a:off x="1785" y="20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66" name="Line 110"/>
              <p:cNvSpPr>
                <a:spLocks noChangeShapeType="1"/>
              </p:cNvSpPr>
              <p:nvPr/>
            </p:nvSpPr>
            <p:spPr bwMode="auto">
              <a:xfrm>
                <a:off x="1978" y="213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67" name="Rectangle 111"/>
              <p:cNvSpPr>
                <a:spLocks noChangeArrowheads="1"/>
              </p:cNvSpPr>
              <p:nvPr/>
            </p:nvSpPr>
            <p:spPr bwMode="auto">
              <a:xfrm>
                <a:off x="1928" y="1978"/>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68" name="Oval 112"/>
              <p:cNvSpPr>
                <a:spLocks noChangeArrowheads="1"/>
              </p:cNvSpPr>
              <p:nvPr/>
            </p:nvSpPr>
            <p:spPr bwMode="auto">
              <a:xfrm>
                <a:off x="2169" y="20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69" name="Line 113"/>
              <p:cNvSpPr>
                <a:spLocks noChangeShapeType="1"/>
              </p:cNvSpPr>
              <p:nvPr/>
            </p:nvSpPr>
            <p:spPr bwMode="auto">
              <a:xfrm>
                <a:off x="2361" y="213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70" name="Rectangle 114"/>
              <p:cNvSpPr>
                <a:spLocks noChangeArrowheads="1"/>
              </p:cNvSpPr>
              <p:nvPr/>
            </p:nvSpPr>
            <p:spPr bwMode="auto">
              <a:xfrm>
                <a:off x="2312" y="1978"/>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71" name="Rectangle 115"/>
              <p:cNvSpPr>
                <a:spLocks noChangeArrowheads="1"/>
              </p:cNvSpPr>
              <p:nvPr/>
            </p:nvSpPr>
            <p:spPr bwMode="auto">
              <a:xfrm>
                <a:off x="2553" y="2026"/>
                <a:ext cx="29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400">
                    <a:latin typeface="Comic Sans MS" charset="0"/>
                  </a:rPr>
                  <a:t>null</a:t>
                </a:r>
              </a:p>
            </p:txBody>
          </p:sp>
        </p:grpSp>
        <p:grpSp>
          <p:nvGrpSpPr>
            <p:cNvPr id="121972" name="Group 116"/>
            <p:cNvGrpSpPr>
              <a:grpSpLocks/>
            </p:cNvGrpSpPr>
            <p:nvPr/>
          </p:nvGrpSpPr>
          <p:grpSpPr bwMode="auto">
            <a:xfrm>
              <a:off x="4416" y="1690"/>
              <a:ext cx="979" cy="230"/>
              <a:chOff x="3840" y="2026"/>
              <a:chExt cx="979" cy="230"/>
            </a:xfrm>
          </p:grpSpPr>
          <p:sp>
            <p:nvSpPr>
              <p:cNvPr id="121973" name="AutoShape 117"/>
              <p:cNvSpPr>
                <a:spLocks noChangeArrowheads="1"/>
              </p:cNvSpPr>
              <p:nvPr/>
            </p:nvSpPr>
            <p:spPr bwMode="auto">
              <a:xfrm>
                <a:off x="4608" y="2064"/>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974" name="Oval 118"/>
              <p:cNvSpPr>
                <a:spLocks noChangeArrowheads="1"/>
              </p:cNvSpPr>
              <p:nvPr/>
            </p:nvSpPr>
            <p:spPr bwMode="auto">
              <a:xfrm>
                <a:off x="3840" y="2112"/>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75" name="Line 119"/>
              <p:cNvSpPr>
                <a:spLocks noChangeShapeType="1"/>
              </p:cNvSpPr>
              <p:nvPr/>
            </p:nvSpPr>
            <p:spPr bwMode="auto">
              <a:xfrm>
                <a:off x="4033" y="2184"/>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76" name="Rectangle 120"/>
              <p:cNvSpPr>
                <a:spLocks noChangeArrowheads="1"/>
              </p:cNvSpPr>
              <p:nvPr/>
            </p:nvSpPr>
            <p:spPr bwMode="auto">
              <a:xfrm>
                <a:off x="3983" y="2026"/>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77" name="Oval 121"/>
              <p:cNvSpPr>
                <a:spLocks noChangeArrowheads="1"/>
              </p:cNvSpPr>
              <p:nvPr/>
            </p:nvSpPr>
            <p:spPr bwMode="auto">
              <a:xfrm>
                <a:off x="4224" y="2112"/>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E1</a:t>
                </a:r>
              </a:p>
            </p:txBody>
          </p:sp>
          <p:sp>
            <p:nvSpPr>
              <p:cNvPr id="121978" name="Line 122"/>
              <p:cNvSpPr>
                <a:spLocks noChangeShapeType="1"/>
              </p:cNvSpPr>
              <p:nvPr/>
            </p:nvSpPr>
            <p:spPr bwMode="auto">
              <a:xfrm>
                <a:off x="4416" y="218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79" name="Rectangle 123"/>
              <p:cNvSpPr>
                <a:spLocks noChangeArrowheads="1"/>
              </p:cNvSpPr>
              <p:nvPr/>
            </p:nvSpPr>
            <p:spPr bwMode="auto">
              <a:xfrm>
                <a:off x="4367" y="2026"/>
                <a:ext cx="1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980" name="Group 124"/>
            <p:cNvGrpSpPr>
              <a:grpSpLocks/>
            </p:cNvGrpSpPr>
            <p:nvPr/>
          </p:nvGrpSpPr>
          <p:grpSpPr bwMode="auto">
            <a:xfrm>
              <a:off x="4560" y="1344"/>
              <a:ext cx="240" cy="321"/>
              <a:chOff x="4756" y="1560"/>
              <a:chExt cx="240" cy="321"/>
            </a:xfrm>
          </p:grpSpPr>
          <p:sp>
            <p:nvSpPr>
              <p:cNvPr id="121981" name="Freeform 125"/>
              <p:cNvSpPr>
                <a:spLocks/>
              </p:cNvSpPr>
              <p:nvPr/>
            </p:nvSpPr>
            <p:spPr bwMode="auto">
              <a:xfrm rot="-21600000">
                <a:off x="4852" y="1608"/>
                <a:ext cx="144" cy="144"/>
              </a:xfrm>
              <a:custGeom>
                <a:avLst/>
                <a:gdLst>
                  <a:gd name="T0" fmla="*/ 0 w 225"/>
                  <a:gd name="T1" fmla="*/ 115 h 174"/>
                  <a:gd name="T2" fmla="*/ 18 w 225"/>
                  <a:gd name="T3" fmla="*/ 127 h 174"/>
                  <a:gd name="T4" fmla="*/ 29 w 225"/>
                  <a:gd name="T5" fmla="*/ 144 h 174"/>
                  <a:gd name="T6" fmla="*/ 64 w 225"/>
                  <a:gd name="T7" fmla="*/ 161 h 174"/>
                  <a:gd name="T8" fmla="*/ 98 w 225"/>
                  <a:gd name="T9" fmla="*/ 173 h 174"/>
                  <a:gd name="T10" fmla="*/ 144 w 225"/>
                  <a:gd name="T11" fmla="*/ 161 h 174"/>
                  <a:gd name="T12" fmla="*/ 185 w 225"/>
                  <a:gd name="T13" fmla="*/ 150 h 174"/>
                  <a:gd name="T14" fmla="*/ 213 w 225"/>
                  <a:gd name="T15" fmla="*/ 121 h 174"/>
                  <a:gd name="T16" fmla="*/ 225 w 225"/>
                  <a:gd name="T17" fmla="*/ 86 h 174"/>
                  <a:gd name="T18" fmla="*/ 139 w 225"/>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74">
                    <a:moveTo>
                      <a:pt x="0" y="115"/>
                    </a:moveTo>
                    <a:cubicBezTo>
                      <a:pt x="6" y="119"/>
                      <a:pt x="13" y="122"/>
                      <a:pt x="18" y="127"/>
                    </a:cubicBezTo>
                    <a:cubicBezTo>
                      <a:pt x="23" y="132"/>
                      <a:pt x="24" y="140"/>
                      <a:pt x="29" y="144"/>
                    </a:cubicBezTo>
                    <a:cubicBezTo>
                      <a:pt x="39" y="152"/>
                      <a:pt x="52" y="156"/>
                      <a:pt x="64" y="161"/>
                    </a:cubicBezTo>
                    <a:cubicBezTo>
                      <a:pt x="75" y="166"/>
                      <a:pt x="98" y="173"/>
                      <a:pt x="98" y="173"/>
                    </a:cubicBezTo>
                    <a:cubicBezTo>
                      <a:pt x="163" y="160"/>
                      <a:pt x="99" y="174"/>
                      <a:pt x="144" y="161"/>
                    </a:cubicBezTo>
                    <a:cubicBezTo>
                      <a:pt x="158" y="157"/>
                      <a:pt x="185" y="150"/>
                      <a:pt x="185" y="150"/>
                    </a:cubicBezTo>
                    <a:cubicBezTo>
                      <a:pt x="201" y="139"/>
                      <a:pt x="205" y="139"/>
                      <a:pt x="213" y="121"/>
                    </a:cubicBezTo>
                    <a:cubicBezTo>
                      <a:pt x="218" y="110"/>
                      <a:pt x="225" y="86"/>
                      <a:pt x="225" y="86"/>
                    </a:cubicBezTo>
                    <a:cubicBezTo>
                      <a:pt x="217" y="42"/>
                      <a:pt x="190" y="0"/>
                      <a:pt x="139"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alpha val="94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82" name="Oval 126"/>
              <p:cNvSpPr>
                <a:spLocks noChangeArrowheads="1"/>
              </p:cNvSpPr>
              <p:nvPr/>
            </p:nvSpPr>
            <p:spPr bwMode="auto">
              <a:xfrm>
                <a:off x="4756" y="156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E0</a:t>
                </a:r>
              </a:p>
            </p:txBody>
          </p:sp>
          <p:sp>
            <p:nvSpPr>
              <p:cNvPr id="121983" name="Rectangle 127"/>
              <p:cNvSpPr>
                <a:spLocks noChangeArrowheads="1"/>
              </p:cNvSpPr>
              <p:nvPr/>
            </p:nvSpPr>
            <p:spPr bwMode="auto">
              <a:xfrm>
                <a:off x="4804" y="1666"/>
                <a:ext cx="115" cy="215"/>
              </a:xfrm>
              <a:prstGeom prst="rect">
                <a:avLst/>
              </a:prstGeom>
              <a:noFill/>
              <a:ln>
                <a:noFill/>
              </a:ln>
              <a:effectLst/>
              <a:extLst>
                <a:ext uri="{909E8E84-426E-40dd-AFC4-6F175D3DCCD1}">
                  <a14:hiddenFill xmlns:a14="http://schemas.microsoft.com/office/drawing/2010/main">
                    <a:solidFill>
                      <a:schemeClr val="accent1">
                        <a:alpha val="94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grpSp>
        <p:grpSp>
          <p:nvGrpSpPr>
            <p:cNvPr id="121984" name="Group 128"/>
            <p:cNvGrpSpPr>
              <a:grpSpLocks/>
            </p:cNvGrpSpPr>
            <p:nvPr/>
          </p:nvGrpSpPr>
          <p:grpSpPr bwMode="auto">
            <a:xfrm>
              <a:off x="4560" y="922"/>
              <a:ext cx="648" cy="262"/>
              <a:chOff x="2880" y="1354"/>
              <a:chExt cx="648" cy="262"/>
            </a:xfrm>
          </p:grpSpPr>
          <p:sp>
            <p:nvSpPr>
              <p:cNvPr id="121985" name="Oval 129"/>
              <p:cNvSpPr>
                <a:spLocks noChangeArrowheads="1"/>
              </p:cNvSpPr>
              <p:nvPr/>
            </p:nvSpPr>
            <p:spPr bwMode="auto">
              <a:xfrm>
                <a:off x="2880" y="1440"/>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400">
                    <a:latin typeface="Comic Sans MS" charset="0"/>
                  </a:rPr>
                  <a:t>?</a:t>
                </a:r>
              </a:p>
            </p:txBody>
          </p:sp>
          <p:sp>
            <p:nvSpPr>
              <p:cNvPr id="121986" name="Line 130"/>
              <p:cNvSpPr>
                <a:spLocks noChangeShapeType="1"/>
              </p:cNvSpPr>
              <p:nvPr/>
            </p:nvSpPr>
            <p:spPr bwMode="auto">
              <a:xfrm>
                <a:off x="3073" y="151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987" name="Rectangle 131"/>
              <p:cNvSpPr>
                <a:spLocks noChangeArrowheads="1"/>
              </p:cNvSpPr>
              <p:nvPr/>
            </p:nvSpPr>
            <p:spPr bwMode="auto">
              <a:xfrm>
                <a:off x="3024" y="1354"/>
                <a:ext cx="1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endParaRPr lang="en-US" sz="1400">
                  <a:latin typeface="Comic Sans MS" charset="0"/>
                </a:endParaRPr>
              </a:p>
            </p:txBody>
          </p:sp>
          <p:sp>
            <p:nvSpPr>
              <p:cNvPr id="121988" name="Rectangle 132"/>
              <p:cNvSpPr>
                <a:spLocks noChangeArrowheads="1"/>
              </p:cNvSpPr>
              <p:nvPr/>
            </p:nvSpPr>
            <p:spPr bwMode="auto">
              <a:xfrm>
                <a:off x="3233" y="1402"/>
                <a:ext cx="295" cy="21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400">
                    <a:latin typeface="Comic Sans MS" charset="0"/>
                  </a:rPr>
                  <a:t>null</a:t>
                </a:r>
              </a:p>
            </p:txBody>
          </p:sp>
        </p:grpSp>
      </p:grpSp>
      <p:grpSp>
        <p:nvGrpSpPr>
          <p:cNvPr id="121989" name="Group 133"/>
          <p:cNvGrpSpPr>
            <a:grpSpLocks/>
          </p:cNvGrpSpPr>
          <p:nvPr/>
        </p:nvGrpSpPr>
        <p:grpSpPr bwMode="auto">
          <a:xfrm>
            <a:off x="3352800" y="1371600"/>
            <a:ext cx="5519738" cy="1219200"/>
            <a:chOff x="2112" y="480"/>
            <a:chExt cx="3477" cy="768"/>
          </a:xfrm>
        </p:grpSpPr>
        <p:sp>
          <p:nvSpPr>
            <p:cNvPr id="121990" name="Rectangle 134"/>
            <p:cNvSpPr>
              <a:spLocks noChangeArrowheads="1"/>
            </p:cNvSpPr>
            <p:nvPr/>
          </p:nvSpPr>
          <p:spPr bwMode="auto">
            <a:xfrm>
              <a:off x="3956" y="480"/>
              <a:ext cx="1633" cy="266"/>
            </a:xfrm>
            <a:prstGeom prst="rect">
              <a:avLst/>
            </a:prstGeom>
            <a:noFill/>
            <a:ln w="254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2000">
                  <a:latin typeface="Myriad Pro" charset="0"/>
                </a:rPr>
                <a:t>NullPointerException </a:t>
              </a:r>
            </a:p>
          </p:txBody>
        </p:sp>
        <p:sp>
          <p:nvSpPr>
            <p:cNvPr id="121991" name="Oval 135"/>
            <p:cNvSpPr>
              <a:spLocks noChangeArrowheads="1"/>
            </p:cNvSpPr>
            <p:nvPr/>
          </p:nvSpPr>
          <p:spPr bwMode="auto">
            <a:xfrm>
              <a:off x="2112" y="912"/>
              <a:ext cx="3211" cy="336"/>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21992" name="Line 136"/>
          <p:cNvSpPr>
            <a:spLocks noChangeShapeType="1"/>
          </p:cNvSpPr>
          <p:nvPr/>
        </p:nvSpPr>
        <p:spPr bwMode="auto">
          <a:xfrm>
            <a:off x="609600" y="3200400"/>
            <a:ext cx="1600200" cy="0"/>
          </a:xfrm>
          <a:prstGeom prst="line">
            <a:avLst/>
          </a:prstGeom>
          <a:noFill/>
          <a:ln w="76200">
            <a:solidFill>
              <a:srgbClr val="D42E4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074322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9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600200" y="411224"/>
            <a:ext cx="6248400" cy="685800"/>
          </a:xfrm>
        </p:spPr>
        <p:txBody>
          <a:bodyPr/>
          <a:lstStyle/>
          <a:p>
            <a:r>
              <a:rPr lang="en-US" sz="3200" dirty="0"/>
              <a:t>Lazy Initialization (illustration)</a:t>
            </a:r>
          </a:p>
        </p:txBody>
      </p:sp>
      <p:grpSp>
        <p:nvGrpSpPr>
          <p:cNvPr id="123907" name="Group 3"/>
          <p:cNvGrpSpPr>
            <a:grpSpLocks/>
          </p:cNvGrpSpPr>
          <p:nvPr/>
        </p:nvGrpSpPr>
        <p:grpSpPr bwMode="auto">
          <a:xfrm>
            <a:off x="203200" y="3086100"/>
            <a:ext cx="4135438" cy="1385888"/>
            <a:chOff x="128" y="1944"/>
            <a:chExt cx="2605" cy="873"/>
          </a:xfrm>
        </p:grpSpPr>
        <p:sp>
          <p:nvSpPr>
            <p:cNvPr id="123908" name="Line 4"/>
            <p:cNvSpPr>
              <a:spLocks noChangeShapeType="1"/>
            </p:cNvSpPr>
            <p:nvPr/>
          </p:nvSpPr>
          <p:spPr bwMode="auto">
            <a:xfrm flipH="1">
              <a:off x="1040" y="1944"/>
              <a:ext cx="1693" cy="288"/>
            </a:xfrm>
            <a:prstGeom prst="line">
              <a:avLst/>
            </a:prstGeom>
            <a:noFill/>
            <a:ln w="317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23909" name="Group 5"/>
            <p:cNvGrpSpPr>
              <a:grpSpLocks/>
            </p:cNvGrpSpPr>
            <p:nvPr/>
          </p:nvGrpSpPr>
          <p:grpSpPr bwMode="auto">
            <a:xfrm>
              <a:off x="128" y="2280"/>
              <a:ext cx="1351" cy="537"/>
              <a:chOff x="144" y="1824"/>
              <a:chExt cx="1351" cy="537"/>
            </a:xfrm>
          </p:grpSpPr>
          <p:grpSp>
            <p:nvGrpSpPr>
              <p:cNvPr id="123910" name="Group 6"/>
              <p:cNvGrpSpPr>
                <a:grpSpLocks/>
              </p:cNvGrpSpPr>
              <p:nvPr/>
            </p:nvGrpSpPr>
            <p:grpSpPr bwMode="auto">
              <a:xfrm>
                <a:off x="192" y="1824"/>
                <a:ext cx="1303" cy="537"/>
                <a:chOff x="288" y="2225"/>
                <a:chExt cx="1303" cy="537"/>
              </a:xfrm>
            </p:grpSpPr>
            <p:sp>
              <p:nvSpPr>
                <p:cNvPr id="123911" name="Oval 7"/>
                <p:cNvSpPr>
                  <a:spLocks noChangeArrowheads="1"/>
                </p:cNvSpPr>
                <p:nvPr/>
              </p:nvSpPr>
              <p:spPr bwMode="auto">
                <a:xfrm>
                  <a:off x="288" y="2367"/>
                  <a:ext cx="22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12" name="Line 8"/>
                <p:cNvSpPr>
                  <a:spLocks noChangeShapeType="1"/>
                </p:cNvSpPr>
                <p:nvPr/>
              </p:nvSpPr>
              <p:spPr bwMode="auto">
                <a:xfrm>
                  <a:off x="518" y="2478"/>
                  <a:ext cx="2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13" name="Rectangle 9"/>
                <p:cNvSpPr>
                  <a:spLocks noChangeArrowheads="1"/>
                </p:cNvSpPr>
                <p:nvPr/>
              </p:nvSpPr>
              <p:spPr bwMode="auto">
                <a:xfrm>
                  <a:off x="460" y="2225"/>
                  <a:ext cx="39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14" name="Oval 10"/>
                <p:cNvSpPr>
                  <a:spLocks noChangeArrowheads="1"/>
                </p:cNvSpPr>
                <p:nvPr/>
              </p:nvSpPr>
              <p:spPr bwMode="auto">
                <a:xfrm>
                  <a:off x="746" y="2367"/>
                  <a:ext cx="228" cy="2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15" name="Line 11"/>
                <p:cNvSpPr>
                  <a:spLocks noChangeShapeType="1"/>
                </p:cNvSpPr>
                <p:nvPr/>
              </p:nvSpPr>
              <p:spPr bwMode="auto">
                <a:xfrm>
                  <a:off x="974" y="2481"/>
                  <a:ext cx="2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16" name="Rectangle 12"/>
                <p:cNvSpPr>
                  <a:spLocks noChangeArrowheads="1"/>
                </p:cNvSpPr>
                <p:nvPr/>
              </p:nvSpPr>
              <p:spPr bwMode="auto">
                <a:xfrm>
                  <a:off x="918" y="2225"/>
                  <a:ext cx="39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17" name="Line 13"/>
                <p:cNvSpPr>
                  <a:spLocks noChangeShapeType="1"/>
                </p:cNvSpPr>
                <p:nvPr/>
              </p:nvSpPr>
              <p:spPr bwMode="auto">
                <a:xfrm rot="20032053">
                  <a:off x="555" y="2626"/>
                  <a:ext cx="2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18" name="Rectangle 14"/>
                <p:cNvSpPr>
                  <a:spLocks noChangeArrowheads="1"/>
                </p:cNvSpPr>
                <p:nvPr/>
              </p:nvSpPr>
              <p:spPr bwMode="auto">
                <a:xfrm>
                  <a:off x="452" y="2521"/>
                  <a:ext cx="1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sp>
              <p:nvSpPr>
                <p:cNvPr id="123919" name="Rectangle 15"/>
                <p:cNvSpPr>
                  <a:spLocks noChangeArrowheads="1"/>
                </p:cNvSpPr>
                <p:nvPr/>
              </p:nvSpPr>
              <p:spPr bwMode="auto">
                <a:xfrm>
                  <a:off x="1248" y="2369"/>
                  <a:ext cx="34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null</a:t>
                  </a:r>
                </a:p>
              </p:txBody>
            </p:sp>
          </p:grpSp>
          <p:sp>
            <p:nvSpPr>
              <p:cNvPr id="123920" name="Rectangle 16"/>
              <p:cNvSpPr>
                <a:spLocks noChangeArrowheads="1"/>
              </p:cNvSpPr>
              <p:nvPr/>
            </p:nvSpPr>
            <p:spPr bwMode="auto">
              <a:xfrm>
                <a:off x="144" y="1872"/>
                <a:ext cx="1312" cy="432"/>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grpSp>
      </p:grpSp>
      <p:grpSp>
        <p:nvGrpSpPr>
          <p:cNvPr id="123921" name="Group 17"/>
          <p:cNvGrpSpPr>
            <a:grpSpLocks/>
          </p:cNvGrpSpPr>
          <p:nvPr/>
        </p:nvGrpSpPr>
        <p:grpSpPr bwMode="auto">
          <a:xfrm>
            <a:off x="2413000" y="3086100"/>
            <a:ext cx="2971800" cy="1373188"/>
            <a:chOff x="1520" y="1944"/>
            <a:chExt cx="1872" cy="865"/>
          </a:xfrm>
        </p:grpSpPr>
        <p:sp>
          <p:nvSpPr>
            <p:cNvPr id="123922" name="Line 18"/>
            <p:cNvSpPr>
              <a:spLocks noChangeShapeType="1"/>
            </p:cNvSpPr>
            <p:nvPr/>
          </p:nvSpPr>
          <p:spPr bwMode="auto">
            <a:xfrm>
              <a:off x="2707" y="1944"/>
              <a:ext cx="0" cy="240"/>
            </a:xfrm>
            <a:prstGeom prst="line">
              <a:avLst/>
            </a:prstGeom>
            <a:noFill/>
            <a:ln w="317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23923" name="Group 19"/>
            <p:cNvGrpSpPr>
              <a:grpSpLocks/>
            </p:cNvGrpSpPr>
            <p:nvPr/>
          </p:nvGrpSpPr>
          <p:grpSpPr bwMode="auto">
            <a:xfrm>
              <a:off x="1520" y="2280"/>
              <a:ext cx="1872" cy="529"/>
              <a:chOff x="1536" y="1824"/>
              <a:chExt cx="1872" cy="529"/>
            </a:xfrm>
          </p:grpSpPr>
          <p:grpSp>
            <p:nvGrpSpPr>
              <p:cNvPr id="123924" name="Group 20"/>
              <p:cNvGrpSpPr>
                <a:grpSpLocks/>
              </p:cNvGrpSpPr>
              <p:nvPr/>
            </p:nvGrpSpPr>
            <p:grpSpPr bwMode="auto">
              <a:xfrm>
                <a:off x="1584" y="1824"/>
                <a:ext cx="1776" cy="529"/>
                <a:chOff x="1584" y="1824"/>
                <a:chExt cx="1776" cy="529"/>
              </a:xfrm>
            </p:grpSpPr>
            <p:sp>
              <p:nvSpPr>
                <p:cNvPr id="123925" name="Rectangle 21"/>
                <p:cNvSpPr>
                  <a:spLocks noChangeArrowheads="1"/>
                </p:cNvSpPr>
                <p:nvPr/>
              </p:nvSpPr>
              <p:spPr bwMode="auto">
                <a:xfrm>
                  <a:off x="1776" y="2112"/>
                  <a:ext cx="1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grpSp>
              <p:nvGrpSpPr>
                <p:cNvPr id="123926" name="Group 22"/>
                <p:cNvGrpSpPr>
                  <a:grpSpLocks/>
                </p:cNvGrpSpPr>
                <p:nvPr/>
              </p:nvGrpSpPr>
              <p:grpSpPr bwMode="auto">
                <a:xfrm>
                  <a:off x="1584" y="1824"/>
                  <a:ext cx="1776" cy="407"/>
                  <a:chOff x="1584" y="1824"/>
                  <a:chExt cx="1776" cy="407"/>
                </a:xfrm>
              </p:grpSpPr>
              <p:sp>
                <p:nvSpPr>
                  <p:cNvPr id="123927" name="AutoShape 23"/>
                  <p:cNvSpPr>
                    <a:spLocks noChangeArrowheads="1"/>
                  </p:cNvSpPr>
                  <p:nvPr/>
                </p:nvSpPr>
                <p:spPr bwMode="auto">
                  <a:xfrm>
                    <a:off x="3085" y="1886"/>
                    <a:ext cx="275" cy="307"/>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28" name="Oval 24"/>
                  <p:cNvSpPr>
                    <a:spLocks noChangeArrowheads="1"/>
                  </p:cNvSpPr>
                  <p:nvPr/>
                </p:nvSpPr>
                <p:spPr bwMode="auto">
                  <a:xfrm>
                    <a:off x="1584" y="1963"/>
                    <a:ext cx="250"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29" name="Line 25"/>
                  <p:cNvSpPr>
                    <a:spLocks noChangeShapeType="1"/>
                  </p:cNvSpPr>
                  <p:nvPr/>
                </p:nvSpPr>
                <p:spPr bwMode="auto">
                  <a:xfrm>
                    <a:off x="1835" y="2078"/>
                    <a:ext cx="2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30" name="Rectangle 26"/>
                  <p:cNvSpPr>
                    <a:spLocks noChangeArrowheads="1"/>
                  </p:cNvSpPr>
                  <p:nvPr/>
                </p:nvSpPr>
                <p:spPr bwMode="auto">
                  <a:xfrm>
                    <a:off x="1772" y="1824"/>
                    <a:ext cx="39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31" name="Oval 27"/>
                  <p:cNvSpPr>
                    <a:spLocks noChangeArrowheads="1"/>
                  </p:cNvSpPr>
                  <p:nvPr/>
                </p:nvSpPr>
                <p:spPr bwMode="auto">
                  <a:xfrm>
                    <a:off x="2084" y="1963"/>
                    <a:ext cx="251"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32" name="Line 28"/>
                  <p:cNvSpPr>
                    <a:spLocks noChangeShapeType="1"/>
                  </p:cNvSpPr>
                  <p:nvPr/>
                </p:nvSpPr>
                <p:spPr bwMode="auto">
                  <a:xfrm>
                    <a:off x="2335" y="2081"/>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33" name="Rectangle 29"/>
                  <p:cNvSpPr>
                    <a:spLocks noChangeArrowheads="1"/>
                  </p:cNvSpPr>
                  <p:nvPr/>
                </p:nvSpPr>
                <p:spPr bwMode="auto">
                  <a:xfrm>
                    <a:off x="2272" y="1826"/>
                    <a:ext cx="39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34" name="Line 30"/>
                  <p:cNvSpPr>
                    <a:spLocks noChangeShapeType="1"/>
                  </p:cNvSpPr>
                  <p:nvPr/>
                </p:nvSpPr>
                <p:spPr bwMode="auto">
                  <a:xfrm rot="20032053">
                    <a:off x="1876" y="2231"/>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35" name="Oval 31"/>
                  <p:cNvSpPr>
                    <a:spLocks noChangeArrowheads="1"/>
                  </p:cNvSpPr>
                  <p:nvPr/>
                </p:nvSpPr>
                <p:spPr bwMode="auto">
                  <a:xfrm>
                    <a:off x="2585" y="1963"/>
                    <a:ext cx="250"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a:t>
                    </a:r>
                  </a:p>
                </p:txBody>
              </p:sp>
              <p:sp>
                <p:nvSpPr>
                  <p:cNvPr id="123936" name="Line 32"/>
                  <p:cNvSpPr>
                    <a:spLocks noChangeShapeType="1"/>
                  </p:cNvSpPr>
                  <p:nvPr/>
                </p:nvSpPr>
                <p:spPr bwMode="auto">
                  <a:xfrm>
                    <a:off x="2835" y="2076"/>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37" name="Rectangle 33"/>
                  <p:cNvSpPr>
                    <a:spLocks noChangeArrowheads="1"/>
                  </p:cNvSpPr>
                  <p:nvPr/>
                </p:nvSpPr>
                <p:spPr bwMode="auto">
                  <a:xfrm>
                    <a:off x="2794" y="1826"/>
                    <a:ext cx="39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grpSp>
          </p:grpSp>
          <p:sp>
            <p:nvSpPr>
              <p:cNvPr id="123938" name="Rectangle 34"/>
              <p:cNvSpPr>
                <a:spLocks noChangeArrowheads="1"/>
              </p:cNvSpPr>
              <p:nvPr/>
            </p:nvSpPr>
            <p:spPr bwMode="auto">
              <a:xfrm>
                <a:off x="1536" y="1872"/>
                <a:ext cx="1872" cy="432"/>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grpSp>
      </p:grpSp>
      <p:grpSp>
        <p:nvGrpSpPr>
          <p:cNvPr id="123939" name="Group 35"/>
          <p:cNvGrpSpPr>
            <a:grpSpLocks/>
          </p:cNvGrpSpPr>
          <p:nvPr/>
        </p:nvGrpSpPr>
        <p:grpSpPr bwMode="auto">
          <a:xfrm>
            <a:off x="4310063" y="3086100"/>
            <a:ext cx="3132137" cy="1385888"/>
            <a:chOff x="2715" y="1944"/>
            <a:chExt cx="1974" cy="873"/>
          </a:xfrm>
        </p:grpSpPr>
        <p:sp>
          <p:nvSpPr>
            <p:cNvPr id="123940" name="Line 36"/>
            <p:cNvSpPr>
              <a:spLocks noChangeShapeType="1"/>
            </p:cNvSpPr>
            <p:nvPr/>
          </p:nvSpPr>
          <p:spPr bwMode="auto">
            <a:xfrm>
              <a:off x="2715" y="1944"/>
              <a:ext cx="1157" cy="288"/>
            </a:xfrm>
            <a:prstGeom prst="line">
              <a:avLst/>
            </a:prstGeom>
            <a:noFill/>
            <a:ln w="317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23941" name="Group 37"/>
            <p:cNvGrpSpPr>
              <a:grpSpLocks/>
            </p:cNvGrpSpPr>
            <p:nvPr/>
          </p:nvGrpSpPr>
          <p:grpSpPr bwMode="auto">
            <a:xfrm>
              <a:off x="3488" y="2280"/>
              <a:ext cx="1201" cy="537"/>
              <a:chOff x="3504" y="1824"/>
              <a:chExt cx="1201" cy="537"/>
            </a:xfrm>
          </p:grpSpPr>
          <p:grpSp>
            <p:nvGrpSpPr>
              <p:cNvPr id="123942" name="Group 38"/>
              <p:cNvGrpSpPr>
                <a:grpSpLocks/>
              </p:cNvGrpSpPr>
              <p:nvPr/>
            </p:nvGrpSpPr>
            <p:grpSpPr bwMode="auto">
              <a:xfrm>
                <a:off x="3552" y="1824"/>
                <a:ext cx="1153" cy="537"/>
                <a:chOff x="4080" y="2218"/>
                <a:chExt cx="871" cy="347"/>
              </a:xfrm>
            </p:grpSpPr>
            <p:sp>
              <p:nvSpPr>
                <p:cNvPr id="123943" name="Oval 39"/>
                <p:cNvSpPr>
                  <a:spLocks noChangeArrowheads="1"/>
                </p:cNvSpPr>
                <p:nvPr/>
              </p:nvSpPr>
              <p:spPr bwMode="auto">
                <a:xfrm>
                  <a:off x="4080" y="230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44" name="Line 40"/>
                <p:cNvSpPr>
                  <a:spLocks noChangeShapeType="1"/>
                </p:cNvSpPr>
                <p:nvPr/>
              </p:nvSpPr>
              <p:spPr bwMode="auto">
                <a:xfrm>
                  <a:off x="4273" y="237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45" name="Rectangle 41"/>
                <p:cNvSpPr>
                  <a:spLocks noChangeArrowheads="1"/>
                </p:cNvSpPr>
                <p:nvPr/>
              </p:nvSpPr>
              <p:spPr bwMode="auto">
                <a:xfrm>
                  <a:off x="4224" y="2218"/>
                  <a:ext cx="29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46" name="Oval 42"/>
                <p:cNvSpPr>
                  <a:spLocks noChangeArrowheads="1"/>
                </p:cNvSpPr>
                <p:nvPr/>
              </p:nvSpPr>
              <p:spPr bwMode="auto">
                <a:xfrm>
                  <a:off x="4464" y="230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47" name="Line 43"/>
                <p:cNvSpPr>
                  <a:spLocks noChangeShapeType="1"/>
                </p:cNvSpPr>
                <p:nvPr/>
              </p:nvSpPr>
              <p:spPr bwMode="auto">
                <a:xfrm rot="20032053">
                  <a:off x="4304" y="247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48" name="Rectangle 44"/>
                <p:cNvSpPr>
                  <a:spLocks noChangeArrowheads="1"/>
                </p:cNvSpPr>
                <p:nvPr/>
              </p:nvSpPr>
              <p:spPr bwMode="auto">
                <a:xfrm>
                  <a:off x="4217" y="2410"/>
                  <a:ext cx="11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sp>
              <p:nvSpPr>
                <p:cNvPr id="123949" name="Freeform 45"/>
                <p:cNvSpPr>
                  <a:spLocks/>
                </p:cNvSpPr>
                <p:nvPr/>
              </p:nvSpPr>
              <p:spPr bwMode="auto">
                <a:xfrm rot="-21600000">
                  <a:off x="4560" y="2352"/>
                  <a:ext cx="144" cy="144"/>
                </a:xfrm>
                <a:custGeom>
                  <a:avLst/>
                  <a:gdLst>
                    <a:gd name="T0" fmla="*/ 0 w 225"/>
                    <a:gd name="T1" fmla="*/ 115 h 174"/>
                    <a:gd name="T2" fmla="*/ 18 w 225"/>
                    <a:gd name="T3" fmla="*/ 127 h 174"/>
                    <a:gd name="T4" fmla="*/ 29 w 225"/>
                    <a:gd name="T5" fmla="*/ 144 h 174"/>
                    <a:gd name="T6" fmla="*/ 64 w 225"/>
                    <a:gd name="T7" fmla="*/ 161 h 174"/>
                    <a:gd name="T8" fmla="*/ 98 w 225"/>
                    <a:gd name="T9" fmla="*/ 173 h 174"/>
                    <a:gd name="T10" fmla="*/ 144 w 225"/>
                    <a:gd name="T11" fmla="*/ 161 h 174"/>
                    <a:gd name="T12" fmla="*/ 185 w 225"/>
                    <a:gd name="T13" fmla="*/ 150 h 174"/>
                    <a:gd name="T14" fmla="*/ 213 w 225"/>
                    <a:gd name="T15" fmla="*/ 121 h 174"/>
                    <a:gd name="T16" fmla="*/ 225 w 225"/>
                    <a:gd name="T17" fmla="*/ 86 h 174"/>
                    <a:gd name="T18" fmla="*/ 139 w 225"/>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74">
                      <a:moveTo>
                        <a:pt x="0" y="115"/>
                      </a:moveTo>
                      <a:cubicBezTo>
                        <a:pt x="6" y="119"/>
                        <a:pt x="13" y="122"/>
                        <a:pt x="18" y="127"/>
                      </a:cubicBezTo>
                      <a:cubicBezTo>
                        <a:pt x="23" y="132"/>
                        <a:pt x="24" y="140"/>
                        <a:pt x="29" y="144"/>
                      </a:cubicBezTo>
                      <a:cubicBezTo>
                        <a:pt x="39" y="152"/>
                        <a:pt x="52" y="156"/>
                        <a:pt x="64" y="161"/>
                      </a:cubicBezTo>
                      <a:cubicBezTo>
                        <a:pt x="75" y="166"/>
                        <a:pt x="98" y="173"/>
                        <a:pt x="98" y="173"/>
                      </a:cubicBezTo>
                      <a:cubicBezTo>
                        <a:pt x="163" y="160"/>
                        <a:pt x="99" y="174"/>
                        <a:pt x="144" y="161"/>
                      </a:cubicBezTo>
                      <a:cubicBezTo>
                        <a:pt x="158" y="157"/>
                        <a:pt x="185" y="150"/>
                        <a:pt x="185" y="150"/>
                      </a:cubicBezTo>
                      <a:cubicBezTo>
                        <a:pt x="201" y="139"/>
                        <a:pt x="205" y="139"/>
                        <a:pt x="213" y="121"/>
                      </a:cubicBezTo>
                      <a:cubicBezTo>
                        <a:pt x="218" y="110"/>
                        <a:pt x="225" y="86"/>
                        <a:pt x="225" y="86"/>
                      </a:cubicBezTo>
                      <a:cubicBezTo>
                        <a:pt x="217" y="42"/>
                        <a:pt x="190" y="0"/>
                        <a:pt x="139"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alpha val="94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50" name="Rectangle 46"/>
                <p:cNvSpPr>
                  <a:spLocks noChangeArrowheads="1"/>
                </p:cNvSpPr>
                <p:nvPr/>
              </p:nvSpPr>
              <p:spPr bwMode="auto">
                <a:xfrm>
                  <a:off x="4655" y="2362"/>
                  <a:ext cx="296" cy="156"/>
                </a:xfrm>
                <a:prstGeom prst="rect">
                  <a:avLst/>
                </a:prstGeom>
                <a:noFill/>
                <a:ln>
                  <a:noFill/>
                </a:ln>
                <a:effectLst/>
                <a:extLst>
                  <a:ext uri="{909E8E84-426E-40dd-AFC4-6F175D3DCCD1}">
                    <a14:hiddenFill xmlns:a14="http://schemas.microsoft.com/office/drawing/2010/main">
                      <a:solidFill>
                        <a:schemeClr val="accent1">
                          <a:alpha val="94000"/>
                        </a:schemeClr>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grpSp>
          <p:sp>
            <p:nvSpPr>
              <p:cNvPr id="123951" name="Rectangle 47"/>
              <p:cNvSpPr>
                <a:spLocks noChangeArrowheads="1"/>
              </p:cNvSpPr>
              <p:nvPr/>
            </p:nvSpPr>
            <p:spPr bwMode="auto">
              <a:xfrm>
                <a:off x="3504" y="1872"/>
                <a:ext cx="1152" cy="432"/>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grpSp>
      </p:grpSp>
      <p:grpSp>
        <p:nvGrpSpPr>
          <p:cNvPr id="123952" name="Group 48"/>
          <p:cNvGrpSpPr>
            <a:grpSpLocks/>
          </p:cNvGrpSpPr>
          <p:nvPr/>
        </p:nvGrpSpPr>
        <p:grpSpPr bwMode="auto">
          <a:xfrm>
            <a:off x="4297363" y="3086100"/>
            <a:ext cx="4732337" cy="1519238"/>
            <a:chOff x="2707" y="1944"/>
            <a:chExt cx="2981" cy="957"/>
          </a:xfrm>
        </p:grpSpPr>
        <p:sp>
          <p:nvSpPr>
            <p:cNvPr id="123953" name="Line 49"/>
            <p:cNvSpPr>
              <a:spLocks noChangeShapeType="1"/>
            </p:cNvSpPr>
            <p:nvPr/>
          </p:nvSpPr>
          <p:spPr bwMode="auto">
            <a:xfrm>
              <a:off x="2707" y="1944"/>
              <a:ext cx="2125" cy="288"/>
            </a:xfrm>
            <a:prstGeom prst="line">
              <a:avLst/>
            </a:prstGeom>
            <a:noFill/>
            <a:ln w="31750">
              <a:solidFill>
                <a:srgbClr val="2C7C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23954" name="Group 50"/>
            <p:cNvGrpSpPr>
              <a:grpSpLocks/>
            </p:cNvGrpSpPr>
            <p:nvPr/>
          </p:nvGrpSpPr>
          <p:grpSpPr bwMode="auto">
            <a:xfrm>
              <a:off x="4784" y="2232"/>
              <a:ext cx="904" cy="669"/>
              <a:chOff x="4800" y="1728"/>
              <a:chExt cx="904" cy="669"/>
            </a:xfrm>
          </p:grpSpPr>
          <p:grpSp>
            <p:nvGrpSpPr>
              <p:cNvPr id="123955" name="Group 51"/>
              <p:cNvGrpSpPr>
                <a:grpSpLocks/>
              </p:cNvGrpSpPr>
              <p:nvPr/>
            </p:nvGrpSpPr>
            <p:grpSpPr bwMode="auto">
              <a:xfrm>
                <a:off x="4848" y="1728"/>
                <a:ext cx="816" cy="669"/>
                <a:chOff x="4848" y="1728"/>
                <a:chExt cx="816" cy="669"/>
              </a:xfrm>
            </p:grpSpPr>
            <p:sp>
              <p:nvSpPr>
                <p:cNvPr id="123956" name="Oval 52"/>
                <p:cNvSpPr>
                  <a:spLocks noChangeArrowheads="1"/>
                </p:cNvSpPr>
                <p:nvPr/>
              </p:nvSpPr>
              <p:spPr bwMode="auto">
                <a:xfrm>
                  <a:off x="4848" y="1974"/>
                  <a:ext cx="272" cy="2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57" name="Line 53"/>
                <p:cNvSpPr>
                  <a:spLocks noChangeShapeType="1"/>
                </p:cNvSpPr>
                <p:nvPr/>
              </p:nvSpPr>
              <p:spPr bwMode="auto">
                <a:xfrm>
                  <a:off x="5122" y="2096"/>
                  <a:ext cx="29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58" name="Rectangle 54"/>
                <p:cNvSpPr>
                  <a:spLocks noChangeArrowheads="1"/>
                </p:cNvSpPr>
                <p:nvPr/>
              </p:nvSpPr>
              <p:spPr bwMode="auto">
                <a:xfrm>
                  <a:off x="5075" y="1903"/>
                  <a:ext cx="39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59" name="Oval 55"/>
                <p:cNvSpPr>
                  <a:spLocks noChangeArrowheads="1"/>
                </p:cNvSpPr>
                <p:nvPr/>
              </p:nvSpPr>
              <p:spPr bwMode="auto">
                <a:xfrm>
                  <a:off x="5392" y="1974"/>
                  <a:ext cx="272" cy="2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60" name="Rectangle 56"/>
                <p:cNvSpPr>
                  <a:spLocks noChangeArrowheads="1"/>
                </p:cNvSpPr>
                <p:nvPr/>
              </p:nvSpPr>
              <p:spPr bwMode="auto">
                <a:xfrm>
                  <a:off x="5232" y="1728"/>
                  <a:ext cx="39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61" name="Line 57"/>
                <p:cNvSpPr>
                  <a:spLocks noChangeShapeType="1"/>
                </p:cNvSpPr>
                <p:nvPr/>
              </p:nvSpPr>
              <p:spPr bwMode="auto">
                <a:xfrm rot="20032053">
                  <a:off x="5165" y="2260"/>
                  <a:ext cx="29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62" name="Rectangle 58"/>
                <p:cNvSpPr>
                  <a:spLocks noChangeArrowheads="1"/>
                </p:cNvSpPr>
                <p:nvPr/>
              </p:nvSpPr>
              <p:spPr bwMode="auto">
                <a:xfrm>
                  <a:off x="5044" y="2156"/>
                  <a:ext cx="1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sp>
              <p:nvSpPr>
                <p:cNvPr id="123963" name="Freeform 59"/>
                <p:cNvSpPr>
                  <a:spLocks/>
                </p:cNvSpPr>
                <p:nvPr/>
              </p:nvSpPr>
              <p:spPr bwMode="auto">
                <a:xfrm>
                  <a:off x="4972" y="1892"/>
                  <a:ext cx="544" cy="82"/>
                </a:xfrm>
                <a:custGeom>
                  <a:avLst/>
                  <a:gdLst>
                    <a:gd name="T0" fmla="*/ 384 w 384"/>
                    <a:gd name="T1" fmla="*/ 48 h 48"/>
                    <a:gd name="T2" fmla="*/ 192 w 384"/>
                    <a:gd name="T3" fmla="*/ 0 h 48"/>
                    <a:gd name="T4" fmla="*/ 0 w 384"/>
                    <a:gd name="T5" fmla="*/ 48 h 48"/>
                  </a:gdLst>
                  <a:ahLst/>
                  <a:cxnLst>
                    <a:cxn ang="0">
                      <a:pos x="T0" y="T1"/>
                    </a:cxn>
                    <a:cxn ang="0">
                      <a:pos x="T2" y="T3"/>
                    </a:cxn>
                    <a:cxn ang="0">
                      <a:pos x="T4" y="T5"/>
                    </a:cxn>
                  </a:cxnLst>
                  <a:rect l="0" t="0" r="r" b="b"/>
                  <a:pathLst>
                    <a:path w="384" h="48">
                      <a:moveTo>
                        <a:pt x="384" y="48"/>
                      </a:moveTo>
                      <a:cubicBezTo>
                        <a:pt x="320" y="24"/>
                        <a:pt x="256" y="0"/>
                        <a:pt x="192" y="0"/>
                      </a:cubicBezTo>
                      <a:cubicBezTo>
                        <a:pt x="128" y="0"/>
                        <a:pt x="32" y="40"/>
                        <a:pt x="0" y="48"/>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sp>
            <p:nvSpPr>
              <p:cNvPr id="123964" name="Rectangle 60"/>
              <p:cNvSpPr>
                <a:spLocks noChangeArrowheads="1"/>
              </p:cNvSpPr>
              <p:nvPr/>
            </p:nvSpPr>
            <p:spPr bwMode="auto">
              <a:xfrm>
                <a:off x="4800" y="1776"/>
                <a:ext cx="904" cy="576"/>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grpSp>
      </p:grpSp>
      <p:grpSp>
        <p:nvGrpSpPr>
          <p:cNvPr id="123965" name="Group 61"/>
          <p:cNvGrpSpPr>
            <a:grpSpLocks/>
          </p:cNvGrpSpPr>
          <p:nvPr/>
        </p:nvGrpSpPr>
        <p:grpSpPr bwMode="auto">
          <a:xfrm>
            <a:off x="3175000" y="2171700"/>
            <a:ext cx="2235200" cy="862013"/>
            <a:chOff x="1936" y="816"/>
            <a:chExt cx="1408" cy="543"/>
          </a:xfrm>
        </p:grpSpPr>
        <p:grpSp>
          <p:nvGrpSpPr>
            <p:cNvPr id="123966" name="Group 62"/>
            <p:cNvGrpSpPr>
              <a:grpSpLocks/>
            </p:cNvGrpSpPr>
            <p:nvPr/>
          </p:nvGrpSpPr>
          <p:grpSpPr bwMode="auto">
            <a:xfrm>
              <a:off x="1968" y="816"/>
              <a:ext cx="1344" cy="543"/>
              <a:chOff x="3360" y="773"/>
              <a:chExt cx="979" cy="346"/>
            </a:xfrm>
          </p:grpSpPr>
          <p:sp>
            <p:nvSpPr>
              <p:cNvPr id="123967" name="AutoShape 63"/>
              <p:cNvSpPr>
                <a:spLocks noChangeArrowheads="1"/>
              </p:cNvSpPr>
              <p:nvPr/>
            </p:nvSpPr>
            <p:spPr bwMode="auto">
              <a:xfrm>
                <a:off x="4128" y="816"/>
                <a:ext cx="211" cy="192"/>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68" name="Oval 64"/>
              <p:cNvSpPr>
                <a:spLocks noChangeArrowheads="1"/>
              </p:cNvSpPr>
              <p:nvPr/>
            </p:nvSpPr>
            <p:spPr bwMode="auto">
              <a:xfrm>
                <a:off x="3360" y="8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69" name="Line 65"/>
              <p:cNvSpPr>
                <a:spLocks noChangeShapeType="1"/>
              </p:cNvSpPr>
              <p:nvPr/>
            </p:nvSpPr>
            <p:spPr bwMode="auto">
              <a:xfrm>
                <a:off x="3553" y="936"/>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70" name="Rectangle 66"/>
              <p:cNvSpPr>
                <a:spLocks noChangeArrowheads="1"/>
              </p:cNvSpPr>
              <p:nvPr/>
            </p:nvSpPr>
            <p:spPr bwMode="auto">
              <a:xfrm>
                <a:off x="3504" y="773"/>
                <a:ext cx="285"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71" name="Oval 67"/>
              <p:cNvSpPr>
                <a:spLocks noChangeArrowheads="1"/>
              </p:cNvSpPr>
              <p:nvPr/>
            </p:nvSpPr>
            <p:spPr bwMode="auto">
              <a:xfrm>
                <a:off x="3744" y="8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72" name="Line 68"/>
              <p:cNvSpPr>
                <a:spLocks noChangeShapeType="1"/>
              </p:cNvSpPr>
              <p:nvPr/>
            </p:nvSpPr>
            <p:spPr bwMode="auto">
              <a:xfrm>
                <a:off x="3936" y="938"/>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73" name="Rectangle 69"/>
              <p:cNvSpPr>
                <a:spLocks noChangeArrowheads="1"/>
              </p:cNvSpPr>
              <p:nvPr/>
            </p:nvSpPr>
            <p:spPr bwMode="auto">
              <a:xfrm>
                <a:off x="3888" y="774"/>
                <a:ext cx="286"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74" name="Line 70"/>
              <p:cNvSpPr>
                <a:spLocks noChangeShapeType="1"/>
              </p:cNvSpPr>
              <p:nvPr/>
            </p:nvSpPr>
            <p:spPr bwMode="auto">
              <a:xfrm rot="20032053">
                <a:off x="3584" y="1032"/>
                <a:ext cx="2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75" name="Rectangle 71"/>
              <p:cNvSpPr>
                <a:spLocks noChangeArrowheads="1"/>
              </p:cNvSpPr>
              <p:nvPr/>
            </p:nvSpPr>
            <p:spPr bwMode="auto">
              <a:xfrm>
                <a:off x="3498" y="966"/>
                <a:ext cx="113"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grpSp>
        <p:sp>
          <p:nvSpPr>
            <p:cNvPr id="123976" name="Rectangle 72"/>
            <p:cNvSpPr>
              <a:spLocks noChangeArrowheads="1"/>
            </p:cNvSpPr>
            <p:nvPr/>
          </p:nvSpPr>
          <p:spPr bwMode="auto">
            <a:xfrm>
              <a:off x="1936" y="856"/>
              <a:ext cx="1408" cy="472"/>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grpSp>
      <p:sp>
        <p:nvSpPr>
          <p:cNvPr id="123977" name="Rectangle 73"/>
          <p:cNvSpPr>
            <a:spLocks noChangeArrowheads="1"/>
          </p:cNvSpPr>
          <p:nvPr/>
        </p:nvSpPr>
        <p:spPr bwMode="auto">
          <a:xfrm>
            <a:off x="152400" y="1524000"/>
            <a:ext cx="4572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lstStyle/>
          <a:p>
            <a:pPr marL="342900" indent="-342900"/>
            <a:r>
              <a:rPr lang="en-US" dirty="0">
                <a:latin typeface="Myriad Pro" charset="0"/>
              </a:rPr>
              <a:t>consider executing</a:t>
            </a:r>
            <a:r>
              <a:rPr lang="en-US" sz="2000" dirty="0">
                <a:latin typeface="Myriad Pro" charset="0"/>
              </a:rPr>
              <a:t/>
            </a:r>
            <a:br>
              <a:rPr lang="en-US" sz="2000" dirty="0">
                <a:latin typeface="Myriad Pro" charset="0"/>
              </a:rPr>
            </a:br>
            <a:r>
              <a:rPr lang="en-US" sz="2000" dirty="0">
                <a:latin typeface="Myriad Pro" charset="0"/>
              </a:rPr>
              <a:t>next = </a:t>
            </a:r>
            <a:r>
              <a:rPr lang="en-US" sz="2000" dirty="0" err="1">
                <a:latin typeface="Myriad Pro" charset="0"/>
              </a:rPr>
              <a:t>t.next</a:t>
            </a:r>
            <a:r>
              <a:rPr lang="en-US" sz="2000" dirty="0">
                <a:latin typeface="Myriad Pro" charset="0"/>
              </a:rPr>
              <a:t>;</a:t>
            </a:r>
          </a:p>
        </p:txBody>
      </p:sp>
      <p:grpSp>
        <p:nvGrpSpPr>
          <p:cNvPr id="123978" name="Group 74"/>
          <p:cNvGrpSpPr>
            <a:grpSpLocks/>
          </p:cNvGrpSpPr>
          <p:nvPr/>
        </p:nvGrpSpPr>
        <p:grpSpPr bwMode="auto">
          <a:xfrm>
            <a:off x="5981700" y="2895600"/>
            <a:ext cx="2857500" cy="1752600"/>
            <a:chOff x="3768" y="1824"/>
            <a:chExt cx="1800" cy="1104"/>
          </a:xfrm>
        </p:grpSpPr>
        <p:sp>
          <p:nvSpPr>
            <p:cNvPr id="123979" name="Rectangle 75"/>
            <p:cNvSpPr>
              <a:spLocks noChangeArrowheads="1"/>
            </p:cNvSpPr>
            <p:nvPr/>
          </p:nvSpPr>
          <p:spPr bwMode="auto">
            <a:xfrm>
              <a:off x="3936" y="1824"/>
              <a:ext cx="1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D42E4A"/>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spAutoFit/>
            </a:bodyPr>
            <a:lstStyle/>
            <a:p>
              <a:pPr eaLnBrk="1" hangingPunct="1"/>
              <a:r>
                <a:rPr lang="en-US" sz="1600">
                  <a:solidFill>
                    <a:srgbClr val="FF0000"/>
                  </a:solidFill>
                  <a:latin typeface="Myriad Pro" charset="0"/>
                </a:rPr>
                <a:t>Precondition: acyclic list</a:t>
              </a:r>
            </a:p>
          </p:txBody>
        </p:sp>
        <p:grpSp>
          <p:nvGrpSpPr>
            <p:cNvPr id="123980" name="Group 76"/>
            <p:cNvGrpSpPr>
              <a:grpSpLocks/>
            </p:cNvGrpSpPr>
            <p:nvPr/>
          </p:nvGrpSpPr>
          <p:grpSpPr bwMode="auto">
            <a:xfrm>
              <a:off x="3768" y="2296"/>
              <a:ext cx="528" cy="528"/>
              <a:chOff x="2976" y="3120"/>
              <a:chExt cx="206" cy="192"/>
            </a:xfrm>
          </p:grpSpPr>
          <p:sp>
            <p:nvSpPr>
              <p:cNvPr id="123981" name="Line 77"/>
              <p:cNvSpPr>
                <a:spLocks noChangeShapeType="1"/>
              </p:cNvSpPr>
              <p:nvPr/>
            </p:nvSpPr>
            <p:spPr bwMode="auto">
              <a:xfrm>
                <a:off x="2976" y="3120"/>
                <a:ext cx="186"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82" name="Line 78"/>
              <p:cNvSpPr>
                <a:spLocks noChangeShapeType="1"/>
              </p:cNvSpPr>
              <p:nvPr/>
            </p:nvSpPr>
            <p:spPr bwMode="auto">
              <a:xfrm flipH="1">
                <a:off x="2976" y="3120"/>
                <a:ext cx="206"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23983" name="Group 79"/>
            <p:cNvGrpSpPr>
              <a:grpSpLocks/>
            </p:cNvGrpSpPr>
            <p:nvPr/>
          </p:nvGrpSpPr>
          <p:grpSpPr bwMode="auto">
            <a:xfrm>
              <a:off x="4984" y="2256"/>
              <a:ext cx="528" cy="672"/>
              <a:chOff x="2976" y="3120"/>
              <a:chExt cx="206" cy="192"/>
            </a:xfrm>
          </p:grpSpPr>
          <p:sp>
            <p:nvSpPr>
              <p:cNvPr id="123984" name="Line 80"/>
              <p:cNvSpPr>
                <a:spLocks noChangeShapeType="1"/>
              </p:cNvSpPr>
              <p:nvPr/>
            </p:nvSpPr>
            <p:spPr bwMode="auto">
              <a:xfrm>
                <a:off x="2976" y="3120"/>
                <a:ext cx="186"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85" name="Line 81"/>
              <p:cNvSpPr>
                <a:spLocks noChangeShapeType="1"/>
              </p:cNvSpPr>
              <p:nvPr/>
            </p:nvSpPr>
            <p:spPr bwMode="auto">
              <a:xfrm flipH="1">
                <a:off x="2976" y="3120"/>
                <a:ext cx="206"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123986" name="Group 82"/>
          <p:cNvGrpSpPr>
            <a:grpSpLocks/>
          </p:cNvGrpSpPr>
          <p:nvPr/>
        </p:nvGrpSpPr>
        <p:grpSpPr bwMode="auto">
          <a:xfrm>
            <a:off x="228600" y="4419600"/>
            <a:ext cx="5181600" cy="1527175"/>
            <a:chOff x="144" y="2784"/>
            <a:chExt cx="3264" cy="962"/>
          </a:xfrm>
        </p:grpSpPr>
        <p:grpSp>
          <p:nvGrpSpPr>
            <p:cNvPr id="123987" name="Group 83"/>
            <p:cNvGrpSpPr>
              <a:grpSpLocks/>
            </p:cNvGrpSpPr>
            <p:nvPr/>
          </p:nvGrpSpPr>
          <p:grpSpPr bwMode="auto">
            <a:xfrm>
              <a:off x="144" y="2784"/>
              <a:ext cx="1347" cy="960"/>
              <a:chOff x="144" y="2784"/>
              <a:chExt cx="1347" cy="960"/>
            </a:xfrm>
          </p:grpSpPr>
          <p:sp>
            <p:nvSpPr>
              <p:cNvPr id="123988" name="Line 84"/>
              <p:cNvSpPr>
                <a:spLocks noChangeShapeType="1"/>
              </p:cNvSpPr>
              <p:nvPr/>
            </p:nvSpPr>
            <p:spPr bwMode="auto">
              <a:xfrm flipH="1">
                <a:off x="768" y="2784"/>
                <a:ext cx="0" cy="288"/>
              </a:xfrm>
              <a:prstGeom prst="line">
                <a:avLst/>
              </a:prstGeom>
              <a:noFill/>
              <a:ln w="31750">
                <a:solidFill>
                  <a:srgbClr val="2C7C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89" name="Oval 85"/>
              <p:cNvSpPr>
                <a:spLocks noChangeArrowheads="1"/>
              </p:cNvSpPr>
              <p:nvPr/>
            </p:nvSpPr>
            <p:spPr bwMode="auto">
              <a:xfrm>
                <a:off x="188" y="3350"/>
                <a:ext cx="22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3990" name="Oval 86"/>
              <p:cNvSpPr>
                <a:spLocks noChangeArrowheads="1"/>
              </p:cNvSpPr>
              <p:nvPr/>
            </p:nvSpPr>
            <p:spPr bwMode="auto">
              <a:xfrm>
                <a:off x="646" y="3350"/>
                <a:ext cx="228" cy="2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3991" name="Line 87"/>
              <p:cNvSpPr>
                <a:spLocks noChangeShapeType="1"/>
              </p:cNvSpPr>
              <p:nvPr/>
            </p:nvSpPr>
            <p:spPr bwMode="auto">
              <a:xfrm>
                <a:off x="874" y="3464"/>
                <a:ext cx="2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92" name="Rectangle 88"/>
              <p:cNvSpPr>
                <a:spLocks noChangeArrowheads="1"/>
              </p:cNvSpPr>
              <p:nvPr/>
            </p:nvSpPr>
            <p:spPr bwMode="auto">
              <a:xfrm>
                <a:off x="818" y="3208"/>
                <a:ext cx="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93" name="Line 89"/>
              <p:cNvSpPr>
                <a:spLocks noChangeShapeType="1"/>
              </p:cNvSpPr>
              <p:nvPr/>
            </p:nvSpPr>
            <p:spPr bwMode="auto">
              <a:xfrm rot="20032053">
                <a:off x="432" y="3600"/>
                <a:ext cx="2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94" name="Rectangle 90"/>
              <p:cNvSpPr>
                <a:spLocks noChangeArrowheads="1"/>
              </p:cNvSpPr>
              <p:nvPr/>
            </p:nvSpPr>
            <p:spPr bwMode="auto">
              <a:xfrm>
                <a:off x="336" y="3504"/>
                <a:ext cx="1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sp>
            <p:nvSpPr>
              <p:cNvPr id="123995" name="Rectangle 91"/>
              <p:cNvSpPr>
                <a:spLocks noChangeArrowheads="1"/>
              </p:cNvSpPr>
              <p:nvPr/>
            </p:nvSpPr>
            <p:spPr bwMode="auto">
              <a:xfrm>
                <a:off x="1148" y="3352"/>
                <a:ext cx="34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null</a:t>
                </a:r>
              </a:p>
            </p:txBody>
          </p:sp>
          <p:sp>
            <p:nvSpPr>
              <p:cNvPr id="123996" name="Rectangle 92"/>
              <p:cNvSpPr>
                <a:spLocks noChangeArrowheads="1"/>
              </p:cNvSpPr>
              <p:nvPr/>
            </p:nvSpPr>
            <p:spPr bwMode="auto">
              <a:xfrm>
                <a:off x="144" y="3120"/>
                <a:ext cx="1320" cy="576"/>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sp>
            <p:nvSpPr>
              <p:cNvPr id="123997" name="Rectangle 93"/>
              <p:cNvSpPr>
                <a:spLocks noChangeArrowheads="1"/>
              </p:cNvSpPr>
              <p:nvPr/>
            </p:nvSpPr>
            <p:spPr bwMode="auto">
              <a:xfrm>
                <a:off x="336" y="3072"/>
                <a:ext cx="39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3998" name="Freeform 94"/>
              <p:cNvSpPr>
                <a:spLocks/>
              </p:cNvSpPr>
              <p:nvPr/>
            </p:nvSpPr>
            <p:spPr bwMode="auto">
              <a:xfrm flipH="1">
                <a:off x="384" y="3216"/>
                <a:ext cx="960" cy="144"/>
              </a:xfrm>
              <a:custGeom>
                <a:avLst/>
                <a:gdLst>
                  <a:gd name="T0" fmla="*/ 384 w 384"/>
                  <a:gd name="T1" fmla="*/ 48 h 48"/>
                  <a:gd name="T2" fmla="*/ 192 w 384"/>
                  <a:gd name="T3" fmla="*/ 0 h 48"/>
                  <a:gd name="T4" fmla="*/ 0 w 384"/>
                  <a:gd name="T5" fmla="*/ 48 h 48"/>
                </a:gdLst>
                <a:ahLst/>
                <a:cxnLst>
                  <a:cxn ang="0">
                    <a:pos x="T0" y="T1"/>
                  </a:cxn>
                  <a:cxn ang="0">
                    <a:pos x="T2" y="T3"/>
                  </a:cxn>
                  <a:cxn ang="0">
                    <a:pos x="T4" y="T5"/>
                  </a:cxn>
                </a:cxnLst>
                <a:rect l="0" t="0" r="r" b="b"/>
                <a:pathLst>
                  <a:path w="384" h="48">
                    <a:moveTo>
                      <a:pt x="384" y="48"/>
                    </a:moveTo>
                    <a:cubicBezTo>
                      <a:pt x="320" y="24"/>
                      <a:pt x="256" y="0"/>
                      <a:pt x="192" y="0"/>
                    </a:cubicBezTo>
                    <a:cubicBezTo>
                      <a:pt x="128" y="0"/>
                      <a:pt x="32" y="40"/>
                      <a:pt x="0" y="48"/>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23999" name="Group 95"/>
            <p:cNvGrpSpPr>
              <a:grpSpLocks/>
            </p:cNvGrpSpPr>
            <p:nvPr/>
          </p:nvGrpSpPr>
          <p:grpSpPr bwMode="auto">
            <a:xfrm>
              <a:off x="1536" y="2784"/>
              <a:ext cx="1872" cy="962"/>
              <a:chOff x="1536" y="2784"/>
              <a:chExt cx="1872" cy="962"/>
            </a:xfrm>
          </p:grpSpPr>
          <p:sp>
            <p:nvSpPr>
              <p:cNvPr id="124000" name="Line 96"/>
              <p:cNvSpPr>
                <a:spLocks noChangeShapeType="1"/>
              </p:cNvSpPr>
              <p:nvPr/>
            </p:nvSpPr>
            <p:spPr bwMode="auto">
              <a:xfrm>
                <a:off x="2736" y="2784"/>
                <a:ext cx="0" cy="288"/>
              </a:xfrm>
              <a:prstGeom prst="line">
                <a:avLst/>
              </a:prstGeom>
              <a:noFill/>
              <a:ln w="31750">
                <a:solidFill>
                  <a:srgbClr val="2C7C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01" name="Rectangle 97"/>
              <p:cNvSpPr>
                <a:spLocks noChangeArrowheads="1"/>
              </p:cNvSpPr>
              <p:nvPr/>
            </p:nvSpPr>
            <p:spPr bwMode="auto">
              <a:xfrm>
                <a:off x="1776" y="3505"/>
                <a:ext cx="1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t</a:t>
                </a:r>
              </a:p>
            </p:txBody>
          </p:sp>
          <p:sp>
            <p:nvSpPr>
              <p:cNvPr id="124002" name="AutoShape 98"/>
              <p:cNvSpPr>
                <a:spLocks noChangeArrowheads="1"/>
              </p:cNvSpPr>
              <p:nvPr/>
            </p:nvSpPr>
            <p:spPr bwMode="auto">
              <a:xfrm>
                <a:off x="3085" y="3278"/>
                <a:ext cx="275" cy="307"/>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003" name="Oval 99"/>
              <p:cNvSpPr>
                <a:spLocks noChangeArrowheads="1"/>
              </p:cNvSpPr>
              <p:nvPr/>
            </p:nvSpPr>
            <p:spPr bwMode="auto">
              <a:xfrm>
                <a:off x="1584" y="3355"/>
                <a:ext cx="250"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E0</a:t>
                </a:r>
              </a:p>
            </p:txBody>
          </p:sp>
          <p:sp>
            <p:nvSpPr>
              <p:cNvPr id="124004" name="Oval 100"/>
              <p:cNvSpPr>
                <a:spLocks noChangeArrowheads="1"/>
              </p:cNvSpPr>
              <p:nvPr/>
            </p:nvSpPr>
            <p:spPr bwMode="auto">
              <a:xfrm>
                <a:off x="2084" y="3355"/>
                <a:ext cx="251"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E1</a:t>
                </a:r>
              </a:p>
            </p:txBody>
          </p:sp>
          <p:sp>
            <p:nvSpPr>
              <p:cNvPr id="124005" name="Line 101"/>
              <p:cNvSpPr>
                <a:spLocks noChangeShapeType="1"/>
              </p:cNvSpPr>
              <p:nvPr/>
            </p:nvSpPr>
            <p:spPr bwMode="auto">
              <a:xfrm>
                <a:off x="2335" y="3473"/>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06" name="Rectangle 102"/>
              <p:cNvSpPr>
                <a:spLocks noChangeArrowheads="1"/>
              </p:cNvSpPr>
              <p:nvPr/>
            </p:nvSpPr>
            <p:spPr bwMode="auto">
              <a:xfrm>
                <a:off x="2272" y="3218"/>
                <a:ext cx="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4007" name="Line 103"/>
              <p:cNvSpPr>
                <a:spLocks noChangeShapeType="1"/>
              </p:cNvSpPr>
              <p:nvPr/>
            </p:nvSpPr>
            <p:spPr bwMode="auto">
              <a:xfrm rot="20032053">
                <a:off x="1876" y="3623"/>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08" name="Oval 104"/>
              <p:cNvSpPr>
                <a:spLocks noChangeArrowheads="1"/>
              </p:cNvSpPr>
              <p:nvPr/>
            </p:nvSpPr>
            <p:spPr bwMode="auto">
              <a:xfrm>
                <a:off x="2585" y="3355"/>
                <a:ext cx="250" cy="23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lgn="ctr"/>
                <a:r>
                  <a:rPr lang="en-US" sz="1800">
                    <a:latin typeface="Myriad Pro" charset="0"/>
                  </a:rPr>
                  <a:t>?</a:t>
                </a:r>
              </a:p>
            </p:txBody>
          </p:sp>
          <p:sp>
            <p:nvSpPr>
              <p:cNvPr id="124009" name="Line 105"/>
              <p:cNvSpPr>
                <a:spLocks noChangeShapeType="1"/>
              </p:cNvSpPr>
              <p:nvPr/>
            </p:nvSpPr>
            <p:spPr bwMode="auto">
              <a:xfrm>
                <a:off x="2835" y="3468"/>
                <a:ext cx="27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10" name="Rectangle 106"/>
              <p:cNvSpPr>
                <a:spLocks noChangeArrowheads="1"/>
              </p:cNvSpPr>
              <p:nvPr/>
            </p:nvSpPr>
            <p:spPr bwMode="auto">
              <a:xfrm>
                <a:off x="2794" y="3218"/>
                <a:ext cx="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sp>
            <p:nvSpPr>
              <p:cNvPr id="124011" name="Rectangle 107"/>
              <p:cNvSpPr>
                <a:spLocks noChangeArrowheads="1"/>
              </p:cNvSpPr>
              <p:nvPr/>
            </p:nvSpPr>
            <p:spPr bwMode="auto">
              <a:xfrm>
                <a:off x="1536" y="3120"/>
                <a:ext cx="1872" cy="576"/>
              </a:xfrm>
              <a:prstGeom prst="rect">
                <a:avLst/>
              </a:prstGeom>
              <a:solidFill>
                <a:schemeClr val="lt1">
                  <a:alpha val="0"/>
                </a:schemeClr>
              </a:solidFill>
              <a:ln>
                <a:headEnd/>
                <a:tailEnd/>
              </a:ln>
              <a:extLst/>
            </p:spPr>
            <p:style>
              <a:lnRef idx="2">
                <a:schemeClr val="accent1"/>
              </a:lnRef>
              <a:fillRef idx="1">
                <a:schemeClr val="lt1"/>
              </a:fillRef>
              <a:effectRef idx="0">
                <a:schemeClr val="accent1"/>
              </a:effectRef>
              <a:fontRef idx="minor">
                <a:schemeClr val="dk1"/>
              </a:fontRef>
            </p:style>
            <p:txBody>
              <a:bodyPr lIns="92075" tIns="46038" rIns="92075" bIns="46038" anchor="ctr">
                <a:spAutoFit/>
              </a:bodyPr>
              <a:lstStyle/>
              <a:p>
                <a:endParaRPr lang="en-US"/>
              </a:p>
            </p:txBody>
          </p:sp>
          <p:sp>
            <p:nvSpPr>
              <p:cNvPr id="124012" name="Freeform 108"/>
              <p:cNvSpPr>
                <a:spLocks/>
              </p:cNvSpPr>
              <p:nvPr/>
            </p:nvSpPr>
            <p:spPr bwMode="auto">
              <a:xfrm flipH="1">
                <a:off x="1776" y="3216"/>
                <a:ext cx="960" cy="144"/>
              </a:xfrm>
              <a:custGeom>
                <a:avLst/>
                <a:gdLst>
                  <a:gd name="T0" fmla="*/ 384 w 384"/>
                  <a:gd name="T1" fmla="*/ 48 h 48"/>
                  <a:gd name="T2" fmla="*/ 192 w 384"/>
                  <a:gd name="T3" fmla="*/ 0 h 48"/>
                  <a:gd name="T4" fmla="*/ 0 w 384"/>
                  <a:gd name="T5" fmla="*/ 48 h 48"/>
                </a:gdLst>
                <a:ahLst/>
                <a:cxnLst>
                  <a:cxn ang="0">
                    <a:pos x="T0" y="T1"/>
                  </a:cxn>
                  <a:cxn ang="0">
                    <a:pos x="T2" y="T3"/>
                  </a:cxn>
                  <a:cxn ang="0">
                    <a:pos x="T4" y="T5"/>
                  </a:cxn>
                </a:cxnLst>
                <a:rect l="0" t="0" r="r" b="b"/>
                <a:pathLst>
                  <a:path w="384" h="48">
                    <a:moveTo>
                      <a:pt x="384" y="48"/>
                    </a:moveTo>
                    <a:cubicBezTo>
                      <a:pt x="320" y="24"/>
                      <a:pt x="256" y="0"/>
                      <a:pt x="192" y="0"/>
                    </a:cubicBezTo>
                    <a:cubicBezTo>
                      <a:pt x="128" y="0"/>
                      <a:pt x="32" y="40"/>
                      <a:pt x="0" y="48"/>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
            <p:nvSpPr>
              <p:cNvPr id="124013" name="Rectangle 109"/>
              <p:cNvSpPr>
                <a:spLocks noChangeArrowheads="1"/>
              </p:cNvSpPr>
              <p:nvPr/>
            </p:nvSpPr>
            <p:spPr bwMode="auto">
              <a:xfrm>
                <a:off x="1776" y="3072"/>
                <a:ext cx="39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r>
                  <a:rPr lang="en-US" sz="1800">
                    <a:latin typeface="Myriad Pro" charset="0"/>
                  </a:rPr>
                  <a:t>next</a:t>
                </a:r>
              </a:p>
            </p:txBody>
          </p:sp>
        </p:grpSp>
      </p:grpSp>
      <p:sp>
        <p:nvSpPr>
          <p:cNvPr id="110" name="Rectangle 64"/>
          <p:cNvSpPr>
            <a:spLocks noChangeArrowheads="1"/>
          </p:cNvSpPr>
          <p:nvPr/>
        </p:nvSpPr>
        <p:spPr bwMode="auto">
          <a:xfrm>
            <a:off x="3061912" y="1882332"/>
            <a:ext cx="2020094" cy="3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spAutoFit/>
          </a:bodyPr>
          <a:lstStyle/>
          <a:p>
            <a:pPr algn="ctr"/>
            <a:r>
              <a:rPr lang="en-US" sz="1600" dirty="0" smtClean="0">
                <a:solidFill>
                  <a:schemeClr val="accent1"/>
                </a:solidFill>
                <a:latin typeface="Comic Sans MS" charset="0"/>
              </a:rPr>
              <a:t>Heap Configuration </a:t>
            </a:r>
            <a:endParaRPr lang="en-US" sz="1600" dirty="0">
              <a:solidFill>
                <a:schemeClr val="accent1"/>
              </a:solidFill>
              <a:latin typeface="Comic Sans MS" charset="0"/>
            </a:endParaRPr>
          </a:p>
        </p:txBody>
      </p:sp>
    </p:spTree>
    <p:extLst>
      <p:ext uri="{BB962C8B-B14F-4D97-AF65-F5344CB8AC3E}">
        <p14:creationId xmlns:p14="http://schemas.microsoft.com/office/powerpoint/2010/main" val="9631955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39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39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39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39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3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4958</TotalTime>
  <Words>5438</Words>
  <Application>Microsoft Macintosh PowerPoint</Application>
  <PresentationFormat>On-screen Show (4:3)</PresentationFormat>
  <Paragraphs>1036</Paragraphs>
  <Slides>58</Slides>
  <Notes>19</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Breeze</vt:lpstr>
      <vt:lpstr>Bitmap Image</vt:lpstr>
      <vt:lpstr>Symbolic Execution and Software Testing</vt:lpstr>
      <vt:lpstr>Overview</vt:lpstr>
      <vt:lpstr>Symbolic Execution </vt:lpstr>
      <vt:lpstr>Example: Standard Execution </vt:lpstr>
      <vt:lpstr>Example: Symbolic Execution </vt:lpstr>
      <vt:lpstr>Questions</vt:lpstr>
      <vt:lpstr>Generalized Symbolic Execution [TACAS’03]</vt:lpstr>
      <vt:lpstr>Example Analysis</vt:lpstr>
      <vt:lpstr>Lazy Initialization (illustration)</vt:lpstr>
      <vt:lpstr>Implementation</vt:lpstr>
      <vt:lpstr>Implementation via Instrumentation</vt:lpstr>
      <vt:lpstr>Symbolic PathFinder</vt:lpstr>
      <vt:lpstr>Example: IADD</vt:lpstr>
      <vt:lpstr>Handling Branching Conditions</vt:lpstr>
      <vt:lpstr>Example: IFGE</vt:lpstr>
      <vt:lpstr>Complex mathematical constraints</vt:lpstr>
      <vt:lpstr>CORAL solver [NFM’11]</vt:lpstr>
      <vt:lpstr>CORAL solvers</vt:lpstr>
      <vt:lpstr>PowerPoint Presentation</vt:lpstr>
      <vt:lpstr>Application: Onboard Abort Executive (OAE)</vt:lpstr>
      <vt:lpstr>Generated Test Cases and Constraints</vt:lpstr>
      <vt:lpstr>PowerPoint Presentation</vt:lpstr>
      <vt:lpstr>Dynamic Techniques</vt:lpstr>
      <vt:lpstr>DART = Directed Automated Random Testing</vt:lpstr>
      <vt:lpstr>Directed Search</vt:lpstr>
      <vt:lpstr>Directed Search</vt:lpstr>
      <vt:lpstr>Directed Search</vt:lpstr>
      <vt:lpstr>Directed Search</vt:lpstr>
      <vt:lpstr>Directed Search</vt:lpstr>
      <vt:lpstr>Directed Search</vt:lpstr>
      <vt:lpstr>Directed Search</vt:lpstr>
      <vt:lpstr>Directed Search</vt:lpstr>
      <vt:lpstr>Dynamic Test Generation</vt:lpstr>
      <vt:lpstr>A Comparison [ISSTA’11]</vt:lpstr>
      <vt:lpstr>Mixed Concrete-Symbolic Solving [ISSTA’11]</vt:lpstr>
      <vt:lpstr>Challenge</vt:lpstr>
      <vt:lpstr>PowerPoint Presentation</vt:lpstr>
      <vt:lpstr>Solutions</vt:lpstr>
      <vt:lpstr>Parallel Symbolic Execution</vt:lpstr>
      <vt:lpstr>Balancing partitions</vt:lpstr>
      <vt:lpstr>Simple Static Partitioning</vt:lpstr>
      <vt:lpstr>Abstract State Matching</vt:lpstr>
      <vt:lpstr>Abstract State Matching</vt:lpstr>
      <vt:lpstr>State Matching: Subsumption Checking</vt:lpstr>
      <vt:lpstr>Abstractions for Lists and Arrays</vt:lpstr>
      <vt:lpstr>Abstraction for Lists</vt:lpstr>
      <vt:lpstr>Compositional DART [POPL’07]</vt:lpstr>
      <vt:lpstr>Example</vt:lpstr>
      <vt:lpstr>Applications – An Example</vt:lpstr>
      <vt:lpstr>Auto-generated JUnit Tests</vt:lpstr>
      <vt:lpstr>Program Repair and Synthesis</vt:lpstr>
      <vt:lpstr>Invariant Generation</vt:lpstr>
      <vt:lpstr>Differential Symbolic Execution</vt:lpstr>
      <vt:lpstr>Applications</vt:lpstr>
      <vt:lpstr>Challenges</vt:lpstr>
      <vt:lpstr>Symbolic Execution and Software Testing </vt:lpstr>
      <vt:lpstr>Thank you!</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Execution and Software Testing</dc:title>
  <dc:creator>Administrator</dc:creator>
  <cp:lastModifiedBy>Administrator</cp:lastModifiedBy>
  <cp:revision>282</cp:revision>
  <dcterms:created xsi:type="dcterms:W3CDTF">2011-05-19T22:48:19Z</dcterms:created>
  <dcterms:modified xsi:type="dcterms:W3CDTF">2011-05-26T21:41:01Z</dcterms:modified>
</cp:coreProperties>
</file>