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6" r:id="rId1"/>
    <p:sldMasterId id="2147483799" r:id="rId2"/>
  </p:sldMasterIdLst>
  <p:notesMasterIdLst>
    <p:notesMasterId r:id="rId56"/>
  </p:notesMasterIdLst>
  <p:sldIdLst>
    <p:sldId id="258" r:id="rId3"/>
    <p:sldId id="259" r:id="rId4"/>
    <p:sldId id="287" r:id="rId5"/>
    <p:sldId id="308" r:id="rId6"/>
    <p:sldId id="309" r:id="rId7"/>
    <p:sldId id="261" r:id="rId8"/>
    <p:sldId id="263" r:id="rId9"/>
    <p:sldId id="260" r:id="rId10"/>
    <p:sldId id="262" r:id="rId11"/>
    <p:sldId id="289" r:id="rId12"/>
    <p:sldId id="288" r:id="rId13"/>
    <p:sldId id="290" r:id="rId14"/>
    <p:sldId id="286" r:id="rId15"/>
    <p:sldId id="265" r:id="rId16"/>
    <p:sldId id="266" r:id="rId17"/>
    <p:sldId id="271" r:id="rId18"/>
    <p:sldId id="272" r:id="rId19"/>
    <p:sldId id="268" r:id="rId20"/>
    <p:sldId id="269" r:id="rId21"/>
    <p:sldId id="270" r:id="rId22"/>
    <p:sldId id="264" r:id="rId23"/>
    <p:sldId id="277" r:id="rId24"/>
    <p:sldId id="276" r:id="rId25"/>
    <p:sldId id="310" r:id="rId26"/>
    <p:sldId id="311" r:id="rId27"/>
    <p:sldId id="279" r:id="rId28"/>
    <p:sldId id="280" r:id="rId29"/>
    <p:sldId id="312" r:id="rId30"/>
    <p:sldId id="313" r:id="rId31"/>
    <p:sldId id="281" r:id="rId32"/>
    <p:sldId id="273" r:id="rId33"/>
    <p:sldId id="267" r:id="rId34"/>
    <p:sldId id="275" r:id="rId35"/>
    <p:sldId id="282" r:id="rId36"/>
    <p:sldId id="283" r:id="rId37"/>
    <p:sldId id="284" r:id="rId38"/>
    <p:sldId id="285" r:id="rId39"/>
    <p:sldId id="304" r:id="rId40"/>
    <p:sldId id="305" r:id="rId41"/>
    <p:sldId id="306" r:id="rId42"/>
    <p:sldId id="307" r:id="rId43"/>
    <p:sldId id="274" r:id="rId44"/>
    <p:sldId id="291" r:id="rId45"/>
    <p:sldId id="292" r:id="rId46"/>
    <p:sldId id="293" r:id="rId47"/>
    <p:sldId id="294" r:id="rId48"/>
    <p:sldId id="295" r:id="rId49"/>
    <p:sldId id="296" r:id="rId50"/>
    <p:sldId id="299" r:id="rId51"/>
    <p:sldId id="300" r:id="rId52"/>
    <p:sldId id="301" r:id="rId53"/>
    <p:sldId id="302" r:id="rId54"/>
    <p:sldId id="303"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ac" initials="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CBFD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4" autoAdjust="0"/>
    <p:restoredTop sz="94580" autoAdjust="0"/>
  </p:normalViewPr>
  <p:slideViewPr>
    <p:cSldViewPr>
      <p:cViewPr varScale="1">
        <p:scale>
          <a:sx n="46" d="100"/>
          <a:sy n="46" d="100"/>
        </p:scale>
        <p:origin x="533"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0694F7-FD4A-4011-99BC-7A9FD144AF21}" type="doc">
      <dgm:prSet loTypeId="urn:microsoft.com/office/officeart/2005/8/layout/chevron1" loCatId="process" qsTypeId="urn:microsoft.com/office/officeart/2005/8/quickstyle/simple3" qsCatId="simple" csTypeId="urn:microsoft.com/office/officeart/2005/8/colors/accent1_2" csCatId="accent1" phldr="1"/>
      <dgm:spPr/>
      <dgm:t>
        <a:bodyPr/>
        <a:lstStyle/>
        <a:p>
          <a:endParaRPr lang="en-US"/>
        </a:p>
      </dgm:t>
    </dgm:pt>
    <dgm:pt modelId="{F15139FE-084C-48FF-B9E5-BDE22BBDCAFD}">
      <dgm:prSet phldrT="[Text]" custT="1"/>
      <dgm:spPr/>
      <dgm:t>
        <a:bodyPr/>
        <a:lstStyle/>
        <a:p>
          <a:endParaRPr lang="en-US" sz="1800" dirty="0"/>
        </a:p>
      </dgm:t>
    </dgm:pt>
    <dgm:pt modelId="{6E9ED801-92EE-411E-A047-417BCF817D56}" type="parTrans" cxnId="{29B1D222-B489-4C96-823B-917B982EA6EE}">
      <dgm:prSet/>
      <dgm:spPr/>
      <dgm:t>
        <a:bodyPr/>
        <a:lstStyle/>
        <a:p>
          <a:endParaRPr lang="en-US"/>
        </a:p>
      </dgm:t>
    </dgm:pt>
    <dgm:pt modelId="{E21E2DB4-7E31-4A87-8769-1CC183C5D36D}" type="sibTrans" cxnId="{29B1D222-B489-4C96-823B-917B982EA6EE}">
      <dgm:prSet/>
      <dgm:spPr/>
      <dgm:t>
        <a:bodyPr/>
        <a:lstStyle/>
        <a:p>
          <a:endParaRPr lang="en-US"/>
        </a:p>
      </dgm:t>
    </dgm:pt>
    <dgm:pt modelId="{09B6C16C-7988-4988-9271-C1AF734B5E15}">
      <dgm:prSet phldrT="[Text]" custT="1"/>
      <dgm:spPr>
        <a:solidFill>
          <a:srgbClr val="CBFD7B"/>
        </a:solidFill>
      </dgm:spPr>
      <dgm:t>
        <a:bodyPr/>
        <a:lstStyle/>
        <a:p>
          <a:endParaRPr lang="en-US" sz="2000" dirty="0"/>
        </a:p>
      </dgm:t>
    </dgm:pt>
    <dgm:pt modelId="{464E455D-C676-4C85-B087-EAA6AB6C7CEE}" type="parTrans" cxnId="{5B2BC2F9-9A0C-4C56-A9E8-A33A26AE9602}">
      <dgm:prSet/>
      <dgm:spPr/>
      <dgm:t>
        <a:bodyPr/>
        <a:lstStyle/>
        <a:p>
          <a:endParaRPr lang="en-US"/>
        </a:p>
      </dgm:t>
    </dgm:pt>
    <dgm:pt modelId="{1E8966EE-2AF2-4911-8375-4A0F7D0F2027}" type="sibTrans" cxnId="{5B2BC2F9-9A0C-4C56-A9E8-A33A26AE9602}">
      <dgm:prSet/>
      <dgm:spPr/>
      <dgm:t>
        <a:bodyPr/>
        <a:lstStyle/>
        <a:p>
          <a:endParaRPr lang="en-US"/>
        </a:p>
      </dgm:t>
    </dgm:pt>
    <dgm:pt modelId="{0AA80737-0267-4390-9752-670AA47B7540}">
      <dgm:prSet phldrT="[Text]" custT="1"/>
      <dgm:spPr>
        <a:solidFill>
          <a:schemeClr val="accent2">
            <a:lumMod val="40000"/>
            <a:lumOff val="60000"/>
          </a:schemeClr>
        </a:solidFill>
      </dgm:spPr>
      <dgm:t>
        <a:bodyPr/>
        <a:lstStyle/>
        <a:p>
          <a:pPr algn="r"/>
          <a:endParaRPr lang="en-US" sz="1600" dirty="0" smtClean="0"/>
        </a:p>
        <a:p>
          <a:pPr algn="r"/>
          <a:endParaRPr lang="en-US" sz="1600" dirty="0"/>
        </a:p>
      </dgm:t>
    </dgm:pt>
    <dgm:pt modelId="{FF208E25-975E-495C-BF01-15A73FBC5D42}" type="parTrans" cxnId="{8DEA6B51-0360-4F4B-9510-69E46083C677}">
      <dgm:prSet/>
      <dgm:spPr/>
      <dgm:t>
        <a:bodyPr/>
        <a:lstStyle/>
        <a:p>
          <a:endParaRPr lang="en-US"/>
        </a:p>
      </dgm:t>
    </dgm:pt>
    <dgm:pt modelId="{E57EF3C2-5504-4EF9-946D-F36D3D0EBE91}" type="sibTrans" cxnId="{8DEA6B51-0360-4F4B-9510-69E46083C677}">
      <dgm:prSet/>
      <dgm:spPr/>
      <dgm:t>
        <a:bodyPr/>
        <a:lstStyle/>
        <a:p>
          <a:endParaRPr lang="en-US"/>
        </a:p>
      </dgm:t>
    </dgm:pt>
    <dgm:pt modelId="{4CD89FE0-AB31-43D0-A65B-6A38A0284751}">
      <dgm:prSet phldrT="[Text]" custT="1"/>
      <dgm:spPr>
        <a:solidFill>
          <a:schemeClr val="accent5">
            <a:lumMod val="40000"/>
            <a:lumOff val="60000"/>
          </a:schemeClr>
        </a:solidFill>
      </dgm:spPr>
      <dgm:t>
        <a:bodyPr/>
        <a:lstStyle/>
        <a:p>
          <a:pPr algn="r"/>
          <a:r>
            <a:rPr lang="en-US" sz="1600" dirty="0" smtClean="0"/>
            <a:t> </a:t>
          </a:r>
          <a:endParaRPr lang="en-US" sz="1600" dirty="0"/>
        </a:p>
      </dgm:t>
    </dgm:pt>
    <dgm:pt modelId="{F238800F-A797-4BFA-B3FF-2FB33C79CAA3}" type="parTrans" cxnId="{BE7EB9D8-5524-4107-B44C-C6D258F97D56}">
      <dgm:prSet/>
      <dgm:spPr/>
      <dgm:t>
        <a:bodyPr/>
        <a:lstStyle/>
        <a:p>
          <a:endParaRPr lang="en-US"/>
        </a:p>
      </dgm:t>
    </dgm:pt>
    <dgm:pt modelId="{CD1C33CC-B641-454A-9B09-B6C9EEE2EAAE}" type="sibTrans" cxnId="{BE7EB9D8-5524-4107-B44C-C6D258F97D56}">
      <dgm:prSet/>
      <dgm:spPr/>
      <dgm:t>
        <a:bodyPr/>
        <a:lstStyle/>
        <a:p>
          <a:endParaRPr lang="en-US"/>
        </a:p>
      </dgm:t>
    </dgm:pt>
    <dgm:pt modelId="{3187AB24-9A10-4FBD-88B8-747AF9FFACF5}">
      <dgm:prSet phldrT="[Text]"/>
      <dgm:spPr>
        <a:solidFill>
          <a:schemeClr val="accent2">
            <a:lumMod val="60000"/>
            <a:lumOff val="40000"/>
          </a:schemeClr>
        </a:solidFill>
      </dgm:spPr>
      <dgm:t>
        <a:bodyPr/>
        <a:lstStyle/>
        <a:p>
          <a:endParaRPr lang="en-US" dirty="0"/>
        </a:p>
      </dgm:t>
    </dgm:pt>
    <dgm:pt modelId="{1923744C-1E0F-4605-AC0D-6AC1D233C909}" type="parTrans" cxnId="{620C47E1-2298-40E5-AA14-8DB163CE6957}">
      <dgm:prSet/>
      <dgm:spPr/>
      <dgm:t>
        <a:bodyPr/>
        <a:lstStyle/>
        <a:p>
          <a:endParaRPr lang="en-US"/>
        </a:p>
      </dgm:t>
    </dgm:pt>
    <dgm:pt modelId="{2AD4E1A0-93AD-4736-B0ED-82F8A88F9537}" type="sibTrans" cxnId="{620C47E1-2298-40E5-AA14-8DB163CE6957}">
      <dgm:prSet/>
      <dgm:spPr/>
      <dgm:t>
        <a:bodyPr/>
        <a:lstStyle/>
        <a:p>
          <a:endParaRPr lang="en-US"/>
        </a:p>
      </dgm:t>
    </dgm:pt>
    <dgm:pt modelId="{CC2B0187-2700-44C8-BD6E-BF73083FEF86}" type="pres">
      <dgm:prSet presAssocID="{FB0694F7-FD4A-4011-99BC-7A9FD144AF21}" presName="Name0" presStyleCnt="0">
        <dgm:presLayoutVars>
          <dgm:dir/>
          <dgm:animLvl val="lvl"/>
          <dgm:resizeHandles val="exact"/>
        </dgm:presLayoutVars>
      </dgm:prSet>
      <dgm:spPr/>
      <dgm:t>
        <a:bodyPr/>
        <a:lstStyle/>
        <a:p>
          <a:endParaRPr lang="en-US"/>
        </a:p>
      </dgm:t>
    </dgm:pt>
    <dgm:pt modelId="{4B0D49E7-8E5E-4FFB-9583-A3BDCE402A6E}" type="pres">
      <dgm:prSet presAssocID="{F15139FE-084C-48FF-B9E5-BDE22BBDCAFD}" presName="parTxOnly" presStyleLbl="node1" presStyleIdx="0" presStyleCnt="5" custScaleX="26429" custScaleY="78850" custLinFactNeighborX="-20465" custLinFactNeighborY="-4607">
        <dgm:presLayoutVars>
          <dgm:chMax val="0"/>
          <dgm:chPref val="0"/>
          <dgm:bulletEnabled val="1"/>
        </dgm:presLayoutVars>
      </dgm:prSet>
      <dgm:spPr/>
      <dgm:t>
        <a:bodyPr/>
        <a:lstStyle/>
        <a:p>
          <a:endParaRPr lang="en-US"/>
        </a:p>
      </dgm:t>
    </dgm:pt>
    <dgm:pt modelId="{22806A0D-EC08-479C-A947-093EDDC746A1}" type="pres">
      <dgm:prSet presAssocID="{E21E2DB4-7E31-4A87-8769-1CC183C5D36D}" presName="parTxOnlySpace" presStyleCnt="0"/>
      <dgm:spPr/>
    </dgm:pt>
    <dgm:pt modelId="{06832DE5-9DAA-4B54-A02E-88CA406E4A22}" type="pres">
      <dgm:prSet presAssocID="{09B6C16C-7988-4988-9271-C1AF734B5E15}" presName="parTxOnly" presStyleLbl="node1" presStyleIdx="1" presStyleCnt="5" custScaleX="29650" custScaleY="78850" custLinFactNeighborX="-18088" custLinFactNeighborY="-4607">
        <dgm:presLayoutVars>
          <dgm:chMax val="0"/>
          <dgm:chPref val="0"/>
          <dgm:bulletEnabled val="1"/>
        </dgm:presLayoutVars>
      </dgm:prSet>
      <dgm:spPr/>
      <dgm:t>
        <a:bodyPr/>
        <a:lstStyle/>
        <a:p>
          <a:endParaRPr lang="en-US"/>
        </a:p>
      </dgm:t>
    </dgm:pt>
    <dgm:pt modelId="{90039280-DE60-45DA-8DE1-48235C44A565}" type="pres">
      <dgm:prSet presAssocID="{1E8966EE-2AF2-4911-8375-4A0F7D0F2027}" presName="parTxOnlySpace" presStyleCnt="0"/>
      <dgm:spPr/>
    </dgm:pt>
    <dgm:pt modelId="{F940B477-7A48-40AC-984D-1EE34CA78A1B}" type="pres">
      <dgm:prSet presAssocID="{0AA80737-0267-4390-9752-670AA47B7540}" presName="parTxOnly" presStyleLbl="node1" presStyleIdx="2" presStyleCnt="5" custScaleX="30951" custScaleY="78850" custLinFactNeighborX="-46155" custLinFactNeighborY="-4318">
        <dgm:presLayoutVars>
          <dgm:chMax val="0"/>
          <dgm:chPref val="0"/>
          <dgm:bulletEnabled val="1"/>
        </dgm:presLayoutVars>
      </dgm:prSet>
      <dgm:spPr/>
      <dgm:t>
        <a:bodyPr/>
        <a:lstStyle/>
        <a:p>
          <a:endParaRPr lang="en-US"/>
        </a:p>
      </dgm:t>
    </dgm:pt>
    <dgm:pt modelId="{19A86613-B195-4FDC-A711-63F7059C32AA}" type="pres">
      <dgm:prSet presAssocID="{E57EF3C2-5504-4EF9-946D-F36D3D0EBE91}" presName="parTxOnlySpace" presStyleCnt="0"/>
      <dgm:spPr/>
    </dgm:pt>
    <dgm:pt modelId="{99E424F1-541A-42CB-9FCF-AF375735AA43}" type="pres">
      <dgm:prSet presAssocID="{4CD89FE0-AB31-43D0-A65B-6A38A0284751}" presName="parTxOnly" presStyleLbl="node1" presStyleIdx="3" presStyleCnt="5" custScaleX="30075" custScaleY="78850" custLinFactNeighborX="-71205" custLinFactNeighborY="-3778">
        <dgm:presLayoutVars>
          <dgm:chMax val="0"/>
          <dgm:chPref val="0"/>
          <dgm:bulletEnabled val="1"/>
        </dgm:presLayoutVars>
      </dgm:prSet>
      <dgm:spPr/>
      <dgm:t>
        <a:bodyPr/>
        <a:lstStyle/>
        <a:p>
          <a:endParaRPr lang="en-US"/>
        </a:p>
      </dgm:t>
    </dgm:pt>
    <dgm:pt modelId="{77013A3D-F0B9-4B30-9DE9-AC4A85BEB89C}" type="pres">
      <dgm:prSet presAssocID="{CD1C33CC-B641-454A-9B09-B6C9EEE2EAAE}" presName="parTxOnlySpace" presStyleCnt="0"/>
      <dgm:spPr/>
    </dgm:pt>
    <dgm:pt modelId="{05576CBC-4DFB-41D2-B495-C1DAFE2C0D79}" type="pres">
      <dgm:prSet presAssocID="{3187AB24-9A10-4FBD-88B8-747AF9FFACF5}" presName="parTxOnly" presStyleLbl="node1" presStyleIdx="4" presStyleCnt="5" custAng="0" custScaleX="18802" custScaleY="78850" custLinFactNeighborX="3800" custLinFactNeighborY="3726">
        <dgm:presLayoutVars>
          <dgm:chMax val="0"/>
          <dgm:chPref val="0"/>
          <dgm:bulletEnabled val="1"/>
        </dgm:presLayoutVars>
      </dgm:prSet>
      <dgm:spPr>
        <a:prstGeom prst="downArrowCallout">
          <a:avLst/>
        </a:prstGeom>
      </dgm:spPr>
      <dgm:t>
        <a:bodyPr/>
        <a:lstStyle/>
        <a:p>
          <a:endParaRPr lang="en-US"/>
        </a:p>
      </dgm:t>
    </dgm:pt>
  </dgm:ptLst>
  <dgm:cxnLst>
    <dgm:cxn modelId="{3574D703-1962-4741-8505-8E2050C9A8A2}" type="presOf" srcId="{09B6C16C-7988-4988-9271-C1AF734B5E15}" destId="{06832DE5-9DAA-4B54-A02E-88CA406E4A22}" srcOrd="0" destOrd="0" presId="urn:microsoft.com/office/officeart/2005/8/layout/chevron1"/>
    <dgm:cxn modelId="{2FF20138-5870-498E-B7D4-5185D2C6BA83}" type="presOf" srcId="{3187AB24-9A10-4FBD-88B8-747AF9FFACF5}" destId="{05576CBC-4DFB-41D2-B495-C1DAFE2C0D79}" srcOrd="0" destOrd="0" presId="urn:microsoft.com/office/officeart/2005/8/layout/chevron1"/>
    <dgm:cxn modelId="{25BF0BCC-D548-41F0-B6FD-C79633A8F3EE}" type="presOf" srcId="{4CD89FE0-AB31-43D0-A65B-6A38A0284751}" destId="{99E424F1-541A-42CB-9FCF-AF375735AA43}" srcOrd="0" destOrd="0" presId="urn:microsoft.com/office/officeart/2005/8/layout/chevron1"/>
    <dgm:cxn modelId="{F2923231-B139-4038-96DD-BD58E0055DD0}" type="presOf" srcId="{FB0694F7-FD4A-4011-99BC-7A9FD144AF21}" destId="{CC2B0187-2700-44C8-BD6E-BF73083FEF86}" srcOrd="0" destOrd="0" presId="urn:microsoft.com/office/officeart/2005/8/layout/chevron1"/>
    <dgm:cxn modelId="{084FBC39-647C-4900-A912-E81E18E1A8AD}" type="presOf" srcId="{F15139FE-084C-48FF-B9E5-BDE22BBDCAFD}" destId="{4B0D49E7-8E5E-4FFB-9583-A3BDCE402A6E}" srcOrd="0" destOrd="0" presId="urn:microsoft.com/office/officeart/2005/8/layout/chevron1"/>
    <dgm:cxn modelId="{8DEA6B51-0360-4F4B-9510-69E46083C677}" srcId="{FB0694F7-FD4A-4011-99BC-7A9FD144AF21}" destId="{0AA80737-0267-4390-9752-670AA47B7540}" srcOrd="2" destOrd="0" parTransId="{FF208E25-975E-495C-BF01-15A73FBC5D42}" sibTransId="{E57EF3C2-5504-4EF9-946D-F36D3D0EBE91}"/>
    <dgm:cxn modelId="{056FF3E8-7B66-4176-B94A-87413007EA9C}" type="presOf" srcId="{0AA80737-0267-4390-9752-670AA47B7540}" destId="{F940B477-7A48-40AC-984D-1EE34CA78A1B}" srcOrd="0" destOrd="0" presId="urn:microsoft.com/office/officeart/2005/8/layout/chevron1"/>
    <dgm:cxn modelId="{BE7EB9D8-5524-4107-B44C-C6D258F97D56}" srcId="{FB0694F7-FD4A-4011-99BC-7A9FD144AF21}" destId="{4CD89FE0-AB31-43D0-A65B-6A38A0284751}" srcOrd="3" destOrd="0" parTransId="{F238800F-A797-4BFA-B3FF-2FB33C79CAA3}" sibTransId="{CD1C33CC-B641-454A-9B09-B6C9EEE2EAAE}"/>
    <dgm:cxn modelId="{620C47E1-2298-40E5-AA14-8DB163CE6957}" srcId="{FB0694F7-FD4A-4011-99BC-7A9FD144AF21}" destId="{3187AB24-9A10-4FBD-88B8-747AF9FFACF5}" srcOrd="4" destOrd="0" parTransId="{1923744C-1E0F-4605-AC0D-6AC1D233C909}" sibTransId="{2AD4E1A0-93AD-4736-B0ED-82F8A88F9537}"/>
    <dgm:cxn modelId="{5B2BC2F9-9A0C-4C56-A9E8-A33A26AE9602}" srcId="{FB0694F7-FD4A-4011-99BC-7A9FD144AF21}" destId="{09B6C16C-7988-4988-9271-C1AF734B5E15}" srcOrd="1" destOrd="0" parTransId="{464E455D-C676-4C85-B087-EAA6AB6C7CEE}" sibTransId="{1E8966EE-2AF2-4911-8375-4A0F7D0F2027}"/>
    <dgm:cxn modelId="{29B1D222-B489-4C96-823B-917B982EA6EE}" srcId="{FB0694F7-FD4A-4011-99BC-7A9FD144AF21}" destId="{F15139FE-084C-48FF-B9E5-BDE22BBDCAFD}" srcOrd="0" destOrd="0" parTransId="{6E9ED801-92EE-411E-A047-417BCF817D56}" sibTransId="{E21E2DB4-7E31-4A87-8769-1CC183C5D36D}"/>
    <dgm:cxn modelId="{14DE061A-858A-471C-A005-B2046B599281}" type="presParOf" srcId="{CC2B0187-2700-44C8-BD6E-BF73083FEF86}" destId="{4B0D49E7-8E5E-4FFB-9583-A3BDCE402A6E}" srcOrd="0" destOrd="0" presId="urn:microsoft.com/office/officeart/2005/8/layout/chevron1"/>
    <dgm:cxn modelId="{5BDD00D6-9D1E-4DBF-9532-FBB580C0D9BF}" type="presParOf" srcId="{CC2B0187-2700-44C8-BD6E-BF73083FEF86}" destId="{22806A0D-EC08-479C-A947-093EDDC746A1}" srcOrd="1" destOrd="0" presId="urn:microsoft.com/office/officeart/2005/8/layout/chevron1"/>
    <dgm:cxn modelId="{C6ABD752-DBFA-4039-B003-86AE8691F0C1}" type="presParOf" srcId="{CC2B0187-2700-44C8-BD6E-BF73083FEF86}" destId="{06832DE5-9DAA-4B54-A02E-88CA406E4A22}" srcOrd="2" destOrd="0" presId="urn:microsoft.com/office/officeart/2005/8/layout/chevron1"/>
    <dgm:cxn modelId="{72F76FD2-D153-4C72-B235-EC6C64DA93F8}" type="presParOf" srcId="{CC2B0187-2700-44C8-BD6E-BF73083FEF86}" destId="{90039280-DE60-45DA-8DE1-48235C44A565}" srcOrd="3" destOrd="0" presId="urn:microsoft.com/office/officeart/2005/8/layout/chevron1"/>
    <dgm:cxn modelId="{2B7E7091-14AE-48D3-A0F8-2CDB97A85B03}" type="presParOf" srcId="{CC2B0187-2700-44C8-BD6E-BF73083FEF86}" destId="{F940B477-7A48-40AC-984D-1EE34CA78A1B}" srcOrd="4" destOrd="0" presId="urn:microsoft.com/office/officeart/2005/8/layout/chevron1"/>
    <dgm:cxn modelId="{125AF4CC-A6E3-49F0-9C09-D2EEA380C949}" type="presParOf" srcId="{CC2B0187-2700-44C8-BD6E-BF73083FEF86}" destId="{19A86613-B195-4FDC-A711-63F7059C32AA}" srcOrd="5" destOrd="0" presId="urn:microsoft.com/office/officeart/2005/8/layout/chevron1"/>
    <dgm:cxn modelId="{FAF24F72-2C6E-4E01-B888-666C007AEE53}" type="presParOf" srcId="{CC2B0187-2700-44C8-BD6E-BF73083FEF86}" destId="{99E424F1-541A-42CB-9FCF-AF375735AA43}" srcOrd="6" destOrd="0" presId="urn:microsoft.com/office/officeart/2005/8/layout/chevron1"/>
    <dgm:cxn modelId="{543FBE48-D465-4E99-B1CB-352A6D356372}" type="presParOf" srcId="{CC2B0187-2700-44C8-BD6E-BF73083FEF86}" destId="{77013A3D-F0B9-4B30-9DE9-AC4A85BEB89C}" srcOrd="7" destOrd="0" presId="urn:microsoft.com/office/officeart/2005/8/layout/chevron1"/>
    <dgm:cxn modelId="{04B8F6B5-A577-477B-B49C-40811342DD4A}" type="presParOf" srcId="{CC2B0187-2700-44C8-BD6E-BF73083FEF86}" destId="{05576CBC-4DFB-41D2-B495-C1DAFE2C0D7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D49E7-8E5E-4FFB-9583-A3BDCE402A6E}">
      <dsp:nvSpPr>
        <dsp:cNvPr id="0" name=""/>
        <dsp:cNvSpPr/>
      </dsp:nvSpPr>
      <dsp:spPr>
        <a:xfrm>
          <a:off x="0" y="652466"/>
          <a:ext cx="2416667" cy="2884017"/>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endParaRPr lang="en-US" sz="1800" kern="1200" dirty="0"/>
        </a:p>
      </dsp:txBody>
      <dsp:txXfrm>
        <a:off x="0" y="652466"/>
        <a:ext cx="2416667" cy="2884017"/>
      </dsp:txXfrm>
    </dsp:sp>
    <dsp:sp modelId="{06832DE5-9DAA-4B54-A02E-88CA406E4A22}">
      <dsp:nvSpPr>
        <dsp:cNvPr id="0" name=""/>
        <dsp:cNvSpPr/>
      </dsp:nvSpPr>
      <dsp:spPr>
        <a:xfrm>
          <a:off x="1524003" y="652466"/>
          <a:ext cx="2711195" cy="2884017"/>
        </a:xfrm>
        <a:prstGeom prst="chevron">
          <a:avLst/>
        </a:prstGeom>
        <a:solidFill>
          <a:srgbClr val="CBFD7B"/>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endParaRPr lang="en-US" sz="2000" kern="1200" dirty="0"/>
        </a:p>
      </dsp:txBody>
      <dsp:txXfrm>
        <a:off x="1524003" y="652466"/>
        <a:ext cx="2711195" cy="2884017"/>
      </dsp:txXfrm>
    </dsp:sp>
    <dsp:sp modelId="{F940B477-7A48-40AC-984D-1EE34CA78A1B}">
      <dsp:nvSpPr>
        <dsp:cNvPr id="0" name=""/>
        <dsp:cNvSpPr/>
      </dsp:nvSpPr>
      <dsp:spPr>
        <a:xfrm>
          <a:off x="3064154" y="663037"/>
          <a:ext cx="2830159" cy="2884017"/>
        </a:xfrm>
        <a:prstGeom prst="chevron">
          <a:avLst/>
        </a:prstGeom>
        <a:solidFill>
          <a:schemeClr val="accent2">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bodyPr>
        <a:lstStyle/>
        <a:p>
          <a:pPr lvl="0" algn="r" defTabSz="711200">
            <a:lnSpc>
              <a:spcPct val="90000"/>
            </a:lnSpc>
            <a:spcBef>
              <a:spcPct val="0"/>
            </a:spcBef>
            <a:spcAft>
              <a:spcPct val="35000"/>
            </a:spcAft>
          </a:pPr>
          <a:endParaRPr lang="en-US" sz="1600" kern="1200" dirty="0" smtClean="0"/>
        </a:p>
        <a:p>
          <a:pPr lvl="0" algn="r" defTabSz="711200">
            <a:lnSpc>
              <a:spcPct val="90000"/>
            </a:lnSpc>
            <a:spcBef>
              <a:spcPct val="0"/>
            </a:spcBef>
            <a:spcAft>
              <a:spcPct val="35000"/>
            </a:spcAft>
          </a:pPr>
          <a:endParaRPr lang="en-US" sz="1600" kern="1200" dirty="0"/>
        </a:p>
      </dsp:txBody>
      <dsp:txXfrm>
        <a:off x="3064154" y="663037"/>
        <a:ext cx="2830159" cy="2884017"/>
      </dsp:txXfrm>
    </dsp:sp>
    <dsp:sp modelId="{99E424F1-541A-42CB-9FCF-AF375735AA43}">
      <dsp:nvSpPr>
        <dsp:cNvPr id="0" name=""/>
        <dsp:cNvSpPr/>
      </dsp:nvSpPr>
      <dsp:spPr>
        <a:xfrm>
          <a:off x="4750856" y="682788"/>
          <a:ext cx="2750058" cy="2884017"/>
        </a:xfrm>
        <a:prstGeom prst="chevron">
          <a:avLst/>
        </a:prstGeom>
        <a:solidFill>
          <a:schemeClr val="accent5">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21336" rIns="21336" bIns="21336" numCol="1" spcCol="1270" anchor="ctr" anchorCtr="0">
          <a:noAutofit/>
        </a:bodyPr>
        <a:lstStyle/>
        <a:p>
          <a:pPr lvl="0" algn="r" defTabSz="711200">
            <a:lnSpc>
              <a:spcPct val="90000"/>
            </a:lnSpc>
            <a:spcBef>
              <a:spcPct val="0"/>
            </a:spcBef>
            <a:spcAft>
              <a:spcPct val="35000"/>
            </a:spcAft>
          </a:pPr>
          <a:r>
            <a:rPr lang="en-US" sz="1600" kern="1200" dirty="0" smtClean="0"/>
            <a:t> </a:t>
          </a:r>
          <a:endParaRPr lang="en-US" sz="1600" kern="1200" dirty="0"/>
        </a:p>
      </dsp:txBody>
      <dsp:txXfrm>
        <a:off x="4750856" y="682788"/>
        <a:ext cx="2750058" cy="2884017"/>
      </dsp:txXfrm>
    </dsp:sp>
    <dsp:sp modelId="{05576CBC-4DFB-41D2-B495-C1DAFE2C0D79}">
      <dsp:nvSpPr>
        <dsp:cNvPr id="0" name=""/>
        <dsp:cNvSpPr/>
      </dsp:nvSpPr>
      <dsp:spPr>
        <a:xfrm>
          <a:off x="7272360" y="957254"/>
          <a:ext cx="1719254" cy="2884017"/>
        </a:xfrm>
        <a:prstGeom prst="downArrowCallout">
          <a:avLst/>
        </a:prstGeom>
        <a:solidFill>
          <a:schemeClr val="accent2">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0033" tIns="86678" rIns="86678" bIns="86678" numCol="1" spcCol="1270" anchor="ctr" anchorCtr="0">
          <a:noAutofit/>
        </a:bodyPr>
        <a:lstStyle/>
        <a:p>
          <a:pPr lvl="0" algn="ctr" defTabSz="2889250">
            <a:lnSpc>
              <a:spcPct val="90000"/>
            </a:lnSpc>
            <a:spcBef>
              <a:spcPct val="0"/>
            </a:spcBef>
            <a:spcAft>
              <a:spcPct val="35000"/>
            </a:spcAft>
          </a:pPr>
          <a:endParaRPr lang="en-US" sz="6500" kern="1200" dirty="0"/>
        </a:p>
      </dsp:txBody>
      <dsp:txXfrm>
        <a:off x="7272360" y="957254"/>
        <a:ext cx="1719254" cy="18739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E39BFD3-D4A5-4E84-B34F-0CECA9E76875}" type="datetimeFigureOut">
              <a:rPr lang="en-US"/>
              <a:pPr>
                <a:defRPr/>
              </a:pPr>
              <a:t>5/18/2016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9EF59C5-D19F-4CE1-B7E6-96B594A662D7}" type="slidenum">
              <a:rPr lang="en-US" altLang="en-US"/>
              <a:pPr/>
              <a:t>‹#›</a:t>
            </a:fld>
            <a:endParaRPr lang="en-US" altLang="en-US"/>
          </a:p>
        </p:txBody>
      </p:sp>
    </p:spTree>
    <p:extLst>
      <p:ext uri="{BB962C8B-B14F-4D97-AF65-F5344CB8AC3E}">
        <p14:creationId xmlns:p14="http://schemas.microsoft.com/office/powerpoint/2010/main" val="33145199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614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101BD7-9E52-479F-A557-2B7F563C22BB}"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113734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EF59C5-D19F-4CE1-B7E6-96B594A662D7}" type="slidenum">
              <a:rPr lang="en-US" altLang="en-US" smtClean="0"/>
              <a:pPr/>
              <a:t>15</a:t>
            </a:fld>
            <a:endParaRPr lang="en-US" altLang="en-US"/>
          </a:p>
        </p:txBody>
      </p:sp>
    </p:spTree>
    <p:extLst>
      <p:ext uri="{BB962C8B-B14F-4D97-AF65-F5344CB8AC3E}">
        <p14:creationId xmlns:p14="http://schemas.microsoft.com/office/powerpoint/2010/main" val="304201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latin typeface="Times New Roman" pitchFamily="18" charset="0"/>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latin typeface="Times New Roman" pitchFamily="18" charset="0"/>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latin typeface="Times New Roman" pitchFamily="18" charset="0"/>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cs typeface="+mn-cs"/>
                </a:endParaRPr>
              </a:p>
            </p:txBody>
          </p:sp>
        </p:grpSp>
      </p:grpSp>
      <p:sp>
        <p:nvSpPr>
          <p:cNvPr id="17427" name="Rectangle 19"/>
          <p:cNvSpPr>
            <a:spLocks noGrp="1" noChangeArrowheads="1"/>
          </p:cNvSpPr>
          <p:nvPr>
            <p:ph type="ctrTitle"/>
          </p:nvPr>
        </p:nvSpPr>
        <p:spPr>
          <a:xfrm>
            <a:off x="2971800" y="1828800"/>
            <a:ext cx="6019800" cy="2209800"/>
          </a:xfrm>
        </p:spPr>
        <p:txBody>
          <a:bodyPr/>
          <a:lstStyle>
            <a:lvl1pPr>
              <a:defRPr sz="4800">
                <a:solidFill>
                  <a:srgbClr val="FFFFFF"/>
                </a:solidFill>
                <a:latin typeface="Helvetica" panose="020B0500000000000000" pitchFamily="34" charset="0"/>
              </a:defRPr>
            </a:lvl1pPr>
          </a:lstStyle>
          <a:p>
            <a:r>
              <a:rPr lang="en-US" dirty="0" smtClean="0"/>
              <a:t>Click to edit Master title style</a:t>
            </a:r>
            <a:endParaRPr lang="en-US" dirty="0"/>
          </a:p>
        </p:txBody>
      </p:sp>
      <p:sp>
        <p:nvSpPr>
          <p:cNvPr id="174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solidFill>
                  <a:srgbClr val="7030A0"/>
                </a:solidFill>
                <a:latin typeface="Helvetica" panose="020B0500000000000000" pitchFamily="34" charset="0"/>
              </a:defRPr>
            </a:lvl1pPr>
          </a:lstStyle>
          <a:p>
            <a:r>
              <a:rPr lang="en-US" dirty="0" smtClean="0"/>
              <a:t>Click to edit Master subtitle style</a:t>
            </a:r>
            <a:endParaRPr lang="en-US" dirty="0"/>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dirty="0"/>
          </a:p>
        </p:txBody>
      </p:sp>
      <p:sp>
        <p:nvSpPr>
          <p:cNvPr id="19" name="Rectangle 17"/>
          <p:cNvSpPr>
            <a:spLocks noGrp="1" noChangeArrowheads="1"/>
          </p:cNvSpPr>
          <p:nvPr>
            <p:ph type="ftr" sz="quarter" idx="11"/>
          </p:nvPr>
        </p:nvSpPr>
        <p:spPr/>
        <p:txBody>
          <a:bodyPr/>
          <a:lstStyle>
            <a:lvl1pPr>
              <a:defRPr/>
            </a:lvl1pPr>
          </a:lstStyle>
          <a:p>
            <a:pPr>
              <a:defRPr/>
            </a:pPr>
            <a:r>
              <a:rPr lang="en-US" smtClean="0"/>
              <a:t>Salah Uddin        CBM</a:t>
            </a:r>
            <a:endParaRPr lang="en-US"/>
          </a:p>
        </p:txBody>
      </p:sp>
      <p:sp>
        <p:nvSpPr>
          <p:cNvPr id="20" name="Rectangle 18"/>
          <p:cNvSpPr>
            <a:spLocks noGrp="1" noChangeArrowheads="1"/>
          </p:cNvSpPr>
          <p:nvPr>
            <p:ph type="sldNum" sz="quarter" idx="12"/>
          </p:nvPr>
        </p:nvSpPr>
        <p:spPr/>
        <p:txBody>
          <a:bodyPr/>
          <a:lstStyle>
            <a:lvl1pPr>
              <a:defRPr/>
            </a:lvl1pPr>
          </a:lstStyle>
          <a:p>
            <a:fld id="{EF93556D-9A01-4565-A14A-E162F44ED48F}" type="slidenum">
              <a:rPr lang="en-US" altLang="en-US" smtClean="0"/>
              <a:pPr/>
              <a:t>‹#›</a:t>
            </a:fld>
            <a:endParaRPr lang="en-US" altLang="en-US" dirty="0"/>
          </a:p>
        </p:txBody>
      </p:sp>
    </p:spTree>
    <p:extLst>
      <p:ext uri="{BB962C8B-B14F-4D97-AF65-F5344CB8AC3E}">
        <p14:creationId xmlns:p14="http://schemas.microsoft.com/office/powerpoint/2010/main" val="134159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Salah Uddin        CBM</a:t>
            </a:r>
            <a:endParaRPr lang="en-US"/>
          </a:p>
        </p:txBody>
      </p:sp>
      <p:sp>
        <p:nvSpPr>
          <p:cNvPr id="5" name="Rectangle 3"/>
          <p:cNvSpPr>
            <a:spLocks noGrp="1" noChangeArrowheads="1"/>
          </p:cNvSpPr>
          <p:nvPr>
            <p:ph type="sldNum" sz="quarter" idx="11"/>
          </p:nvPr>
        </p:nvSpPr>
        <p:spPr>
          <a:ln/>
        </p:spPr>
        <p:txBody>
          <a:bodyPr/>
          <a:lstStyle>
            <a:lvl1pPr>
              <a:defRPr/>
            </a:lvl1pPr>
          </a:lstStyle>
          <a:p>
            <a:fld id="{508F6796-FCDE-462F-83D0-AF1A5BB6E492}" type="slidenum">
              <a:rPr lang="en-US" altLang="en-US" smtClean="0"/>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9673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Salah Uddin        CBM</a:t>
            </a:r>
            <a:endParaRPr lang="en-US"/>
          </a:p>
        </p:txBody>
      </p:sp>
      <p:sp>
        <p:nvSpPr>
          <p:cNvPr id="5" name="Rectangle 3"/>
          <p:cNvSpPr>
            <a:spLocks noGrp="1" noChangeArrowheads="1"/>
          </p:cNvSpPr>
          <p:nvPr>
            <p:ph type="sldNum" sz="quarter" idx="11"/>
          </p:nvPr>
        </p:nvSpPr>
        <p:spPr>
          <a:ln/>
        </p:spPr>
        <p:txBody>
          <a:bodyPr/>
          <a:lstStyle>
            <a:lvl1pPr>
              <a:defRPr/>
            </a:lvl1pPr>
          </a:lstStyle>
          <a:p>
            <a:fld id="{68E123AE-8344-4C45-A60F-2B1D39C942F9}" type="slidenum">
              <a:rPr lang="en-US" altLang="en-US" smtClean="0"/>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60498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Salah Uddin        CBM</a:t>
            </a:r>
            <a:endParaRPr lang="en-US"/>
          </a:p>
        </p:txBody>
      </p:sp>
      <p:sp>
        <p:nvSpPr>
          <p:cNvPr id="6" name="Rectangle 3"/>
          <p:cNvSpPr>
            <a:spLocks noGrp="1" noChangeArrowheads="1"/>
          </p:cNvSpPr>
          <p:nvPr>
            <p:ph type="sldNum" sz="quarter" idx="11"/>
          </p:nvPr>
        </p:nvSpPr>
        <p:spPr>
          <a:ln/>
        </p:spPr>
        <p:txBody>
          <a:bodyPr/>
          <a:lstStyle>
            <a:lvl1pPr>
              <a:defRPr/>
            </a:lvl1pPr>
          </a:lstStyle>
          <a:p>
            <a:fld id="{A6CE040E-0285-4181-AD82-A9F66861C0CC}" type="slidenum">
              <a:rPr lang="en-US" altLang="en-US" smtClean="0"/>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92725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3EB1247-AAEC-4879-BF2D-6FEAFD333F68}" type="datetimeFigureOut">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FDF572-C07E-4687-A6EE-9A7C20D8FF9E}" type="slidenum">
              <a:rPr lang="en-GB" smtClean="0"/>
              <a:t>‹#›</a:t>
            </a:fld>
            <a:endParaRPr lang="en-GB"/>
          </a:p>
        </p:txBody>
      </p:sp>
    </p:spTree>
    <p:extLst>
      <p:ext uri="{BB962C8B-B14F-4D97-AF65-F5344CB8AC3E}">
        <p14:creationId xmlns:p14="http://schemas.microsoft.com/office/powerpoint/2010/main" val="749093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EB1247-AAEC-4879-BF2D-6FEAFD333F68}" type="datetimeFigureOut">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FDF572-C07E-4687-A6EE-9A7C20D8FF9E}" type="slidenum">
              <a:rPr lang="en-GB" smtClean="0"/>
              <a:t>‹#›</a:t>
            </a:fld>
            <a:endParaRPr lang="en-GB"/>
          </a:p>
        </p:txBody>
      </p:sp>
    </p:spTree>
    <p:extLst>
      <p:ext uri="{BB962C8B-B14F-4D97-AF65-F5344CB8AC3E}">
        <p14:creationId xmlns:p14="http://schemas.microsoft.com/office/powerpoint/2010/main" val="2111434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B1247-AAEC-4879-BF2D-6FEAFD333F68}" type="datetimeFigureOut">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FDF572-C07E-4687-A6EE-9A7C20D8FF9E}" type="slidenum">
              <a:rPr lang="en-GB" smtClean="0"/>
              <a:t>‹#›</a:t>
            </a:fld>
            <a:endParaRPr lang="en-GB"/>
          </a:p>
        </p:txBody>
      </p:sp>
    </p:spTree>
    <p:extLst>
      <p:ext uri="{BB962C8B-B14F-4D97-AF65-F5344CB8AC3E}">
        <p14:creationId xmlns:p14="http://schemas.microsoft.com/office/powerpoint/2010/main" val="3331895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3EB1247-AAEC-4879-BF2D-6FEAFD333F68}" type="datetimeFigureOut">
              <a:rPr lang="en-GB" smtClean="0"/>
              <a:t>18/05/2016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FDF572-C07E-4687-A6EE-9A7C20D8FF9E}" type="slidenum">
              <a:rPr lang="en-GB" smtClean="0"/>
              <a:t>‹#›</a:t>
            </a:fld>
            <a:endParaRPr lang="en-GB"/>
          </a:p>
        </p:txBody>
      </p:sp>
    </p:spTree>
    <p:extLst>
      <p:ext uri="{BB962C8B-B14F-4D97-AF65-F5344CB8AC3E}">
        <p14:creationId xmlns:p14="http://schemas.microsoft.com/office/powerpoint/2010/main" val="1418676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EB1247-AAEC-4879-BF2D-6FEAFD333F68}" type="datetimeFigureOut">
              <a:rPr lang="en-GB" smtClean="0"/>
              <a:t>18/05/2016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FDF572-C07E-4687-A6EE-9A7C20D8FF9E}" type="slidenum">
              <a:rPr lang="en-GB" smtClean="0"/>
              <a:t>‹#›</a:t>
            </a:fld>
            <a:endParaRPr lang="en-GB"/>
          </a:p>
        </p:txBody>
      </p:sp>
    </p:spTree>
    <p:extLst>
      <p:ext uri="{BB962C8B-B14F-4D97-AF65-F5344CB8AC3E}">
        <p14:creationId xmlns:p14="http://schemas.microsoft.com/office/powerpoint/2010/main" val="29174204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3EB1247-AAEC-4879-BF2D-6FEAFD333F68}" type="datetimeFigureOut">
              <a:rPr lang="en-GB" smtClean="0"/>
              <a:t>18/05/2016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FDF572-C07E-4687-A6EE-9A7C20D8FF9E}" type="slidenum">
              <a:rPr lang="en-GB" smtClean="0"/>
              <a:t>‹#›</a:t>
            </a:fld>
            <a:endParaRPr lang="en-GB"/>
          </a:p>
        </p:txBody>
      </p:sp>
    </p:spTree>
    <p:extLst>
      <p:ext uri="{BB962C8B-B14F-4D97-AF65-F5344CB8AC3E}">
        <p14:creationId xmlns:p14="http://schemas.microsoft.com/office/powerpoint/2010/main" val="2759203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B1247-AAEC-4879-BF2D-6FEAFD333F68}" type="datetimeFigureOut">
              <a:rPr lang="en-GB" smtClean="0"/>
              <a:t>18/05/2016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FDF572-C07E-4687-A6EE-9A7C20D8FF9E}" type="slidenum">
              <a:rPr lang="en-GB" smtClean="0"/>
              <a:t>‹#›</a:t>
            </a:fld>
            <a:endParaRPr lang="en-GB"/>
          </a:p>
        </p:txBody>
      </p:sp>
    </p:spTree>
    <p:extLst>
      <p:ext uri="{BB962C8B-B14F-4D97-AF65-F5344CB8AC3E}">
        <p14:creationId xmlns:p14="http://schemas.microsoft.com/office/powerpoint/2010/main" val="117788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sz="3600" b="1">
                <a:solidFill>
                  <a:srgbClr val="7030A0"/>
                </a:solidFill>
                <a:effectLst>
                  <a:outerShdw blurRad="38100" dist="38100" dir="2700000" algn="tl">
                    <a:srgbClr val="000000">
                      <a:alpha val="43137"/>
                    </a:srgbClr>
                  </a:outerShdw>
                </a:effectLst>
                <a:latin typeface="Helvetica" panose="020B0500000000000000"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7030A0"/>
              </a:buClr>
              <a:buFont typeface="Wingdings" panose="05000000000000000000" pitchFamily="2" charset="2"/>
              <a:buChar char="§"/>
              <a:defRPr sz="2800">
                <a:solidFill>
                  <a:srgbClr val="7030A0"/>
                </a:solidFill>
                <a:latin typeface="Helvetica" panose="020B0500000000000000" pitchFamily="34" charset="0"/>
              </a:defRPr>
            </a:lvl1pPr>
            <a:lvl2pPr marL="914400" indent="-457200">
              <a:buClr>
                <a:srgbClr val="7030A0"/>
              </a:buClr>
              <a:buFont typeface="Wingdings" panose="05000000000000000000" pitchFamily="2" charset="2"/>
              <a:buChar char="Ø"/>
              <a:defRPr>
                <a:solidFill>
                  <a:srgbClr val="7030A0"/>
                </a:solidFill>
                <a:latin typeface="Helvetica" panose="020B0500000000000000" pitchFamily="34" charset="0"/>
              </a:defRPr>
            </a:lvl2pPr>
            <a:lvl3pPr marL="1143000" indent="-228600">
              <a:buClr>
                <a:srgbClr val="7030A0"/>
              </a:buClr>
              <a:buFont typeface="Courier New" panose="02070309020205020404" pitchFamily="49" charset="0"/>
              <a:buChar char="o"/>
              <a:defRPr>
                <a:solidFill>
                  <a:srgbClr val="7030A0"/>
                </a:solidFill>
                <a:latin typeface="Helvetica" panose="020B0500000000000000"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Salah Uddin        CBM</a:t>
            </a:r>
            <a:endParaRPr lang="en-US"/>
          </a:p>
        </p:txBody>
      </p:sp>
      <p:sp>
        <p:nvSpPr>
          <p:cNvPr id="5" name="Rectangle 3"/>
          <p:cNvSpPr>
            <a:spLocks noGrp="1" noChangeArrowheads="1"/>
          </p:cNvSpPr>
          <p:nvPr>
            <p:ph type="sldNum" sz="quarter" idx="11"/>
          </p:nvPr>
        </p:nvSpPr>
        <p:spPr>
          <a:ln/>
        </p:spPr>
        <p:txBody>
          <a:bodyPr/>
          <a:lstStyle>
            <a:lvl1pPr>
              <a:defRPr/>
            </a:lvl1pPr>
          </a:lstStyle>
          <a:p>
            <a:fld id="{5D696763-D935-4EB1-8F36-5A72F44E2A3A}" type="slidenum">
              <a:rPr lang="en-US" altLang="en-US" smtClean="0"/>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156970296"/>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B1247-AAEC-4879-BF2D-6FEAFD333F68}" type="datetimeFigureOut">
              <a:rPr lang="en-GB" smtClean="0"/>
              <a:t>18/05/2016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FDF572-C07E-4687-A6EE-9A7C20D8FF9E}" type="slidenum">
              <a:rPr lang="en-GB" smtClean="0"/>
              <a:t>‹#›</a:t>
            </a:fld>
            <a:endParaRPr lang="en-GB"/>
          </a:p>
        </p:txBody>
      </p:sp>
    </p:spTree>
    <p:extLst>
      <p:ext uri="{BB962C8B-B14F-4D97-AF65-F5344CB8AC3E}">
        <p14:creationId xmlns:p14="http://schemas.microsoft.com/office/powerpoint/2010/main" val="34657313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B1247-AAEC-4879-BF2D-6FEAFD333F68}" type="datetimeFigureOut">
              <a:rPr lang="en-GB" smtClean="0"/>
              <a:t>18/05/2016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FDF572-C07E-4687-A6EE-9A7C20D8FF9E}" type="slidenum">
              <a:rPr lang="en-GB" smtClean="0"/>
              <a:t>‹#›</a:t>
            </a:fld>
            <a:endParaRPr lang="en-GB"/>
          </a:p>
        </p:txBody>
      </p:sp>
    </p:spTree>
    <p:extLst>
      <p:ext uri="{BB962C8B-B14F-4D97-AF65-F5344CB8AC3E}">
        <p14:creationId xmlns:p14="http://schemas.microsoft.com/office/powerpoint/2010/main" val="1921426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EB1247-AAEC-4879-BF2D-6FEAFD333F68}" type="datetimeFigureOut">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FDF572-C07E-4687-A6EE-9A7C20D8FF9E}" type="slidenum">
              <a:rPr lang="en-GB" smtClean="0"/>
              <a:t>‹#›</a:t>
            </a:fld>
            <a:endParaRPr lang="en-GB"/>
          </a:p>
        </p:txBody>
      </p:sp>
    </p:spTree>
    <p:extLst>
      <p:ext uri="{BB962C8B-B14F-4D97-AF65-F5344CB8AC3E}">
        <p14:creationId xmlns:p14="http://schemas.microsoft.com/office/powerpoint/2010/main" val="10693296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EB1247-AAEC-4879-BF2D-6FEAFD333F68}" type="datetimeFigureOut">
              <a:rPr lang="en-GB" smtClean="0"/>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FDF572-C07E-4687-A6EE-9A7C20D8FF9E}" type="slidenum">
              <a:rPr lang="en-GB" smtClean="0"/>
              <a:t>‹#›</a:t>
            </a:fld>
            <a:endParaRPr lang="en-GB"/>
          </a:p>
        </p:txBody>
      </p:sp>
    </p:spTree>
    <p:extLst>
      <p:ext uri="{BB962C8B-B14F-4D97-AF65-F5344CB8AC3E}">
        <p14:creationId xmlns:p14="http://schemas.microsoft.com/office/powerpoint/2010/main" val="15956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Salah Uddin        CBM</a:t>
            </a:r>
            <a:endParaRPr lang="en-US"/>
          </a:p>
        </p:txBody>
      </p:sp>
      <p:sp>
        <p:nvSpPr>
          <p:cNvPr id="5" name="Rectangle 3"/>
          <p:cNvSpPr>
            <a:spLocks noGrp="1" noChangeArrowheads="1"/>
          </p:cNvSpPr>
          <p:nvPr>
            <p:ph type="sldNum" sz="quarter" idx="11"/>
          </p:nvPr>
        </p:nvSpPr>
        <p:spPr>
          <a:ln/>
        </p:spPr>
        <p:txBody>
          <a:bodyPr/>
          <a:lstStyle>
            <a:lvl1pPr>
              <a:defRPr/>
            </a:lvl1pPr>
          </a:lstStyle>
          <a:p>
            <a:fld id="{B5CD45A8-DDA2-4E6D-BF31-1E0CF6026146}" type="slidenum">
              <a:rPr lang="en-US" altLang="en-US" smtClean="0"/>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4497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Salah Uddin        CBM</a:t>
            </a:r>
            <a:endParaRPr lang="en-US"/>
          </a:p>
        </p:txBody>
      </p:sp>
      <p:sp>
        <p:nvSpPr>
          <p:cNvPr id="6" name="Rectangle 3"/>
          <p:cNvSpPr>
            <a:spLocks noGrp="1" noChangeArrowheads="1"/>
          </p:cNvSpPr>
          <p:nvPr>
            <p:ph type="sldNum" sz="quarter" idx="11"/>
          </p:nvPr>
        </p:nvSpPr>
        <p:spPr>
          <a:ln/>
        </p:spPr>
        <p:txBody>
          <a:bodyPr/>
          <a:lstStyle>
            <a:lvl1pPr>
              <a:defRPr/>
            </a:lvl1pPr>
          </a:lstStyle>
          <a:p>
            <a:fld id="{8BD9CB31-15F5-4E2D-A50E-078DCA67C0B0}" type="slidenum">
              <a:rPr lang="en-US" altLang="en-US" smtClean="0"/>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8140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smtClean="0"/>
              <a:t>Salah Uddin        CBM</a:t>
            </a:r>
            <a:endParaRPr lang="en-US"/>
          </a:p>
        </p:txBody>
      </p:sp>
      <p:sp>
        <p:nvSpPr>
          <p:cNvPr id="8" name="Rectangle 3"/>
          <p:cNvSpPr>
            <a:spLocks noGrp="1" noChangeArrowheads="1"/>
          </p:cNvSpPr>
          <p:nvPr>
            <p:ph type="sldNum" sz="quarter" idx="11"/>
          </p:nvPr>
        </p:nvSpPr>
        <p:spPr>
          <a:ln/>
        </p:spPr>
        <p:txBody>
          <a:bodyPr/>
          <a:lstStyle>
            <a:lvl1pPr>
              <a:defRPr/>
            </a:lvl1pPr>
          </a:lstStyle>
          <a:p>
            <a:fld id="{6B943FDE-1BE1-4ACB-A4B9-D2D1020FA5ED}" type="slidenum">
              <a:rPr lang="en-US" altLang="en-US" smtClean="0"/>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9045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smtClean="0"/>
              <a:t>Salah Uddin        CBM</a:t>
            </a:r>
            <a:endParaRPr lang="en-US"/>
          </a:p>
        </p:txBody>
      </p:sp>
      <p:sp>
        <p:nvSpPr>
          <p:cNvPr id="4" name="Rectangle 3"/>
          <p:cNvSpPr>
            <a:spLocks noGrp="1" noChangeArrowheads="1"/>
          </p:cNvSpPr>
          <p:nvPr>
            <p:ph type="sldNum" sz="quarter" idx="11"/>
          </p:nvPr>
        </p:nvSpPr>
        <p:spPr>
          <a:ln/>
        </p:spPr>
        <p:txBody>
          <a:bodyPr/>
          <a:lstStyle>
            <a:lvl1pPr>
              <a:defRPr/>
            </a:lvl1pPr>
          </a:lstStyle>
          <a:p>
            <a:fld id="{86A5F148-B478-46D4-B615-321693D496B0}" type="slidenum">
              <a:rPr lang="en-US" altLang="en-US" smtClean="0"/>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8514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smtClean="0"/>
              <a:t>Salah Uddin        CBM</a:t>
            </a:r>
            <a:endParaRPr lang="en-US"/>
          </a:p>
        </p:txBody>
      </p:sp>
      <p:sp>
        <p:nvSpPr>
          <p:cNvPr id="3" name="Rectangle 3"/>
          <p:cNvSpPr>
            <a:spLocks noGrp="1" noChangeArrowheads="1"/>
          </p:cNvSpPr>
          <p:nvPr>
            <p:ph type="sldNum" sz="quarter" idx="11"/>
          </p:nvPr>
        </p:nvSpPr>
        <p:spPr>
          <a:ln/>
        </p:spPr>
        <p:txBody>
          <a:bodyPr/>
          <a:lstStyle>
            <a:lvl1pPr>
              <a:defRPr/>
            </a:lvl1pPr>
          </a:lstStyle>
          <a:p>
            <a:fld id="{A8764FFD-E0A5-4878-81F0-D88DCBB93554}" type="slidenum">
              <a:rPr lang="en-US" altLang="en-US" smtClean="0"/>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7913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Salah Uddin        CBM</a:t>
            </a:r>
            <a:endParaRPr lang="en-US"/>
          </a:p>
        </p:txBody>
      </p:sp>
      <p:sp>
        <p:nvSpPr>
          <p:cNvPr id="6" name="Rectangle 3"/>
          <p:cNvSpPr>
            <a:spLocks noGrp="1" noChangeArrowheads="1"/>
          </p:cNvSpPr>
          <p:nvPr>
            <p:ph type="sldNum" sz="quarter" idx="11"/>
          </p:nvPr>
        </p:nvSpPr>
        <p:spPr>
          <a:ln/>
        </p:spPr>
        <p:txBody>
          <a:bodyPr/>
          <a:lstStyle>
            <a:lvl1pPr>
              <a:defRPr/>
            </a:lvl1pPr>
          </a:lstStyle>
          <a:p>
            <a:fld id="{6EF33593-A5CE-45FA-9B20-84DFFCB3EDBD}" type="slidenum">
              <a:rPr lang="en-US" altLang="en-US" smtClean="0"/>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4632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Salah Uddin        CBM</a:t>
            </a:r>
            <a:endParaRPr lang="en-US"/>
          </a:p>
        </p:txBody>
      </p:sp>
      <p:sp>
        <p:nvSpPr>
          <p:cNvPr id="6" name="Rectangle 3"/>
          <p:cNvSpPr>
            <a:spLocks noGrp="1" noChangeArrowheads="1"/>
          </p:cNvSpPr>
          <p:nvPr>
            <p:ph type="sldNum" sz="quarter" idx="11"/>
          </p:nvPr>
        </p:nvSpPr>
        <p:spPr>
          <a:ln/>
        </p:spPr>
        <p:txBody>
          <a:bodyPr/>
          <a:lstStyle>
            <a:lvl1pPr>
              <a:defRPr/>
            </a:lvl1pPr>
          </a:lstStyle>
          <a:p>
            <a:fld id="{93350A8B-49BC-4C4F-ABFE-268609631DFD}" type="slidenum">
              <a:rPr lang="en-US" altLang="en-US" smtClean="0"/>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3845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cs typeface="+mn-cs"/>
              </a:defRPr>
            </a:lvl1pPr>
          </a:lstStyle>
          <a:p>
            <a:pPr>
              <a:defRPr/>
            </a:pPr>
            <a:r>
              <a:rPr lang="en-US" smtClean="0"/>
              <a:t>Salah Uddin        CBM</a:t>
            </a:r>
            <a:endParaRPr lang="en-US"/>
          </a:p>
        </p:txBody>
      </p:sp>
      <p:sp>
        <p:nvSpPr>
          <p:cNvPr id="163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cs typeface="+mn-cs"/>
              </a:defRPr>
            </a:lvl1pPr>
          </a:lstStyle>
          <a:p>
            <a:fld id="{A6CE040E-0285-4181-AD82-A9F66861C0CC}" type="slidenum">
              <a:rPr lang="en-US" altLang="en-US" smtClean="0"/>
              <a:pPr/>
              <a:t>‹#›</a:t>
            </a:fld>
            <a:endParaRPr lang="en-US" altLang="en-US"/>
          </a:p>
        </p:txBody>
      </p:sp>
      <p:grpSp>
        <p:nvGrpSpPr>
          <p:cNvPr id="1028" name="Group 4"/>
          <p:cNvGrpSpPr>
            <a:grpSpLocks/>
          </p:cNvGrpSpPr>
          <p:nvPr/>
        </p:nvGrpSpPr>
        <p:grpSpPr bwMode="auto">
          <a:xfrm>
            <a:off x="0" y="0"/>
            <a:ext cx="9144000" cy="546100"/>
            <a:chOff x="0" y="0"/>
            <a:chExt cx="5760" cy="344"/>
          </a:xfrm>
        </p:grpSpPr>
        <p:sp>
          <p:nvSpPr>
            <p:cNvPr id="163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cs typeface="+mn-cs"/>
              </a:endParaRPr>
            </a:p>
          </p:txBody>
        </p:sp>
        <p:sp>
          <p:nvSpPr>
            <p:cNvPr id="163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latin typeface="Times New Roman" pitchFamily="18" charset="0"/>
                <a:cs typeface="+mn-cs"/>
              </a:endParaRPr>
            </a:p>
          </p:txBody>
        </p:sp>
        <p:sp>
          <p:nvSpPr>
            <p:cNvPr id="163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sz="1800">
                <a:solidFill>
                  <a:schemeClr val="hlink"/>
                </a:solidFill>
                <a:cs typeface="+mn-cs"/>
              </a:endParaRPr>
            </a:p>
          </p:txBody>
        </p:sp>
        <p:sp>
          <p:nvSpPr>
            <p:cNvPr id="163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sz="1800">
                <a:solidFill>
                  <a:schemeClr val="hlink"/>
                </a:solidFill>
                <a:cs typeface="+mn-cs"/>
              </a:endParaRPr>
            </a:p>
          </p:txBody>
        </p:sp>
        <p:sp>
          <p:nvSpPr>
            <p:cNvPr id="163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sz="1800">
                <a:solidFill>
                  <a:schemeClr val="accent2"/>
                </a:solidFill>
                <a:cs typeface="+mn-cs"/>
              </a:endParaRPr>
            </a:p>
          </p:txBody>
        </p:sp>
        <p:sp>
          <p:nvSpPr>
            <p:cNvPr id="163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sz="1800">
                <a:solidFill>
                  <a:schemeClr val="hlink"/>
                </a:solidFill>
                <a:cs typeface="+mn-cs"/>
              </a:endParaRPr>
            </a:p>
          </p:txBody>
        </p:sp>
        <p:sp>
          <p:nvSpPr>
            <p:cNvPr id="163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cs typeface="+mn-cs"/>
              </a:endParaRPr>
            </a:p>
          </p:txBody>
        </p:sp>
        <p:sp>
          <p:nvSpPr>
            <p:cNvPr id="163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sz="1800">
                <a:solidFill>
                  <a:schemeClr val="accent2"/>
                </a:solidFill>
                <a:cs typeface="+mn-cs"/>
              </a:endParaRPr>
            </a:p>
          </p:txBody>
        </p:sp>
        <p:sp>
          <p:nvSpPr>
            <p:cNvPr id="163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sz="1800">
                <a:solidFill>
                  <a:schemeClr val="accent2"/>
                </a:solidFill>
                <a:cs typeface="+mn-cs"/>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40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cs typeface="+mn-cs"/>
              </a:defRPr>
            </a:lvl1pPr>
          </a:lstStyle>
          <a:p>
            <a:pPr>
              <a:defRPr/>
            </a:pPr>
            <a:endParaRPr lang="en-US"/>
          </a:p>
        </p:txBody>
      </p:sp>
    </p:spTree>
    <p:extLst>
      <p:ext uri="{BB962C8B-B14F-4D97-AF65-F5344CB8AC3E}">
        <p14:creationId xmlns:p14="http://schemas.microsoft.com/office/powerpoint/2010/main" val="366101148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hf hd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B1247-AAEC-4879-BF2D-6FEAFD333F68}" type="datetimeFigureOut">
              <a:rPr lang="en-GB" smtClean="0"/>
              <a:t>18/05/2016</a:t>
            </a:fld>
            <a:endParaRPr lang="en-GB"/>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DF572-C07E-4687-A6EE-9A7C20D8FF9E}" type="slidenum">
              <a:rPr lang="en-GB" smtClean="0"/>
              <a:t>‹#›</a:t>
            </a:fld>
            <a:endParaRPr lang="en-GB"/>
          </a:p>
        </p:txBody>
      </p:sp>
    </p:spTree>
    <p:extLst>
      <p:ext uri="{BB962C8B-B14F-4D97-AF65-F5344CB8AC3E}">
        <p14:creationId xmlns:p14="http://schemas.microsoft.com/office/powerpoint/2010/main" val="336990103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524000"/>
            <a:ext cx="9906000" cy="2923877"/>
          </a:xfrm>
          <a:prstGeom prst="rect">
            <a:avLst/>
          </a:prstGeom>
        </p:spPr>
        <p:txBody>
          <a:bodyPr>
            <a:spAutoFit/>
          </a:bodyPr>
          <a:lstStyle/>
          <a:p>
            <a:pPr algn="ctr" fontAlgn="auto">
              <a:spcBef>
                <a:spcPts val="0"/>
              </a:spcBef>
              <a:spcAft>
                <a:spcPts val="0"/>
              </a:spcAft>
              <a:defRPr/>
            </a:pPr>
            <a:endParaRPr lang="en-US" sz="4000" b="1" spc="300">
              <a:ln w="11430" cmpd="sng">
                <a:solidFill>
                  <a:srgbClr val="2DA2BF">
                    <a:tint val="10000"/>
                  </a:srgbClr>
                </a:solidFill>
                <a:prstDash val="solid"/>
                <a:miter lim="800000"/>
              </a:ln>
              <a:gradFill>
                <a:gsLst>
                  <a:gs pos="10000">
                    <a:srgbClr val="2DA2BF">
                      <a:tint val="83000"/>
                      <a:shade val="100000"/>
                      <a:satMod val="200000"/>
                    </a:srgbClr>
                  </a:gs>
                  <a:gs pos="75000">
                    <a:srgbClr val="2DA2BF">
                      <a:tint val="100000"/>
                      <a:shade val="50000"/>
                      <a:satMod val="150000"/>
                    </a:srgbClr>
                  </a:gs>
                </a:gsLst>
                <a:lin ang="5400000"/>
              </a:gradFill>
              <a:effectLst>
                <a:glow rad="45500">
                  <a:srgbClr val="2DA2BF">
                    <a:satMod val="220000"/>
                    <a:alpha val="35000"/>
                  </a:srgbClr>
                </a:glow>
              </a:effectLst>
              <a:latin typeface="Tahoma" pitchFamily="34" charset="0"/>
              <a:cs typeface="Tahoma" pitchFamily="34" charset="0"/>
            </a:endParaRPr>
          </a:p>
          <a:p>
            <a:pPr algn="ctr" fontAlgn="auto">
              <a:spcBef>
                <a:spcPts val="0"/>
              </a:spcBef>
              <a:spcAft>
                <a:spcPts val="0"/>
              </a:spcAft>
              <a:defRPr/>
            </a:pPr>
            <a:endParaRPr lang="en-US" sz="4800" b="1" spc="300">
              <a:ln w="11430" cmpd="sng">
                <a:solidFill>
                  <a:srgbClr val="2DA2BF">
                    <a:tint val="10000"/>
                  </a:srgbClr>
                </a:solidFill>
                <a:prstDash val="solid"/>
                <a:miter lim="800000"/>
              </a:ln>
              <a:gradFill>
                <a:gsLst>
                  <a:gs pos="10000">
                    <a:srgbClr val="2DA2BF">
                      <a:tint val="83000"/>
                      <a:shade val="100000"/>
                      <a:satMod val="200000"/>
                    </a:srgbClr>
                  </a:gs>
                  <a:gs pos="75000">
                    <a:srgbClr val="2DA2BF">
                      <a:tint val="100000"/>
                      <a:shade val="50000"/>
                      <a:satMod val="150000"/>
                    </a:srgbClr>
                  </a:gs>
                </a:gsLst>
                <a:lin ang="5400000"/>
              </a:gradFill>
              <a:effectLst>
                <a:glow rad="45500">
                  <a:srgbClr val="2DA2BF">
                    <a:satMod val="220000"/>
                    <a:alpha val="35000"/>
                  </a:srgbClr>
                </a:glow>
              </a:effectLst>
              <a:latin typeface="Tahoma" pitchFamily="34" charset="0"/>
              <a:cs typeface="Tahoma" pitchFamily="34" charset="0"/>
            </a:endParaRPr>
          </a:p>
          <a:p>
            <a:pPr algn="ctr" fontAlgn="auto">
              <a:spcBef>
                <a:spcPts val="0"/>
              </a:spcBef>
              <a:spcAft>
                <a:spcPts val="0"/>
              </a:spcAft>
              <a:defRPr/>
            </a:pPr>
            <a:endParaRPr lang="en-US" sz="4800" b="1" spc="300">
              <a:ln w="11430" cmpd="sng">
                <a:solidFill>
                  <a:srgbClr val="2DA2BF">
                    <a:tint val="10000"/>
                  </a:srgbClr>
                </a:solidFill>
                <a:prstDash val="solid"/>
                <a:miter lim="800000"/>
              </a:ln>
              <a:gradFill>
                <a:gsLst>
                  <a:gs pos="10000">
                    <a:srgbClr val="2DA2BF">
                      <a:tint val="83000"/>
                      <a:shade val="100000"/>
                      <a:satMod val="200000"/>
                    </a:srgbClr>
                  </a:gs>
                  <a:gs pos="75000">
                    <a:srgbClr val="2DA2BF">
                      <a:tint val="100000"/>
                      <a:shade val="50000"/>
                      <a:satMod val="150000"/>
                    </a:srgbClr>
                  </a:gs>
                </a:gsLst>
                <a:lin ang="5400000"/>
              </a:gradFill>
              <a:effectLst>
                <a:glow rad="45500">
                  <a:srgbClr val="2DA2BF">
                    <a:satMod val="220000"/>
                    <a:alpha val="35000"/>
                  </a:srgbClr>
                </a:glow>
              </a:effectLst>
              <a:latin typeface="Tahoma" pitchFamily="34" charset="0"/>
              <a:cs typeface="Tahoma" pitchFamily="34" charset="0"/>
            </a:endParaRPr>
          </a:p>
          <a:p>
            <a:pPr algn="ctr" fontAlgn="auto">
              <a:spcBef>
                <a:spcPts val="0"/>
              </a:spcBef>
              <a:spcAft>
                <a:spcPts val="0"/>
              </a:spcAft>
              <a:defRPr/>
            </a:pPr>
            <a:endParaRPr lang="en-US" sz="4800" b="1" spc="300">
              <a:ln w="11430" cmpd="sng">
                <a:solidFill>
                  <a:srgbClr val="2DA2BF">
                    <a:tint val="10000"/>
                  </a:srgbClr>
                </a:solidFill>
                <a:prstDash val="solid"/>
                <a:miter lim="800000"/>
              </a:ln>
              <a:gradFill>
                <a:gsLst>
                  <a:gs pos="10000">
                    <a:srgbClr val="2DA2BF">
                      <a:tint val="83000"/>
                      <a:shade val="100000"/>
                      <a:satMod val="200000"/>
                    </a:srgbClr>
                  </a:gs>
                  <a:gs pos="75000">
                    <a:srgbClr val="2DA2BF">
                      <a:tint val="100000"/>
                      <a:shade val="50000"/>
                      <a:satMod val="150000"/>
                    </a:srgbClr>
                  </a:gs>
                </a:gsLst>
                <a:lin ang="5400000"/>
              </a:gradFill>
              <a:effectLst>
                <a:glow rad="45500">
                  <a:srgbClr val="2DA2BF">
                    <a:satMod val="220000"/>
                    <a:alpha val="35000"/>
                  </a:srgbClr>
                </a:glow>
              </a:effectLst>
              <a:latin typeface="Tahoma" pitchFamily="34" charset="0"/>
              <a:cs typeface="Tahoma" pitchFamily="34" charset="0"/>
            </a:endParaRPr>
          </a:p>
        </p:txBody>
      </p:sp>
      <p:sp>
        <p:nvSpPr>
          <p:cNvPr id="4" name="Title 3"/>
          <p:cNvSpPr>
            <a:spLocks noGrp="1"/>
          </p:cNvSpPr>
          <p:nvPr>
            <p:ph type="title"/>
          </p:nvPr>
        </p:nvSpPr>
        <p:spPr>
          <a:xfrm>
            <a:off x="0" y="274638"/>
            <a:ext cx="9144000" cy="1143000"/>
          </a:xfrm>
        </p:spPr>
        <p:txBody>
          <a:bodyPr>
            <a:noAutofit/>
          </a:bodyPr>
          <a:lstStyle/>
          <a:p>
            <a:pPr algn="ctr">
              <a:defRPr/>
            </a:pPr>
            <a:r>
              <a:rPr lang="en-US" sz="3600" b="1" spc="300" dirty="0" smtClean="0">
                <a:ln w="11430" cmpd="sng">
                  <a:solidFill>
                    <a:srgbClr val="2DA2BF">
                      <a:tint val="10000"/>
                    </a:srgbClr>
                  </a:solidFill>
                  <a:prstDash val="solid"/>
                  <a:miter lim="800000"/>
                </a:ln>
                <a:solidFill>
                  <a:srgbClr val="660066"/>
                </a:solidFill>
                <a:effectLst>
                  <a:glow rad="45500">
                    <a:srgbClr val="2DA2BF">
                      <a:satMod val="220000"/>
                      <a:alpha val="35000"/>
                    </a:srgbClr>
                  </a:glow>
                  <a:outerShdw blurRad="38100" dist="38100" dir="2700000" algn="tl">
                    <a:srgbClr val="000000">
                      <a:alpha val="43137"/>
                    </a:srgbClr>
                  </a:outerShdw>
                </a:effectLst>
                <a:latin typeface="Helvetica" panose="020B0500000000000000" pitchFamily="34" charset="0"/>
                <a:cs typeface="Tahoma" pitchFamily="34" charset="0"/>
              </a:rPr>
              <a:t>STRATEGIC MANAGEMENT PROCESS</a:t>
            </a:r>
            <a:endParaRPr lang="en-US" sz="3600" b="1" dirty="0">
              <a:solidFill>
                <a:srgbClr val="660066"/>
              </a:solidFill>
              <a:effectLst>
                <a:glow rad="45500">
                  <a:srgbClr val="2DA2BF">
                    <a:satMod val="220000"/>
                    <a:alpha val="35000"/>
                  </a:srgbClr>
                </a:glow>
                <a:outerShdw blurRad="38100" dist="38100" dir="2700000" algn="tl">
                  <a:srgbClr val="000000">
                    <a:alpha val="43137"/>
                  </a:srgbClr>
                </a:outerShdw>
              </a:effectLst>
              <a:latin typeface="Helvetica" panose="020B0500000000000000" pitchFamily="34" charset="0"/>
              <a:cs typeface="Tahoma" pitchFamily="34" charset="0"/>
            </a:endParaRPr>
          </a:p>
        </p:txBody>
      </p:sp>
      <p:sp>
        <p:nvSpPr>
          <p:cNvPr id="5" name="Content Placeholder 4"/>
          <p:cNvSpPr>
            <a:spLocks noGrp="1"/>
          </p:cNvSpPr>
          <p:nvPr>
            <p:ph idx="1"/>
          </p:nvPr>
        </p:nvSpPr>
        <p:spPr>
          <a:xfrm>
            <a:off x="228600" y="2209800"/>
            <a:ext cx="8458200" cy="2057400"/>
          </a:xfrm>
        </p:spPr>
        <p:txBody>
          <a:bodyPr/>
          <a:lstStyle/>
          <a:p>
            <a:pPr algn="ctr">
              <a:buFont typeface="Wingdings 3" panose="05040102010807070707" pitchFamily="18" charset="2"/>
              <a:buNone/>
              <a:defRPr/>
            </a:pPr>
            <a:r>
              <a:rPr lang="en-US" b="1" dirty="0" smtClean="0">
                <a:solidFill>
                  <a:srgbClr val="7030A0"/>
                </a:solidFill>
                <a:effectLst>
                  <a:outerShdw blurRad="38100" dist="38100" dir="2700000" algn="tl">
                    <a:srgbClr val="000000">
                      <a:alpha val="43137"/>
                    </a:srgbClr>
                  </a:outerShdw>
                </a:effectLst>
                <a:latin typeface="Helvetica" panose="020B0500000000000000" pitchFamily="34" charset="0"/>
                <a:cs typeface="Tahoma" pitchFamily="34" charset="0"/>
              </a:rPr>
              <a:t>OVERVIEW, PROCESS, VISION, MISSION,</a:t>
            </a:r>
          </a:p>
          <a:p>
            <a:pPr algn="ctr">
              <a:buFont typeface="Wingdings 3" panose="05040102010807070707" pitchFamily="18" charset="2"/>
              <a:buNone/>
              <a:defRPr/>
            </a:pPr>
            <a:r>
              <a:rPr lang="en-US" b="1" dirty="0" smtClean="0">
                <a:solidFill>
                  <a:srgbClr val="7030A0"/>
                </a:solidFill>
                <a:effectLst>
                  <a:outerShdw blurRad="38100" dist="38100" dir="2700000" algn="tl">
                    <a:srgbClr val="000000">
                      <a:alpha val="43137"/>
                    </a:srgbClr>
                  </a:outerShdw>
                </a:effectLst>
                <a:latin typeface="Helvetica" panose="020B0500000000000000" pitchFamily="34" charset="0"/>
                <a:cs typeface="Tahoma" pitchFamily="34" charset="0"/>
              </a:rPr>
              <a:t> SOCIAL RESPONSIBILITY</a:t>
            </a:r>
          </a:p>
          <a:p>
            <a:pPr algn="ctr">
              <a:buFont typeface="Wingdings 3" panose="05040102010807070707" pitchFamily="18" charset="2"/>
              <a:buNone/>
              <a:defRPr/>
            </a:pPr>
            <a:r>
              <a:rPr lang="en-US" b="1" dirty="0" smtClean="0">
                <a:solidFill>
                  <a:srgbClr val="7030A0"/>
                </a:solidFill>
                <a:effectLst>
                  <a:outerShdw blurRad="38100" dist="38100" dir="2700000" algn="tl">
                    <a:srgbClr val="000000">
                      <a:alpha val="43137"/>
                    </a:srgbClr>
                  </a:outerShdw>
                </a:effectLst>
                <a:latin typeface="Helvetica" panose="020B0500000000000000" pitchFamily="34" charset="0"/>
                <a:cs typeface="Tahoma" pitchFamily="34" charset="0"/>
              </a:rPr>
              <a:t> &amp; THE FIVE TASKS</a:t>
            </a:r>
            <a:endParaRPr lang="en-US" b="1" dirty="0">
              <a:solidFill>
                <a:srgbClr val="7030A0"/>
              </a:solidFill>
              <a:effectLst>
                <a:outerShdw blurRad="38100" dist="38100" dir="2700000" algn="tl">
                  <a:srgbClr val="000000">
                    <a:alpha val="43137"/>
                  </a:srgbClr>
                </a:outerShdw>
              </a:effectLst>
              <a:latin typeface="Helvetica" panose="020B0500000000000000" pitchFamily="34" charset="0"/>
              <a:cs typeface="Tahoma" pitchFamily="34" charset="0"/>
            </a:endParaRPr>
          </a:p>
        </p:txBody>
      </p:sp>
      <p:sp>
        <p:nvSpPr>
          <p:cNvPr id="9223"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9222" name="Slide Number Placeholder 6"/>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02970D-0F79-497F-822D-4E25CB4D06A2}" type="slidenum">
              <a:rPr lang="en-US" altLang="en-US" smtClean="0">
                <a:solidFill>
                  <a:srgbClr val="000000"/>
                </a:solidFill>
                <a:latin typeface="Lucida Sans Unicode" panose="020B0602030504020204" pitchFamily="34" charset="0"/>
              </a:rPr>
              <a:pPr eaLnBrk="1" hangingPunct="1"/>
              <a:t>1</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CONCEPT:</a:t>
            </a:r>
            <a:b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Strategic Management</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p:txBody>
          <a:bodyPr/>
          <a:lstStyle/>
          <a:p>
            <a:pPr>
              <a:buFont typeface="Wingdings 3" panose="05040102010807070707" pitchFamily="18" charset="2"/>
              <a:buNone/>
              <a:defRPr/>
            </a:pPr>
            <a:r>
              <a:rPr lang="en-US" dirty="0" smtClean="0">
                <a:solidFill>
                  <a:schemeClr val="bg2">
                    <a:lumMod val="25000"/>
                  </a:schemeClr>
                </a:solidFill>
                <a:latin typeface="Tahoma" pitchFamily="34" charset="0"/>
                <a:cs typeface="Tahoma" pitchFamily="34" charset="0"/>
              </a:rPr>
              <a:t>	</a:t>
            </a:r>
            <a:r>
              <a:rPr lang="en-US" dirty="0" smtClean="0">
                <a:latin typeface="Tahoma" pitchFamily="34" charset="0"/>
                <a:cs typeface="Tahoma" pitchFamily="34" charset="0"/>
              </a:rPr>
              <a:t>STRATEGIC MANAGEMENT: refers to the managerial </a:t>
            </a:r>
            <a:r>
              <a:rPr lang="en-US" dirty="0" smtClean="0">
                <a:solidFill>
                  <a:srgbClr val="00B0F0"/>
                </a:solidFill>
                <a:latin typeface="Tahoma" pitchFamily="34" charset="0"/>
                <a:cs typeface="Tahoma" pitchFamily="34" charset="0"/>
              </a:rPr>
              <a:t>process</a:t>
            </a:r>
            <a:r>
              <a:rPr lang="en-US" dirty="0" smtClean="0">
                <a:solidFill>
                  <a:schemeClr val="bg2">
                    <a:lumMod val="25000"/>
                  </a:schemeClr>
                </a:solidFill>
                <a:latin typeface="Tahoma" pitchFamily="34" charset="0"/>
                <a:cs typeface="Tahoma" pitchFamily="34" charset="0"/>
              </a:rPr>
              <a:t> </a:t>
            </a:r>
            <a:r>
              <a:rPr lang="en-US" dirty="0" smtClean="0">
                <a:latin typeface="Tahoma" pitchFamily="34" charset="0"/>
                <a:cs typeface="Tahoma" pitchFamily="34" charset="0"/>
              </a:rPr>
              <a:t>of forming a strategic vision, setting objectives, crafting, </a:t>
            </a:r>
            <a:r>
              <a:rPr lang="en-US" dirty="0" smtClean="0">
                <a:solidFill>
                  <a:srgbClr val="00B0F0"/>
                </a:solidFill>
                <a:latin typeface="Tahoma" pitchFamily="34" charset="0"/>
                <a:cs typeface="Tahoma" pitchFamily="34" charset="0"/>
              </a:rPr>
              <a:t>implementing</a:t>
            </a:r>
            <a:r>
              <a:rPr lang="en-US" dirty="0" smtClean="0">
                <a:latin typeface="Tahoma" pitchFamily="34" charset="0"/>
                <a:cs typeface="Tahoma" pitchFamily="34" charset="0"/>
              </a:rPr>
              <a:t> and </a:t>
            </a:r>
            <a:r>
              <a:rPr lang="en-US" dirty="0" smtClean="0">
                <a:solidFill>
                  <a:srgbClr val="00B0F0"/>
                </a:solidFill>
                <a:latin typeface="Tahoma" pitchFamily="34" charset="0"/>
                <a:cs typeface="Tahoma" pitchFamily="34" charset="0"/>
              </a:rPr>
              <a:t>executing</a:t>
            </a:r>
            <a:r>
              <a:rPr lang="en-US" dirty="0" smtClean="0">
                <a:latin typeface="Tahoma" pitchFamily="34" charset="0"/>
                <a:cs typeface="Tahoma" pitchFamily="34" charset="0"/>
              </a:rPr>
              <a:t> the  strategy, and then over time initiating whatever</a:t>
            </a:r>
            <a:r>
              <a:rPr lang="en-US" dirty="0" smtClean="0">
                <a:solidFill>
                  <a:schemeClr val="bg2">
                    <a:lumMod val="25000"/>
                  </a:schemeClr>
                </a:solidFill>
                <a:latin typeface="Tahoma" pitchFamily="34" charset="0"/>
                <a:cs typeface="Tahoma" pitchFamily="34" charset="0"/>
              </a:rPr>
              <a:t> </a:t>
            </a:r>
            <a:r>
              <a:rPr lang="en-US" dirty="0" smtClean="0">
                <a:solidFill>
                  <a:srgbClr val="00B0F0"/>
                </a:solidFill>
                <a:latin typeface="Tahoma" pitchFamily="34" charset="0"/>
                <a:cs typeface="Tahoma" pitchFamily="34" charset="0"/>
              </a:rPr>
              <a:t>corrective adjustments </a:t>
            </a:r>
            <a:r>
              <a:rPr lang="en-US" dirty="0" smtClean="0">
                <a:latin typeface="Tahoma" pitchFamily="34" charset="0"/>
                <a:cs typeface="Tahoma" pitchFamily="34" charset="0"/>
              </a:rPr>
              <a:t>in the vision, objectives, strategy, and execution are </a:t>
            </a:r>
            <a:r>
              <a:rPr lang="en-US" dirty="0" smtClean="0">
                <a:solidFill>
                  <a:srgbClr val="00B0F0"/>
                </a:solidFill>
                <a:latin typeface="Tahoma" pitchFamily="34" charset="0"/>
                <a:cs typeface="Tahoma" pitchFamily="34" charset="0"/>
              </a:rPr>
              <a:t>deemed appropriate. </a:t>
            </a:r>
          </a:p>
          <a:p>
            <a:pPr>
              <a:buFont typeface="Wingdings 3" panose="05040102010807070707" pitchFamily="18" charset="2"/>
              <a:buNone/>
              <a:defRPr/>
            </a:pPr>
            <a:endParaRPr lang="en-US" dirty="0">
              <a:solidFill>
                <a:schemeClr val="bg2">
                  <a:lumMod val="25000"/>
                </a:schemeClr>
              </a:solidFill>
              <a:latin typeface="Tahoma" pitchFamily="34" charset="0"/>
              <a:cs typeface="Tahoma" pitchFamily="34" charset="0"/>
            </a:endParaRPr>
          </a:p>
        </p:txBody>
      </p:sp>
      <p:sp>
        <p:nvSpPr>
          <p:cNvPr id="18438"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18437"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E392C1-C966-4043-902D-AFD037E53909}" type="slidenum">
              <a:rPr lang="en-US" altLang="en-US">
                <a:solidFill>
                  <a:srgbClr val="000000"/>
                </a:solidFill>
                <a:latin typeface="Lucida Sans Unicode" panose="020B0602030504020204" pitchFamily="34" charset="0"/>
              </a:rPr>
              <a:pPr eaLnBrk="1" hangingPunct="1"/>
              <a:t>10</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9462" y="34636"/>
            <a:ext cx="8229600" cy="13716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Signs of Good Management</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304800" y="1040476"/>
            <a:ext cx="9144000" cy="5410200"/>
          </a:xfrm>
        </p:spPr>
        <p:txBody>
          <a:bodyPr/>
          <a:lstStyle/>
          <a:p>
            <a:pPr>
              <a:buFont typeface="Wingdings" pitchFamily="2" charset="2"/>
              <a:buChar char="§"/>
              <a:defRPr/>
            </a:pPr>
            <a:r>
              <a:rPr lang="en-US" sz="2600" dirty="0" smtClean="0">
                <a:cs typeface="Tahoma" pitchFamily="34" charset="0"/>
              </a:rPr>
              <a:t>Strategy: a combination of competitive moves  and business approaches that managers employ to please customers, compete successfully, and achieve organizational objectives.</a:t>
            </a:r>
          </a:p>
          <a:p>
            <a:pPr>
              <a:buFont typeface="Wingdings 3" panose="05040102010807070707" pitchFamily="18" charset="2"/>
              <a:buNone/>
              <a:defRPr/>
            </a:pPr>
            <a:endParaRPr lang="en-US" sz="2600" dirty="0" smtClean="0">
              <a:cs typeface="Tahoma" pitchFamily="34" charset="0"/>
            </a:endParaRPr>
          </a:p>
          <a:p>
            <a:pPr>
              <a:buFont typeface="Wingdings" pitchFamily="2" charset="2"/>
              <a:buChar char="§"/>
              <a:defRPr/>
            </a:pPr>
            <a:r>
              <a:rPr lang="en-US" sz="2600" dirty="0" smtClean="0">
                <a:solidFill>
                  <a:srgbClr val="00B0F0"/>
                </a:solidFill>
                <a:effectLst>
                  <a:outerShdw blurRad="38100" dist="38100" dir="2700000" algn="tl">
                    <a:srgbClr val="000000">
                      <a:alpha val="43137"/>
                    </a:srgbClr>
                  </a:outerShdw>
                </a:effectLst>
                <a:cs typeface="Tahoma" pitchFamily="34" charset="0"/>
              </a:rPr>
              <a:t>Good strategy + good strategy execution= good management</a:t>
            </a:r>
          </a:p>
          <a:p>
            <a:pPr>
              <a:buFont typeface="Wingdings 3" panose="05040102010807070707" pitchFamily="18" charset="2"/>
              <a:buNone/>
              <a:defRPr/>
            </a:pPr>
            <a:endParaRPr lang="en-US" sz="2600" dirty="0" smtClean="0">
              <a:cs typeface="Tahoma" pitchFamily="34" charset="0"/>
            </a:endParaRPr>
          </a:p>
          <a:p>
            <a:pPr>
              <a:buFont typeface="Wingdings" pitchFamily="2" charset="2"/>
              <a:buChar char="§"/>
              <a:defRPr/>
            </a:pPr>
            <a:r>
              <a:rPr lang="en-US" sz="2600" dirty="0" smtClean="0">
                <a:cs typeface="Tahoma" pitchFamily="34" charset="0"/>
              </a:rPr>
              <a:t>Essence of good strategy making is to build a market position strong enough and an organization capable enough to produce successful performance despite unforeseeable events, potent competition, a rash of delays, or cost surprises.</a:t>
            </a:r>
          </a:p>
          <a:p>
            <a:pPr>
              <a:buFont typeface="Wingdings" pitchFamily="2" charset="2"/>
              <a:buChar char="§"/>
              <a:defRPr/>
            </a:pPr>
            <a:endParaRPr lang="en-US" sz="2600" dirty="0" smtClean="0">
              <a:cs typeface="Tahoma" pitchFamily="34" charset="0"/>
            </a:endParaRPr>
          </a:p>
          <a:p>
            <a:pPr>
              <a:buFont typeface="Wingdings" pitchFamily="2" charset="2"/>
              <a:buChar char="§"/>
              <a:defRPr/>
            </a:pPr>
            <a:endParaRPr lang="en-US" sz="2400" dirty="0">
              <a:latin typeface="Tahoma" pitchFamily="34" charset="0"/>
              <a:cs typeface="Tahoma" pitchFamily="34" charset="0"/>
            </a:endParaRPr>
          </a:p>
        </p:txBody>
      </p:sp>
      <p:sp>
        <p:nvSpPr>
          <p:cNvPr id="19462"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19461"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D19A3A-5083-484B-BF6A-340F6083B944}" type="slidenum">
              <a:rPr lang="en-US" altLang="en-US">
                <a:solidFill>
                  <a:srgbClr val="000000"/>
                </a:solidFill>
                <a:latin typeface="Lucida Sans Unicode" panose="020B0602030504020204" pitchFamily="34" charset="0"/>
              </a:rPr>
              <a:pPr eaLnBrk="1" hangingPunct="1"/>
              <a:t>11</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fontScale="90000"/>
          </a:bodyPr>
          <a:lstStyle/>
          <a:p>
            <a:pPr algn="r">
              <a:defRPr/>
            </a:pPr>
            <a:r>
              <a:rPr lang="en-US" sz="3600" spc="300" dirty="0" smtClean="0">
                <a:ln w="11430" cmpd="sng">
                  <a:solidFill>
                    <a:srgbClr val="2DA2BF">
                      <a:tint val="10000"/>
                    </a:srgbClr>
                  </a:solidFill>
                  <a:prstDash val="solid"/>
                  <a:miter lim="800000"/>
                </a:ln>
                <a:gradFill>
                  <a:gsLst>
                    <a:gs pos="10000">
                      <a:srgbClr val="2DA2BF">
                        <a:tint val="83000"/>
                        <a:shade val="100000"/>
                        <a:satMod val="200000"/>
                      </a:srgbClr>
                    </a:gs>
                    <a:gs pos="75000">
                      <a:srgbClr val="2DA2BF">
                        <a:tint val="100000"/>
                        <a:shade val="50000"/>
                        <a:satMod val="150000"/>
                      </a:srgbClr>
                    </a:gs>
                  </a:gsLst>
                  <a:lin ang="5400000"/>
                </a:gradFill>
                <a:effectLst>
                  <a:glow rad="45500">
                    <a:srgbClr val="2DA2BF">
                      <a:satMod val="220000"/>
                      <a:alpha val="35000"/>
                    </a:srgbClr>
                  </a:glow>
                </a:effectLst>
                <a:latin typeface="Tahoma" pitchFamily="34" charset="0"/>
                <a:cs typeface="Tahoma" pitchFamily="34" charset="0"/>
              </a:rPr>
              <a:t>FIVE TASKS OF </a:t>
            </a:r>
            <a:br>
              <a:rPr lang="en-US" sz="3600" spc="300" dirty="0" smtClean="0">
                <a:ln w="11430" cmpd="sng">
                  <a:solidFill>
                    <a:srgbClr val="2DA2BF">
                      <a:tint val="10000"/>
                    </a:srgbClr>
                  </a:solidFill>
                  <a:prstDash val="solid"/>
                  <a:miter lim="800000"/>
                </a:ln>
                <a:gradFill>
                  <a:gsLst>
                    <a:gs pos="10000">
                      <a:srgbClr val="2DA2BF">
                        <a:tint val="83000"/>
                        <a:shade val="100000"/>
                        <a:satMod val="200000"/>
                      </a:srgbClr>
                    </a:gs>
                    <a:gs pos="75000">
                      <a:srgbClr val="2DA2BF">
                        <a:tint val="100000"/>
                        <a:shade val="50000"/>
                        <a:satMod val="150000"/>
                      </a:srgbClr>
                    </a:gs>
                  </a:gsLst>
                  <a:lin ang="5400000"/>
                </a:gradFill>
                <a:effectLst>
                  <a:glow rad="45500">
                    <a:srgbClr val="2DA2BF">
                      <a:satMod val="220000"/>
                      <a:alpha val="35000"/>
                    </a:srgbClr>
                  </a:glow>
                </a:effectLst>
                <a:latin typeface="Tahoma" pitchFamily="34" charset="0"/>
                <a:cs typeface="Tahoma" pitchFamily="34" charset="0"/>
              </a:rPr>
            </a:br>
            <a:r>
              <a:rPr lang="en-US" sz="3600" spc="300" dirty="0" smtClean="0">
                <a:ln w="11430" cmpd="sng">
                  <a:solidFill>
                    <a:srgbClr val="2DA2BF">
                      <a:tint val="10000"/>
                    </a:srgbClr>
                  </a:solidFill>
                  <a:prstDash val="solid"/>
                  <a:miter lim="800000"/>
                </a:ln>
                <a:gradFill>
                  <a:gsLst>
                    <a:gs pos="10000">
                      <a:srgbClr val="2DA2BF">
                        <a:tint val="83000"/>
                        <a:shade val="100000"/>
                        <a:satMod val="200000"/>
                      </a:srgbClr>
                    </a:gs>
                    <a:gs pos="75000">
                      <a:srgbClr val="2DA2BF">
                        <a:tint val="100000"/>
                        <a:shade val="50000"/>
                        <a:satMod val="150000"/>
                      </a:srgbClr>
                    </a:gs>
                  </a:gsLst>
                  <a:lin ang="5400000"/>
                </a:gradFill>
                <a:effectLst>
                  <a:glow rad="45500">
                    <a:srgbClr val="2DA2BF">
                      <a:satMod val="220000"/>
                      <a:alpha val="35000"/>
                    </a:srgbClr>
                  </a:glow>
                </a:effectLst>
                <a:latin typeface="Tahoma" pitchFamily="34" charset="0"/>
                <a:cs typeface="Tahoma" pitchFamily="34" charset="0"/>
              </a:rPr>
              <a:t>STRATEGIC MANAGEMENT</a:t>
            </a:r>
            <a:endParaRPr lang="en-US" sz="3600" dirty="0">
              <a:latin typeface="Tahoma" pitchFamily="34" charset="0"/>
              <a:cs typeface="Tahoma" pitchFamily="34" charset="0"/>
            </a:endParaRPr>
          </a:p>
        </p:txBody>
      </p:sp>
      <p:sp>
        <p:nvSpPr>
          <p:cNvPr id="2" name="Content Placeholder 1"/>
          <p:cNvSpPr>
            <a:spLocks noGrp="1"/>
          </p:cNvSpPr>
          <p:nvPr>
            <p:ph idx="1"/>
          </p:nvPr>
        </p:nvSpPr>
        <p:spPr>
          <a:xfrm>
            <a:off x="152400" y="1371600"/>
            <a:ext cx="8839200" cy="5486400"/>
          </a:xfrm>
        </p:spPr>
        <p:txBody>
          <a:bodyPr/>
          <a:lstStyle/>
          <a:p>
            <a:pPr>
              <a:buFont typeface="Wingdings" pitchFamily="2" charset="2"/>
              <a:buChar char="§"/>
              <a:defRPr/>
            </a:pPr>
            <a:r>
              <a:rPr lang="en-US" sz="2400" dirty="0" smtClean="0">
                <a:solidFill>
                  <a:srgbClr val="00B0F0"/>
                </a:solidFill>
                <a:effectLst>
                  <a:outerShdw blurRad="38100" dist="38100" dir="2700000" algn="tl">
                    <a:srgbClr val="000000">
                      <a:alpha val="43137"/>
                    </a:srgbClr>
                  </a:outerShdw>
                </a:effectLst>
                <a:cs typeface="Tahoma" pitchFamily="34" charset="0"/>
              </a:rPr>
              <a:t>Forming a strategic vision of where the organization is headed</a:t>
            </a:r>
            <a:r>
              <a:rPr lang="en-US" sz="2400" dirty="0" smtClean="0">
                <a:solidFill>
                  <a:schemeClr val="bg2">
                    <a:lumMod val="25000"/>
                  </a:schemeClr>
                </a:solidFill>
                <a:cs typeface="Tahoma" pitchFamily="34" charset="0"/>
              </a:rPr>
              <a:t>-</a:t>
            </a:r>
            <a:r>
              <a:rPr lang="en-US" sz="2400" dirty="0" smtClean="0">
                <a:cs typeface="Tahoma" pitchFamily="34" charset="0"/>
              </a:rPr>
              <a:t>--- so as to provide long-term direction, delineate what kind of enterprise the company is trying to become, and infuse the organization with a sense of purposeful action.</a:t>
            </a:r>
          </a:p>
          <a:p>
            <a:pPr>
              <a:buFont typeface="Wingdings" pitchFamily="2" charset="2"/>
              <a:buChar char="§"/>
              <a:defRPr/>
            </a:pPr>
            <a:r>
              <a:rPr lang="en-US" sz="2400" dirty="0" smtClean="0">
                <a:solidFill>
                  <a:srgbClr val="00B0F0"/>
                </a:solidFill>
                <a:effectLst>
                  <a:outerShdw blurRad="38100" dist="38100" dir="2700000" algn="tl">
                    <a:srgbClr val="000000">
                      <a:alpha val="43137"/>
                    </a:srgbClr>
                  </a:outerShdw>
                </a:effectLst>
                <a:cs typeface="Tahoma" pitchFamily="34" charset="0"/>
              </a:rPr>
              <a:t>Setting Objectives</a:t>
            </a:r>
            <a:r>
              <a:rPr lang="en-US" sz="2400" dirty="0" smtClean="0">
                <a:solidFill>
                  <a:schemeClr val="bg2">
                    <a:lumMod val="25000"/>
                  </a:schemeClr>
                </a:solidFill>
                <a:cs typeface="Tahoma" pitchFamily="34" charset="0"/>
              </a:rPr>
              <a:t>----</a:t>
            </a:r>
            <a:r>
              <a:rPr lang="en-US" sz="2400" dirty="0" smtClean="0">
                <a:cs typeface="Tahoma" pitchFamily="34" charset="0"/>
              </a:rPr>
              <a:t>i.e. specific outcomes  to achieve.</a:t>
            </a:r>
          </a:p>
          <a:p>
            <a:pPr>
              <a:buFont typeface="Wingdings" pitchFamily="2" charset="2"/>
              <a:buChar char="§"/>
              <a:defRPr/>
            </a:pPr>
            <a:r>
              <a:rPr lang="en-US" sz="2400" dirty="0" smtClean="0">
                <a:solidFill>
                  <a:srgbClr val="00B0F0"/>
                </a:solidFill>
                <a:effectLst>
                  <a:outerShdw blurRad="38100" dist="38100" dir="2700000" algn="tl">
                    <a:srgbClr val="000000">
                      <a:alpha val="43137"/>
                    </a:srgbClr>
                  </a:outerShdw>
                </a:effectLst>
                <a:cs typeface="Tahoma" pitchFamily="34" charset="0"/>
              </a:rPr>
              <a:t>Crafting a strategy to achieve the objectives.</a:t>
            </a:r>
          </a:p>
          <a:p>
            <a:pPr>
              <a:defRPr/>
            </a:pPr>
            <a:r>
              <a:rPr lang="en-US" sz="2400" dirty="0" smtClean="0">
                <a:cs typeface="Tahoma" pitchFamily="34" charset="0"/>
              </a:rPr>
              <a:t>the chosen strategy efficiently and effectively.</a:t>
            </a:r>
            <a:r>
              <a:rPr lang="en-US" sz="2400" dirty="0">
                <a:solidFill>
                  <a:srgbClr val="00B0F0"/>
                </a:solidFill>
                <a:effectLst>
                  <a:outerShdw blurRad="38100" dist="38100" dir="2700000" algn="tl">
                    <a:srgbClr val="000000">
                      <a:alpha val="43137"/>
                    </a:srgbClr>
                  </a:outerShdw>
                </a:effectLst>
                <a:cs typeface="Tahoma" pitchFamily="34" charset="0"/>
              </a:rPr>
              <a:t> Implementing and executing </a:t>
            </a:r>
            <a:endParaRPr lang="en-US" sz="2400" dirty="0" smtClean="0">
              <a:cs typeface="Tahoma" pitchFamily="34" charset="0"/>
            </a:endParaRPr>
          </a:p>
          <a:p>
            <a:pPr>
              <a:buFont typeface="Wingdings" pitchFamily="2" charset="2"/>
              <a:buChar char="§"/>
              <a:defRPr/>
            </a:pPr>
            <a:r>
              <a:rPr lang="en-US" sz="2400" dirty="0" smtClean="0">
                <a:solidFill>
                  <a:srgbClr val="00B0F0"/>
                </a:solidFill>
                <a:effectLst>
                  <a:outerShdw blurRad="38100" dist="38100" dir="2700000" algn="tl">
                    <a:srgbClr val="000000">
                      <a:alpha val="43137"/>
                    </a:srgbClr>
                  </a:outerShdw>
                </a:effectLst>
                <a:cs typeface="Tahoma" pitchFamily="34" charset="0"/>
              </a:rPr>
              <a:t>Evaluating performance and initiating corrective adjustments </a:t>
            </a:r>
            <a:r>
              <a:rPr lang="en-US" sz="2400" dirty="0" smtClean="0">
                <a:cs typeface="Tahoma" pitchFamily="34" charset="0"/>
              </a:rPr>
              <a:t>in vision, long-term direction, objectives, strategy or execution in light of actual experience, changing conditions, new ideas and opportunities.</a:t>
            </a:r>
            <a:endParaRPr lang="en-US" sz="2400" dirty="0">
              <a:cs typeface="Tahoma" pitchFamily="34" charset="0"/>
            </a:endParaRPr>
          </a:p>
        </p:txBody>
      </p:sp>
      <p:sp>
        <p:nvSpPr>
          <p:cNvPr id="20486"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20485"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6EB2DE-5233-4946-ADFD-8FA2B466EF38}" type="slidenum">
              <a:rPr lang="en-US" altLang="en-US">
                <a:solidFill>
                  <a:srgbClr val="000000"/>
                </a:solidFill>
                <a:latin typeface="Lucida Sans Unicode" panose="020B0602030504020204" pitchFamily="34" charset="0"/>
              </a:rPr>
              <a:pPr eaLnBrk="1" hangingPunct="1"/>
              <a:t>12</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459827"/>
            <a:ext cx="8991600" cy="1143000"/>
          </a:xfrm>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FIVE TASKS OF </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MANAGEMENT</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graphicFrame>
        <p:nvGraphicFramePr>
          <p:cNvPr id="5" name="Content Placeholder 4"/>
          <p:cNvGraphicFramePr>
            <a:graphicFrameLocks noGrp="1"/>
          </p:cNvGraphicFramePr>
          <p:nvPr>
            <p:ph idx="1"/>
          </p:nvPr>
        </p:nvGraphicFramePr>
        <p:xfrm>
          <a:off x="0" y="1481138"/>
          <a:ext cx="91440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524" name="Footer Placeholder 2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21523" name="Slide Number Placeholder 26"/>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6A0460-4EF7-4B4A-8550-791D684A93A5}" type="slidenum">
              <a:rPr lang="en-US" altLang="en-US">
                <a:solidFill>
                  <a:srgbClr val="000000"/>
                </a:solidFill>
                <a:latin typeface="Lucida Sans Unicode" panose="020B0602030504020204" pitchFamily="34" charset="0"/>
              </a:rPr>
              <a:pPr eaLnBrk="1" hangingPunct="1"/>
              <a:t>13</a:t>
            </a:fld>
            <a:endParaRPr lang="en-US" altLang="en-US">
              <a:solidFill>
                <a:srgbClr val="000000"/>
              </a:solidFill>
              <a:latin typeface="Lucida Sans Unicode" panose="020B0602030504020204" pitchFamily="34" charset="0"/>
            </a:endParaRPr>
          </a:p>
        </p:txBody>
      </p:sp>
      <p:sp>
        <p:nvSpPr>
          <p:cNvPr id="21508" name="TextBox 5"/>
          <p:cNvSpPr txBox="1">
            <a:spLocks noChangeArrowheads="1"/>
          </p:cNvSpPr>
          <p:nvPr/>
        </p:nvSpPr>
        <p:spPr bwMode="auto">
          <a:xfrm>
            <a:off x="2667000" y="3429000"/>
            <a:ext cx="137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latin typeface="Lucida Sans Unicode" panose="020B0602030504020204" pitchFamily="34" charset="0"/>
              </a:rPr>
              <a:t>OBJECTIVES</a:t>
            </a:r>
          </a:p>
        </p:txBody>
      </p:sp>
      <p:sp>
        <p:nvSpPr>
          <p:cNvPr id="21509" name="TextBox 6"/>
          <p:cNvSpPr txBox="1">
            <a:spLocks noChangeArrowheads="1"/>
          </p:cNvSpPr>
          <p:nvPr/>
        </p:nvSpPr>
        <p:spPr bwMode="auto">
          <a:xfrm>
            <a:off x="5562600" y="32766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latin typeface="Lucida Sans Unicode" panose="020B0602030504020204" pitchFamily="34" charset="0"/>
              </a:rPr>
              <a:t>IMPLEMENTING</a:t>
            </a:r>
          </a:p>
          <a:p>
            <a:pPr algn="ctr" eaLnBrk="1" hangingPunct="1"/>
            <a:r>
              <a:rPr lang="en-US" altLang="en-US" sz="1600">
                <a:latin typeface="Lucida Sans Unicode" panose="020B0602030504020204" pitchFamily="34" charset="0"/>
              </a:rPr>
              <a:t>STRATEGY</a:t>
            </a:r>
          </a:p>
        </p:txBody>
      </p:sp>
      <p:sp>
        <p:nvSpPr>
          <p:cNvPr id="21510" name="TextBox 9"/>
          <p:cNvSpPr txBox="1">
            <a:spLocks noChangeArrowheads="1"/>
          </p:cNvSpPr>
          <p:nvPr/>
        </p:nvSpPr>
        <p:spPr bwMode="auto">
          <a:xfrm>
            <a:off x="4191000" y="3352800"/>
            <a:ext cx="137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CRAFTING</a:t>
            </a:r>
          </a:p>
          <a:p>
            <a:pPr eaLnBrk="1" hangingPunct="1"/>
            <a:r>
              <a:rPr lang="en-US" altLang="en-US">
                <a:latin typeface="Lucida Sans Unicode" panose="020B0602030504020204" pitchFamily="34" charset="0"/>
              </a:rPr>
              <a:t>STRATEGY</a:t>
            </a:r>
          </a:p>
        </p:txBody>
      </p:sp>
      <p:sp>
        <p:nvSpPr>
          <p:cNvPr id="21511" name="TextBox 10"/>
          <p:cNvSpPr txBox="1">
            <a:spLocks noChangeArrowheads="1"/>
          </p:cNvSpPr>
          <p:nvPr/>
        </p:nvSpPr>
        <p:spPr bwMode="auto">
          <a:xfrm>
            <a:off x="1143000" y="3352800"/>
            <a:ext cx="121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VISION &amp;</a:t>
            </a:r>
          </a:p>
          <a:p>
            <a:pPr eaLnBrk="1" hangingPunct="1"/>
            <a:r>
              <a:rPr lang="en-US" altLang="en-US">
                <a:latin typeface="Lucida Sans Unicode" panose="020B0602030504020204" pitchFamily="34" charset="0"/>
              </a:rPr>
              <a:t>MISSION</a:t>
            </a:r>
          </a:p>
        </p:txBody>
      </p:sp>
      <p:sp>
        <p:nvSpPr>
          <p:cNvPr id="21512" name="TextBox 12"/>
          <p:cNvSpPr txBox="1">
            <a:spLocks noChangeArrowheads="1"/>
          </p:cNvSpPr>
          <p:nvPr/>
        </p:nvSpPr>
        <p:spPr bwMode="auto">
          <a:xfrm>
            <a:off x="7162800" y="2895600"/>
            <a:ext cx="1828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EVALUATING</a:t>
            </a:r>
          </a:p>
          <a:p>
            <a:pPr eaLnBrk="1" hangingPunct="1"/>
            <a:r>
              <a:rPr lang="en-US" altLang="en-US">
                <a:latin typeface="Lucida Sans Unicode" panose="020B0602030504020204" pitchFamily="34" charset="0"/>
              </a:rPr>
              <a:t>PERFORMANCE</a:t>
            </a:r>
          </a:p>
        </p:txBody>
      </p:sp>
      <p:sp>
        <p:nvSpPr>
          <p:cNvPr id="14" name="Oval 13"/>
          <p:cNvSpPr/>
          <p:nvPr/>
        </p:nvSpPr>
        <p:spPr>
          <a:xfrm>
            <a:off x="0" y="5334000"/>
            <a:ext cx="1371600" cy="914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14" name="TextBox 14"/>
          <p:cNvSpPr txBox="1">
            <a:spLocks noChangeArrowheads="1"/>
          </p:cNvSpPr>
          <p:nvPr/>
        </p:nvSpPr>
        <p:spPr bwMode="auto">
          <a:xfrm>
            <a:off x="0" y="548640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Lucida Sans Unicode" panose="020B0602030504020204" pitchFamily="34" charset="0"/>
              </a:rPr>
              <a:t>REVISE AS</a:t>
            </a:r>
          </a:p>
          <a:p>
            <a:pPr algn="ctr" eaLnBrk="1" hangingPunct="1"/>
            <a:r>
              <a:rPr lang="en-US" altLang="en-US" sz="1600">
                <a:latin typeface="Lucida Sans Unicode" panose="020B0602030504020204" pitchFamily="34" charset="0"/>
              </a:rPr>
              <a:t>NEEDED</a:t>
            </a:r>
          </a:p>
        </p:txBody>
      </p:sp>
      <p:sp>
        <p:nvSpPr>
          <p:cNvPr id="19" name="Oval 18"/>
          <p:cNvSpPr/>
          <p:nvPr/>
        </p:nvSpPr>
        <p:spPr>
          <a:xfrm>
            <a:off x="1676400" y="5334000"/>
            <a:ext cx="1219200" cy="914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16" name="TextBox 19"/>
          <p:cNvSpPr txBox="1">
            <a:spLocks noChangeArrowheads="1"/>
          </p:cNvSpPr>
          <p:nvPr/>
        </p:nvSpPr>
        <p:spPr bwMode="auto">
          <a:xfrm>
            <a:off x="1676400" y="548640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Lucida Sans Unicode" panose="020B0602030504020204" pitchFamily="34" charset="0"/>
              </a:rPr>
              <a:t>REVISE AS</a:t>
            </a:r>
          </a:p>
          <a:p>
            <a:pPr algn="ctr" eaLnBrk="1" hangingPunct="1"/>
            <a:r>
              <a:rPr lang="en-US" altLang="en-US" sz="1600">
                <a:latin typeface="Lucida Sans Unicode" panose="020B0602030504020204" pitchFamily="34" charset="0"/>
              </a:rPr>
              <a:t>NEEDED</a:t>
            </a:r>
          </a:p>
        </p:txBody>
      </p:sp>
      <p:sp>
        <p:nvSpPr>
          <p:cNvPr id="21" name="Oval 20"/>
          <p:cNvSpPr/>
          <p:nvPr/>
        </p:nvSpPr>
        <p:spPr>
          <a:xfrm>
            <a:off x="3276600" y="5334000"/>
            <a:ext cx="1219200" cy="914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18" name="TextBox 21"/>
          <p:cNvSpPr txBox="1">
            <a:spLocks noChangeArrowheads="1"/>
          </p:cNvSpPr>
          <p:nvPr/>
        </p:nvSpPr>
        <p:spPr bwMode="auto">
          <a:xfrm>
            <a:off x="3124200" y="54864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latin typeface="Lucida Sans Unicode" panose="020B0602030504020204" pitchFamily="34" charset="0"/>
              </a:rPr>
              <a:t>IMPROVE /</a:t>
            </a:r>
          </a:p>
          <a:p>
            <a:pPr algn="ctr" eaLnBrk="1" hangingPunct="1"/>
            <a:r>
              <a:rPr lang="en-US" altLang="en-US" sz="1600">
                <a:latin typeface="Lucida Sans Unicode" panose="020B0602030504020204" pitchFamily="34" charset="0"/>
              </a:rPr>
              <a:t>CHANGE</a:t>
            </a:r>
          </a:p>
        </p:txBody>
      </p:sp>
      <p:sp>
        <p:nvSpPr>
          <p:cNvPr id="23" name="Oval 22"/>
          <p:cNvSpPr/>
          <p:nvPr/>
        </p:nvSpPr>
        <p:spPr>
          <a:xfrm>
            <a:off x="4876800" y="5334000"/>
            <a:ext cx="1219200" cy="914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20" name="TextBox 23"/>
          <p:cNvSpPr txBox="1">
            <a:spLocks noChangeArrowheads="1"/>
          </p:cNvSpPr>
          <p:nvPr/>
        </p:nvSpPr>
        <p:spPr bwMode="auto">
          <a:xfrm>
            <a:off x="4876800" y="5486400"/>
            <a:ext cx="129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Lucida Sans Unicode" panose="020B0602030504020204" pitchFamily="34" charset="0"/>
              </a:rPr>
              <a:t>IMPROVE /</a:t>
            </a:r>
          </a:p>
          <a:p>
            <a:pPr eaLnBrk="1" hangingPunct="1"/>
            <a:r>
              <a:rPr lang="en-US" altLang="en-US" sz="1600">
                <a:latin typeface="Lucida Sans Unicode" panose="020B0602030504020204" pitchFamily="34" charset="0"/>
              </a:rPr>
              <a:t>CHANGE</a:t>
            </a:r>
          </a:p>
        </p:txBody>
      </p:sp>
      <p:sp>
        <p:nvSpPr>
          <p:cNvPr id="25" name="Oval 24"/>
          <p:cNvSpPr/>
          <p:nvPr/>
        </p:nvSpPr>
        <p:spPr>
          <a:xfrm>
            <a:off x="7086600" y="5410200"/>
            <a:ext cx="2057400" cy="990600"/>
          </a:xfrm>
          <a:prstGeom prst="ellipse">
            <a:avLst/>
          </a:prstGeom>
          <a:solidFill>
            <a:srgbClr val="CBFD7B"/>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rPr>
              <a:t>RECYCLE TO TASKS</a:t>
            </a:r>
          </a:p>
          <a:p>
            <a:pPr algn="ctr" fontAlgn="auto">
              <a:spcBef>
                <a:spcPts val="0"/>
              </a:spcBef>
              <a:spcAft>
                <a:spcPts val="0"/>
              </a:spcAft>
              <a:defRPr/>
            </a:pPr>
            <a:r>
              <a:rPr lang="en-US" sz="1600" dirty="0">
                <a:solidFill>
                  <a:schemeClr val="tx1"/>
                </a:solidFill>
              </a:rPr>
              <a:t>1,2,3 &amp; 4</a:t>
            </a:r>
          </a:p>
          <a:p>
            <a:pPr algn="ctr" fontAlgn="auto">
              <a:spcBef>
                <a:spcPts val="0"/>
              </a:spcBef>
              <a:spcAft>
                <a:spcPts val="0"/>
              </a:spcAft>
              <a:defRPr/>
            </a:pPr>
            <a:r>
              <a:rPr lang="en-US" sz="1600" dirty="0">
                <a:solidFill>
                  <a:schemeClr val="tx1"/>
                </a:solidFill>
              </a:rPr>
              <a:t>AS NEEDED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8991600" cy="1371600"/>
          </a:xfrm>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Management Process:</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VISION &amp;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82138" y="1600200"/>
            <a:ext cx="8509462" cy="4648200"/>
          </a:xfrm>
        </p:spPr>
        <p:txBody>
          <a:bodyPr/>
          <a:lstStyle/>
          <a:p>
            <a:pPr>
              <a:buFont typeface="Wingdings 3" panose="05040102010807070707" pitchFamily="18" charset="2"/>
              <a:buNone/>
              <a:defRPr/>
            </a:pPr>
            <a:r>
              <a:rPr lang="en-US" b="1" u="sng" dirty="0" smtClean="0">
                <a:solidFill>
                  <a:srgbClr val="00B0F0"/>
                </a:solidFill>
                <a:effectLst>
                  <a:outerShdw blurRad="38100" dist="38100" dir="2700000" algn="tl">
                    <a:srgbClr val="000000">
                      <a:alpha val="43137"/>
                    </a:srgbClr>
                  </a:outerShdw>
                </a:effectLst>
                <a:cs typeface="Tahoma" pitchFamily="34" charset="0"/>
              </a:rPr>
              <a:t>Three Elements of a Strategic Vision</a:t>
            </a:r>
            <a:r>
              <a:rPr lang="en-US" b="1" dirty="0" smtClean="0">
                <a:solidFill>
                  <a:srgbClr val="00B0F0"/>
                </a:solidFill>
                <a:effectLst>
                  <a:outerShdw blurRad="38100" dist="38100" dir="2700000" algn="tl">
                    <a:srgbClr val="000000">
                      <a:alpha val="43137"/>
                    </a:srgbClr>
                  </a:outerShdw>
                </a:effectLst>
                <a:cs typeface="Tahoma" pitchFamily="34" charset="0"/>
              </a:rPr>
              <a:t>:</a:t>
            </a:r>
          </a:p>
          <a:p>
            <a:pPr>
              <a:buFont typeface="Wingdings" pitchFamily="2" charset="2"/>
              <a:buChar char="§"/>
              <a:defRPr/>
            </a:pPr>
            <a:r>
              <a:rPr lang="en-US" sz="2600" dirty="0" smtClean="0">
                <a:cs typeface="Tahoma" pitchFamily="34" charset="0"/>
              </a:rPr>
              <a:t>Mission Statement that defines company business presently and conveys the essence of </a:t>
            </a:r>
            <a:r>
              <a:rPr lang="en-US" sz="2600" dirty="0" smtClean="0">
                <a:solidFill>
                  <a:srgbClr val="00B0F0"/>
                </a:solidFill>
                <a:effectLst>
                  <a:outerShdw blurRad="38100" dist="38100" dir="2700000" algn="tl">
                    <a:srgbClr val="000000">
                      <a:alpha val="43137"/>
                    </a:srgbClr>
                  </a:outerShdw>
                </a:effectLst>
                <a:cs typeface="Tahoma" pitchFamily="34" charset="0"/>
              </a:rPr>
              <a:t>“WHO WE ARE, WHAT WE DO, and WHERE WE ARE NOW”</a:t>
            </a:r>
          </a:p>
          <a:p>
            <a:pPr>
              <a:buFont typeface="Wingdings" pitchFamily="2" charset="2"/>
              <a:buChar char="§"/>
              <a:defRPr/>
            </a:pPr>
            <a:r>
              <a:rPr lang="en-US" sz="2600" dirty="0" smtClean="0">
                <a:cs typeface="Tahoma" pitchFamily="34" charset="0"/>
              </a:rPr>
              <a:t>Using the Mission Statement as a basis for deciding  on a long-term course, making choices about </a:t>
            </a:r>
            <a:r>
              <a:rPr lang="en-US" sz="2600" dirty="0" smtClean="0">
                <a:solidFill>
                  <a:srgbClr val="0070C0"/>
                </a:solidFill>
                <a:effectLst>
                  <a:outerShdw blurRad="38100" dist="38100" dir="2700000" algn="tl">
                    <a:srgbClr val="000000">
                      <a:alpha val="43137"/>
                    </a:srgbClr>
                  </a:outerShdw>
                </a:effectLst>
                <a:cs typeface="Tahoma" pitchFamily="34" charset="0"/>
              </a:rPr>
              <a:t>“where we are going” </a:t>
            </a:r>
            <a:r>
              <a:rPr lang="en-US" sz="2600" dirty="0" smtClean="0">
                <a:cs typeface="Tahoma" pitchFamily="34" charset="0"/>
              </a:rPr>
              <a:t>and charting a strategic path for company to pursue</a:t>
            </a:r>
          </a:p>
          <a:p>
            <a:pPr>
              <a:buFont typeface="Wingdings" pitchFamily="2" charset="2"/>
              <a:buChar char="§"/>
              <a:defRPr/>
            </a:pPr>
            <a:r>
              <a:rPr lang="en-US" sz="2600" dirty="0" smtClean="0">
                <a:cs typeface="Tahoma" pitchFamily="34" charset="0"/>
              </a:rPr>
              <a:t>Communicating the Strategic Vision in clear and exciting terms that arouses organization wide commitment.</a:t>
            </a:r>
          </a:p>
          <a:p>
            <a:pPr>
              <a:defRPr/>
            </a:pPr>
            <a:endParaRPr lang="en-US" dirty="0"/>
          </a:p>
        </p:txBody>
      </p:sp>
      <p:sp>
        <p:nvSpPr>
          <p:cNvPr id="22534"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22533"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86A2BB-B786-4C17-8DE6-EDE3CE2AD24E}" type="slidenum">
              <a:rPr lang="en-US" altLang="en-US">
                <a:solidFill>
                  <a:srgbClr val="000000"/>
                </a:solidFill>
                <a:latin typeface="Lucida Sans Unicode" panose="020B0602030504020204" pitchFamily="34" charset="0"/>
              </a:rPr>
              <a:pPr eaLnBrk="1" hangingPunct="1"/>
              <a:t>14</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2138" y="220287"/>
            <a:ext cx="8229600" cy="1371600"/>
          </a:xfrm>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Management Process:</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VISION &amp;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5" name="Content Placeholder 1"/>
          <p:cNvSpPr>
            <a:spLocks noGrp="1"/>
          </p:cNvSpPr>
          <p:nvPr>
            <p:ph idx="1"/>
          </p:nvPr>
        </p:nvSpPr>
        <p:spPr>
          <a:xfrm>
            <a:off x="304800" y="1626522"/>
            <a:ext cx="8610600" cy="4393277"/>
          </a:xfrm>
        </p:spPr>
        <p:txBody>
          <a:bodyPr/>
          <a:lstStyle/>
          <a:p>
            <a:pPr>
              <a:buFont typeface="Wingdings 3" panose="05040102010807070707" pitchFamily="18" charset="2"/>
              <a:buNone/>
              <a:defRPr/>
            </a:pPr>
            <a:r>
              <a:rPr lang="en-US" b="1" dirty="0" smtClean="0">
                <a:cs typeface="Tahoma" pitchFamily="34" charset="0"/>
              </a:rPr>
              <a:t>	MISSION STATEMENT ---- A STARTING POINT FOR FORMING A STRATEGIC VISION:</a:t>
            </a:r>
          </a:p>
          <a:p>
            <a:pPr>
              <a:buFont typeface="Wingdings" pitchFamily="2" charset="2"/>
              <a:buChar char="§"/>
              <a:defRPr/>
            </a:pPr>
            <a:r>
              <a:rPr lang="en-US" dirty="0" smtClean="0">
                <a:cs typeface="Tahoma" pitchFamily="34" charset="0"/>
              </a:rPr>
              <a:t>Many organizations develop both---- a mission statement and a vision statement.</a:t>
            </a:r>
          </a:p>
          <a:p>
            <a:pPr>
              <a:buFont typeface="Wingdings" pitchFamily="2" charset="2"/>
              <a:buChar char="§"/>
              <a:defRPr/>
            </a:pPr>
            <a:r>
              <a:rPr lang="en-US" dirty="0" smtClean="0">
                <a:solidFill>
                  <a:srgbClr val="00B0F0"/>
                </a:solidFill>
                <a:effectLst>
                  <a:outerShdw blurRad="38100" dist="38100" dir="2700000" algn="tl">
                    <a:srgbClr val="000000">
                      <a:alpha val="43137"/>
                    </a:srgbClr>
                  </a:outerShdw>
                </a:effectLst>
                <a:cs typeface="Tahoma" pitchFamily="34" charset="0"/>
              </a:rPr>
              <a:t>Mission Statement </a:t>
            </a:r>
            <a:r>
              <a:rPr lang="en-US" dirty="0" smtClean="0">
                <a:cs typeface="Tahoma" pitchFamily="34" charset="0"/>
              </a:rPr>
              <a:t>answers the question </a:t>
            </a:r>
            <a:r>
              <a:rPr lang="en-US" dirty="0" smtClean="0">
                <a:solidFill>
                  <a:srgbClr val="00B0F0"/>
                </a:solidFill>
                <a:effectLst>
                  <a:outerShdw blurRad="38100" dist="38100" dir="2700000" algn="tl">
                    <a:srgbClr val="000000">
                      <a:alpha val="43137"/>
                    </a:srgbClr>
                  </a:outerShdw>
                </a:effectLst>
                <a:cs typeface="Tahoma" pitchFamily="34" charset="0"/>
              </a:rPr>
              <a:t>“WHAT IS OUR BUSINESS”.</a:t>
            </a:r>
          </a:p>
          <a:p>
            <a:pPr>
              <a:buFont typeface="Wingdings" pitchFamily="2" charset="2"/>
              <a:buChar char="§"/>
              <a:defRPr/>
            </a:pPr>
            <a:r>
              <a:rPr lang="en-US" dirty="0" smtClean="0">
                <a:solidFill>
                  <a:srgbClr val="00B0F0"/>
                </a:solidFill>
                <a:effectLst>
                  <a:outerShdw blurRad="38100" dist="38100" dir="2700000" algn="tl">
                    <a:srgbClr val="000000">
                      <a:alpha val="43137"/>
                    </a:srgbClr>
                  </a:outerShdw>
                </a:effectLst>
                <a:cs typeface="Tahoma" pitchFamily="34" charset="0"/>
              </a:rPr>
              <a:t>Vision Statement </a:t>
            </a:r>
            <a:r>
              <a:rPr lang="en-US" dirty="0" smtClean="0">
                <a:cs typeface="Tahoma" pitchFamily="34" charset="0"/>
              </a:rPr>
              <a:t>answers the question </a:t>
            </a:r>
            <a:r>
              <a:rPr lang="en-US" dirty="0" smtClean="0">
                <a:solidFill>
                  <a:srgbClr val="00B0F0"/>
                </a:solidFill>
                <a:effectLst>
                  <a:outerShdw blurRad="38100" dist="38100" dir="2700000" algn="tl">
                    <a:srgbClr val="000000">
                      <a:alpha val="43137"/>
                    </a:srgbClr>
                  </a:outerShdw>
                </a:effectLst>
                <a:cs typeface="Tahoma" pitchFamily="34" charset="0"/>
              </a:rPr>
              <a:t>“WHAT DO WE WANT TO BECOME”</a:t>
            </a:r>
            <a:r>
              <a:rPr lang="en-US" dirty="0" smtClean="0">
                <a:cs typeface="Tahoma" pitchFamily="34" charset="0"/>
              </a:rPr>
              <a:t>---- a possible and desirable future state of an organization.</a:t>
            </a:r>
          </a:p>
          <a:p>
            <a:pPr>
              <a:buFont typeface="Wingdings 3" panose="05040102010807070707" pitchFamily="18" charset="2"/>
              <a:buNone/>
              <a:defRPr/>
            </a:pPr>
            <a:endParaRPr lang="en-US" dirty="0">
              <a:solidFill>
                <a:schemeClr val="bg2">
                  <a:lumMod val="25000"/>
                </a:schemeClr>
              </a:solidFill>
              <a:latin typeface="Tahoma" pitchFamily="34" charset="0"/>
              <a:cs typeface="Tahoma" pitchFamily="34" charset="0"/>
            </a:endParaRPr>
          </a:p>
        </p:txBody>
      </p:sp>
      <p:sp>
        <p:nvSpPr>
          <p:cNvPr id="23558"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23557" name="Slide Number Placeholder 6"/>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5D5757-1059-468C-BD9F-67F270A32FD0}" type="slidenum">
              <a:rPr lang="en-US" altLang="en-US">
                <a:solidFill>
                  <a:srgbClr val="000000"/>
                </a:solidFill>
                <a:latin typeface="Lucida Sans Unicode" panose="020B0602030504020204" pitchFamily="34" charset="0"/>
              </a:rPr>
              <a:pPr eaLnBrk="1" hangingPunct="1"/>
              <a:t>15</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idx="1"/>
          </p:nvPr>
        </p:nvSpPr>
        <p:spPr>
          <a:xfrm>
            <a:off x="447502" y="1676400"/>
            <a:ext cx="8467898" cy="4572000"/>
          </a:xfrm>
        </p:spPr>
        <p:txBody>
          <a:bodyPr/>
          <a:lstStyle/>
          <a:p>
            <a:pPr>
              <a:buFont typeface="Wingdings" pitchFamily="2" charset="2"/>
              <a:buChar char="§"/>
              <a:defRPr/>
            </a:pPr>
            <a:r>
              <a:rPr lang="en-US" sz="2600" b="1" dirty="0" smtClean="0">
                <a:solidFill>
                  <a:srgbClr val="00B0F0"/>
                </a:solidFill>
                <a:effectLst>
                  <a:outerShdw blurRad="38100" dist="38100" dir="2700000" algn="tl">
                    <a:srgbClr val="000000">
                      <a:alpha val="43137"/>
                    </a:srgbClr>
                  </a:outerShdw>
                </a:effectLst>
                <a:cs typeface="Tahoma" pitchFamily="34" charset="0"/>
              </a:rPr>
              <a:t>ROLE OF MISSION STATEMENT</a:t>
            </a:r>
            <a:r>
              <a:rPr lang="en-US" sz="2600" dirty="0" smtClean="0">
                <a:solidFill>
                  <a:srgbClr val="00B0F0"/>
                </a:solidFill>
                <a:effectLst>
                  <a:outerShdw blurRad="38100" dist="38100" dir="2700000" algn="tl">
                    <a:srgbClr val="000000">
                      <a:alpha val="43137"/>
                    </a:srgbClr>
                  </a:outerShdw>
                </a:effectLst>
                <a:cs typeface="Tahoma" pitchFamily="34" charset="0"/>
              </a:rPr>
              <a:t>:  </a:t>
            </a:r>
            <a:r>
              <a:rPr lang="en-US" sz="2600" dirty="0" smtClean="0">
                <a:cs typeface="Tahoma" pitchFamily="34" charset="0"/>
              </a:rPr>
              <a:t>To give the organization its own special identity, business emphasis and path for development -----one that typically sets it apart from other similarly situated companies.</a:t>
            </a:r>
          </a:p>
          <a:p>
            <a:pPr>
              <a:buFont typeface="Wingdings" pitchFamily="2" charset="2"/>
              <a:buChar char="§"/>
              <a:defRPr/>
            </a:pPr>
            <a:r>
              <a:rPr lang="en-US" sz="2600" b="1" dirty="0" smtClean="0">
                <a:solidFill>
                  <a:srgbClr val="00B0F0"/>
                </a:solidFill>
                <a:effectLst>
                  <a:outerShdw blurRad="38100" dist="38100" dir="2700000" algn="tl">
                    <a:srgbClr val="000000">
                      <a:alpha val="43137"/>
                    </a:srgbClr>
                  </a:outerShdw>
                </a:effectLst>
                <a:cs typeface="Tahoma" pitchFamily="34" charset="0"/>
              </a:rPr>
              <a:t>MISSION IS NOT TO MAKE PROFIT</a:t>
            </a:r>
            <a:r>
              <a:rPr lang="en-US" sz="2600" dirty="0" smtClean="0">
                <a:solidFill>
                  <a:srgbClr val="00B0F0"/>
                </a:solidFill>
                <a:effectLst>
                  <a:outerShdw blurRad="38100" dist="38100" dir="2700000" algn="tl">
                    <a:srgbClr val="000000">
                      <a:alpha val="43137"/>
                    </a:srgbClr>
                  </a:outerShdw>
                </a:effectLst>
                <a:cs typeface="Tahoma" pitchFamily="34" charset="0"/>
              </a:rPr>
              <a:t>: </a:t>
            </a:r>
            <a:r>
              <a:rPr lang="en-US" sz="2600" dirty="0" smtClean="0">
                <a:cs typeface="Tahoma" pitchFamily="34" charset="0"/>
              </a:rPr>
              <a:t>Sometimes companies couch their mission in terms of making profit. This is misguided----profit is an objective and a result of what the company does----desire to make profit says nothing about the business arena in which profits are to be made.</a:t>
            </a:r>
          </a:p>
          <a:p>
            <a:pPr>
              <a:buFont typeface="Wingdings 3" panose="05040102010807070707" pitchFamily="18" charset="2"/>
              <a:buNone/>
              <a:defRPr/>
            </a:pPr>
            <a:r>
              <a:rPr lang="en-US" sz="2400" dirty="0" smtClean="0">
                <a:solidFill>
                  <a:schemeClr val="bg2">
                    <a:lumMod val="25000"/>
                  </a:schemeClr>
                </a:solidFill>
                <a:cs typeface="Tahoma" pitchFamily="34" charset="0"/>
              </a:rPr>
              <a:t> </a:t>
            </a:r>
          </a:p>
          <a:p>
            <a:pPr>
              <a:buFont typeface="Wingdings 3" panose="05040102010807070707" pitchFamily="18" charset="2"/>
              <a:buNone/>
              <a:defRPr/>
            </a:pPr>
            <a:endParaRPr lang="en-US" dirty="0" smtClean="0">
              <a:solidFill>
                <a:schemeClr val="bg2">
                  <a:lumMod val="25000"/>
                </a:schemeClr>
              </a:solidFill>
              <a:cs typeface="Tahoma" pitchFamily="34" charset="0"/>
            </a:endParaRPr>
          </a:p>
          <a:p>
            <a:pPr>
              <a:buFont typeface="Wingdings 3" panose="05040102010807070707" pitchFamily="18" charset="2"/>
              <a:buNone/>
              <a:defRPr/>
            </a:pPr>
            <a:endParaRPr lang="en-US" dirty="0">
              <a:solidFill>
                <a:schemeClr val="bg2">
                  <a:lumMod val="25000"/>
                </a:schemeClr>
              </a:solidFill>
              <a:cs typeface="Tahoma" pitchFamily="34" charset="0"/>
            </a:endParaRPr>
          </a:p>
        </p:txBody>
      </p:sp>
      <p:sp>
        <p:nvSpPr>
          <p:cNvPr id="24582"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24581" name="Slide Number Placeholder 6"/>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2D3154-194E-4F07-8353-64EFAE45564B}" type="slidenum">
              <a:rPr lang="en-US" altLang="en-US">
                <a:solidFill>
                  <a:srgbClr val="000000"/>
                </a:solidFill>
                <a:latin typeface="Lucida Sans Unicode" panose="020B0602030504020204" pitchFamily="34" charset="0"/>
              </a:rPr>
              <a:pPr eaLnBrk="1" hangingPunct="1"/>
              <a:t>16</a:t>
            </a:fld>
            <a:endParaRPr lang="en-US" altLang="en-US">
              <a:solidFill>
                <a:srgbClr val="000000"/>
              </a:solidFill>
              <a:latin typeface="Lucida Sans Unicode" panose="020B0602030504020204" pitchFamily="34" charset="0"/>
            </a:endParaRPr>
          </a:p>
        </p:txBody>
      </p:sp>
      <p:sp>
        <p:nvSpPr>
          <p:cNvPr id="8" name="Title 3"/>
          <p:cNvSpPr>
            <a:spLocks noGrp="1"/>
          </p:cNvSpPr>
          <p:nvPr>
            <p:ph type="title"/>
          </p:nvPr>
        </p:nvSpPr>
        <p:spPr>
          <a:xfrm>
            <a:off x="457200" y="457200"/>
            <a:ext cx="8229600" cy="1219200"/>
          </a:xfrm>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Management Process:</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VISION &amp;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idx="1"/>
          </p:nvPr>
        </p:nvSpPr>
        <p:spPr/>
        <p:txBody>
          <a:bodyPr/>
          <a:lstStyle/>
          <a:p>
            <a:pPr>
              <a:buFont typeface="Wingdings 3" panose="05040102010807070707" pitchFamily="18" charset="2"/>
              <a:buNone/>
              <a:defRPr/>
            </a:pPr>
            <a:r>
              <a:rPr lang="en-US" b="1" dirty="0" smtClean="0">
                <a:cs typeface="Tahoma" pitchFamily="34" charset="0"/>
              </a:rPr>
              <a:t>WHAT , WHO &amp; HOW</a:t>
            </a:r>
          </a:p>
          <a:p>
            <a:pPr>
              <a:buFont typeface="Wingdings 3" panose="05040102010807070707" pitchFamily="18" charset="2"/>
              <a:buNone/>
              <a:defRPr/>
            </a:pPr>
            <a:r>
              <a:rPr lang="en-US" dirty="0" smtClean="0">
                <a:cs typeface="Tahoma" pitchFamily="34" charset="0"/>
              </a:rPr>
              <a:t>	A strategically revealing Mission Statement incorporates 3 elements:</a:t>
            </a:r>
          </a:p>
          <a:p>
            <a:pPr>
              <a:buFont typeface="Wingdings" pitchFamily="2" charset="2"/>
              <a:buChar char="§"/>
              <a:defRPr/>
            </a:pPr>
            <a:r>
              <a:rPr lang="en-US" dirty="0" smtClean="0">
                <a:solidFill>
                  <a:srgbClr val="00B0F0"/>
                </a:solidFill>
                <a:effectLst>
                  <a:outerShdw blurRad="38100" dist="38100" dir="2700000" algn="tl">
                    <a:srgbClr val="000000">
                      <a:alpha val="43137"/>
                    </a:srgbClr>
                  </a:outerShdw>
                </a:effectLst>
                <a:cs typeface="Tahoma" pitchFamily="34" charset="0"/>
              </a:rPr>
              <a:t>WHAT</a:t>
            </a:r>
            <a:r>
              <a:rPr lang="en-US" dirty="0" smtClean="0">
                <a:cs typeface="Tahoma" pitchFamily="34" charset="0"/>
              </a:rPr>
              <a:t> is being satisfied----</a:t>
            </a:r>
            <a:r>
              <a:rPr lang="en-US" i="1" dirty="0" smtClean="0">
                <a:solidFill>
                  <a:srgbClr val="00B0F0"/>
                </a:solidFill>
                <a:effectLst>
                  <a:outerShdw blurRad="38100" dist="38100" dir="2700000" algn="tl">
                    <a:srgbClr val="000000">
                      <a:alpha val="43137"/>
                    </a:srgbClr>
                  </a:outerShdw>
                </a:effectLst>
                <a:cs typeface="Tahoma" pitchFamily="34" charset="0"/>
              </a:rPr>
              <a:t>customer needs</a:t>
            </a:r>
            <a:endParaRPr lang="en-US" dirty="0" smtClean="0">
              <a:solidFill>
                <a:srgbClr val="00B0F0"/>
              </a:solidFill>
              <a:effectLst>
                <a:outerShdw blurRad="38100" dist="38100" dir="2700000" algn="tl">
                  <a:srgbClr val="000000">
                    <a:alpha val="43137"/>
                  </a:srgbClr>
                </a:outerShdw>
              </a:effectLst>
              <a:cs typeface="Tahoma" pitchFamily="34" charset="0"/>
            </a:endParaRPr>
          </a:p>
          <a:p>
            <a:pPr>
              <a:buFont typeface="Wingdings" pitchFamily="2" charset="2"/>
              <a:buChar char="§"/>
              <a:defRPr/>
            </a:pPr>
            <a:r>
              <a:rPr lang="en-US" dirty="0" smtClean="0">
                <a:solidFill>
                  <a:srgbClr val="00B0F0"/>
                </a:solidFill>
                <a:effectLst>
                  <a:outerShdw blurRad="38100" dist="38100" dir="2700000" algn="tl">
                    <a:srgbClr val="000000">
                      <a:alpha val="43137"/>
                    </a:srgbClr>
                  </a:outerShdw>
                </a:effectLst>
                <a:cs typeface="Tahoma" pitchFamily="34" charset="0"/>
              </a:rPr>
              <a:t>WHO</a:t>
            </a:r>
            <a:r>
              <a:rPr lang="en-US" dirty="0" smtClean="0">
                <a:cs typeface="Tahoma" pitchFamily="34" charset="0"/>
              </a:rPr>
              <a:t> is being satisfied----</a:t>
            </a:r>
            <a:r>
              <a:rPr lang="en-US" i="1" dirty="0" smtClean="0">
                <a:solidFill>
                  <a:srgbClr val="00B0F0"/>
                </a:solidFill>
                <a:effectLst>
                  <a:outerShdw blurRad="38100" dist="38100" dir="2700000" algn="tl">
                    <a:srgbClr val="000000">
                      <a:alpha val="43137"/>
                    </a:srgbClr>
                  </a:outerShdw>
                </a:effectLst>
                <a:cs typeface="Tahoma" pitchFamily="34" charset="0"/>
              </a:rPr>
              <a:t>customer groups</a:t>
            </a:r>
            <a:endParaRPr lang="en-US" dirty="0" smtClean="0">
              <a:solidFill>
                <a:srgbClr val="00B0F0"/>
              </a:solidFill>
              <a:effectLst>
                <a:outerShdw blurRad="38100" dist="38100" dir="2700000" algn="tl">
                  <a:srgbClr val="000000">
                    <a:alpha val="43137"/>
                  </a:srgbClr>
                </a:outerShdw>
              </a:effectLst>
              <a:cs typeface="Tahoma" pitchFamily="34" charset="0"/>
            </a:endParaRPr>
          </a:p>
          <a:p>
            <a:pPr>
              <a:buFont typeface="Wingdings" pitchFamily="2" charset="2"/>
              <a:buChar char="§"/>
              <a:defRPr/>
            </a:pPr>
            <a:r>
              <a:rPr lang="en-US" dirty="0" smtClean="0">
                <a:solidFill>
                  <a:srgbClr val="00B0F0"/>
                </a:solidFill>
                <a:effectLst>
                  <a:outerShdw blurRad="38100" dist="38100" dir="2700000" algn="tl">
                    <a:srgbClr val="000000">
                      <a:alpha val="43137"/>
                    </a:srgbClr>
                  </a:outerShdw>
                </a:effectLst>
                <a:cs typeface="Tahoma" pitchFamily="34" charset="0"/>
              </a:rPr>
              <a:t>HOW</a:t>
            </a:r>
            <a:r>
              <a:rPr lang="en-US" dirty="0" smtClean="0">
                <a:cs typeface="Tahoma" pitchFamily="34" charset="0"/>
              </a:rPr>
              <a:t> the company goes about satisfying their needs----</a:t>
            </a:r>
            <a:r>
              <a:rPr lang="en-US" dirty="0" smtClean="0">
                <a:solidFill>
                  <a:srgbClr val="00B0F0"/>
                </a:solidFill>
                <a:effectLst>
                  <a:outerShdw blurRad="38100" dist="38100" dir="2700000" algn="tl">
                    <a:srgbClr val="000000">
                      <a:alpha val="43137"/>
                    </a:srgbClr>
                  </a:outerShdw>
                </a:effectLst>
                <a:cs typeface="Tahoma" pitchFamily="34" charset="0"/>
              </a:rPr>
              <a:t>company’s activities, technologies and competencies</a:t>
            </a:r>
          </a:p>
          <a:p>
            <a:pPr>
              <a:buFont typeface="Wingdings" pitchFamily="2" charset="2"/>
              <a:buChar char="§"/>
              <a:defRPr/>
            </a:pPr>
            <a:endParaRPr lang="en-US" dirty="0">
              <a:solidFill>
                <a:schemeClr val="bg2">
                  <a:lumMod val="25000"/>
                </a:schemeClr>
              </a:solidFill>
              <a:latin typeface="Tahoma" pitchFamily="34" charset="0"/>
              <a:cs typeface="Tahoma" pitchFamily="34" charset="0"/>
            </a:endParaRPr>
          </a:p>
        </p:txBody>
      </p:sp>
      <p:sp>
        <p:nvSpPr>
          <p:cNvPr id="25606"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25605" name="Slide Number Placeholder 6"/>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9840D0F-F2C3-4685-895D-EF3F1E8FA826}" type="slidenum">
              <a:rPr lang="en-US" altLang="en-US">
                <a:solidFill>
                  <a:srgbClr val="000000"/>
                </a:solidFill>
                <a:latin typeface="Lucida Sans Unicode" panose="020B0602030504020204" pitchFamily="34" charset="0"/>
              </a:rPr>
              <a:pPr eaLnBrk="1" hangingPunct="1"/>
              <a:t>17</a:t>
            </a:fld>
            <a:endParaRPr lang="en-US" altLang="en-US">
              <a:solidFill>
                <a:srgbClr val="000000"/>
              </a:solidFill>
              <a:latin typeface="Lucida Sans Unicode" panose="020B0602030504020204" pitchFamily="34" charset="0"/>
            </a:endParaRPr>
          </a:p>
        </p:txBody>
      </p:sp>
      <p:sp>
        <p:nvSpPr>
          <p:cNvPr id="10" name="Title 3"/>
          <p:cNvSpPr>
            <a:spLocks noGrp="1"/>
          </p:cNvSpPr>
          <p:nvPr>
            <p:ph type="title"/>
          </p:nvPr>
        </p:nvSpPr>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Management Process:</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VISION &amp;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763000" cy="4419600"/>
          </a:xfrm>
        </p:spPr>
        <p:txBody>
          <a:bodyPr/>
          <a:lstStyle/>
          <a:p>
            <a:pPr>
              <a:buFont typeface="Wingdings 3" panose="05040102010807070707" pitchFamily="18" charset="2"/>
              <a:buNone/>
              <a:defRPr/>
            </a:pPr>
            <a:r>
              <a:rPr lang="en-US" dirty="0" smtClean="0"/>
              <a:t> </a:t>
            </a:r>
            <a:r>
              <a:rPr lang="en-US" sz="2600" b="1" dirty="0" smtClean="0">
                <a:cs typeface="Tahoma" pitchFamily="34" charset="0"/>
              </a:rPr>
              <a:t>COMPONENTS OF A MISSION STATEMENT:</a:t>
            </a:r>
          </a:p>
          <a:p>
            <a:pPr marL="566737" indent="-457200">
              <a:buFont typeface="+mj-lt"/>
              <a:buAutoNum type="arabicPeriod"/>
              <a:defRPr/>
            </a:pPr>
            <a:r>
              <a:rPr lang="en-US" sz="2600" dirty="0" smtClean="0">
                <a:solidFill>
                  <a:srgbClr val="00B0F0"/>
                </a:solidFill>
                <a:effectLst>
                  <a:outerShdw blurRad="38100" dist="38100" dir="2700000" algn="tl">
                    <a:srgbClr val="000000">
                      <a:alpha val="43137"/>
                    </a:srgbClr>
                  </a:outerShdw>
                </a:effectLst>
                <a:cs typeface="Tahoma" pitchFamily="34" charset="0"/>
              </a:rPr>
              <a:t>Customers</a:t>
            </a:r>
            <a:r>
              <a:rPr lang="en-US" sz="2600" dirty="0" smtClean="0">
                <a:cs typeface="Tahoma" pitchFamily="34" charset="0"/>
              </a:rPr>
              <a:t>----</a:t>
            </a:r>
            <a:r>
              <a:rPr lang="en-US" sz="2600" i="1" dirty="0" smtClean="0">
                <a:cs typeface="Tahoma" pitchFamily="34" charset="0"/>
              </a:rPr>
              <a:t>who are the firm’s customers?</a:t>
            </a:r>
            <a:endParaRPr lang="en-US" sz="2600" dirty="0" smtClean="0">
              <a:cs typeface="Tahoma" pitchFamily="34" charset="0"/>
            </a:endParaRPr>
          </a:p>
          <a:p>
            <a:pPr marL="566737" indent="-457200">
              <a:buFont typeface="+mj-lt"/>
              <a:buAutoNum type="arabicPeriod"/>
              <a:defRPr/>
            </a:pPr>
            <a:r>
              <a:rPr lang="en-US" sz="2600" dirty="0" smtClean="0">
                <a:solidFill>
                  <a:srgbClr val="00B0F0"/>
                </a:solidFill>
                <a:effectLst>
                  <a:outerShdw blurRad="38100" dist="38100" dir="2700000" algn="tl">
                    <a:srgbClr val="000000">
                      <a:alpha val="43137"/>
                    </a:srgbClr>
                  </a:outerShdw>
                </a:effectLst>
                <a:cs typeface="Tahoma" pitchFamily="34" charset="0"/>
              </a:rPr>
              <a:t>Product or Services</a:t>
            </a:r>
            <a:r>
              <a:rPr lang="en-US" sz="2600" dirty="0" smtClean="0">
                <a:cs typeface="Tahoma" pitchFamily="34" charset="0"/>
              </a:rPr>
              <a:t>-----</a:t>
            </a:r>
            <a:r>
              <a:rPr lang="en-US" sz="2600" i="1" dirty="0" smtClean="0">
                <a:cs typeface="Tahoma" pitchFamily="34" charset="0"/>
              </a:rPr>
              <a:t>what are the firm’s major products or services?</a:t>
            </a:r>
            <a:endParaRPr lang="en-US" sz="2600" dirty="0" smtClean="0">
              <a:cs typeface="Tahoma" pitchFamily="34" charset="0"/>
            </a:endParaRPr>
          </a:p>
          <a:p>
            <a:pPr marL="566737" indent="-457200">
              <a:buFont typeface="+mj-lt"/>
              <a:buAutoNum type="arabicPeriod"/>
              <a:defRPr/>
            </a:pPr>
            <a:r>
              <a:rPr lang="en-US" sz="2600" dirty="0" smtClean="0">
                <a:solidFill>
                  <a:srgbClr val="00B0F0"/>
                </a:solidFill>
                <a:effectLst>
                  <a:outerShdw blurRad="38100" dist="38100" dir="2700000" algn="tl">
                    <a:srgbClr val="000000">
                      <a:alpha val="43137"/>
                    </a:srgbClr>
                  </a:outerShdw>
                </a:effectLst>
                <a:cs typeface="Tahoma" pitchFamily="34" charset="0"/>
              </a:rPr>
              <a:t>Markets</a:t>
            </a:r>
            <a:r>
              <a:rPr lang="en-US" sz="2600" dirty="0" smtClean="0">
                <a:cs typeface="Tahoma" pitchFamily="34" charset="0"/>
              </a:rPr>
              <a:t>----</a:t>
            </a:r>
            <a:r>
              <a:rPr lang="en-US" sz="2600" i="1" dirty="0" smtClean="0">
                <a:cs typeface="Tahoma" pitchFamily="34" charset="0"/>
              </a:rPr>
              <a:t>geographically where does the firm compete?</a:t>
            </a:r>
            <a:endParaRPr lang="en-US" sz="2600" dirty="0" smtClean="0">
              <a:cs typeface="Tahoma" pitchFamily="34" charset="0"/>
            </a:endParaRPr>
          </a:p>
          <a:p>
            <a:pPr marL="566737" indent="-457200">
              <a:buFont typeface="+mj-lt"/>
              <a:buAutoNum type="arabicPeriod"/>
              <a:defRPr/>
            </a:pPr>
            <a:r>
              <a:rPr lang="en-US" sz="2600" dirty="0" smtClean="0">
                <a:solidFill>
                  <a:srgbClr val="00B0F0"/>
                </a:solidFill>
                <a:effectLst>
                  <a:outerShdw blurRad="38100" dist="38100" dir="2700000" algn="tl">
                    <a:srgbClr val="000000">
                      <a:alpha val="43137"/>
                    </a:srgbClr>
                  </a:outerShdw>
                </a:effectLst>
                <a:cs typeface="Tahoma" pitchFamily="34" charset="0"/>
              </a:rPr>
              <a:t>Technology</a:t>
            </a:r>
            <a:r>
              <a:rPr lang="en-US" sz="2600" dirty="0" smtClean="0">
                <a:cs typeface="Tahoma" pitchFamily="34" charset="0"/>
              </a:rPr>
              <a:t>----</a:t>
            </a:r>
            <a:r>
              <a:rPr lang="en-US" sz="2600" i="1" dirty="0" smtClean="0">
                <a:cs typeface="Tahoma" pitchFamily="34" charset="0"/>
              </a:rPr>
              <a:t>is the firm technologically current?</a:t>
            </a:r>
            <a:endParaRPr lang="en-US" sz="2600" dirty="0" smtClean="0">
              <a:cs typeface="Tahoma" pitchFamily="34" charset="0"/>
            </a:endParaRPr>
          </a:p>
          <a:p>
            <a:pPr marL="566737" indent="-457200">
              <a:buFont typeface="+mj-lt"/>
              <a:buAutoNum type="arabicPeriod"/>
              <a:defRPr/>
            </a:pPr>
            <a:r>
              <a:rPr lang="en-US" sz="2600" dirty="0" smtClean="0">
                <a:solidFill>
                  <a:srgbClr val="00B0F0"/>
                </a:solidFill>
                <a:effectLst>
                  <a:outerShdw blurRad="38100" dist="38100" dir="2700000" algn="tl">
                    <a:srgbClr val="000000">
                      <a:alpha val="43137"/>
                    </a:srgbClr>
                  </a:outerShdw>
                </a:effectLst>
                <a:cs typeface="Tahoma" pitchFamily="34" charset="0"/>
              </a:rPr>
              <a:t>Concern for survival, growth, and profitability</a:t>
            </a:r>
            <a:r>
              <a:rPr lang="en-US" sz="2600" dirty="0" smtClean="0">
                <a:cs typeface="Tahoma" pitchFamily="34" charset="0"/>
              </a:rPr>
              <a:t>-----</a:t>
            </a:r>
            <a:r>
              <a:rPr lang="en-US" sz="2600" i="1" dirty="0" smtClean="0">
                <a:cs typeface="Tahoma" pitchFamily="34" charset="0"/>
              </a:rPr>
              <a:t>is the firm committed to growth and financial soundness?</a:t>
            </a:r>
            <a:endParaRPr lang="en-US" sz="2600" dirty="0" smtClean="0">
              <a:cs typeface="Tahoma" pitchFamily="34" charset="0"/>
            </a:endParaRPr>
          </a:p>
          <a:p>
            <a:pPr>
              <a:defRPr/>
            </a:pPr>
            <a:endParaRPr lang="en-US" dirty="0"/>
          </a:p>
        </p:txBody>
      </p:sp>
      <p:sp>
        <p:nvSpPr>
          <p:cNvPr id="26630"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26629"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8171E3-C372-4CD9-A854-97E10F7B1A64}" type="slidenum">
              <a:rPr lang="en-US" altLang="en-US">
                <a:solidFill>
                  <a:srgbClr val="000000"/>
                </a:solidFill>
                <a:latin typeface="Lucida Sans Unicode" panose="020B0602030504020204" pitchFamily="34" charset="0"/>
              </a:rPr>
              <a:pPr eaLnBrk="1" hangingPunct="1"/>
              <a:t>18</a:t>
            </a:fld>
            <a:endParaRPr lang="en-US" altLang="en-US">
              <a:solidFill>
                <a:srgbClr val="000000"/>
              </a:solidFill>
              <a:latin typeface="Lucida Sans Unicode" panose="020B0602030504020204" pitchFamily="34" charset="0"/>
            </a:endParaRPr>
          </a:p>
        </p:txBody>
      </p:sp>
      <p:sp>
        <p:nvSpPr>
          <p:cNvPr id="8" name="Title 3"/>
          <p:cNvSpPr>
            <a:spLocks noGrp="1"/>
          </p:cNvSpPr>
          <p:nvPr>
            <p:ph type="title"/>
          </p:nvPr>
        </p:nvSpPr>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Management Process:</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VISION &amp;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0465" y="1676400"/>
            <a:ext cx="8426335" cy="4572000"/>
          </a:xfrm>
        </p:spPr>
        <p:txBody>
          <a:bodyPr/>
          <a:lstStyle/>
          <a:p>
            <a:pPr marL="566737" indent="-457200">
              <a:buFont typeface="Wingdings 3" panose="05040102010807070707" pitchFamily="18" charset="2"/>
              <a:buNone/>
              <a:defRPr/>
            </a:pPr>
            <a:r>
              <a:rPr lang="en-US" sz="2600" b="1" dirty="0" smtClean="0">
                <a:cs typeface="Tahoma" pitchFamily="34" charset="0"/>
              </a:rPr>
              <a:t>COMPONENTS OF A MISSION STATEMENT:</a:t>
            </a:r>
          </a:p>
          <a:p>
            <a:pPr marL="566737" indent="-457200">
              <a:buFont typeface="+mj-lt"/>
              <a:buAutoNum type="arabicPeriod" startAt="6"/>
              <a:defRPr/>
            </a:pPr>
            <a:r>
              <a:rPr lang="en-US" sz="2600" dirty="0" smtClean="0">
                <a:solidFill>
                  <a:srgbClr val="00B0F0"/>
                </a:solidFill>
                <a:effectLst>
                  <a:outerShdw blurRad="38100" dist="38100" dir="2700000" algn="tl">
                    <a:srgbClr val="000000">
                      <a:alpha val="43137"/>
                    </a:srgbClr>
                  </a:outerShdw>
                </a:effectLst>
                <a:cs typeface="Tahoma" pitchFamily="34" charset="0"/>
              </a:rPr>
              <a:t>Philosophy</a:t>
            </a:r>
            <a:r>
              <a:rPr lang="en-US" sz="2600" dirty="0" smtClean="0">
                <a:cs typeface="Tahoma" pitchFamily="34" charset="0"/>
              </a:rPr>
              <a:t>----</a:t>
            </a:r>
            <a:r>
              <a:rPr lang="en-US" sz="2600" i="1" dirty="0" smtClean="0">
                <a:cs typeface="Tahoma" pitchFamily="34" charset="0"/>
              </a:rPr>
              <a:t>what are the basic beliefs, values, aspirations and ethical priorities of the firm?</a:t>
            </a:r>
            <a:endParaRPr lang="en-US" sz="2600" dirty="0" smtClean="0">
              <a:cs typeface="Tahoma" pitchFamily="34" charset="0"/>
            </a:endParaRPr>
          </a:p>
          <a:p>
            <a:pPr marL="566737" indent="-457200">
              <a:buFont typeface="+mj-lt"/>
              <a:buAutoNum type="arabicPeriod" startAt="6"/>
              <a:defRPr/>
            </a:pPr>
            <a:r>
              <a:rPr lang="en-US" sz="2600" dirty="0" smtClean="0">
                <a:solidFill>
                  <a:srgbClr val="00B0F0"/>
                </a:solidFill>
                <a:effectLst>
                  <a:outerShdw blurRad="38100" dist="38100" dir="2700000" algn="tl">
                    <a:srgbClr val="000000">
                      <a:alpha val="43137"/>
                    </a:srgbClr>
                  </a:outerShdw>
                </a:effectLst>
                <a:cs typeface="Tahoma" pitchFamily="34" charset="0"/>
              </a:rPr>
              <a:t>Self-concept</a:t>
            </a:r>
            <a:r>
              <a:rPr lang="en-US" sz="2600" dirty="0" smtClean="0">
                <a:cs typeface="Tahoma" pitchFamily="34" charset="0"/>
              </a:rPr>
              <a:t>-----</a:t>
            </a:r>
            <a:r>
              <a:rPr lang="en-US" sz="2600" i="1" dirty="0" smtClean="0">
                <a:cs typeface="Tahoma" pitchFamily="34" charset="0"/>
              </a:rPr>
              <a:t>what is the firm’s distinctive competence or major competitive advantage?</a:t>
            </a:r>
            <a:endParaRPr lang="en-US" sz="2600" dirty="0" smtClean="0">
              <a:cs typeface="Tahoma" pitchFamily="34" charset="0"/>
            </a:endParaRPr>
          </a:p>
          <a:p>
            <a:pPr marL="566737" indent="-457200">
              <a:buFont typeface="+mj-lt"/>
              <a:buAutoNum type="arabicPeriod" startAt="6"/>
              <a:defRPr/>
            </a:pPr>
            <a:r>
              <a:rPr lang="en-US" sz="2600" dirty="0" smtClean="0">
                <a:solidFill>
                  <a:srgbClr val="00B0F0"/>
                </a:solidFill>
                <a:effectLst>
                  <a:outerShdw blurRad="38100" dist="38100" dir="2700000" algn="tl">
                    <a:srgbClr val="000000">
                      <a:alpha val="43137"/>
                    </a:srgbClr>
                  </a:outerShdw>
                </a:effectLst>
                <a:cs typeface="Tahoma" pitchFamily="34" charset="0"/>
              </a:rPr>
              <a:t>Concern for public image</a:t>
            </a:r>
            <a:r>
              <a:rPr lang="en-US" sz="2600" dirty="0" smtClean="0">
                <a:cs typeface="Tahoma" pitchFamily="34" charset="0"/>
              </a:rPr>
              <a:t>----</a:t>
            </a:r>
            <a:r>
              <a:rPr lang="en-US" sz="2600" i="1" dirty="0" smtClean="0">
                <a:cs typeface="Tahoma" pitchFamily="34" charset="0"/>
              </a:rPr>
              <a:t>is the firm responsive to social, community and environmental concerns?</a:t>
            </a:r>
            <a:endParaRPr lang="en-US" sz="2600" dirty="0" smtClean="0">
              <a:cs typeface="Tahoma" pitchFamily="34" charset="0"/>
            </a:endParaRPr>
          </a:p>
          <a:p>
            <a:pPr marL="566737" indent="-457200">
              <a:buFont typeface="+mj-lt"/>
              <a:buAutoNum type="arabicPeriod" startAt="6"/>
              <a:defRPr/>
            </a:pPr>
            <a:r>
              <a:rPr lang="en-US" sz="2600" dirty="0" smtClean="0">
                <a:solidFill>
                  <a:srgbClr val="00B0F0"/>
                </a:solidFill>
                <a:effectLst>
                  <a:outerShdw blurRad="38100" dist="38100" dir="2700000" algn="tl">
                    <a:srgbClr val="000000">
                      <a:alpha val="43137"/>
                    </a:srgbClr>
                  </a:outerShdw>
                </a:effectLst>
                <a:cs typeface="Tahoma" pitchFamily="34" charset="0"/>
              </a:rPr>
              <a:t>Concern for employees</a:t>
            </a:r>
            <a:r>
              <a:rPr lang="en-US" sz="2600" dirty="0" smtClean="0">
                <a:cs typeface="Tahoma" pitchFamily="34" charset="0"/>
              </a:rPr>
              <a:t>----</a:t>
            </a:r>
            <a:r>
              <a:rPr lang="en-US" sz="2600" i="1" dirty="0" smtClean="0">
                <a:cs typeface="Tahoma" pitchFamily="34" charset="0"/>
              </a:rPr>
              <a:t>are employees  a valuable asset of the firm?</a:t>
            </a:r>
            <a:endParaRPr lang="en-US" sz="2600" dirty="0" smtClean="0">
              <a:cs typeface="Tahoma" pitchFamily="34" charset="0"/>
            </a:endParaRPr>
          </a:p>
          <a:p>
            <a:pPr>
              <a:defRPr/>
            </a:pPr>
            <a:endParaRPr lang="en-US" sz="2600" dirty="0"/>
          </a:p>
        </p:txBody>
      </p:sp>
      <p:sp>
        <p:nvSpPr>
          <p:cNvPr id="27654"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27653"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9F66DD-7C71-4054-ADBA-F1F7188DAC2E}" type="slidenum">
              <a:rPr lang="en-US" altLang="en-US">
                <a:solidFill>
                  <a:srgbClr val="000000"/>
                </a:solidFill>
                <a:latin typeface="Lucida Sans Unicode" panose="020B0602030504020204" pitchFamily="34" charset="0"/>
              </a:rPr>
              <a:pPr eaLnBrk="1" hangingPunct="1"/>
              <a:t>19</a:t>
            </a:fld>
            <a:endParaRPr lang="en-US" altLang="en-US">
              <a:solidFill>
                <a:srgbClr val="000000"/>
              </a:solidFill>
              <a:latin typeface="Lucida Sans Unicode" panose="020B0602030504020204" pitchFamily="34" charset="0"/>
            </a:endParaRPr>
          </a:p>
        </p:txBody>
      </p:sp>
      <p:sp>
        <p:nvSpPr>
          <p:cNvPr id="8" name="Title 3"/>
          <p:cNvSpPr>
            <a:spLocks noGrp="1"/>
          </p:cNvSpPr>
          <p:nvPr>
            <p:ph type="title"/>
          </p:nvPr>
        </p:nvSpPr>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Management Process:</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VISION &amp;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990600"/>
          </a:xfrm>
        </p:spPr>
        <p:txBody>
          <a:bodyPr/>
          <a:lstStyle/>
          <a:p>
            <a:pPr algn="r">
              <a:defRPr/>
            </a:pPr>
            <a:r>
              <a:rPr lang="en-US" sz="3600" b="1" spc="300" dirty="0" smtClean="0">
                <a:ln w="11430" cmpd="sng">
                  <a:solidFill>
                    <a:srgbClr val="2DA2BF">
                      <a:tint val="10000"/>
                    </a:srgbClr>
                  </a:solidFill>
                  <a:prstDash val="solid"/>
                  <a:miter lim="800000"/>
                </a:ln>
                <a:solidFill>
                  <a:srgbClr val="7030A0"/>
                </a:solidFill>
                <a:effectLst>
                  <a:glow rad="45500">
                    <a:srgbClr val="2DA2BF">
                      <a:satMod val="220000"/>
                      <a:alpha val="35000"/>
                    </a:srgbClr>
                  </a:glow>
                </a:effectLst>
                <a:latin typeface="Helvetica" panose="020B0500000000000000" pitchFamily="34" charset="0"/>
                <a:cs typeface="Tahoma" pitchFamily="34" charset="0"/>
              </a:rPr>
              <a:t>CONTENTS</a:t>
            </a:r>
            <a:endParaRPr lang="en-US" sz="3600" b="1" dirty="0">
              <a:solidFill>
                <a:srgbClr val="7030A0"/>
              </a:solidFill>
              <a:latin typeface="Helvetica" panose="020B0500000000000000" pitchFamily="34" charset="0"/>
              <a:cs typeface="Tahoma" pitchFamily="34" charset="0"/>
            </a:endParaRPr>
          </a:p>
        </p:txBody>
      </p:sp>
      <p:sp>
        <p:nvSpPr>
          <p:cNvPr id="2" name="Content Placeholder 1"/>
          <p:cNvSpPr>
            <a:spLocks noGrp="1"/>
          </p:cNvSpPr>
          <p:nvPr>
            <p:ph idx="1"/>
          </p:nvPr>
        </p:nvSpPr>
        <p:spPr>
          <a:xfrm>
            <a:off x="457200" y="1410393"/>
            <a:ext cx="8229600" cy="5181600"/>
          </a:xfrm>
        </p:spPr>
        <p:txBody>
          <a:bodyPr/>
          <a:lstStyle/>
          <a:p>
            <a:pPr marL="623887" indent="-514350">
              <a:buFont typeface="+mj-lt"/>
              <a:buAutoNum type="arabicPeriod"/>
              <a:defRPr/>
            </a:pPr>
            <a:r>
              <a:rPr lang="en-US" sz="2800" dirty="0" smtClean="0">
                <a:solidFill>
                  <a:srgbClr val="7030A0"/>
                </a:solidFill>
                <a:latin typeface="Helvetica" panose="020B0500000000000000" pitchFamily="34" charset="0"/>
                <a:cs typeface="Tahoma" pitchFamily="34" charset="0"/>
              </a:rPr>
              <a:t>DEFINITION: STRATEGIC MANAGEMENT</a:t>
            </a:r>
          </a:p>
          <a:p>
            <a:pPr marL="623887" indent="-514350">
              <a:buFont typeface="+mj-lt"/>
              <a:buAutoNum type="arabicPeriod"/>
              <a:defRPr/>
            </a:pPr>
            <a:r>
              <a:rPr lang="en-US" sz="2800" dirty="0" smtClean="0">
                <a:solidFill>
                  <a:srgbClr val="7030A0"/>
                </a:solidFill>
                <a:latin typeface="Helvetica" panose="020B0500000000000000" pitchFamily="34" charset="0"/>
                <a:cs typeface="Tahoma" pitchFamily="34" charset="0"/>
              </a:rPr>
              <a:t>FIVE TASKS OF STRATEGIC MANAGEMENT</a:t>
            </a:r>
          </a:p>
          <a:p>
            <a:pPr marL="623887" indent="-514350">
              <a:buFont typeface="+mj-lt"/>
              <a:buAutoNum type="arabicPeriod"/>
              <a:defRPr/>
            </a:pPr>
            <a:r>
              <a:rPr lang="en-US" sz="2800" dirty="0" smtClean="0">
                <a:solidFill>
                  <a:srgbClr val="7030A0"/>
                </a:solidFill>
                <a:latin typeface="Helvetica" panose="020B0500000000000000" pitchFamily="34" charset="0"/>
                <a:cs typeface="Tahoma" pitchFamily="34" charset="0"/>
              </a:rPr>
              <a:t> VISION &amp; MISSION</a:t>
            </a:r>
          </a:p>
          <a:p>
            <a:pPr marL="623887" indent="-514350">
              <a:buFont typeface="+mj-lt"/>
              <a:buAutoNum type="arabicPeriod"/>
              <a:defRPr/>
            </a:pPr>
            <a:r>
              <a:rPr lang="en-US" sz="2800" dirty="0" smtClean="0">
                <a:solidFill>
                  <a:srgbClr val="7030A0"/>
                </a:solidFill>
                <a:latin typeface="Helvetica" panose="020B0500000000000000" pitchFamily="34" charset="0"/>
                <a:cs typeface="Tahoma" pitchFamily="34" charset="0"/>
              </a:rPr>
              <a:t>SOCIAL RESPONSIBILITY</a:t>
            </a:r>
          </a:p>
          <a:p>
            <a:pPr marL="623887" indent="-514350">
              <a:buFont typeface="+mj-lt"/>
              <a:buAutoNum type="arabicPeriod"/>
              <a:defRPr/>
            </a:pPr>
            <a:r>
              <a:rPr lang="en-US" sz="2800" dirty="0" smtClean="0">
                <a:solidFill>
                  <a:srgbClr val="7030A0"/>
                </a:solidFill>
                <a:latin typeface="Helvetica" panose="020B0500000000000000" pitchFamily="34" charset="0"/>
                <a:cs typeface="Tahoma" pitchFamily="34" charset="0"/>
              </a:rPr>
              <a:t>WHO PERFORMS THE FIVE TASKS</a:t>
            </a:r>
          </a:p>
          <a:p>
            <a:pPr marL="623887" indent="-514350">
              <a:buFont typeface="+mj-lt"/>
              <a:buAutoNum type="arabicPeriod"/>
              <a:defRPr/>
            </a:pPr>
            <a:r>
              <a:rPr lang="en-US" sz="2800" dirty="0" smtClean="0">
                <a:solidFill>
                  <a:srgbClr val="7030A0"/>
                </a:solidFill>
                <a:latin typeface="Helvetica" panose="020B0500000000000000" pitchFamily="34" charset="0"/>
                <a:cs typeface="Tahoma" pitchFamily="34" charset="0"/>
              </a:rPr>
              <a:t>CRAFTING A STRATEGY</a:t>
            </a:r>
          </a:p>
          <a:p>
            <a:pPr marL="623887" indent="-514350">
              <a:buFont typeface="+mj-lt"/>
              <a:buAutoNum type="arabicPeriod"/>
              <a:defRPr/>
            </a:pPr>
            <a:r>
              <a:rPr lang="en-US" sz="2800" dirty="0" smtClean="0">
                <a:solidFill>
                  <a:srgbClr val="7030A0"/>
                </a:solidFill>
                <a:latin typeface="Helvetica" panose="020B0500000000000000" pitchFamily="34" charset="0"/>
                <a:cs typeface="Tahoma" pitchFamily="34" charset="0"/>
              </a:rPr>
              <a:t>ROLE OF BOARD OF DIRECTORS</a:t>
            </a:r>
          </a:p>
          <a:p>
            <a:pPr marL="623887" indent="-514350">
              <a:buFont typeface="+mj-lt"/>
              <a:buAutoNum type="arabicPeriod"/>
              <a:defRPr/>
            </a:pPr>
            <a:r>
              <a:rPr lang="en-US" sz="2800" dirty="0" smtClean="0">
                <a:solidFill>
                  <a:srgbClr val="7030A0"/>
                </a:solidFill>
                <a:latin typeface="Helvetica" panose="020B0500000000000000" pitchFamily="34" charset="0"/>
                <a:cs typeface="Tahoma" pitchFamily="34" charset="0"/>
              </a:rPr>
              <a:t>BENEFITS OF STRATEGIC MANAGEMENT  </a:t>
            </a:r>
            <a:endParaRPr lang="en-US" sz="2800" dirty="0">
              <a:solidFill>
                <a:srgbClr val="7030A0"/>
              </a:solidFill>
              <a:latin typeface="Helvetica" panose="020B0500000000000000" pitchFamily="34" charset="0"/>
              <a:cs typeface="Tahoma" pitchFamily="34" charset="0"/>
            </a:endParaRPr>
          </a:p>
        </p:txBody>
      </p:sp>
      <p:sp>
        <p:nvSpPr>
          <p:cNvPr id="10246"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10245"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BCAC70-7EA0-4614-9838-6EBACF6268FD}" type="slidenum">
              <a:rPr lang="en-US" altLang="en-US">
                <a:solidFill>
                  <a:srgbClr val="000000"/>
                </a:solidFill>
                <a:latin typeface="Lucida Sans Unicode" panose="020B0602030504020204" pitchFamily="34" charset="0"/>
              </a:rPr>
              <a:pPr eaLnBrk="1" hangingPunct="1"/>
              <a:t>2</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24782"/>
            <a:ext cx="4267200" cy="4953000"/>
          </a:xfrm>
        </p:spPr>
        <p:txBody>
          <a:bodyPr/>
          <a:lstStyle/>
          <a:p>
            <a:pPr>
              <a:buFont typeface="Wingdings 3" panose="05040102010807070707" pitchFamily="18" charset="2"/>
              <a:buNone/>
              <a:defRPr/>
            </a:pPr>
            <a:r>
              <a:rPr lang="en-US" sz="2400" dirty="0" smtClean="0">
                <a:solidFill>
                  <a:srgbClr val="00B0F0"/>
                </a:solidFill>
                <a:effectLst>
                  <a:outerShdw blurRad="38100" dist="38100" dir="2700000" algn="tl">
                    <a:srgbClr val="000000">
                      <a:alpha val="43137"/>
                    </a:srgbClr>
                  </a:outerShdw>
                </a:effectLst>
                <a:cs typeface="Tahoma" pitchFamily="34" charset="0"/>
              </a:rPr>
              <a:t>BROAD  DEFINITION</a:t>
            </a:r>
          </a:p>
          <a:p>
            <a:pPr>
              <a:buFont typeface="Wingdings" pitchFamily="2" charset="2"/>
              <a:buChar char="§"/>
              <a:defRPr/>
            </a:pPr>
            <a:r>
              <a:rPr lang="en-US" sz="2400" dirty="0" smtClean="0">
                <a:cs typeface="Tahoma" pitchFamily="34" charset="0"/>
              </a:rPr>
              <a:t>Furniture business</a:t>
            </a:r>
          </a:p>
          <a:p>
            <a:pPr>
              <a:buFont typeface="Wingdings" pitchFamily="2" charset="2"/>
              <a:buChar char="§"/>
              <a:defRPr/>
            </a:pPr>
            <a:endParaRPr lang="en-US" sz="2400" dirty="0" smtClean="0">
              <a:cs typeface="Tahoma" pitchFamily="34" charset="0"/>
            </a:endParaRPr>
          </a:p>
          <a:p>
            <a:pPr>
              <a:buFont typeface="Wingdings" pitchFamily="2" charset="2"/>
              <a:buChar char="§"/>
              <a:defRPr/>
            </a:pPr>
            <a:r>
              <a:rPr lang="en-US" sz="2400" dirty="0" smtClean="0">
                <a:cs typeface="Tahoma" pitchFamily="34" charset="0"/>
              </a:rPr>
              <a:t>Telecom business</a:t>
            </a:r>
          </a:p>
          <a:p>
            <a:pPr>
              <a:buFont typeface="Wingdings" pitchFamily="2" charset="2"/>
              <a:buChar char="§"/>
              <a:defRPr/>
            </a:pPr>
            <a:endParaRPr lang="en-US" sz="2400" dirty="0" smtClean="0">
              <a:cs typeface="Tahoma" pitchFamily="34" charset="0"/>
            </a:endParaRPr>
          </a:p>
          <a:p>
            <a:pPr>
              <a:buFont typeface="Wingdings" pitchFamily="2" charset="2"/>
              <a:buChar char="§"/>
              <a:defRPr/>
            </a:pPr>
            <a:r>
              <a:rPr lang="en-US" sz="2400" dirty="0" smtClean="0">
                <a:cs typeface="Tahoma" pitchFamily="34" charset="0"/>
              </a:rPr>
              <a:t>Beverage business</a:t>
            </a:r>
          </a:p>
          <a:p>
            <a:pPr>
              <a:buFont typeface="Wingdings" pitchFamily="2" charset="2"/>
              <a:buChar char="§"/>
              <a:defRPr/>
            </a:pPr>
            <a:endParaRPr lang="en-US" sz="2400" dirty="0" smtClean="0">
              <a:cs typeface="Tahoma" pitchFamily="34" charset="0"/>
            </a:endParaRPr>
          </a:p>
          <a:p>
            <a:pPr>
              <a:buFont typeface="Wingdings" pitchFamily="2" charset="2"/>
              <a:buChar char="§"/>
              <a:defRPr/>
            </a:pPr>
            <a:r>
              <a:rPr lang="en-US" sz="2400" dirty="0" smtClean="0">
                <a:cs typeface="Tahoma" pitchFamily="34" charset="0"/>
              </a:rPr>
              <a:t>Global mail delivery business</a:t>
            </a:r>
          </a:p>
          <a:p>
            <a:pPr>
              <a:buFont typeface="Wingdings" pitchFamily="2" charset="2"/>
              <a:buChar char="§"/>
              <a:defRPr/>
            </a:pPr>
            <a:endParaRPr lang="en-US" sz="2400" dirty="0" smtClean="0">
              <a:cs typeface="Tahoma" pitchFamily="34" charset="0"/>
            </a:endParaRPr>
          </a:p>
          <a:p>
            <a:pPr>
              <a:buFont typeface="Wingdings" pitchFamily="2" charset="2"/>
              <a:buChar char="§"/>
              <a:defRPr/>
            </a:pPr>
            <a:r>
              <a:rPr lang="en-US" sz="2400" dirty="0" smtClean="0">
                <a:cs typeface="Tahoma" pitchFamily="34" charset="0"/>
              </a:rPr>
              <a:t>Travel &amp; Tourism business</a:t>
            </a:r>
          </a:p>
          <a:p>
            <a:pPr>
              <a:buFont typeface="Wingdings 3" panose="05040102010807070707" pitchFamily="18" charset="2"/>
              <a:buNone/>
              <a:defRPr/>
            </a:pPr>
            <a:endParaRPr lang="en-US" dirty="0" smtClean="0">
              <a:solidFill>
                <a:schemeClr val="bg2">
                  <a:lumMod val="25000"/>
                </a:schemeClr>
              </a:solidFill>
              <a:latin typeface="Tahoma" pitchFamily="34" charset="0"/>
              <a:cs typeface="Tahoma" pitchFamily="34" charset="0"/>
            </a:endParaRPr>
          </a:p>
          <a:p>
            <a:pPr>
              <a:buFont typeface="Wingdings 3" panose="05040102010807070707" pitchFamily="18" charset="2"/>
              <a:buNone/>
              <a:defRPr/>
            </a:pPr>
            <a:endParaRPr lang="en-US" dirty="0">
              <a:latin typeface="Tahoma" pitchFamily="34" charset="0"/>
              <a:cs typeface="Tahoma" pitchFamily="34" charset="0"/>
            </a:endParaRPr>
          </a:p>
        </p:txBody>
      </p:sp>
      <p:sp>
        <p:nvSpPr>
          <p:cNvPr id="28679"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28678" name="Slide Number Placeholder 6"/>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11642A-C7BE-4758-B453-AF6E9777F16C}" type="slidenum">
              <a:rPr lang="en-US" altLang="en-US">
                <a:solidFill>
                  <a:srgbClr val="000000"/>
                </a:solidFill>
                <a:latin typeface="Lucida Sans Unicode" panose="020B0602030504020204" pitchFamily="34" charset="0"/>
              </a:rPr>
              <a:pPr eaLnBrk="1" hangingPunct="1"/>
              <a:t>20</a:t>
            </a:fld>
            <a:endParaRPr lang="en-US" altLang="en-US">
              <a:solidFill>
                <a:srgbClr val="000000"/>
              </a:solidFill>
              <a:latin typeface="Lucida Sans Unicode" panose="020B0602030504020204" pitchFamily="34" charset="0"/>
            </a:endParaRPr>
          </a:p>
        </p:txBody>
      </p:sp>
      <p:sp>
        <p:nvSpPr>
          <p:cNvPr id="5" name="Content Placeholder 1"/>
          <p:cNvSpPr txBox="1">
            <a:spLocks/>
          </p:cNvSpPr>
          <p:nvPr/>
        </p:nvSpPr>
        <p:spPr bwMode="auto">
          <a:xfrm>
            <a:off x="4305300" y="1420090"/>
            <a:ext cx="4495800" cy="4957691"/>
          </a:xfrm>
          <a:prstGeom prst="rect">
            <a:avLst/>
          </a:prstGeom>
          <a:noFill/>
          <a:ln w="9525">
            <a:noFill/>
            <a:miter lim="800000"/>
            <a:headEnd/>
            <a:tailEnd/>
          </a:ln>
        </p:spPr>
        <p:txBody>
          <a:bodyPr/>
          <a:lstStyle/>
          <a:p>
            <a:pPr marL="365125" indent="-255588" eaLnBrk="0" hangingPunct="0">
              <a:spcBef>
                <a:spcPts val="400"/>
              </a:spcBef>
              <a:buClr>
                <a:schemeClr val="accent1"/>
              </a:buClr>
              <a:buSzPct val="68000"/>
              <a:buFont typeface="Wingdings 3" pitchFamily="18" charset="2"/>
              <a:buNone/>
              <a:defRPr/>
            </a:pPr>
            <a:r>
              <a:rPr lang="en-US" sz="2400" dirty="0">
                <a:solidFill>
                  <a:srgbClr val="00B0F0"/>
                </a:solidFill>
                <a:effectLst>
                  <a:outerShdw blurRad="38100" dist="38100" dir="2700000" algn="tl">
                    <a:srgbClr val="000000">
                      <a:alpha val="43137"/>
                    </a:srgbClr>
                  </a:outerShdw>
                </a:effectLst>
                <a:latin typeface="Helvetica" panose="020B0500000000000000" pitchFamily="34" charset="0"/>
                <a:cs typeface="Tahoma" pitchFamily="34" charset="0"/>
              </a:rPr>
              <a:t>NARROW  DEFINITION</a:t>
            </a:r>
          </a:p>
          <a:p>
            <a:pPr marL="365125" indent="-255588" eaLnBrk="0" hangingPunct="0">
              <a:spcBef>
                <a:spcPts val="400"/>
              </a:spcBef>
              <a:buClr>
                <a:srgbClr val="7030A0"/>
              </a:buClr>
              <a:buSzPct val="68000"/>
              <a:buFont typeface="Wingdings" pitchFamily="2" charset="2"/>
              <a:buChar char="§"/>
              <a:defRPr/>
            </a:pPr>
            <a:r>
              <a:rPr lang="en-US" sz="2400" dirty="0">
                <a:solidFill>
                  <a:srgbClr val="7030A0"/>
                </a:solidFill>
                <a:latin typeface="Helvetica" panose="020B0500000000000000" pitchFamily="34" charset="0"/>
                <a:cs typeface="Tahoma" pitchFamily="34" charset="0"/>
              </a:rPr>
              <a:t>Wrought-iron lawn furniture business</a:t>
            </a:r>
          </a:p>
          <a:p>
            <a:pPr marL="365125" indent="-255588" eaLnBrk="0" hangingPunct="0">
              <a:spcBef>
                <a:spcPts val="400"/>
              </a:spcBef>
              <a:buClr>
                <a:srgbClr val="7030A0"/>
              </a:buClr>
              <a:buSzPct val="68000"/>
              <a:buFont typeface="Wingdings" pitchFamily="2" charset="2"/>
              <a:buChar char="§"/>
              <a:defRPr/>
            </a:pPr>
            <a:r>
              <a:rPr lang="en-US" sz="2400" dirty="0">
                <a:solidFill>
                  <a:srgbClr val="7030A0"/>
                </a:solidFill>
                <a:latin typeface="Helvetica" panose="020B0500000000000000" pitchFamily="34" charset="0"/>
                <a:cs typeface="Tahoma" pitchFamily="34" charset="0"/>
              </a:rPr>
              <a:t>Long-distance telephone services  business</a:t>
            </a:r>
          </a:p>
          <a:p>
            <a:pPr marL="365125" indent="-255588" eaLnBrk="0" hangingPunct="0">
              <a:spcBef>
                <a:spcPts val="400"/>
              </a:spcBef>
              <a:buClr>
                <a:srgbClr val="7030A0"/>
              </a:buClr>
              <a:buSzPct val="68000"/>
              <a:buFont typeface="Wingdings" pitchFamily="2" charset="2"/>
              <a:buChar char="§"/>
              <a:defRPr/>
            </a:pPr>
            <a:endParaRPr lang="en-US" sz="2400" dirty="0">
              <a:solidFill>
                <a:srgbClr val="7030A0"/>
              </a:solidFill>
              <a:latin typeface="Helvetica" panose="020B0500000000000000" pitchFamily="34" charset="0"/>
              <a:cs typeface="Tahoma" pitchFamily="34" charset="0"/>
            </a:endParaRPr>
          </a:p>
          <a:p>
            <a:pPr marL="365125" indent="-255588" eaLnBrk="0" hangingPunct="0">
              <a:spcBef>
                <a:spcPts val="400"/>
              </a:spcBef>
              <a:buClr>
                <a:srgbClr val="7030A0"/>
              </a:buClr>
              <a:buSzPct val="68000"/>
              <a:buFont typeface="Wingdings" pitchFamily="2" charset="2"/>
              <a:buChar char="§"/>
              <a:defRPr/>
            </a:pPr>
            <a:r>
              <a:rPr lang="en-US" sz="2400" dirty="0">
                <a:solidFill>
                  <a:srgbClr val="7030A0"/>
                </a:solidFill>
                <a:latin typeface="Helvetica" panose="020B0500000000000000" pitchFamily="34" charset="0"/>
                <a:cs typeface="Tahoma" pitchFamily="34" charset="0"/>
              </a:rPr>
              <a:t>Soft-drink business</a:t>
            </a:r>
          </a:p>
          <a:p>
            <a:pPr marL="365125" indent="-255588" eaLnBrk="0" hangingPunct="0">
              <a:spcBef>
                <a:spcPts val="400"/>
              </a:spcBef>
              <a:buClr>
                <a:srgbClr val="7030A0"/>
              </a:buClr>
              <a:buSzPct val="68000"/>
              <a:buFont typeface="Wingdings" pitchFamily="2" charset="2"/>
              <a:buChar char="§"/>
              <a:defRPr/>
            </a:pPr>
            <a:endParaRPr lang="en-US" sz="2400" dirty="0">
              <a:solidFill>
                <a:srgbClr val="7030A0"/>
              </a:solidFill>
              <a:latin typeface="Helvetica" panose="020B0500000000000000" pitchFamily="34" charset="0"/>
              <a:cs typeface="Tahoma" pitchFamily="34" charset="0"/>
            </a:endParaRPr>
          </a:p>
          <a:p>
            <a:pPr marL="365125" indent="-255588" eaLnBrk="0" hangingPunct="0">
              <a:spcBef>
                <a:spcPts val="400"/>
              </a:spcBef>
              <a:buClr>
                <a:srgbClr val="7030A0"/>
              </a:buClr>
              <a:buSzPct val="68000"/>
              <a:buFont typeface="Wingdings" pitchFamily="2" charset="2"/>
              <a:buChar char="§"/>
              <a:defRPr/>
            </a:pPr>
            <a:r>
              <a:rPr lang="en-US" sz="2400" dirty="0">
                <a:solidFill>
                  <a:srgbClr val="7030A0"/>
                </a:solidFill>
                <a:latin typeface="Helvetica" panose="020B0500000000000000" pitchFamily="34" charset="0"/>
                <a:cs typeface="Tahoma" pitchFamily="34" charset="0"/>
              </a:rPr>
              <a:t>Overnight package  delivery business</a:t>
            </a:r>
          </a:p>
          <a:p>
            <a:pPr marL="365125" indent="-255588" eaLnBrk="0" hangingPunct="0">
              <a:spcBef>
                <a:spcPts val="400"/>
              </a:spcBef>
              <a:buClr>
                <a:srgbClr val="7030A0"/>
              </a:buClr>
              <a:buSzPct val="68000"/>
              <a:buFont typeface="Wingdings" pitchFamily="2" charset="2"/>
              <a:buChar char="§"/>
              <a:defRPr/>
            </a:pPr>
            <a:endParaRPr lang="en-US" sz="2400" dirty="0">
              <a:solidFill>
                <a:srgbClr val="7030A0"/>
              </a:solidFill>
              <a:latin typeface="Helvetica" panose="020B0500000000000000" pitchFamily="34" charset="0"/>
              <a:cs typeface="Tahoma" pitchFamily="34" charset="0"/>
            </a:endParaRPr>
          </a:p>
          <a:p>
            <a:pPr marL="365125" indent="-255588" eaLnBrk="0" hangingPunct="0">
              <a:spcBef>
                <a:spcPts val="400"/>
              </a:spcBef>
              <a:buClr>
                <a:srgbClr val="7030A0"/>
              </a:buClr>
              <a:buSzPct val="68000"/>
              <a:buFont typeface="Wingdings" pitchFamily="2" charset="2"/>
              <a:buChar char="§"/>
              <a:defRPr/>
            </a:pPr>
            <a:r>
              <a:rPr lang="en-US" sz="2400" dirty="0">
                <a:solidFill>
                  <a:srgbClr val="7030A0"/>
                </a:solidFill>
                <a:latin typeface="Helvetica" panose="020B0500000000000000" pitchFamily="34" charset="0"/>
                <a:cs typeface="Tahoma" pitchFamily="34" charset="0"/>
              </a:rPr>
              <a:t>Cruise Ship business</a:t>
            </a:r>
          </a:p>
          <a:p>
            <a:pPr marL="365125" indent="-255588" eaLnBrk="0" hangingPunct="0">
              <a:spcBef>
                <a:spcPts val="400"/>
              </a:spcBef>
              <a:buClr>
                <a:schemeClr val="accent1"/>
              </a:buClr>
              <a:buSzPct val="68000"/>
              <a:buFont typeface="Wingdings 3" pitchFamily="18" charset="2"/>
              <a:buNone/>
              <a:defRPr/>
            </a:pPr>
            <a:endParaRPr lang="en-US" sz="2400" dirty="0">
              <a:solidFill>
                <a:schemeClr val="bg2">
                  <a:lumMod val="25000"/>
                </a:schemeClr>
              </a:solidFill>
              <a:latin typeface="Tahoma" pitchFamily="34" charset="0"/>
              <a:cs typeface="Tahoma" pitchFamily="34" charset="0"/>
            </a:endParaRPr>
          </a:p>
          <a:p>
            <a:pPr marL="365125" indent="-255588" eaLnBrk="0" hangingPunct="0">
              <a:spcBef>
                <a:spcPts val="400"/>
              </a:spcBef>
              <a:buClr>
                <a:schemeClr val="accent1"/>
              </a:buClr>
              <a:buSzPct val="68000"/>
              <a:buFont typeface="Wingdings 3" pitchFamily="18" charset="2"/>
              <a:buNone/>
              <a:defRPr/>
            </a:pPr>
            <a:endParaRPr lang="en-US" sz="2700" dirty="0">
              <a:latin typeface="Tahoma" pitchFamily="34" charset="0"/>
              <a:cs typeface="Tahoma" pitchFamily="34" charset="0"/>
            </a:endParaRPr>
          </a:p>
        </p:txBody>
      </p:sp>
      <p:sp>
        <p:nvSpPr>
          <p:cNvPr id="9" name="Title 3"/>
          <p:cNvSpPr>
            <a:spLocks noGrp="1"/>
          </p:cNvSpPr>
          <p:nvPr>
            <p:ph type="title"/>
          </p:nvPr>
        </p:nvSpPr>
        <p:spPr>
          <a:xfrm>
            <a:off x="457200" y="228599"/>
            <a:ext cx="8229600" cy="1325563"/>
          </a:xfrm>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Management Process:</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VISION &amp;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
              <a:defRPr/>
            </a:pPr>
            <a:r>
              <a:rPr lang="en-US" dirty="0" smtClean="0">
                <a:cs typeface="Tahoma" pitchFamily="34" charset="0"/>
              </a:rPr>
              <a:t>Example of  a Mission Statement:</a:t>
            </a:r>
          </a:p>
          <a:p>
            <a:pPr>
              <a:buFont typeface="Wingdings 3" panose="05040102010807070707" pitchFamily="18" charset="2"/>
              <a:buNone/>
              <a:defRPr/>
            </a:pPr>
            <a:endParaRPr lang="en-US" dirty="0" smtClean="0">
              <a:cs typeface="Tahoma" pitchFamily="34" charset="0"/>
            </a:endParaRPr>
          </a:p>
          <a:p>
            <a:pPr>
              <a:buFont typeface="Wingdings 3" panose="05040102010807070707" pitchFamily="18" charset="2"/>
              <a:buNone/>
              <a:defRPr/>
            </a:pPr>
            <a:r>
              <a:rPr lang="en-US" dirty="0" smtClean="0">
                <a:cs typeface="Tahoma" pitchFamily="34" charset="0"/>
              </a:rPr>
              <a:t>	</a:t>
            </a:r>
            <a:r>
              <a:rPr lang="en-US" dirty="0" smtClean="0">
                <a:solidFill>
                  <a:srgbClr val="00B0F0"/>
                </a:solidFill>
                <a:effectLst>
                  <a:outerShdw blurRad="38100" dist="38100" dir="2700000" algn="tl">
                    <a:srgbClr val="000000">
                      <a:alpha val="43137"/>
                    </a:srgbClr>
                  </a:outerShdw>
                </a:effectLst>
                <a:cs typeface="Tahoma" pitchFamily="34" charset="0"/>
              </a:rPr>
              <a:t>“To provide society with superior products and services----innovations and solutions that satisfy customer needs and improve the quality of life”</a:t>
            </a:r>
          </a:p>
          <a:p>
            <a:pPr>
              <a:buFont typeface="Wingdings 3" panose="05040102010807070707" pitchFamily="18" charset="2"/>
              <a:buNone/>
              <a:defRPr/>
            </a:pPr>
            <a:endParaRPr lang="en-US" dirty="0">
              <a:cs typeface="Tahoma" pitchFamily="34" charset="0"/>
            </a:endParaRPr>
          </a:p>
        </p:txBody>
      </p:sp>
      <p:sp>
        <p:nvSpPr>
          <p:cNvPr id="29702"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29701"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AF9F96-DAA3-4BE8-8607-A249C4D8B558}" type="slidenum">
              <a:rPr lang="en-US" altLang="en-US">
                <a:solidFill>
                  <a:srgbClr val="000000"/>
                </a:solidFill>
                <a:latin typeface="Lucida Sans Unicode" panose="020B0602030504020204" pitchFamily="34" charset="0"/>
              </a:rPr>
              <a:pPr eaLnBrk="1" hangingPunct="1"/>
              <a:t>21</a:t>
            </a:fld>
            <a:endParaRPr lang="en-US" altLang="en-US">
              <a:solidFill>
                <a:srgbClr val="000000"/>
              </a:solidFill>
              <a:latin typeface="Lucida Sans Unicode" panose="020B0602030504020204" pitchFamily="34" charset="0"/>
            </a:endParaRPr>
          </a:p>
        </p:txBody>
      </p:sp>
      <p:sp>
        <p:nvSpPr>
          <p:cNvPr id="8" name="Title 3"/>
          <p:cNvSpPr>
            <a:spLocks noGrp="1"/>
          </p:cNvSpPr>
          <p:nvPr>
            <p:ph type="title"/>
          </p:nvPr>
        </p:nvSpPr>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Management Process:</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VISION &amp;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3647" y="838200"/>
            <a:ext cx="8229600" cy="4724400"/>
          </a:xfrm>
        </p:spPr>
        <p:txBody>
          <a:bodyPr/>
          <a:lstStyle/>
          <a:p>
            <a:pPr>
              <a:buFont typeface="Wingdings 3" panose="05040102010807070707" pitchFamily="18" charset="2"/>
              <a:buNone/>
              <a:defRPr/>
            </a:pPr>
            <a:r>
              <a:rPr lang="en-US" sz="2600" dirty="0" err="1" smtClean="0">
                <a:solidFill>
                  <a:srgbClr val="FF0000"/>
                </a:solidFill>
                <a:effectLst>
                  <a:outerShdw blurRad="38100" dist="38100" dir="2700000" algn="tl">
                    <a:srgbClr val="000000">
                      <a:alpha val="43137"/>
                    </a:srgbClr>
                  </a:outerShdw>
                </a:effectLst>
                <a:cs typeface="Tahoma" pitchFamily="34" charset="0"/>
              </a:rPr>
              <a:t>TCS</a:t>
            </a:r>
            <a:r>
              <a:rPr lang="en-US" sz="2600" dirty="0" smtClean="0">
                <a:solidFill>
                  <a:srgbClr val="FF0000"/>
                </a:solidFill>
                <a:effectLst>
                  <a:outerShdw blurRad="38100" dist="38100" dir="2700000" algn="tl">
                    <a:srgbClr val="000000">
                      <a:alpha val="43137"/>
                    </a:srgbClr>
                  </a:outerShdw>
                </a:effectLst>
                <a:cs typeface="Tahoma" pitchFamily="34" charset="0"/>
              </a:rPr>
              <a:t> Pakistan Mission Statement</a:t>
            </a:r>
          </a:p>
          <a:p>
            <a:pPr>
              <a:buFont typeface="Wingdings 3" panose="05040102010807070707" pitchFamily="18" charset="2"/>
              <a:buNone/>
              <a:defRPr/>
            </a:pPr>
            <a:r>
              <a:rPr lang="en-US" sz="2600" dirty="0" smtClean="0">
                <a:cs typeface="Tahoma" pitchFamily="34" charset="0"/>
              </a:rPr>
              <a:t>	"To direct all our organizational efforts at building upon the existing organizational strengths and brand recognition to achieve enhanced levels of profitable growth in the core business, and diversify into new areas that compliment and supplement the core business, with the diversification aimed at achieving excellence and industry leader status in the new areas. The </a:t>
            </a:r>
            <a:r>
              <a:rPr lang="en-US" sz="2600" dirty="0" err="1" smtClean="0">
                <a:cs typeface="Tahoma" pitchFamily="34" charset="0"/>
              </a:rPr>
              <a:t>TCS</a:t>
            </a:r>
            <a:r>
              <a:rPr lang="en-US" sz="2600" dirty="0" smtClean="0">
                <a:cs typeface="Tahoma" pitchFamily="34" charset="0"/>
              </a:rPr>
              <a:t> People will however be encouraged to be open to unconventional ideas and services and recognize new trends at very early stages".</a:t>
            </a:r>
          </a:p>
          <a:p>
            <a:pPr>
              <a:defRPr/>
            </a:pPr>
            <a:endParaRPr lang="en-US" sz="2600" dirty="0"/>
          </a:p>
        </p:txBody>
      </p:sp>
      <p:sp>
        <p:nvSpPr>
          <p:cNvPr id="30726"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0725"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74D43BF-15AA-4B8A-A033-3C52272EEE12}" type="slidenum">
              <a:rPr lang="en-US" altLang="en-US">
                <a:solidFill>
                  <a:srgbClr val="000000"/>
                </a:solidFill>
                <a:latin typeface="Lucida Sans Unicode" panose="020B0602030504020204" pitchFamily="34" charset="0"/>
              </a:rPr>
              <a:pPr eaLnBrk="1" hangingPunct="1"/>
              <a:t>22</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533400"/>
            <a:ext cx="8686800" cy="5715000"/>
          </a:xfrm>
        </p:spPr>
        <p:txBody>
          <a:bodyPr/>
          <a:lstStyle/>
          <a:p>
            <a:pPr>
              <a:buFont typeface="Wingdings 3" panose="05040102010807070707" pitchFamily="18" charset="2"/>
              <a:buNone/>
              <a:defRPr/>
            </a:pPr>
            <a:r>
              <a:rPr lang="en-US" dirty="0" err="1" smtClean="0">
                <a:solidFill>
                  <a:srgbClr val="FF0000"/>
                </a:solidFill>
                <a:effectLst>
                  <a:outerShdw blurRad="38100" dist="38100" dir="2700000" algn="tl">
                    <a:srgbClr val="000000">
                      <a:alpha val="43137"/>
                    </a:srgbClr>
                  </a:outerShdw>
                </a:effectLst>
                <a:cs typeface="Tahoma" pitchFamily="34" charset="0"/>
              </a:rPr>
              <a:t>TCS</a:t>
            </a:r>
            <a:r>
              <a:rPr lang="en-US" dirty="0" smtClean="0">
                <a:solidFill>
                  <a:srgbClr val="FF0000"/>
                </a:solidFill>
                <a:effectLst>
                  <a:outerShdw blurRad="38100" dist="38100" dir="2700000" algn="tl">
                    <a:srgbClr val="000000">
                      <a:alpha val="43137"/>
                    </a:srgbClr>
                  </a:outerShdw>
                </a:effectLst>
                <a:cs typeface="Tahoma" pitchFamily="34" charset="0"/>
              </a:rPr>
              <a:t> Pakistan : Vision Statement</a:t>
            </a:r>
          </a:p>
          <a:p>
            <a:pPr>
              <a:buFont typeface="Wingdings 3" panose="05040102010807070707" pitchFamily="18" charset="2"/>
              <a:buNone/>
              <a:defRPr/>
            </a:pPr>
            <a:r>
              <a:rPr lang="en-US" sz="2400" i="1" dirty="0" smtClean="0">
                <a:solidFill>
                  <a:srgbClr val="00B0F0"/>
                </a:solidFill>
                <a:effectLst>
                  <a:outerShdw blurRad="38100" dist="38100" dir="2700000" algn="tl">
                    <a:srgbClr val="000000">
                      <a:alpha val="43137"/>
                    </a:srgbClr>
                  </a:outerShdw>
                </a:effectLst>
                <a:cs typeface="Tahoma" pitchFamily="34" charset="0"/>
              </a:rPr>
              <a:t>Old Version:</a:t>
            </a:r>
          </a:p>
          <a:p>
            <a:pPr>
              <a:buFont typeface="Wingdings 3" panose="05040102010807070707" pitchFamily="18" charset="2"/>
              <a:buNone/>
              <a:defRPr/>
            </a:pPr>
            <a:r>
              <a:rPr lang="en-US" sz="2000" dirty="0" smtClean="0">
                <a:solidFill>
                  <a:schemeClr val="bg2">
                    <a:lumMod val="25000"/>
                  </a:schemeClr>
                </a:solidFill>
                <a:cs typeface="Tahoma" pitchFamily="34" charset="0"/>
              </a:rPr>
              <a:t>	</a:t>
            </a:r>
            <a:r>
              <a:rPr lang="en-US" sz="2400" dirty="0" smtClean="0">
                <a:cs typeface="Tahoma" pitchFamily="34" charset="0"/>
              </a:rPr>
              <a:t>"</a:t>
            </a:r>
            <a:r>
              <a:rPr lang="en-US" sz="2400" dirty="0" err="1" smtClean="0">
                <a:cs typeface="Tahoma" pitchFamily="34" charset="0"/>
              </a:rPr>
              <a:t>TCS</a:t>
            </a:r>
            <a:r>
              <a:rPr lang="en-US" sz="2400" dirty="0" smtClean="0">
                <a:cs typeface="Tahoma" pitchFamily="34" charset="0"/>
              </a:rPr>
              <a:t> will be recognized and respected as professional, innovative, profitable information, and knowledge based logistics/services enterprise. </a:t>
            </a:r>
            <a:r>
              <a:rPr lang="en-US" sz="2400" dirty="0" err="1" smtClean="0">
                <a:cs typeface="Tahoma" pitchFamily="34" charset="0"/>
              </a:rPr>
              <a:t>TCS</a:t>
            </a:r>
            <a:r>
              <a:rPr lang="en-US" sz="2400" dirty="0" smtClean="0">
                <a:cs typeface="Tahoma" pitchFamily="34" charset="0"/>
              </a:rPr>
              <a:t> embeds internet based technologies into its internal operating structures and as business solutions for customers; with customer, employee and shareholder interests at the core of its operations; demonstrating a clear concern for ethical conduct and good corporate citizenship; with the objective of growing into a regional and global player, with emphasis on the Middle East, Europe and North America“</a:t>
            </a:r>
          </a:p>
          <a:p>
            <a:pPr>
              <a:buFont typeface="Wingdings 3" panose="05040102010807070707" pitchFamily="18" charset="2"/>
              <a:buNone/>
              <a:defRPr/>
            </a:pPr>
            <a:r>
              <a:rPr lang="en-US" sz="2400" i="1" dirty="0" smtClean="0">
                <a:solidFill>
                  <a:srgbClr val="00B0F0"/>
                </a:solidFill>
                <a:effectLst>
                  <a:outerShdw blurRad="38100" dist="38100" dir="2700000" algn="tl">
                    <a:srgbClr val="000000">
                      <a:alpha val="43137"/>
                    </a:srgbClr>
                  </a:outerShdw>
                </a:effectLst>
                <a:cs typeface="Tahoma" pitchFamily="34" charset="0"/>
              </a:rPr>
              <a:t>New Version: </a:t>
            </a:r>
            <a:r>
              <a:rPr lang="en-US" sz="2400" dirty="0" smtClean="0">
                <a:cs typeface="Tahoma" pitchFamily="34" charset="0"/>
              </a:rPr>
              <a:t>“Delivering Beyond Customer Expectations”</a:t>
            </a:r>
            <a:r>
              <a:rPr lang="en-US" sz="2400" dirty="0" smtClean="0"/>
              <a:t/>
            </a:r>
            <a:br>
              <a:rPr lang="en-US" sz="2400" dirty="0" smtClean="0"/>
            </a:br>
            <a:endParaRPr lang="en-US" sz="2400" dirty="0" smtClean="0"/>
          </a:p>
          <a:p>
            <a:pPr>
              <a:defRPr/>
            </a:pPr>
            <a:r>
              <a:rPr lang="en-US" dirty="0" smtClean="0"/>
              <a:t> </a:t>
            </a:r>
          </a:p>
          <a:p>
            <a:pPr>
              <a:defRPr/>
            </a:pPr>
            <a:endParaRPr lang="en-US" dirty="0"/>
          </a:p>
        </p:txBody>
      </p:sp>
      <p:sp>
        <p:nvSpPr>
          <p:cNvPr id="31750"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1749"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155090-9A4F-4E74-B9D7-3A3156633CD6}" type="slidenum">
              <a:rPr lang="en-US" altLang="en-US">
                <a:solidFill>
                  <a:srgbClr val="000000"/>
                </a:solidFill>
                <a:latin typeface="Lucida Sans Unicode" panose="020B0602030504020204" pitchFamily="34" charset="0"/>
              </a:rPr>
              <a:pPr eaLnBrk="1" hangingPunct="1"/>
              <a:t>23</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533400"/>
            <a:ext cx="8686800" cy="5715000"/>
          </a:xfrm>
        </p:spPr>
        <p:txBody>
          <a:bodyPr/>
          <a:lstStyle/>
          <a:p>
            <a:pPr>
              <a:buFont typeface="Wingdings 3" panose="05040102010807070707" pitchFamily="18" charset="2"/>
              <a:buNone/>
              <a:defRPr/>
            </a:pPr>
            <a:r>
              <a:rPr lang="en-US" dirty="0" err="1" smtClean="0">
                <a:solidFill>
                  <a:schemeClr val="accent1">
                    <a:lumMod val="50000"/>
                  </a:schemeClr>
                </a:solidFill>
                <a:effectLst>
                  <a:outerShdw blurRad="38100" dist="38100" dir="2700000" algn="tl">
                    <a:srgbClr val="000000">
                      <a:alpha val="43137"/>
                    </a:srgbClr>
                  </a:outerShdw>
                </a:effectLst>
                <a:cs typeface="Tahoma" pitchFamily="34" charset="0"/>
              </a:rPr>
              <a:t>UniLever</a:t>
            </a:r>
            <a:r>
              <a:rPr lang="en-US" dirty="0" smtClean="0">
                <a:solidFill>
                  <a:schemeClr val="accent1">
                    <a:lumMod val="50000"/>
                  </a:schemeClr>
                </a:solidFill>
                <a:effectLst>
                  <a:outerShdw blurRad="38100" dist="38100" dir="2700000" algn="tl">
                    <a:srgbClr val="000000">
                      <a:alpha val="43137"/>
                    </a:srgbClr>
                  </a:outerShdw>
                </a:effectLst>
                <a:cs typeface="Tahoma" pitchFamily="34" charset="0"/>
              </a:rPr>
              <a:t> Pakistan :</a:t>
            </a:r>
          </a:p>
          <a:p>
            <a:pPr>
              <a:buFont typeface="Wingdings 3" panose="05040102010807070707" pitchFamily="18" charset="2"/>
              <a:buNone/>
              <a:defRPr/>
            </a:pPr>
            <a:endParaRPr lang="en-US" sz="2000" dirty="0" smtClean="0">
              <a:solidFill>
                <a:schemeClr val="bg2">
                  <a:lumMod val="25000"/>
                </a:schemeClr>
              </a:solidFill>
              <a:cs typeface="Tahoma" pitchFamily="34" charset="0"/>
            </a:endParaRPr>
          </a:p>
          <a:p>
            <a:pPr>
              <a:buFont typeface="Wingdings 3" panose="05040102010807070707" pitchFamily="18" charset="2"/>
              <a:buNone/>
              <a:defRPr/>
            </a:pPr>
            <a:r>
              <a:rPr lang="en-US" dirty="0">
                <a:solidFill>
                  <a:schemeClr val="accent1">
                    <a:lumMod val="50000"/>
                  </a:schemeClr>
                </a:solidFill>
                <a:effectLst>
                  <a:outerShdw blurRad="38100" dist="38100" dir="2700000" algn="tl">
                    <a:srgbClr val="000000">
                      <a:alpha val="43137"/>
                    </a:srgbClr>
                  </a:outerShdw>
                </a:effectLst>
                <a:cs typeface="Tahoma" pitchFamily="34" charset="0"/>
              </a:rPr>
              <a:t>Vision </a:t>
            </a:r>
            <a:r>
              <a:rPr lang="en-US" dirty="0" smtClean="0">
                <a:solidFill>
                  <a:schemeClr val="accent1">
                    <a:lumMod val="50000"/>
                  </a:schemeClr>
                </a:solidFill>
                <a:effectLst>
                  <a:outerShdw blurRad="38100" dist="38100" dir="2700000" algn="tl">
                    <a:srgbClr val="000000">
                      <a:alpha val="43137"/>
                    </a:srgbClr>
                  </a:outerShdw>
                </a:effectLst>
                <a:cs typeface="Tahoma" pitchFamily="34" charset="0"/>
              </a:rPr>
              <a:t>Statement:</a:t>
            </a:r>
            <a:endParaRPr lang="en-US" dirty="0" smtClean="0">
              <a:solidFill>
                <a:schemeClr val="bg2">
                  <a:lumMod val="25000"/>
                </a:schemeClr>
              </a:solidFill>
              <a:cs typeface="Tahoma" pitchFamily="34" charset="0"/>
            </a:endParaRPr>
          </a:p>
          <a:p>
            <a:pPr>
              <a:buFont typeface="Wingdings 3" panose="05040102010807070707" pitchFamily="18" charset="2"/>
              <a:buNone/>
              <a:defRPr/>
            </a:pPr>
            <a:r>
              <a:rPr lang="en-US" sz="2000" dirty="0" smtClean="0">
                <a:solidFill>
                  <a:schemeClr val="bg2">
                    <a:lumMod val="25000"/>
                  </a:schemeClr>
                </a:solidFill>
                <a:cs typeface="Tahoma" pitchFamily="34" charset="0"/>
              </a:rPr>
              <a:t>	</a:t>
            </a:r>
            <a:r>
              <a:rPr lang="en-US" sz="2600" dirty="0" smtClean="0">
                <a:solidFill>
                  <a:schemeClr val="bg2">
                    <a:lumMod val="25000"/>
                  </a:schemeClr>
                </a:solidFill>
                <a:cs typeface="Tahoma" pitchFamily="34" charset="0"/>
              </a:rPr>
              <a:t>“</a:t>
            </a:r>
            <a:r>
              <a:rPr lang="en-US" sz="2600" dirty="0" smtClean="0"/>
              <a:t>We </a:t>
            </a:r>
            <a:r>
              <a:rPr lang="en-US" sz="2600" dirty="0"/>
              <a:t>help people meet needs for nutrition, hygiene and wellbeing, with brands that help people look good, feel good and get more out of </a:t>
            </a:r>
            <a:r>
              <a:rPr lang="en-US" sz="2600" dirty="0" smtClean="0"/>
              <a:t>life”</a:t>
            </a:r>
          </a:p>
          <a:p>
            <a:pPr>
              <a:buFont typeface="Wingdings 3" panose="05040102010807070707" pitchFamily="18" charset="2"/>
              <a:buNone/>
              <a:defRPr/>
            </a:pPr>
            <a:endParaRPr lang="en-US" sz="2600" dirty="0" smtClean="0"/>
          </a:p>
          <a:p>
            <a:pPr>
              <a:buFont typeface="Wingdings 3" panose="05040102010807070707" pitchFamily="18" charset="2"/>
              <a:buNone/>
              <a:defRPr/>
            </a:pPr>
            <a:r>
              <a:rPr lang="en-US" dirty="0" smtClean="0">
                <a:solidFill>
                  <a:schemeClr val="accent1">
                    <a:lumMod val="50000"/>
                  </a:schemeClr>
                </a:solidFill>
                <a:effectLst>
                  <a:outerShdw blurRad="38100" dist="38100" dir="2700000" algn="tl">
                    <a:srgbClr val="000000">
                      <a:alpha val="43137"/>
                    </a:srgbClr>
                  </a:outerShdw>
                </a:effectLst>
                <a:cs typeface="Tahoma" pitchFamily="34" charset="0"/>
              </a:rPr>
              <a:t>Mission Statement:</a:t>
            </a:r>
            <a:endParaRPr lang="en-US" dirty="0" smtClean="0">
              <a:cs typeface="Tahoma" pitchFamily="34" charset="0"/>
            </a:endParaRPr>
          </a:p>
          <a:p>
            <a:pPr>
              <a:buFont typeface="Wingdings 3" panose="05040102010807070707" pitchFamily="18" charset="2"/>
              <a:buNone/>
              <a:defRPr/>
            </a:pPr>
            <a:r>
              <a:rPr lang="en-US" sz="2400" i="1" dirty="0">
                <a:solidFill>
                  <a:srgbClr val="00B0F0"/>
                </a:solidFill>
                <a:effectLst>
                  <a:outerShdw blurRad="38100" dist="38100" dir="2700000" algn="tl">
                    <a:srgbClr val="000000">
                      <a:alpha val="43137"/>
                    </a:srgbClr>
                  </a:outerShdw>
                </a:effectLst>
                <a:cs typeface="Tahoma" pitchFamily="34" charset="0"/>
              </a:rPr>
              <a:t>	</a:t>
            </a:r>
            <a:r>
              <a:rPr lang="en-US" sz="2600" dirty="0" smtClean="0">
                <a:cs typeface="Tahoma" pitchFamily="34" charset="0"/>
              </a:rPr>
              <a:t>“</a:t>
            </a:r>
            <a:r>
              <a:rPr lang="en-US" sz="2600" dirty="0" smtClean="0"/>
              <a:t>Unilever's </a:t>
            </a:r>
            <a:r>
              <a:rPr lang="en-US" sz="2600" dirty="0"/>
              <a:t>corporate mission – to add vitality to life – shows how clearly the business understands 21st century-consumers and their lives.</a:t>
            </a:r>
            <a:r>
              <a:rPr lang="en-US" sz="2600" dirty="0" smtClean="0">
                <a:cs typeface="Tahoma" pitchFamily="34" charset="0"/>
              </a:rPr>
              <a:t>”</a:t>
            </a:r>
            <a:r>
              <a:rPr lang="en-US" sz="2600" dirty="0" smtClean="0"/>
              <a:t/>
            </a:r>
            <a:br>
              <a:rPr lang="en-US" sz="2600" dirty="0" smtClean="0"/>
            </a:br>
            <a:endParaRPr lang="en-US" sz="2600" dirty="0" smtClean="0"/>
          </a:p>
          <a:p>
            <a:pPr>
              <a:defRPr/>
            </a:pPr>
            <a:r>
              <a:rPr lang="en-US" dirty="0" smtClean="0"/>
              <a:t> </a:t>
            </a:r>
          </a:p>
          <a:p>
            <a:pPr>
              <a:defRPr/>
            </a:pPr>
            <a:endParaRPr lang="en-US" dirty="0"/>
          </a:p>
        </p:txBody>
      </p:sp>
      <p:sp>
        <p:nvSpPr>
          <p:cNvPr id="31750"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1749"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155090-9A4F-4E74-B9D7-3A3156633CD6}" type="slidenum">
              <a:rPr lang="en-US" altLang="en-US">
                <a:solidFill>
                  <a:srgbClr val="000000"/>
                </a:solidFill>
                <a:latin typeface="Lucida Sans Unicode" panose="020B0602030504020204" pitchFamily="34" charset="0"/>
              </a:rPr>
              <a:pPr eaLnBrk="1" hangingPunct="1"/>
              <a:t>24</a:t>
            </a:fld>
            <a:endParaRPr lang="en-US" altLang="en-US">
              <a:solidFill>
                <a:srgbClr val="000000"/>
              </a:solidFill>
              <a:latin typeface="Lucida Sans Unicode" panose="020B0602030504020204" pitchFamily="34" charset="0"/>
            </a:endParaRPr>
          </a:p>
        </p:txBody>
      </p:sp>
    </p:spTree>
    <p:extLst>
      <p:ext uri="{BB962C8B-B14F-4D97-AF65-F5344CB8AC3E}">
        <p14:creationId xmlns:p14="http://schemas.microsoft.com/office/powerpoint/2010/main" val="155280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533400"/>
            <a:ext cx="8686800" cy="5715000"/>
          </a:xfrm>
        </p:spPr>
        <p:txBody>
          <a:bodyPr/>
          <a:lstStyle/>
          <a:p>
            <a:pPr>
              <a:buFont typeface="Wingdings 3" panose="05040102010807070707" pitchFamily="18" charset="2"/>
              <a:buNone/>
              <a:defRPr/>
            </a:pPr>
            <a:r>
              <a:rPr lang="en-US" dirty="0" err="1" smtClean="0">
                <a:solidFill>
                  <a:schemeClr val="accent1">
                    <a:lumMod val="50000"/>
                  </a:schemeClr>
                </a:solidFill>
                <a:effectLst>
                  <a:outerShdw blurRad="38100" dist="38100" dir="2700000" algn="tl">
                    <a:srgbClr val="000000">
                      <a:alpha val="43137"/>
                    </a:srgbClr>
                  </a:outerShdw>
                </a:effectLst>
                <a:cs typeface="Tahoma" pitchFamily="34" charset="0"/>
              </a:rPr>
              <a:t>UniLever</a:t>
            </a:r>
            <a:r>
              <a:rPr lang="en-US" dirty="0" smtClean="0">
                <a:solidFill>
                  <a:schemeClr val="accent1">
                    <a:lumMod val="50000"/>
                  </a:schemeClr>
                </a:solidFill>
                <a:effectLst>
                  <a:outerShdw blurRad="38100" dist="38100" dir="2700000" algn="tl">
                    <a:srgbClr val="000000">
                      <a:alpha val="43137"/>
                    </a:srgbClr>
                  </a:outerShdw>
                </a:effectLst>
                <a:cs typeface="Tahoma" pitchFamily="34" charset="0"/>
              </a:rPr>
              <a:t> Global :</a:t>
            </a:r>
          </a:p>
          <a:p>
            <a:pPr>
              <a:buFont typeface="Wingdings 3" panose="05040102010807070707" pitchFamily="18" charset="2"/>
              <a:buNone/>
              <a:defRPr/>
            </a:pPr>
            <a:endParaRPr lang="en-US" sz="2000" dirty="0" smtClean="0">
              <a:solidFill>
                <a:schemeClr val="bg2">
                  <a:lumMod val="25000"/>
                </a:schemeClr>
              </a:solidFill>
              <a:cs typeface="Tahoma" pitchFamily="34" charset="0"/>
            </a:endParaRPr>
          </a:p>
          <a:p>
            <a:pPr>
              <a:buFont typeface="Wingdings 3" panose="05040102010807070707" pitchFamily="18" charset="2"/>
              <a:buNone/>
              <a:defRPr/>
            </a:pPr>
            <a:r>
              <a:rPr lang="en-US" dirty="0">
                <a:solidFill>
                  <a:schemeClr val="accent1">
                    <a:lumMod val="50000"/>
                  </a:schemeClr>
                </a:solidFill>
                <a:effectLst>
                  <a:outerShdw blurRad="38100" dist="38100" dir="2700000" algn="tl">
                    <a:srgbClr val="000000">
                      <a:alpha val="43137"/>
                    </a:srgbClr>
                  </a:outerShdw>
                </a:effectLst>
                <a:cs typeface="Tahoma" pitchFamily="34" charset="0"/>
              </a:rPr>
              <a:t>Vision </a:t>
            </a:r>
            <a:r>
              <a:rPr lang="en-US" dirty="0" smtClean="0">
                <a:solidFill>
                  <a:schemeClr val="accent1">
                    <a:lumMod val="50000"/>
                  </a:schemeClr>
                </a:solidFill>
                <a:effectLst>
                  <a:outerShdw blurRad="38100" dist="38100" dir="2700000" algn="tl">
                    <a:srgbClr val="000000">
                      <a:alpha val="43137"/>
                    </a:srgbClr>
                  </a:outerShdw>
                </a:effectLst>
                <a:cs typeface="Tahoma" pitchFamily="34" charset="0"/>
              </a:rPr>
              <a:t>Statement:</a:t>
            </a:r>
            <a:endParaRPr lang="en-US" dirty="0" smtClean="0">
              <a:solidFill>
                <a:schemeClr val="bg2">
                  <a:lumMod val="25000"/>
                </a:schemeClr>
              </a:solidFill>
              <a:cs typeface="Tahoma" pitchFamily="34" charset="0"/>
            </a:endParaRPr>
          </a:p>
          <a:p>
            <a:pPr>
              <a:buFont typeface="Wingdings 3" panose="05040102010807070707" pitchFamily="18" charset="2"/>
              <a:buNone/>
              <a:defRPr/>
            </a:pPr>
            <a:r>
              <a:rPr lang="en-US" sz="2000" dirty="0" smtClean="0">
                <a:solidFill>
                  <a:schemeClr val="bg2">
                    <a:lumMod val="25000"/>
                  </a:schemeClr>
                </a:solidFill>
                <a:cs typeface="Tahoma" pitchFamily="34" charset="0"/>
              </a:rPr>
              <a:t>	</a:t>
            </a:r>
            <a:r>
              <a:rPr lang="en-US" sz="2600" dirty="0" smtClean="0">
                <a:solidFill>
                  <a:schemeClr val="bg2">
                    <a:lumMod val="25000"/>
                  </a:schemeClr>
                </a:solidFill>
                <a:cs typeface="Tahoma" pitchFamily="34" charset="0"/>
              </a:rPr>
              <a:t>“</a:t>
            </a:r>
            <a:r>
              <a:rPr lang="en-US" sz="2600" dirty="0"/>
              <a:t>Unilever has a simple but clear purpose – to make sustainable living commonplace. We believe this is the best long-term way for our business to grow</a:t>
            </a:r>
            <a:r>
              <a:rPr lang="en-US" sz="2600" dirty="0" smtClean="0"/>
              <a:t>”</a:t>
            </a:r>
          </a:p>
          <a:p>
            <a:pPr>
              <a:buFont typeface="Wingdings 3" panose="05040102010807070707" pitchFamily="18" charset="2"/>
              <a:buNone/>
              <a:defRPr/>
            </a:pPr>
            <a:endParaRPr lang="en-US" sz="2600" dirty="0" smtClean="0"/>
          </a:p>
          <a:p>
            <a:pPr marL="0" indent="0">
              <a:buNone/>
              <a:defRPr/>
            </a:pPr>
            <a:r>
              <a:rPr lang="en-US" dirty="0" smtClean="0"/>
              <a:t> </a:t>
            </a:r>
          </a:p>
          <a:p>
            <a:pPr>
              <a:defRPr/>
            </a:pPr>
            <a:endParaRPr lang="en-US" dirty="0"/>
          </a:p>
        </p:txBody>
      </p:sp>
      <p:sp>
        <p:nvSpPr>
          <p:cNvPr id="31750"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1749"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155090-9A4F-4E74-B9D7-3A3156633CD6}" type="slidenum">
              <a:rPr lang="en-US" altLang="en-US">
                <a:solidFill>
                  <a:srgbClr val="000000"/>
                </a:solidFill>
                <a:latin typeface="Lucida Sans Unicode" panose="020B0602030504020204" pitchFamily="34" charset="0"/>
              </a:rPr>
              <a:pPr eaLnBrk="1" hangingPunct="1"/>
              <a:t>25</a:t>
            </a:fld>
            <a:endParaRPr lang="en-US" altLang="en-US">
              <a:solidFill>
                <a:srgbClr val="000000"/>
              </a:solidFill>
              <a:latin typeface="Lucida Sans Unicode" panose="020B0602030504020204" pitchFamily="34" charset="0"/>
            </a:endParaRPr>
          </a:p>
        </p:txBody>
      </p:sp>
    </p:spTree>
    <p:extLst>
      <p:ext uri="{BB962C8B-B14F-4D97-AF65-F5344CB8AC3E}">
        <p14:creationId xmlns:p14="http://schemas.microsoft.com/office/powerpoint/2010/main" val="303397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229600" cy="4267200"/>
          </a:xfrm>
        </p:spPr>
        <p:txBody>
          <a:bodyPr/>
          <a:lstStyle/>
          <a:p>
            <a:pPr>
              <a:buFont typeface="Wingdings 3" panose="05040102010807070707" pitchFamily="18" charset="2"/>
              <a:buNone/>
              <a:defRPr/>
            </a:pPr>
            <a:r>
              <a:rPr lang="en-US" sz="2600" b="1" dirty="0" smtClean="0">
                <a:cs typeface="Tahoma" pitchFamily="34" charset="0"/>
              </a:rPr>
              <a:t>MISSION STATEMENT: </a:t>
            </a:r>
            <a:r>
              <a:rPr lang="en-US" sz="2600" b="1" dirty="0" err="1" smtClean="0">
                <a:cs typeface="Tahoma" pitchFamily="34" charset="0"/>
              </a:rPr>
              <a:t>PIA</a:t>
            </a:r>
            <a:endParaRPr lang="en-US" sz="2600" b="1" i="1" dirty="0" smtClean="0">
              <a:cs typeface="Tahoma" pitchFamily="34" charset="0"/>
            </a:endParaRPr>
          </a:p>
          <a:p>
            <a:pPr>
              <a:buFont typeface="Wingdings 3" panose="05040102010807070707" pitchFamily="18" charset="2"/>
              <a:buNone/>
              <a:defRPr/>
            </a:pPr>
            <a:r>
              <a:rPr lang="en-US" sz="2600" dirty="0" smtClean="0">
                <a:cs typeface="Tahoma" pitchFamily="34" charset="0"/>
              </a:rPr>
              <a:t>	Employee teams will contribute towards making </a:t>
            </a:r>
            <a:r>
              <a:rPr lang="en-US" sz="2600" dirty="0" err="1" smtClean="0">
                <a:cs typeface="Tahoma" pitchFamily="34" charset="0"/>
              </a:rPr>
              <a:t>PIA</a:t>
            </a:r>
            <a:r>
              <a:rPr lang="en-US" sz="2600" dirty="0" smtClean="0">
                <a:cs typeface="Tahoma" pitchFamily="34" charset="0"/>
              </a:rPr>
              <a:t> a global airline of choice through:</a:t>
            </a:r>
          </a:p>
          <a:p>
            <a:pPr>
              <a:buFont typeface="Wingdings" pitchFamily="2" charset="2"/>
              <a:buChar char="§"/>
              <a:defRPr/>
            </a:pPr>
            <a:r>
              <a:rPr lang="en-US" sz="2600" dirty="0" smtClean="0">
                <a:cs typeface="Tahoma" pitchFamily="34" charset="0"/>
              </a:rPr>
              <a:t>Offering quality customer services and innovative products.</a:t>
            </a:r>
          </a:p>
          <a:p>
            <a:pPr>
              <a:buFont typeface="Wingdings" pitchFamily="2" charset="2"/>
              <a:buChar char="§"/>
              <a:defRPr/>
            </a:pPr>
            <a:r>
              <a:rPr lang="en-US" sz="2600" dirty="0" smtClean="0">
                <a:cs typeface="Tahoma" pitchFamily="34" charset="0"/>
              </a:rPr>
              <a:t>Using state-of-the-art technologies.</a:t>
            </a:r>
          </a:p>
          <a:p>
            <a:pPr>
              <a:buFont typeface="Wingdings" pitchFamily="2" charset="2"/>
              <a:buChar char="§"/>
              <a:defRPr/>
            </a:pPr>
            <a:r>
              <a:rPr lang="en-US" sz="2600" dirty="0" smtClean="0">
                <a:cs typeface="Tahoma" pitchFamily="34" charset="0"/>
              </a:rPr>
              <a:t>Ensuring cost-effective measures in procurement and operations.</a:t>
            </a:r>
          </a:p>
          <a:p>
            <a:pPr>
              <a:buFont typeface="Wingdings" pitchFamily="2" charset="2"/>
              <a:buChar char="§"/>
              <a:defRPr/>
            </a:pPr>
            <a:r>
              <a:rPr lang="en-US" sz="2600" dirty="0" smtClean="0">
                <a:cs typeface="Tahoma" pitchFamily="34" charset="0"/>
              </a:rPr>
              <a:t>Developing Safety Culture.</a:t>
            </a:r>
            <a:endParaRPr lang="en-US" sz="2600" dirty="0">
              <a:cs typeface="Tahoma" pitchFamily="34" charset="0"/>
            </a:endParaRPr>
          </a:p>
        </p:txBody>
      </p:sp>
      <p:sp>
        <p:nvSpPr>
          <p:cNvPr id="33798"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3797"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3572F5-53D9-44F6-B3F7-CE5D1A1DCDC9}" type="slidenum">
              <a:rPr lang="en-US" altLang="en-US">
                <a:solidFill>
                  <a:srgbClr val="000000"/>
                </a:solidFill>
                <a:latin typeface="Lucida Sans Unicode" panose="020B0602030504020204" pitchFamily="34" charset="0"/>
              </a:rPr>
              <a:pPr eaLnBrk="1" hangingPunct="1"/>
              <a:t>26</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3" panose="05040102010807070707" pitchFamily="18" charset="2"/>
              <a:buNone/>
              <a:defRPr/>
            </a:pPr>
            <a:r>
              <a:rPr lang="en-US" sz="2600" b="1" dirty="0" smtClean="0">
                <a:cs typeface="Tahoma" pitchFamily="34" charset="0"/>
              </a:rPr>
              <a:t>VISION STATEMENT: </a:t>
            </a:r>
            <a:r>
              <a:rPr lang="en-US" sz="2600" b="1" dirty="0" err="1" smtClean="0">
                <a:cs typeface="Tahoma" pitchFamily="34" charset="0"/>
              </a:rPr>
              <a:t>PIA</a:t>
            </a:r>
            <a:endParaRPr lang="en-US" sz="2600" b="1" i="1" dirty="0" smtClean="0">
              <a:cs typeface="Tahoma" pitchFamily="34" charset="0"/>
            </a:endParaRPr>
          </a:p>
          <a:p>
            <a:pPr>
              <a:buFont typeface="Wingdings 3" panose="05040102010807070707" pitchFamily="18" charset="2"/>
              <a:buNone/>
              <a:defRPr/>
            </a:pPr>
            <a:r>
              <a:rPr lang="en-US" sz="2600" dirty="0" smtClean="0">
                <a:cs typeface="Tahoma" pitchFamily="34" charset="0"/>
              </a:rPr>
              <a:t>	</a:t>
            </a:r>
          </a:p>
          <a:p>
            <a:pPr>
              <a:buFont typeface="Wingdings 3" panose="05040102010807070707" pitchFamily="18" charset="2"/>
              <a:buNone/>
              <a:defRPr/>
            </a:pPr>
            <a:r>
              <a:rPr lang="en-US" sz="2600" dirty="0" smtClean="0">
                <a:cs typeface="Tahoma" pitchFamily="34" charset="0"/>
              </a:rPr>
              <a:t>	</a:t>
            </a:r>
            <a:r>
              <a:rPr lang="en-US" sz="2600" dirty="0" err="1" smtClean="0">
                <a:cs typeface="Tahoma" pitchFamily="34" charset="0"/>
              </a:rPr>
              <a:t>PIA’s</a:t>
            </a:r>
            <a:r>
              <a:rPr lang="en-US" sz="2600" dirty="0" smtClean="0">
                <a:cs typeface="Tahoma" pitchFamily="34" charset="0"/>
              </a:rPr>
              <a:t> vision is to be a world class airline meeting customer expectations through excellent services, on-time performance, innovative products and absolute safety</a:t>
            </a:r>
            <a:endParaRPr lang="en-US" sz="2600" dirty="0">
              <a:cs typeface="Tahoma" pitchFamily="34" charset="0"/>
            </a:endParaRPr>
          </a:p>
        </p:txBody>
      </p:sp>
      <p:sp>
        <p:nvSpPr>
          <p:cNvPr id="34822"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4821"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A1345C-D3B3-4494-9F13-6D8303D87855}" type="slidenum">
              <a:rPr lang="en-US" altLang="en-US">
                <a:solidFill>
                  <a:srgbClr val="000000"/>
                </a:solidFill>
                <a:latin typeface="Lucida Sans Unicode" panose="020B0602030504020204" pitchFamily="34" charset="0"/>
              </a:rPr>
              <a:pPr eaLnBrk="1" hangingPunct="1"/>
              <a:t>27</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3" panose="05040102010807070707" pitchFamily="18" charset="2"/>
              <a:buNone/>
              <a:defRPr/>
            </a:pPr>
            <a:r>
              <a:rPr lang="en-US" sz="2600" b="1" dirty="0" smtClean="0">
                <a:cs typeface="Tahoma" pitchFamily="34" charset="0"/>
              </a:rPr>
              <a:t>VISION STATEMENT: </a:t>
            </a:r>
            <a:r>
              <a:rPr lang="en-US" sz="2600" b="1" dirty="0" err="1" smtClean="0">
                <a:cs typeface="Tahoma" pitchFamily="34" charset="0"/>
              </a:rPr>
              <a:t>ENGRO</a:t>
            </a:r>
            <a:r>
              <a:rPr lang="en-US" sz="2600" b="1" dirty="0" smtClean="0">
                <a:cs typeface="Tahoma" pitchFamily="34" charset="0"/>
              </a:rPr>
              <a:t> CORP</a:t>
            </a:r>
            <a:endParaRPr lang="en-US" sz="2600" b="1" i="1" dirty="0" smtClean="0">
              <a:cs typeface="Tahoma" pitchFamily="34" charset="0"/>
            </a:endParaRPr>
          </a:p>
          <a:p>
            <a:pPr>
              <a:buFont typeface="Wingdings 3" panose="05040102010807070707" pitchFamily="18" charset="2"/>
              <a:buNone/>
              <a:defRPr/>
            </a:pPr>
            <a:r>
              <a:rPr lang="en-US" sz="2600" dirty="0" smtClean="0">
                <a:cs typeface="Tahoma" pitchFamily="34" charset="0"/>
              </a:rPr>
              <a:t>	</a:t>
            </a:r>
          </a:p>
          <a:p>
            <a:pPr>
              <a:buFont typeface="Wingdings 3" panose="05040102010807070707" pitchFamily="18" charset="2"/>
              <a:buNone/>
              <a:defRPr/>
            </a:pPr>
            <a:r>
              <a:rPr lang="en-US" sz="2600" dirty="0" smtClean="0">
                <a:cs typeface="Tahoma" pitchFamily="34" charset="0"/>
              </a:rPr>
              <a:t>	“To be the premier Pakistani enterprise with a global reach passionately pursuing value creation for all stakeholders”</a:t>
            </a:r>
            <a:endParaRPr lang="en-US" sz="2600" dirty="0">
              <a:cs typeface="Tahoma" pitchFamily="34" charset="0"/>
            </a:endParaRPr>
          </a:p>
        </p:txBody>
      </p:sp>
      <p:sp>
        <p:nvSpPr>
          <p:cNvPr id="34822"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4821"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A1345C-D3B3-4494-9F13-6D8303D87855}" type="slidenum">
              <a:rPr lang="en-US" altLang="en-US">
                <a:solidFill>
                  <a:srgbClr val="000000"/>
                </a:solidFill>
                <a:latin typeface="Lucida Sans Unicode" panose="020B0602030504020204" pitchFamily="34" charset="0"/>
              </a:rPr>
              <a:pPr eaLnBrk="1" hangingPunct="1"/>
              <a:t>28</a:t>
            </a:fld>
            <a:endParaRPr lang="en-US" altLang="en-US">
              <a:solidFill>
                <a:srgbClr val="000000"/>
              </a:solidFill>
              <a:latin typeface="Lucida Sans Unicode" panose="020B0602030504020204" pitchFamily="34" charset="0"/>
            </a:endParaRPr>
          </a:p>
        </p:txBody>
      </p:sp>
    </p:spTree>
    <p:extLst>
      <p:ext uri="{BB962C8B-B14F-4D97-AF65-F5344CB8AC3E}">
        <p14:creationId xmlns:p14="http://schemas.microsoft.com/office/powerpoint/2010/main" val="1434518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3" panose="05040102010807070707" pitchFamily="18" charset="2"/>
              <a:buNone/>
              <a:defRPr/>
            </a:pPr>
            <a:r>
              <a:rPr lang="en-US" sz="2600" b="1" dirty="0" smtClean="0">
                <a:cs typeface="Tahoma" pitchFamily="34" charset="0"/>
              </a:rPr>
              <a:t>VISION STATEMENT: </a:t>
            </a:r>
            <a:r>
              <a:rPr lang="en-US" sz="2600" b="1" dirty="0" err="1" smtClean="0">
                <a:cs typeface="Tahoma" pitchFamily="34" charset="0"/>
              </a:rPr>
              <a:t>GSK</a:t>
            </a:r>
            <a:r>
              <a:rPr lang="en-US" sz="2600" b="1" dirty="0" smtClean="0">
                <a:cs typeface="Tahoma" pitchFamily="34" charset="0"/>
              </a:rPr>
              <a:t> Pakistan</a:t>
            </a:r>
            <a:endParaRPr lang="en-US" sz="2600" b="1" i="1" dirty="0" smtClean="0">
              <a:cs typeface="Tahoma" pitchFamily="34" charset="0"/>
            </a:endParaRPr>
          </a:p>
          <a:p>
            <a:pPr>
              <a:buFont typeface="Wingdings 3" panose="05040102010807070707" pitchFamily="18" charset="2"/>
              <a:buNone/>
              <a:defRPr/>
            </a:pPr>
            <a:r>
              <a:rPr lang="en-US" sz="2600" dirty="0" smtClean="0">
                <a:cs typeface="Tahoma" pitchFamily="34" charset="0"/>
              </a:rPr>
              <a:t>	</a:t>
            </a:r>
          </a:p>
          <a:p>
            <a:pPr>
              <a:buFont typeface="Wingdings 3" panose="05040102010807070707" pitchFamily="18" charset="2"/>
              <a:buNone/>
              <a:defRPr/>
            </a:pPr>
            <a:r>
              <a:rPr lang="en-US" sz="2600" dirty="0" smtClean="0">
                <a:cs typeface="Tahoma" pitchFamily="34" charset="0"/>
              </a:rPr>
              <a:t>	</a:t>
            </a:r>
            <a:r>
              <a:rPr lang="en-US" dirty="0" smtClean="0">
                <a:cs typeface="Tahoma" pitchFamily="34" charset="0"/>
              </a:rPr>
              <a:t>“</a:t>
            </a:r>
            <a:r>
              <a:rPr lang="en-US" dirty="0"/>
              <a:t>Our mission is to help people do more, feel better, live longer</a:t>
            </a:r>
            <a:r>
              <a:rPr lang="en-US" dirty="0" smtClean="0">
                <a:cs typeface="Tahoma" pitchFamily="34" charset="0"/>
              </a:rPr>
              <a:t>”</a:t>
            </a:r>
            <a:endParaRPr lang="en-US" dirty="0">
              <a:cs typeface="Tahoma" pitchFamily="34" charset="0"/>
            </a:endParaRPr>
          </a:p>
        </p:txBody>
      </p:sp>
      <p:sp>
        <p:nvSpPr>
          <p:cNvPr id="34822"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4821"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A1345C-D3B3-4494-9F13-6D8303D87855}" type="slidenum">
              <a:rPr lang="en-US" altLang="en-US">
                <a:solidFill>
                  <a:srgbClr val="000000"/>
                </a:solidFill>
                <a:latin typeface="Lucida Sans Unicode" panose="020B0602030504020204" pitchFamily="34" charset="0"/>
              </a:rPr>
              <a:pPr eaLnBrk="1" hangingPunct="1"/>
              <a:t>29</a:t>
            </a:fld>
            <a:endParaRPr lang="en-US" altLang="en-US">
              <a:solidFill>
                <a:srgbClr val="000000"/>
              </a:solidFill>
              <a:latin typeface="Lucida Sans Unicode" panose="020B0602030504020204" pitchFamily="34" charset="0"/>
            </a:endParaRPr>
          </a:p>
        </p:txBody>
      </p:sp>
    </p:spTree>
    <p:extLst>
      <p:ext uri="{BB962C8B-B14F-4D97-AF65-F5344CB8AC3E}">
        <p14:creationId xmlns:p14="http://schemas.microsoft.com/office/powerpoint/2010/main" val="2699299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defRPr/>
            </a:pPr>
            <a:r>
              <a:rPr lang="en-US" sz="3600" b="1" i="1" spc="300" dirty="0" smtClean="0">
                <a:ln w="11430" cmpd="sng">
                  <a:solidFill>
                    <a:srgbClr val="2DA2BF">
                      <a:tint val="10000"/>
                    </a:srgbClr>
                  </a:solidFill>
                  <a:prstDash val="solid"/>
                  <a:miter lim="800000"/>
                </a:ln>
                <a:solidFill>
                  <a:srgbClr val="7030A0"/>
                </a:solidFill>
                <a:effectLst>
                  <a:glow rad="45500">
                    <a:srgbClr val="2DA2BF">
                      <a:satMod val="220000"/>
                      <a:alpha val="35000"/>
                    </a:srgbClr>
                  </a:glow>
                </a:effectLst>
                <a:latin typeface="Helvetica" panose="020B0500000000000000" pitchFamily="34" charset="0"/>
                <a:cs typeface="Tahoma" pitchFamily="34" charset="0"/>
              </a:rPr>
              <a:t>Notable Quotes</a:t>
            </a:r>
            <a:endParaRPr lang="en-US" sz="3600" b="1" i="1" dirty="0">
              <a:solidFill>
                <a:srgbClr val="7030A0"/>
              </a:solidFill>
              <a:latin typeface="Helvetica" panose="020B0500000000000000" pitchFamily="34" charset="0"/>
              <a:cs typeface="Tahoma" pitchFamily="34" charset="0"/>
            </a:endParaRPr>
          </a:p>
        </p:txBody>
      </p:sp>
      <p:sp>
        <p:nvSpPr>
          <p:cNvPr id="2" name="Content Placeholder 1"/>
          <p:cNvSpPr>
            <a:spLocks noGrp="1"/>
          </p:cNvSpPr>
          <p:nvPr>
            <p:ph idx="1"/>
          </p:nvPr>
        </p:nvSpPr>
        <p:spPr>
          <a:xfrm>
            <a:off x="457200" y="1981200"/>
            <a:ext cx="8458200" cy="4267200"/>
          </a:xfrm>
        </p:spPr>
        <p:txBody>
          <a:bodyPr/>
          <a:lstStyle/>
          <a:p>
            <a:pPr>
              <a:buClr>
                <a:srgbClr val="7030A0"/>
              </a:buClr>
              <a:buFont typeface="Wingdings" pitchFamily="2" charset="2"/>
              <a:buChar char="§"/>
              <a:defRPr/>
            </a:pPr>
            <a:r>
              <a:rPr lang="en-US" sz="2600" dirty="0" smtClean="0">
                <a:solidFill>
                  <a:srgbClr val="7030A0"/>
                </a:solidFill>
                <a:latin typeface="Helvetica" panose="020B0500000000000000" pitchFamily="34" charset="0"/>
                <a:cs typeface="Tahoma" pitchFamily="34" charset="0"/>
              </a:rPr>
              <a:t>“If a man takes no thought about what is distant, he will find sorrow near at hand. He who will not worry about what is far off will soon find something worse than worry.”					</a:t>
            </a:r>
            <a:r>
              <a:rPr lang="en-US" sz="2600" i="1" dirty="0" smtClean="0">
                <a:solidFill>
                  <a:srgbClr val="00B0F0"/>
                </a:solidFill>
                <a:latin typeface="Helvetica" panose="020B0500000000000000" pitchFamily="34" charset="0"/>
                <a:cs typeface="Tahoma" pitchFamily="34" charset="0"/>
              </a:rPr>
              <a:t>Confucius</a:t>
            </a:r>
          </a:p>
          <a:p>
            <a:pPr>
              <a:buClr>
                <a:srgbClr val="7030A0"/>
              </a:buClr>
              <a:buFont typeface="Wingdings" pitchFamily="2" charset="2"/>
              <a:buChar char="§"/>
              <a:defRPr/>
            </a:pPr>
            <a:r>
              <a:rPr lang="en-US" sz="2600" dirty="0" smtClean="0">
                <a:solidFill>
                  <a:srgbClr val="7030A0"/>
                </a:solidFill>
                <a:latin typeface="Helvetica" panose="020B0500000000000000" pitchFamily="34" charset="0"/>
                <a:cs typeface="Tahoma" pitchFamily="34" charset="0"/>
              </a:rPr>
              <a:t>“If everyone is thinking alike, then somebody isn’t thinking.”					    </a:t>
            </a:r>
            <a:r>
              <a:rPr lang="en-US" sz="2600" i="1" dirty="0" smtClean="0">
                <a:solidFill>
                  <a:srgbClr val="00B0F0"/>
                </a:solidFill>
                <a:latin typeface="Helvetica" panose="020B0500000000000000" pitchFamily="34" charset="0"/>
                <a:cs typeface="Tahoma" pitchFamily="34" charset="0"/>
              </a:rPr>
              <a:t>George Patton</a:t>
            </a:r>
          </a:p>
          <a:p>
            <a:pPr>
              <a:buClr>
                <a:srgbClr val="7030A0"/>
              </a:buClr>
              <a:buFont typeface="Wingdings" pitchFamily="2" charset="2"/>
              <a:buChar char="§"/>
              <a:defRPr/>
            </a:pPr>
            <a:r>
              <a:rPr lang="en-US" sz="2600" dirty="0" smtClean="0">
                <a:solidFill>
                  <a:srgbClr val="7030A0"/>
                </a:solidFill>
                <a:latin typeface="Helvetica" panose="020B0500000000000000" pitchFamily="34" charset="0"/>
                <a:cs typeface="Tahoma" pitchFamily="34" charset="0"/>
              </a:rPr>
              <a:t>“It is not the strongest of the species that survive, nor the most intelligent, but the one most responsive to change”. 			    	   </a:t>
            </a:r>
            <a:r>
              <a:rPr lang="en-US" sz="2600" dirty="0">
                <a:solidFill>
                  <a:srgbClr val="7030A0"/>
                </a:solidFill>
                <a:latin typeface="Helvetica" panose="020B0500000000000000" pitchFamily="34" charset="0"/>
                <a:cs typeface="Tahoma" pitchFamily="34" charset="0"/>
              </a:rPr>
              <a:t>	</a:t>
            </a:r>
            <a:r>
              <a:rPr lang="en-US" sz="2600" dirty="0" smtClean="0">
                <a:solidFill>
                  <a:srgbClr val="7030A0"/>
                </a:solidFill>
                <a:latin typeface="Helvetica" panose="020B0500000000000000" pitchFamily="34" charset="0"/>
                <a:cs typeface="Tahoma" pitchFamily="34" charset="0"/>
              </a:rPr>
              <a:t>   </a:t>
            </a:r>
            <a:r>
              <a:rPr lang="en-US" sz="2600" i="1" dirty="0" smtClean="0">
                <a:solidFill>
                  <a:srgbClr val="00B0F0"/>
                </a:solidFill>
                <a:latin typeface="Helvetica" panose="020B0500000000000000" pitchFamily="34" charset="0"/>
                <a:cs typeface="Tahoma" pitchFamily="34" charset="0"/>
              </a:rPr>
              <a:t>Charles </a:t>
            </a:r>
            <a:r>
              <a:rPr lang="en-US" sz="2600" i="1" dirty="0">
                <a:solidFill>
                  <a:srgbClr val="00B0F0"/>
                </a:solidFill>
                <a:latin typeface="Helvetica" panose="020B0500000000000000" pitchFamily="34" charset="0"/>
                <a:cs typeface="Tahoma" pitchFamily="34" charset="0"/>
              </a:rPr>
              <a:t>Darwin</a:t>
            </a:r>
          </a:p>
          <a:p>
            <a:pPr marL="0" indent="0">
              <a:buClr>
                <a:srgbClr val="7030A0"/>
              </a:buClr>
              <a:buNone/>
              <a:defRPr/>
            </a:pPr>
            <a:r>
              <a:rPr lang="en-US" sz="2600" dirty="0" smtClean="0">
                <a:solidFill>
                  <a:srgbClr val="7030A0"/>
                </a:solidFill>
                <a:latin typeface="Helvetica" panose="020B0500000000000000" pitchFamily="34" charset="0"/>
                <a:cs typeface="Tahoma" pitchFamily="34" charset="0"/>
              </a:rPr>
              <a:t>						</a:t>
            </a:r>
            <a:endParaRPr lang="en-US" sz="2600" i="1" dirty="0">
              <a:solidFill>
                <a:srgbClr val="7030A0"/>
              </a:solidFill>
              <a:latin typeface="Helvetica" panose="020B0500000000000000" pitchFamily="34" charset="0"/>
              <a:cs typeface="Tahoma" pitchFamily="34" charset="0"/>
            </a:endParaRPr>
          </a:p>
        </p:txBody>
      </p:sp>
      <p:sp>
        <p:nvSpPr>
          <p:cNvPr id="11270"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11269"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F402E8-4C5B-45E9-8BCA-F20895A10BB6}" type="slidenum">
              <a:rPr lang="en-US" altLang="en-US">
                <a:solidFill>
                  <a:srgbClr val="000000"/>
                </a:solidFill>
                <a:latin typeface="Lucida Sans Unicode" panose="020B0602030504020204" pitchFamily="34" charset="0"/>
              </a:rPr>
              <a:pPr eaLnBrk="1" hangingPunct="1"/>
              <a:t>3</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3" panose="05040102010807070707" pitchFamily="18" charset="2"/>
              <a:buNone/>
              <a:defRPr/>
            </a:pPr>
            <a:r>
              <a:rPr lang="en-US" sz="2600" b="1" u="sng" dirty="0" smtClean="0">
                <a:cs typeface="Tahoma" pitchFamily="34" charset="0"/>
              </a:rPr>
              <a:t>MISSION STATEMENT: BANK AL-</a:t>
            </a:r>
            <a:r>
              <a:rPr lang="en-US" sz="2600" b="1" u="sng" dirty="0" err="1" smtClean="0">
                <a:cs typeface="Tahoma" pitchFamily="34" charset="0"/>
              </a:rPr>
              <a:t>HABIB</a:t>
            </a:r>
            <a:r>
              <a:rPr lang="en-US" sz="2600" b="1" u="sng" dirty="0" smtClean="0">
                <a:cs typeface="Tahoma" pitchFamily="34" charset="0"/>
              </a:rPr>
              <a:t>:</a:t>
            </a:r>
          </a:p>
          <a:p>
            <a:pPr algn="just">
              <a:buFont typeface="Wingdings 3" panose="05040102010807070707" pitchFamily="18" charset="2"/>
              <a:buNone/>
              <a:defRPr/>
            </a:pPr>
            <a:r>
              <a:rPr lang="en-US" sz="2600" dirty="0" smtClean="0">
                <a:cs typeface="Tahoma" pitchFamily="34" charset="0"/>
              </a:rPr>
              <a:t>	“</a:t>
            </a:r>
            <a:r>
              <a:rPr lang="en-US" sz="2400" dirty="0" smtClean="0"/>
              <a:t>To make banking safe, simple, and pleasant”</a:t>
            </a:r>
            <a:r>
              <a:rPr lang="en-US" sz="2600" dirty="0" smtClean="0">
                <a:cs typeface="Tahoma" pitchFamily="34" charset="0"/>
              </a:rPr>
              <a:t> </a:t>
            </a:r>
          </a:p>
          <a:p>
            <a:pPr>
              <a:defRPr/>
            </a:pPr>
            <a:endParaRPr lang="en-US" sz="2600" dirty="0" smtClean="0">
              <a:cs typeface="Tahoma" pitchFamily="34" charset="0"/>
            </a:endParaRPr>
          </a:p>
          <a:p>
            <a:pPr>
              <a:buFont typeface="Wingdings 3" panose="05040102010807070707" pitchFamily="18" charset="2"/>
              <a:buNone/>
              <a:defRPr/>
            </a:pPr>
            <a:r>
              <a:rPr lang="en-US" sz="2600" b="1" u="sng" dirty="0" smtClean="0">
                <a:cs typeface="Tahoma" pitchFamily="34" charset="0"/>
              </a:rPr>
              <a:t>VISION STATEMENT: BANK AL-</a:t>
            </a:r>
            <a:r>
              <a:rPr lang="en-US" sz="2600" b="1" u="sng" dirty="0" err="1" smtClean="0">
                <a:cs typeface="Tahoma" pitchFamily="34" charset="0"/>
              </a:rPr>
              <a:t>HABIB</a:t>
            </a:r>
            <a:r>
              <a:rPr lang="en-US" sz="2600" b="1" u="sng" dirty="0" smtClean="0">
                <a:cs typeface="Tahoma" pitchFamily="34" charset="0"/>
              </a:rPr>
              <a:t>:</a:t>
            </a:r>
          </a:p>
          <a:p>
            <a:pPr>
              <a:buFont typeface="Wingdings 3" panose="05040102010807070707" pitchFamily="18" charset="2"/>
              <a:buNone/>
              <a:defRPr/>
            </a:pPr>
            <a:r>
              <a:rPr lang="en-US" sz="2600" dirty="0" smtClean="0">
                <a:cs typeface="Tahoma" pitchFamily="34" charset="0"/>
              </a:rPr>
              <a:t>	“</a:t>
            </a:r>
            <a:r>
              <a:rPr lang="en-US" sz="2400" dirty="0" smtClean="0"/>
              <a:t>To be our customers' most convenient and trusted bank”</a:t>
            </a:r>
            <a:endParaRPr lang="en-US" sz="2400" dirty="0">
              <a:solidFill>
                <a:schemeClr val="bg2">
                  <a:lumMod val="25000"/>
                </a:schemeClr>
              </a:solidFill>
              <a:latin typeface="Tahoma" pitchFamily="34" charset="0"/>
              <a:cs typeface="Tahoma" pitchFamily="34" charset="0"/>
            </a:endParaRPr>
          </a:p>
        </p:txBody>
      </p:sp>
      <p:sp>
        <p:nvSpPr>
          <p:cNvPr id="35846"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5845"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F6972E-ACC0-4D96-8BB7-EA8572795959}" type="slidenum">
              <a:rPr lang="en-US" altLang="en-US">
                <a:solidFill>
                  <a:srgbClr val="000000"/>
                </a:solidFill>
                <a:latin typeface="Lucida Sans Unicode" panose="020B0602030504020204" pitchFamily="34" charset="0"/>
              </a:rPr>
              <a:pPr eaLnBrk="1" hangingPunct="1"/>
              <a:t>30</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04800"/>
            <a:ext cx="8229600" cy="1143000"/>
          </a:xfrm>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Process of Developing</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VISION &amp; MISSION Statements</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304800" y="1447800"/>
            <a:ext cx="8534400" cy="5257800"/>
          </a:xfrm>
        </p:spPr>
        <p:txBody>
          <a:bodyPr/>
          <a:lstStyle/>
          <a:p>
            <a:pPr>
              <a:buFont typeface="Wingdings" pitchFamily="2" charset="2"/>
              <a:buChar char="§"/>
              <a:defRPr/>
            </a:pPr>
            <a:r>
              <a:rPr lang="en-US" sz="2600" dirty="0" smtClean="0">
                <a:cs typeface="Tahoma" pitchFamily="34" charset="0"/>
              </a:rPr>
              <a:t>Involve  as many managers as possible</a:t>
            </a:r>
            <a:r>
              <a:rPr lang="en-US" sz="2600" dirty="0">
                <a:cs typeface="Tahoma" pitchFamily="34" charset="0"/>
              </a:rPr>
              <a:t>;</a:t>
            </a:r>
            <a:r>
              <a:rPr lang="en-US" sz="2600" dirty="0" smtClean="0">
                <a:cs typeface="Tahoma" pitchFamily="34" charset="0"/>
              </a:rPr>
              <a:t> through involvement people become committed to an organization.</a:t>
            </a:r>
          </a:p>
          <a:p>
            <a:pPr>
              <a:buFont typeface="Wingdings" pitchFamily="2" charset="2"/>
              <a:buChar char="§"/>
              <a:defRPr/>
            </a:pPr>
            <a:r>
              <a:rPr lang="en-US" sz="2600" dirty="0">
                <a:cs typeface="Tahoma" pitchFamily="34" charset="0"/>
              </a:rPr>
              <a:t>O</a:t>
            </a:r>
            <a:r>
              <a:rPr lang="en-US" sz="2600" dirty="0" smtClean="0">
                <a:cs typeface="Tahoma" pitchFamily="34" charset="0"/>
              </a:rPr>
              <a:t>pportunity for strategists to obtain needed support.</a:t>
            </a:r>
          </a:p>
          <a:p>
            <a:pPr>
              <a:buFont typeface="Wingdings" pitchFamily="2" charset="2"/>
              <a:buChar char="§"/>
              <a:defRPr/>
            </a:pPr>
            <a:r>
              <a:rPr lang="en-US" sz="2600" dirty="0" smtClean="0">
                <a:cs typeface="Tahoma" pitchFamily="34" charset="0"/>
              </a:rPr>
              <a:t>A facilitator or committee of top managers to short list one single draft and distribute to all managers or a committee.</a:t>
            </a:r>
          </a:p>
          <a:p>
            <a:pPr>
              <a:buFont typeface="Wingdings" pitchFamily="2" charset="2"/>
              <a:buChar char="§"/>
              <a:defRPr/>
            </a:pPr>
            <a:r>
              <a:rPr lang="en-US" sz="2600" dirty="0" smtClean="0">
                <a:cs typeface="Tahoma" pitchFamily="34" charset="0"/>
              </a:rPr>
              <a:t>Hire out-side consultants, experts.</a:t>
            </a:r>
          </a:p>
          <a:p>
            <a:pPr>
              <a:buFont typeface="Wingdings" pitchFamily="2" charset="2"/>
              <a:buChar char="§"/>
              <a:defRPr/>
            </a:pPr>
            <a:r>
              <a:rPr lang="en-US" sz="2600" dirty="0" smtClean="0">
                <a:cs typeface="Tahoma" pitchFamily="34" charset="0"/>
              </a:rPr>
              <a:t>Decision on how best to communicate the final mission statement, down the line.</a:t>
            </a:r>
          </a:p>
          <a:p>
            <a:pPr>
              <a:buFont typeface="Wingdings" pitchFamily="2" charset="2"/>
              <a:buChar char="§"/>
              <a:defRPr/>
            </a:pPr>
            <a:r>
              <a:rPr lang="en-US" sz="2600" dirty="0" smtClean="0">
                <a:cs typeface="Tahoma" pitchFamily="34" charset="0"/>
              </a:rPr>
              <a:t>Process should create an “emotional bond” and “sense of mission”.</a:t>
            </a:r>
          </a:p>
          <a:p>
            <a:pPr>
              <a:defRPr/>
            </a:pPr>
            <a:endParaRPr lang="en-US" dirty="0"/>
          </a:p>
        </p:txBody>
      </p:sp>
      <p:sp>
        <p:nvSpPr>
          <p:cNvPr id="36870"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6869"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AB518F-5A79-457B-8EAE-164B8CE6E6B1}" type="slidenum">
              <a:rPr lang="en-US" altLang="en-US">
                <a:solidFill>
                  <a:srgbClr val="000000"/>
                </a:solidFill>
                <a:latin typeface="Lucida Sans Unicode" panose="020B0602030504020204" pitchFamily="34" charset="0"/>
              </a:rPr>
              <a:pPr eaLnBrk="1" hangingPunct="1"/>
              <a:t>31</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9244" y="185651"/>
            <a:ext cx="8229600" cy="1143000"/>
          </a:xfrm>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Importance of </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VISION &amp; MISSION Statements</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685800" y="1346662"/>
            <a:ext cx="8229600" cy="5410200"/>
          </a:xfrm>
        </p:spPr>
        <p:txBody>
          <a:bodyPr/>
          <a:lstStyle/>
          <a:p>
            <a:pPr marL="342900" indent="-342900">
              <a:lnSpc>
                <a:spcPct val="115000"/>
              </a:lnSpc>
              <a:spcBef>
                <a:spcPts val="0"/>
              </a:spcBef>
              <a:spcAft>
                <a:spcPts val="0"/>
              </a:spcAft>
              <a:buFont typeface="Wingdings" pitchFamily="2" charset="2"/>
              <a:buChar char="§"/>
              <a:defRPr/>
            </a:pPr>
            <a:r>
              <a:rPr lang="en-US" sz="2400" dirty="0" smtClean="0">
                <a:ea typeface="Calibri"/>
                <a:cs typeface="Times New Roman"/>
              </a:rPr>
              <a:t>To ensure </a:t>
            </a:r>
            <a:r>
              <a:rPr lang="en-US" sz="2400" dirty="0" smtClean="0">
                <a:solidFill>
                  <a:srgbClr val="00B0F0"/>
                </a:solidFill>
                <a:effectLst>
                  <a:outerShdw blurRad="38100" dist="38100" dir="2700000" algn="tl">
                    <a:srgbClr val="000000">
                      <a:alpha val="43137"/>
                    </a:srgbClr>
                  </a:outerShdw>
                </a:effectLst>
                <a:ea typeface="Calibri"/>
                <a:cs typeface="Times New Roman"/>
              </a:rPr>
              <a:t>unanimity of purpose </a:t>
            </a:r>
            <a:r>
              <a:rPr lang="en-US" sz="2400" dirty="0" smtClean="0">
                <a:ea typeface="Calibri"/>
                <a:cs typeface="Times New Roman"/>
              </a:rPr>
              <a:t>within the organization. </a:t>
            </a:r>
          </a:p>
          <a:p>
            <a:pPr marL="342900" indent="-342900">
              <a:lnSpc>
                <a:spcPct val="115000"/>
              </a:lnSpc>
              <a:spcBef>
                <a:spcPts val="0"/>
              </a:spcBef>
              <a:spcAft>
                <a:spcPts val="0"/>
              </a:spcAft>
              <a:buFont typeface="Wingdings" pitchFamily="2" charset="2"/>
              <a:buChar char="§"/>
              <a:defRPr/>
            </a:pPr>
            <a:r>
              <a:rPr lang="en-US" sz="2400" dirty="0" smtClean="0">
                <a:ea typeface="Calibri"/>
                <a:cs typeface="Times New Roman"/>
              </a:rPr>
              <a:t>To provide a </a:t>
            </a:r>
            <a:r>
              <a:rPr lang="en-US" sz="2400" dirty="0" smtClean="0">
                <a:solidFill>
                  <a:srgbClr val="00B0F0"/>
                </a:solidFill>
                <a:effectLst>
                  <a:outerShdw blurRad="38100" dist="38100" dir="2700000" algn="tl">
                    <a:srgbClr val="000000">
                      <a:alpha val="43137"/>
                    </a:srgbClr>
                  </a:outerShdw>
                </a:effectLst>
                <a:ea typeface="Calibri"/>
                <a:cs typeface="Times New Roman"/>
              </a:rPr>
              <a:t>basis</a:t>
            </a:r>
            <a:r>
              <a:rPr lang="en-US" sz="2400" dirty="0" smtClean="0">
                <a:ea typeface="Calibri"/>
                <a:cs typeface="Times New Roman"/>
              </a:rPr>
              <a:t> or standard </a:t>
            </a:r>
            <a:r>
              <a:rPr lang="en-US" sz="2400" dirty="0" smtClean="0">
                <a:solidFill>
                  <a:srgbClr val="00B0F0"/>
                </a:solidFill>
                <a:effectLst>
                  <a:outerShdw blurRad="38100" dist="38100" dir="2700000" algn="tl">
                    <a:srgbClr val="000000">
                      <a:alpha val="43137"/>
                    </a:srgbClr>
                  </a:outerShdw>
                </a:effectLst>
                <a:ea typeface="Calibri"/>
                <a:cs typeface="Times New Roman"/>
              </a:rPr>
              <a:t>for allocating resources</a:t>
            </a:r>
          </a:p>
          <a:p>
            <a:pPr marL="342900" indent="-342900">
              <a:lnSpc>
                <a:spcPct val="115000"/>
              </a:lnSpc>
              <a:spcBef>
                <a:spcPts val="0"/>
              </a:spcBef>
              <a:spcAft>
                <a:spcPts val="0"/>
              </a:spcAft>
              <a:buFont typeface="Wingdings" pitchFamily="2" charset="2"/>
              <a:buChar char="§"/>
              <a:defRPr/>
            </a:pPr>
            <a:r>
              <a:rPr lang="en-US" sz="2400" dirty="0" smtClean="0">
                <a:ea typeface="Calibri"/>
                <a:cs typeface="Times New Roman"/>
              </a:rPr>
              <a:t>To establish </a:t>
            </a:r>
            <a:r>
              <a:rPr lang="en-US" sz="2400" dirty="0" smtClean="0">
                <a:solidFill>
                  <a:srgbClr val="00B0F0"/>
                </a:solidFill>
                <a:effectLst>
                  <a:outerShdw blurRad="38100" dist="38100" dir="2700000" algn="tl">
                    <a:srgbClr val="000000">
                      <a:alpha val="43137"/>
                    </a:srgbClr>
                  </a:outerShdw>
                </a:effectLst>
                <a:ea typeface="Calibri"/>
                <a:cs typeface="Times New Roman"/>
              </a:rPr>
              <a:t>organizational climate</a:t>
            </a:r>
          </a:p>
          <a:p>
            <a:pPr marL="342900" indent="-342900">
              <a:lnSpc>
                <a:spcPct val="115000"/>
              </a:lnSpc>
              <a:spcBef>
                <a:spcPts val="0"/>
              </a:spcBef>
              <a:spcAft>
                <a:spcPts val="0"/>
              </a:spcAft>
              <a:buFont typeface="Wingdings" pitchFamily="2" charset="2"/>
              <a:buChar char="§"/>
              <a:defRPr/>
            </a:pPr>
            <a:r>
              <a:rPr lang="en-US" sz="2400" dirty="0" smtClean="0">
                <a:ea typeface="Calibri"/>
                <a:cs typeface="Times New Roman"/>
              </a:rPr>
              <a:t>To serve as a focal point to </a:t>
            </a:r>
            <a:r>
              <a:rPr lang="en-US" sz="2400" dirty="0" smtClean="0">
                <a:solidFill>
                  <a:srgbClr val="00B0F0"/>
                </a:solidFill>
                <a:effectLst>
                  <a:outerShdw blurRad="38100" dist="38100" dir="2700000" algn="tl">
                    <a:srgbClr val="000000">
                      <a:alpha val="43137"/>
                    </a:srgbClr>
                  </a:outerShdw>
                </a:effectLst>
                <a:ea typeface="Calibri"/>
                <a:cs typeface="Times New Roman"/>
              </a:rPr>
              <a:t>identify</a:t>
            </a:r>
            <a:r>
              <a:rPr lang="en-US" sz="2400" dirty="0" smtClean="0">
                <a:ea typeface="Calibri"/>
                <a:cs typeface="Times New Roman"/>
              </a:rPr>
              <a:t> with </a:t>
            </a:r>
            <a:r>
              <a:rPr lang="en-US" sz="2400" dirty="0" smtClean="0">
                <a:solidFill>
                  <a:srgbClr val="00B0F0"/>
                </a:solidFill>
                <a:effectLst>
                  <a:outerShdw blurRad="38100" dist="38100" dir="2700000" algn="tl">
                    <a:srgbClr val="000000">
                      <a:alpha val="43137"/>
                    </a:srgbClr>
                  </a:outerShdw>
                </a:effectLst>
                <a:ea typeface="Calibri"/>
                <a:cs typeface="Times New Roman"/>
              </a:rPr>
              <a:t>organization’s purpose and direction</a:t>
            </a:r>
          </a:p>
          <a:p>
            <a:pPr marL="342900" indent="-342900">
              <a:lnSpc>
                <a:spcPct val="115000"/>
              </a:lnSpc>
              <a:spcBef>
                <a:spcPts val="0"/>
              </a:spcBef>
              <a:spcAft>
                <a:spcPts val="0"/>
              </a:spcAft>
              <a:buFont typeface="Wingdings" pitchFamily="2" charset="2"/>
              <a:buChar char="§"/>
              <a:defRPr/>
            </a:pPr>
            <a:r>
              <a:rPr lang="en-US" sz="2400" dirty="0" smtClean="0">
                <a:ea typeface="Calibri"/>
                <a:cs typeface="Times New Roman"/>
              </a:rPr>
              <a:t>To facilitate the </a:t>
            </a:r>
            <a:r>
              <a:rPr lang="en-US" sz="2400" dirty="0" smtClean="0">
                <a:solidFill>
                  <a:srgbClr val="00B0F0"/>
                </a:solidFill>
                <a:effectLst>
                  <a:outerShdw blurRad="38100" dist="38100" dir="2700000" algn="tl">
                    <a:srgbClr val="000000">
                      <a:alpha val="43137"/>
                    </a:srgbClr>
                  </a:outerShdw>
                </a:effectLst>
                <a:ea typeface="Calibri"/>
                <a:cs typeface="Times New Roman"/>
              </a:rPr>
              <a:t>translation of objectives </a:t>
            </a:r>
            <a:r>
              <a:rPr lang="en-US" sz="2400" dirty="0" smtClean="0">
                <a:ea typeface="Calibri"/>
                <a:cs typeface="Times New Roman"/>
              </a:rPr>
              <a:t>into a </a:t>
            </a:r>
            <a:r>
              <a:rPr lang="en-US" sz="2400" dirty="0" smtClean="0">
                <a:solidFill>
                  <a:srgbClr val="00B0F0"/>
                </a:solidFill>
                <a:effectLst>
                  <a:outerShdw blurRad="38100" dist="38100" dir="2700000" algn="tl">
                    <a:srgbClr val="000000">
                      <a:alpha val="43137"/>
                    </a:srgbClr>
                  </a:outerShdw>
                </a:effectLst>
                <a:ea typeface="Calibri"/>
                <a:cs typeface="Times New Roman"/>
              </a:rPr>
              <a:t>work structure</a:t>
            </a:r>
            <a:r>
              <a:rPr lang="en-US" sz="2400" dirty="0" smtClean="0">
                <a:ea typeface="Calibri"/>
                <a:cs typeface="Times New Roman"/>
              </a:rPr>
              <a:t> involving the assignment of tasks within the organization</a:t>
            </a:r>
          </a:p>
          <a:p>
            <a:pPr marL="342900" indent="-342900">
              <a:lnSpc>
                <a:spcPct val="115000"/>
              </a:lnSpc>
              <a:spcBef>
                <a:spcPts val="0"/>
              </a:spcBef>
              <a:spcAft>
                <a:spcPts val="1000"/>
              </a:spcAft>
              <a:buFont typeface="Wingdings" pitchFamily="2" charset="2"/>
              <a:buChar char="§"/>
              <a:defRPr/>
            </a:pPr>
            <a:r>
              <a:rPr lang="en-US" sz="2400" dirty="0" smtClean="0">
                <a:ea typeface="Calibri"/>
                <a:cs typeface="Times New Roman"/>
              </a:rPr>
              <a:t>To specify organizational purpose and then  </a:t>
            </a:r>
            <a:r>
              <a:rPr lang="en-US" sz="2400" dirty="0" smtClean="0">
                <a:solidFill>
                  <a:srgbClr val="00B0F0"/>
                </a:solidFill>
                <a:effectLst>
                  <a:outerShdw blurRad="38100" dist="38100" dir="2700000" algn="tl">
                    <a:srgbClr val="000000">
                      <a:alpha val="43137"/>
                    </a:srgbClr>
                  </a:outerShdw>
                </a:effectLst>
                <a:ea typeface="Calibri"/>
                <a:cs typeface="Times New Roman"/>
              </a:rPr>
              <a:t>translate</a:t>
            </a:r>
            <a:r>
              <a:rPr lang="en-US" sz="2400" dirty="0" smtClean="0">
                <a:ea typeface="Calibri"/>
                <a:cs typeface="Times New Roman"/>
              </a:rPr>
              <a:t>  it  into </a:t>
            </a:r>
            <a:r>
              <a:rPr lang="en-US" sz="2400" dirty="0" smtClean="0">
                <a:solidFill>
                  <a:srgbClr val="00B0F0"/>
                </a:solidFill>
                <a:effectLst>
                  <a:outerShdw blurRad="38100" dist="38100" dir="2700000" algn="tl">
                    <a:srgbClr val="000000">
                      <a:alpha val="43137"/>
                    </a:srgbClr>
                  </a:outerShdw>
                </a:effectLst>
                <a:ea typeface="Calibri"/>
                <a:cs typeface="Times New Roman"/>
              </a:rPr>
              <a:t>objectives</a:t>
            </a:r>
            <a:r>
              <a:rPr lang="en-US" sz="2400" dirty="0" smtClean="0">
                <a:ea typeface="Calibri"/>
                <a:cs typeface="Times New Roman"/>
              </a:rPr>
              <a:t> in such a way that </a:t>
            </a:r>
            <a:r>
              <a:rPr lang="en-US" sz="2400" dirty="0" smtClean="0">
                <a:solidFill>
                  <a:srgbClr val="00B0F0"/>
                </a:solidFill>
                <a:effectLst>
                  <a:outerShdw blurRad="38100" dist="38100" dir="2700000" algn="tl">
                    <a:srgbClr val="000000">
                      <a:alpha val="43137"/>
                    </a:srgbClr>
                  </a:outerShdw>
                </a:effectLst>
                <a:ea typeface="Calibri"/>
                <a:cs typeface="Times New Roman"/>
              </a:rPr>
              <a:t>cost, time and performance</a:t>
            </a:r>
            <a:r>
              <a:rPr lang="en-US" sz="2400" dirty="0" smtClean="0">
                <a:ea typeface="Calibri"/>
                <a:cs typeface="Times New Roman"/>
              </a:rPr>
              <a:t> parameters can be assessed and </a:t>
            </a:r>
            <a:r>
              <a:rPr lang="en-US" sz="2400" dirty="0" smtClean="0">
                <a:solidFill>
                  <a:srgbClr val="00B0F0"/>
                </a:solidFill>
                <a:effectLst>
                  <a:outerShdw blurRad="38100" dist="38100" dir="2700000" algn="tl">
                    <a:srgbClr val="000000">
                      <a:alpha val="43137"/>
                    </a:srgbClr>
                  </a:outerShdw>
                </a:effectLst>
                <a:ea typeface="Calibri"/>
                <a:cs typeface="Times New Roman"/>
              </a:rPr>
              <a:t>controlled</a:t>
            </a:r>
            <a:endParaRPr lang="en-US" sz="2400" dirty="0">
              <a:solidFill>
                <a:srgbClr val="00B0F0"/>
              </a:solidFill>
              <a:effectLst>
                <a:outerShdw blurRad="38100" dist="38100" dir="2700000" algn="tl">
                  <a:srgbClr val="000000">
                    <a:alpha val="43137"/>
                  </a:srgbClr>
                </a:outerShdw>
              </a:effectLst>
              <a:ea typeface="Calibri"/>
              <a:cs typeface="Times New Roman"/>
            </a:endParaRPr>
          </a:p>
        </p:txBody>
      </p:sp>
      <p:sp>
        <p:nvSpPr>
          <p:cNvPr id="37894"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7893"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AD0DCE-DB8D-49E1-B12E-6D37522B4713}" type="slidenum">
              <a:rPr lang="en-US" altLang="en-US">
                <a:solidFill>
                  <a:srgbClr val="000000"/>
                </a:solidFill>
                <a:latin typeface="Lucida Sans Unicode" panose="020B0602030504020204" pitchFamily="34" charset="0"/>
              </a:rPr>
              <a:pPr eaLnBrk="1" hangingPunct="1"/>
              <a:t>32</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0"/>
            <a:ext cx="8229600" cy="1143000"/>
          </a:xfrm>
        </p:spPr>
        <p:txBody>
          <a:bodyPr>
            <a:norm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VISION </a:t>
            </a: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533400" y="1066800"/>
            <a:ext cx="8229600" cy="5029200"/>
          </a:xfrm>
        </p:spPr>
        <p:txBody>
          <a:bodyPr/>
          <a:lstStyle/>
          <a:p>
            <a:pPr marL="342900" indent="-342900">
              <a:lnSpc>
                <a:spcPct val="115000"/>
              </a:lnSpc>
              <a:spcBef>
                <a:spcPts val="0"/>
              </a:spcBef>
              <a:spcAft>
                <a:spcPts val="0"/>
              </a:spcAft>
              <a:buFont typeface="Wingdings 3" panose="05040102010807070707" pitchFamily="18" charset="2"/>
              <a:buNone/>
              <a:defRPr/>
            </a:pPr>
            <a:r>
              <a:rPr lang="en-US" sz="2600" b="1" u="sng" dirty="0" smtClean="0">
                <a:ea typeface="Calibri"/>
                <a:cs typeface="Tahoma" pitchFamily="34" charset="0"/>
              </a:rPr>
              <a:t>STRATEGIC VISION:</a:t>
            </a:r>
          </a:p>
          <a:p>
            <a:pPr marL="342900" indent="-342900">
              <a:lnSpc>
                <a:spcPct val="115000"/>
              </a:lnSpc>
              <a:spcBef>
                <a:spcPts val="0"/>
              </a:spcBef>
              <a:spcAft>
                <a:spcPts val="0"/>
              </a:spcAft>
              <a:buFont typeface="Wingdings 3" panose="05040102010807070707" pitchFamily="18" charset="2"/>
              <a:buNone/>
              <a:defRPr/>
            </a:pPr>
            <a:r>
              <a:rPr lang="en-US" sz="2600" dirty="0" smtClean="0">
                <a:ea typeface="Calibri"/>
                <a:cs typeface="Tahoma" pitchFamily="34" charset="0"/>
              </a:rPr>
              <a:t>Choosing a company’s path requires attention  to:</a:t>
            </a:r>
          </a:p>
          <a:p>
            <a:pPr marL="342900" indent="-342900">
              <a:lnSpc>
                <a:spcPct val="115000"/>
              </a:lnSpc>
              <a:spcBef>
                <a:spcPts val="0"/>
              </a:spcBef>
              <a:spcAft>
                <a:spcPts val="0"/>
              </a:spcAft>
              <a:buFont typeface="Wingdings" pitchFamily="2" charset="2"/>
              <a:buChar char="§"/>
              <a:defRPr/>
            </a:pPr>
            <a:r>
              <a:rPr lang="en-US" sz="2600" dirty="0" smtClean="0">
                <a:ea typeface="Calibri"/>
                <a:cs typeface="Tahoma" pitchFamily="34" charset="0"/>
              </a:rPr>
              <a:t>Changes occurring in the market arena , and their implications for the direction where a company needs to move?</a:t>
            </a:r>
          </a:p>
          <a:p>
            <a:pPr marL="342900" indent="-342900">
              <a:lnSpc>
                <a:spcPct val="115000"/>
              </a:lnSpc>
              <a:spcBef>
                <a:spcPts val="0"/>
              </a:spcBef>
              <a:spcAft>
                <a:spcPts val="0"/>
              </a:spcAft>
              <a:buFont typeface="Wingdings" pitchFamily="2" charset="2"/>
              <a:buChar char="§"/>
              <a:defRPr/>
            </a:pPr>
            <a:r>
              <a:rPr lang="en-US" sz="2600" dirty="0" smtClean="0">
                <a:ea typeface="Calibri"/>
                <a:cs typeface="Tahoma" pitchFamily="34" charset="0"/>
              </a:rPr>
              <a:t>Customer needs to be satisfied?</a:t>
            </a:r>
          </a:p>
          <a:p>
            <a:pPr marL="342900" indent="-342900">
              <a:lnSpc>
                <a:spcPct val="115000"/>
              </a:lnSpc>
              <a:spcBef>
                <a:spcPts val="0"/>
              </a:spcBef>
              <a:spcAft>
                <a:spcPts val="0"/>
              </a:spcAft>
              <a:buFont typeface="Wingdings" pitchFamily="2" charset="2"/>
              <a:buChar char="§"/>
              <a:defRPr/>
            </a:pPr>
            <a:r>
              <a:rPr lang="en-US" sz="2600" dirty="0" smtClean="0">
                <a:ea typeface="Calibri"/>
                <a:cs typeface="Tahoma" pitchFamily="34" charset="0"/>
              </a:rPr>
              <a:t>Different buyer segments to concentrate on?</a:t>
            </a:r>
          </a:p>
          <a:p>
            <a:pPr marL="342900" indent="-342900">
              <a:lnSpc>
                <a:spcPct val="115000"/>
              </a:lnSpc>
              <a:spcBef>
                <a:spcPts val="0"/>
              </a:spcBef>
              <a:spcAft>
                <a:spcPts val="0"/>
              </a:spcAft>
              <a:buFont typeface="Wingdings" pitchFamily="2" charset="2"/>
              <a:buChar char="§"/>
              <a:defRPr/>
            </a:pPr>
            <a:r>
              <a:rPr lang="en-US" sz="2600" dirty="0" smtClean="0">
                <a:ea typeface="Calibri"/>
                <a:cs typeface="Tahoma" pitchFamily="34" charset="0"/>
              </a:rPr>
              <a:t>New geographic or product markets to be pursued?</a:t>
            </a:r>
          </a:p>
          <a:p>
            <a:pPr marL="342900" indent="-342900">
              <a:lnSpc>
                <a:spcPct val="115000"/>
              </a:lnSpc>
              <a:spcBef>
                <a:spcPts val="0"/>
              </a:spcBef>
              <a:spcAft>
                <a:spcPts val="0"/>
              </a:spcAft>
              <a:buFont typeface="Wingdings" pitchFamily="2" charset="2"/>
              <a:buChar char="§"/>
              <a:defRPr/>
            </a:pPr>
            <a:r>
              <a:rPr lang="en-US" sz="2600" dirty="0" smtClean="0">
                <a:ea typeface="Calibri"/>
                <a:cs typeface="Tahoma" pitchFamily="34" charset="0"/>
              </a:rPr>
              <a:t>Company’s business make up in five years?</a:t>
            </a:r>
          </a:p>
          <a:p>
            <a:pPr marL="342900" indent="-342900">
              <a:lnSpc>
                <a:spcPct val="115000"/>
              </a:lnSpc>
              <a:spcBef>
                <a:spcPts val="0"/>
              </a:spcBef>
              <a:spcAft>
                <a:spcPts val="1000"/>
              </a:spcAft>
              <a:buFont typeface="Wingdings" pitchFamily="2" charset="2"/>
              <a:buChar char="§"/>
              <a:defRPr/>
            </a:pPr>
            <a:r>
              <a:rPr lang="en-US" sz="2600" dirty="0" smtClean="0">
                <a:ea typeface="Calibri"/>
                <a:cs typeface="Tahoma" pitchFamily="34" charset="0"/>
              </a:rPr>
              <a:t>What kind of company should we be trying to become?</a:t>
            </a:r>
          </a:p>
          <a:p>
            <a:pPr marL="228600">
              <a:lnSpc>
                <a:spcPct val="115000"/>
              </a:lnSpc>
              <a:spcBef>
                <a:spcPts val="0"/>
              </a:spcBef>
              <a:spcAft>
                <a:spcPts val="1000"/>
              </a:spcAft>
              <a:buFont typeface="Wingdings 3" panose="05040102010807070707" pitchFamily="18" charset="2"/>
              <a:buNone/>
              <a:defRPr/>
            </a:pPr>
            <a:r>
              <a:rPr lang="en-US" sz="2600" dirty="0" smtClean="0">
                <a:solidFill>
                  <a:schemeClr val="bg2">
                    <a:lumMod val="25000"/>
                  </a:schemeClr>
                </a:solidFill>
                <a:latin typeface="Tahoma" pitchFamily="34" charset="0"/>
                <a:ea typeface="Calibri"/>
                <a:cs typeface="Tahoma" pitchFamily="34" charset="0"/>
              </a:rPr>
              <a:t> </a:t>
            </a:r>
          </a:p>
          <a:p>
            <a:pPr>
              <a:buFont typeface="Wingdings" pitchFamily="2" charset="2"/>
              <a:buChar char="§"/>
              <a:defRPr/>
            </a:pPr>
            <a:endParaRPr lang="en-US" sz="2600" dirty="0">
              <a:solidFill>
                <a:schemeClr val="bg2">
                  <a:lumMod val="25000"/>
                </a:schemeClr>
              </a:solidFill>
              <a:latin typeface="Tahoma" pitchFamily="34" charset="0"/>
              <a:cs typeface="Tahoma" pitchFamily="34" charset="0"/>
            </a:endParaRPr>
          </a:p>
        </p:txBody>
      </p:sp>
      <p:sp>
        <p:nvSpPr>
          <p:cNvPr id="38918"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8917"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6A2AF2-1B5C-4B6E-86CE-A4CFACECF418}" type="slidenum">
              <a:rPr lang="en-US" altLang="en-US">
                <a:solidFill>
                  <a:srgbClr val="000000"/>
                </a:solidFill>
                <a:latin typeface="Lucida Sans Unicode" panose="020B0602030504020204" pitchFamily="34" charset="0"/>
              </a:rPr>
              <a:pPr eaLnBrk="1" hangingPunct="1"/>
              <a:t>33</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5029200"/>
          </a:xfrm>
        </p:spPr>
        <p:txBody>
          <a:bodyPr/>
          <a:lstStyle/>
          <a:p>
            <a:pPr marL="342900" indent="-342900">
              <a:lnSpc>
                <a:spcPct val="115000"/>
              </a:lnSpc>
              <a:spcBef>
                <a:spcPts val="0"/>
              </a:spcBef>
              <a:spcAft>
                <a:spcPts val="0"/>
              </a:spcAft>
              <a:buFont typeface="Wingdings 3" panose="05040102010807070707" pitchFamily="18" charset="2"/>
              <a:buNone/>
              <a:defRPr/>
            </a:pPr>
            <a:r>
              <a:rPr lang="en-US" sz="2600" b="1" u="sng" dirty="0" smtClean="0">
                <a:ea typeface="Calibri"/>
                <a:cs typeface="Tahoma" pitchFamily="34" charset="0"/>
              </a:rPr>
              <a:t>STRATEGIC VISION:</a:t>
            </a:r>
          </a:p>
          <a:p>
            <a:pPr>
              <a:buFont typeface="Wingdings 3" panose="05040102010807070707" pitchFamily="18" charset="2"/>
              <a:buNone/>
              <a:defRPr/>
            </a:pPr>
            <a:r>
              <a:rPr lang="en-US" sz="2600" dirty="0" smtClean="0">
                <a:cs typeface="Tahoma" pitchFamily="34" charset="0"/>
              </a:rPr>
              <a:t>ROLE OF ENTREPRENEURSHIP:</a:t>
            </a:r>
          </a:p>
          <a:p>
            <a:pPr>
              <a:buFont typeface="Wingdings" pitchFamily="2" charset="2"/>
              <a:buChar char="§"/>
              <a:defRPr/>
            </a:pPr>
            <a:r>
              <a:rPr lang="en-US" sz="2600" dirty="0" smtClean="0">
                <a:cs typeface="Tahoma" pitchFamily="34" charset="0"/>
              </a:rPr>
              <a:t>Good entrepreneurship is very essential in addressing the above six questions.</a:t>
            </a:r>
          </a:p>
          <a:p>
            <a:pPr>
              <a:buFont typeface="Wingdings" pitchFamily="2" charset="2"/>
              <a:buChar char="§"/>
              <a:defRPr/>
            </a:pPr>
            <a:r>
              <a:rPr lang="en-US" sz="2600" dirty="0" smtClean="0">
                <a:cs typeface="Tahoma" pitchFamily="34" charset="0"/>
              </a:rPr>
              <a:t>Charting a promising strategic course  enables managers to think creatively and realistically about changing market, competitive, technological, economic and regulatory conditions and about the company’s resources and capabilities.</a:t>
            </a:r>
          </a:p>
          <a:p>
            <a:pPr marL="228600">
              <a:lnSpc>
                <a:spcPct val="115000"/>
              </a:lnSpc>
              <a:spcBef>
                <a:spcPts val="0"/>
              </a:spcBef>
              <a:spcAft>
                <a:spcPts val="1000"/>
              </a:spcAft>
              <a:buFont typeface="Wingdings 3" panose="05040102010807070707" pitchFamily="18" charset="2"/>
              <a:buNone/>
              <a:defRPr/>
            </a:pPr>
            <a:r>
              <a:rPr lang="en-US" sz="2600" dirty="0" smtClean="0">
                <a:solidFill>
                  <a:schemeClr val="bg2">
                    <a:lumMod val="25000"/>
                  </a:schemeClr>
                </a:solidFill>
                <a:latin typeface="Tahoma" pitchFamily="34" charset="0"/>
                <a:ea typeface="Calibri"/>
                <a:cs typeface="Tahoma" pitchFamily="34" charset="0"/>
              </a:rPr>
              <a:t> </a:t>
            </a:r>
          </a:p>
          <a:p>
            <a:pPr>
              <a:buFont typeface="Wingdings" pitchFamily="2" charset="2"/>
              <a:buChar char="§"/>
              <a:defRPr/>
            </a:pPr>
            <a:endParaRPr lang="en-US" sz="2600" dirty="0">
              <a:solidFill>
                <a:schemeClr val="bg2">
                  <a:lumMod val="25000"/>
                </a:schemeClr>
              </a:solidFill>
              <a:latin typeface="Tahoma" pitchFamily="34" charset="0"/>
              <a:cs typeface="Tahoma" pitchFamily="34" charset="0"/>
            </a:endParaRPr>
          </a:p>
        </p:txBody>
      </p:sp>
      <p:sp>
        <p:nvSpPr>
          <p:cNvPr id="39942"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39941"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1B6517-26E8-408F-9E77-7063C85E2D51}" type="slidenum">
              <a:rPr lang="en-US" altLang="en-US">
                <a:solidFill>
                  <a:srgbClr val="000000"/>
                </a:solidFill>
                <a:latin typeface="Lucida Sans Unicode" panose="020B0602030504020204" pitchFamily="34" charset="0"/>
              </a:rPr>
              <a:pPr eaLnBrk="1" hangingPunct="1"/>
              <a:t>34</a:t>
            </a:fld>
            <a:endParaRPr lang="en-US" altLang="en-US">
              <a:solidFill>
                <a:srgbClr val="000000"/>
              </a:solidFill>
              <a:latin typeface="Lucida Sans Unicode" panose="020B0602030504020204" pitchFamily="34" charset="0"/>
            </a:endParaRPr>
          </a:p>
        </p:txBody>
      </p:sp>
      <p:sp>
        <p:nvSpPr>
          <p:cNvPr id="7" name="Title 3"/>
          <p:cNvSpPr>
            <a:spLocks noGrp="1"/>
          </p:cNvSpPr>
          <p:nvPr>
            <p:ph type="title"/>
          </p:nvPr>
        </p:nvSpPr>
        <p:spPr>
          <a:xfrm>
            <a:off x="457200" y="0"/>
            <a:ext cx="8229600" cy="1371600"/>
          </a:xfrm>
        </p:spPr>
        <p:txBody>
          <a:bodyPr>
            <a:norm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VISION </a:t>
            </a: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66800"/>
            <a:ext cx="8229600" cy="5257800"/>
          </a:xfrm>
        </p:spPr>
        <p:txBody>
          <a:bodyPr/>
          <a:lstStyle/>
          <a:p>
            <a:pPr marL="342900" indent="-342900">
              <a:lnSpc>
                <a:spcPct val="115000"/>
              </a:lnSpc>
              <a:spcBef>
                <a:spcPts val="0"/>
              </a:spcBef>
              <a:spcAft>
                <a:spcPts val="0"/>
              </a:spcAft>
              <a:buFont typeface="Wingdings 3" panose="05040102010807070707" pitchFamily="18" charset="2"/>
              <a:buNone/>
              <a:defRPr/>
            </a:pPr>
            <a:r>
              <a:rPr lang="en-US" sz="2400" b="1" u="sng" dirty="0" smtClean="0">
                <a:ea typeface="Calibri"/>
                <a:cs typeface="Tahoma" pitchFamily="34" charset="0"/>
              </a:rPr>
              <a:t>STRATEGIC VISION:</a:t>
            </a:r>
          </a:p>
          <a:p>
            <a:pPr>
              <a:buFont typeface="Wingdings 3" panose="05040102010807070707" pitchFamily="18" charset="2"/>
              <a:buNone/>
              <a:defRPr/>
            </a:pPr>
            <a:r>
              <a:rPr lang="en-US" sz="2400" dirty="0" smtClean="0">
                <a:solidFill>
                  <a:srgbClr val="00B0F0"/>
                </a:solidFill>
                <a:effectLst>
                  <a:outerShdw blurRad="38100" dist="38100" dir="2700000" algn="tl">
                    <a:srgbClr val="000000">
                      <a:alpha val="43137"/>
                    </a:srgbClr>
                  </a:outerShdw>
                </a:effectLst>
                <a:cs typeface="Tahoma" pitchFamily="34" charset="0"/>
              </a:rPr>
              <a:t>INFLECTION POINTS:</a:t>
            </a:r>
          </a:p>
          <a:p>
            <a:pPr>
              <a:buFont typeface="Wingdings" pitchFamily="2" charset="2"/>
              <a:buChar char="§"/>
              <a:defRPr/>
            </a:pPr>
            <a:r>
              <a:rPr lang="en-US" sz="2400" dirty="0" smtClean="0">
                <a:cs typeface="Tahoma" pitchFamily="34" charset="0"/>
              </a:rPr>
              <a:t>Many successful organizations need to change direction not only to survive but to maintain success-----</a:t>
            </a:r>
            <a:r>
              <a:rPr lang="en-US" sz="2400" dirty="0" smtClean="0">
                <a:solidFill>
                  <a:srgbClr val="00B0F0"/>
                </a:solidFill>
                <a:effectLst>
                  <a:outerShdw blurRad="38100" dist="38100" dir="2700000" algn="tl">
                    <a:srgbClr val="000000">
                      <a:alpha val="43137"/>
                    </a:srgbClr>
                  </a:outerShdw>
                </a:effectLst>
                <a:cs typeface="Tahoma" pitchFamily="34" charset="0"/>
              </a:rPr>
              <a:t>STRATEGIC INFLECTION POINTS</a:t>
            </a:r>
          </a:p>
          <a:p>
            <a:pPr>
              <a:buFont typeface="Wingdings" pitchFamily="2" charset="2"/>
              <a:buChar char="§"/>
              <a:defRPr/>
            </a:pPr>
            <a:r>
              <a:rPr lang="en-US" sz="2400" dirty="0" smtClean="0">
                <a:cs typeface="Tahoma" pitchFamily="34" charset="0"/>
              </a:rPr>
              <a:t>When a company reaches a strategic inflection point  some tough decisions are required about changing a company’s course, so as to sustain company’s success, not just to avoid possible disaster. This may radically alter a company’s prospects and require a radical revision  of its strategic course</a:t>
            </a:r>
            <a:r>
              <a:rPr lang="en-US" sz="2400" dirty="0" smtClean="0">
                <a:cs typeface="Tahoma" pitchFamily="34" charset="0"/>
              </a:rPr>
              <a:t>. E.g.</a:t>
            </a:r>
            <a:endParaRPr lang="en-US" sz="2400" dirty="0" smtClean="0">
              <a:cs typeface="Tahoma" pitchFamily="34" charset="0"/>
            </a:endParaRPr>
          </a:p>
          <a:p>
            <a:pPr>
              <a:buFont typeface="Wingdings 3" panose="05040102010807070707" pitchFamily="18" charset="2"/>
              <a:buNone/>
              <a:defRPr/>
            </a:pPr>
            <a:r>
              <a:rPr lang="en-US" sz="2400" dirty="0" smtClean="0">
                <a:cs typeface="Tahoma" pitchFamily="34" charset="0"/>
              </a:rPr>
              <a:t>			</a:t>
            </a:r>
            <a:r>
              <a:rPr lang="en-US" sz="2400" dirty="0" err="1" smtClean="0">
                <a:cs typeface="Tahoma" pitchFamily="34" charset="0"/>
              </a:rPr>
              <a:t>Engro</a:t>
            </a:r>
            <a:r>
              <a:rPr lang="en-US" sz="2400" dirty="0" smtClean="0">
                <a:cs typeface="Tahoma" pitchFamily="34" charset="0"/>
              </a:rPr>
              <a:t> Corp</a:t>
            </a:r>
            <a:endParaRPr lang="en-US" sz="2400" dirty="0" smtClean="0">
              <a:cs typeface="Tahoma" pitchFamily="34" charset="0"/>
            </a:endParaRPr>
          </a:p>
          <a:p>
            <a:pPr>
              <a:buFont typeface="Wingdings 3" panose="05040102010807070707" pitchFamily="18" charset="2"/>
              <a:buNone/>
              <a:defRPr/>
            </a:pPr>
            <a:r>
              <a:rPr lang="en-US" sz="2400" dirty="0" smtClean="0">
                <a:cs typeface="Tahoma" pitchFamily="34" charset="0"/>
              </a:rPr>
              <a:t>			</a:t>
            </a:r>
            <a:r>
              <a:rPr lang="en-US" sz="2400" dirty="0" err="1" smtClean="0">
                <a:cs typeface="Tahoma" pitchFamily="34" charset="0"/>
              </a:rPr>
              <a:t>PIA’s</a:t>
            </a:r>
            <a:r>
              <a:rPr lang="en-US" sz="2400" dirty="0" smtClean="0">
                <a:cs typeface="Tahoma" pitchFamily="34" charset="0"/>
              </a:rPr>
              <a:t> Far East route strategy</a:t>
            </a:r>
          </a:p>
          <a:p>
            <a:pPr>
              <a:defRPr/>
            </a:pPr>
            <a:r>
              <a:rPr lang="en-US" sz="2400" dirty="0" smtClean="0"/>
              <a:t> </a:t>
            </a:r>
          </a:p>
          <a:p>
            <a:pPr>
              <a:buFont typeface="Wingdings 3" panose="05040102010807070707" pitchFamily="18" charset="2"/>
              <a:buNone/>
              <a:defRPr/>
            </a:pPr>
            <a:endParaRPr lang="en-US" sz="2400" dirty="0">
              <a:solidFill>
                <a:schemeClr val="bg2">
                  <a:lumMod val="25000"/>
                </a:schemeClr>
              </a:solidFill>
              <a:latin typeface="Tahoma" pitchFamily="34" charset="0"/>
              <a:cs typeface="Tahoma" pitchFamily="34" charset="0"/>
            </a:endParaRPr>
          </a:p>
        </p:txBody>
      </p:sp>
      <p:sp>
        <p:nvSpPr>
          <p:cNvPr id="40966"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40965"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852C93-1B40-4B62-820B-7221067BC91B}" type="slidenum">
              <a:rPr lang="en-US" altLang="en-US">
                <a:solidFill>
                  <a:srgbClr val="000000"/>
                </a:solidFill>
                <a:latin typeface="Lucida Sans Unicode" panose="020B0602030504020204" pitchFamily="34" charset="0"/>
              </a:rPr>
              <a:pPr eaLnBrk="1" hangingPunct="1"/>
              <a:t>35</a:t>
            </a:fld>
            <a:endParaRPr lang="en-US" altLang="en-US">
              <a:solidFill>
                <a:srgbClr val="000000"/>
              </a:solidFill>
              <a:latin typeface="Lucida Sans Unicode" panose="020B0602030504020204" pitchFamily="34" charset="0"/>
            </a:endParaRPr>
          </a:p>
        </p:txBody>
      </p:sp>
      <p:sp>
        <p:nvSpPr>
          <p:cNvPr id="8" name="Title 3"/>
          <p:cNvSpPr>
            <a:spLocks noGrp="1"/>
          </p:cNvSpPr>
          <p:nvPr>
            <p:ph type="title"/>
          </p:nvPr>
        </p:nvSpPr>
        <p:spPr>
          <a:xfrm>
            <a:off x="483524" y="0"/>
            <a:ext cx="8229600" cy="1371600"/>
          </a:xfrm>
        </p:spPr>
        <p:txBody>
          <a:bodyPr>
            <a:norm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VISION </a:t>
            </a: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5638800"/>
          </a:xfrm>
        </p:spPr>
        <p:txBody>
          <a:bodyPr/>
          <a:lstStyle/>
          <a:p>
            <a:pPr>
              <a:buFont typeface="Wingdings" pitchFamily="2" charset="2"/>
              <a:buChar char="§"/>
              <a:defRPr/>
            </a:pPr>
            <a:r>
              <a:rPr lang="en-US" sz="2500" dirty="0" smtClean="0">
                <a:cs typeface="Tahoma" pitchFamily="34" charset="0"/>
              </a:rPr>
              <a:t>Communicating  </a:t>
            </a:r>
            <a:r>
              <a:rPr lang="en-US" sz="2500" dirty="0" smtClean="0">
                <a:cs typeface="Tahoma" pitchFamily="34" charset="0"/>
              </a:rPr>
              <a:t>down the line to lower level managers, Vision of the company should be presented in a manner that it reaches out, grabs attention and provokes excitement.</a:t>
            </a:r>
          </a:p>
          <a:p>
            <a:pPr>
              <a:buFont typeface="Wingdings" pitchFamily="2" charset="2"/>
              <a:buChar char="§"/>
              <a:defRPr/>
            </a:pPr>
            <a:r>
              <a:rPr lang="en-US" sz="2500" dirty="0" smtClean="0">
                <a:cs typeface="Tahoma" pitchFamily="34" charset="0"/>
              </a:rPr>
              <a:t>It should convey a larger sense of purpose so that employees see themselves as  “building” rather than “laying stones”.</a:t>
            </a:r>
          </a:p>
          <a:p>
            <a:pPr>
              <a:buFont typeface="Wingdings" pitchFamily="2" charset="2"/>
              <a:buChar char="§"/>
              <a:defRPr/>
            </a:pPr>
            <a:r>
              <a:rPr lang="en-US" sz="2500" dirty="0" smtClean="0">
                <a:cs typeface="Tahoma" pitchFamily="34" charset="0"/>
              </a:rPr>
              <a:t>An inspiring strategic vision arouses a committed organizational effort in which people “live” in the business instead of just coming to work. E.g. International Red Cross’ mission statement : </a:t>
            </a:r>
          </a:p>
          <a:p>
            <a:pPr>
              <a:buFont typeface="Wingdings 3" panose="05040102010807070707" pitchFamily="18" charset="2"/>
              <a:buNone/>
              <a:defRPr/>
            </a:pPr>
            <a:r>
              <a:rPr lang="en-US" sz="2500" dirty="0" smtClean="0">
                <a:cs typeface="Tahoma" pitchFamily="34" charset="0"/>
              </a:rPr>
              <a:t>					“To serve the most vulnerable”</a:t>
            </a:r>
          </a:p>
          <a:p>
            <a:pPr lvl="4">
              <a:buFont typeface="Wingdings" pitchFamily="2" charset="2"/>
              <a:buChar char="§"/>
              <a:defRPr/>
            </a:pPr>
            <a:endParaRPr lang="en-US" sz="300" dirty="0" smtClean="0">
              <a:solidFill>
                <a:schemeClr val="bg2">
                  <a:lumMod val="25000"/>
                </a:schemeClr>
              </a:solidFill>
              <a:latin typeface="Tahoma" pitchFamily="34" charset="0"/>
              <a:cs typeface="Tahoma" pitchFamily="34" charset="0"/>
            </a:endParaRPr>
          </a:p>
          <a:p>
            <a:pPr>
              <a:defRPr/>
            </a:pPr>
            <a:r>
              <a:rPr lang="en-US" sz="2400" dirty="0" smtClean="0">
                <a:solidFill>
                  <a:schemeClr val="bg2">
                    <a:lumMod val="25000"/>
                  </a:schemeClr>
                </a:solidFill>
                <a:latin typeface="Tahoma" pitchFamily="34" charset="0"/>
                <a:cs typeface="Tahoma" pitchFamily="34" charset="0"/>
              </a:rPr>
              <a:t> </a:t>
            </a:r>
          </a:p>
          <a:p>
            <a:pPr>
              <a:defRPr/>
            </a:pPr>
            <a:r>
              <a:rPr lang="en-US" sz="2400" dirty="0" smtClean="0">
                <a:solidFill>
                  <a:schemeClr val="bg2">
                    <a:lumMod val="25000"/>
                  </a:schemeClr>
                </a:solidFill>
                <a:latin typeface="Tahoma" pitchFamily="34" charset="0"/>
                <a:cs typeface="Tahoma" pitchFamily="34" charset="0"/>
              </a:rPr>
              <a:t> </a:t>
            </a:r>
          </a:p>
          <a:p>
            <a:pPr>
              <a:defRPr/>
            </a:pPr>
            <a:endParaRPr lang="en-US" sz="2400" dirty="0">
              <a:solidFill>
                <a:schemeClr val="bg2">
                  <a:lumMod val="25000"/>
                </a:schemeClr>
              </a:solidFill>
              <a:latin typeface="Tahoma" pitchFamily="34" charset="0"/>
              <a:cs typeface="Tahoma" pitchFamily="34" charset="0"/>
            </a:endParaRPr>
          </a:p>
        </p:txBody>
      </p:sp>
      <p:sp>
        <p:nvSpPr>
          <p:cNvPr id="41990"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41989"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B6E6B0-33BF-4B17-841F-5E3C994C7548}" type="slidenum">
              <a:rPr lang="en-US" altLang="en-US">
                <a:solidFill>
                  <a:srgbClr val="000000"/>
                </a:solidFill>
                <a:latin typeface="Lucida Sans Unicode" panose="020B0602030504020204" pitchFamily="34" charset="0"/>
              </a:rPr>
              <a:pPr eaLnBrk="1" hangingPunct="1"/>
              <a:t>36</a:t>
            </a:fld>
            <a:endParaRPr lang="en-US" altLang="en-US">
              <a:solidFill>
                <a:srgbClr val="000000"/>
              </a:solidFill>
              <a:latin typeface="Lucida Sans Unicode" panose="020B0602030504020204" pitchFamily="34" charset="0"/>
            </a:endParaRPr>
          </a:p>
        </p:txBody>
      </p:sp>
      <p:sp>
        <p:nvSpPr>
          <p:cNvPr id="7" name="Title 3"/>
          <p:cNvSpPr>
            <a:spLocks noGrp="1"/>
          </p:cNvSpPr>
          <p:nvPr>
            <p:ph type="title"/>
          </p:nvPr>
        </p:nvSpPr>
        <p:spPr>
          <a:xfrm>
            <a:off x="457200" y="228600"/>
            <a:ext cx="8229600" cy="1371600"/>
          </a:xfrm>
        </p:spPr>
        <p:txBody>
          <a:bodyPr>
            <a:norm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COMMUNICATING </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VISION &amp; </a:t>
            </a: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19200"/>
            <a:ext cx="8229600" cy="5638800"/>
          </a:xfrm>
        </p:spPr>
        <p:txBody>
          <a:bodyPr/>
          <a:lstStyle/>
          <a:p>
            <a:pPr lvl="4">
              <a:buFont typeface="Wingdings 2" panose="05020102010507070707" pitchFamily="18" charset="2"/>
              <a:buNone/>
              <a:defRPr/>
            </a:pPr>
            <a:endParaRPr lang="en-US" sz="300" dirty="0" smtClean="0">
              <a:solidFill>
                <a:schemeClr val="bg2">
                  <a:lumMod val="25000"/>
                </a:schemeClr>
              </a:solidFill>
              <a:latin typeface="Tahoma" pitchFamily="34" charset="0"/>
              <a:cs typeface="Tahoma" pitchFamily="34" charset="0"/>
            </a:endParaRPr>
          </a:p>
          <a:p>
            <a:pPr>
              <a:buFont typeface="Wingdings 3" panose="05040102010807070707" pitchFamily="18" charset="2"/>
              <a:buNone/>
              <a:defRPr/>
            </a:pPr>
            <a:r>
              <a:rPr lang="en-US" sz="2400" dirty="0" smtClean="0">
                <a:solidFill>
                  <a:schemeClr val="bg2">
                    <a:lumMod val="25000"/>
                  </a:schemeClr>
                </a:solidFill>
                <a:latin typeface="Tahoma" pitchFamily="34" charset="0"/>
                <a:cs typeface="Tahoma" pitchFamily="34" charset="0"/>
              </a:rPr>
              <a:t>  </a:t>
            </a:r>
            <a:r>
              <a:rPr lang="en-US" sz="2400" dirty="0" smtClean="0">
                <a:solidFill>
                  <a:srgbClr val="00B0F0"/>
                </a:solidFill>
                <a:effectLst>
                  <a:outerShdw blurRad="38100" dist="38100" dir="2700000" algn="tl">
                    <a:srgbClr val="000000">
                      <a:alpha val="43137"/>
                    </a:srgbClr>
                  </a:outerShdw>
                </a:effectLst>
                <a:cs typeface="Tahoma" pitchFamily="34" charset="0"/>
              </a:rPr>
              <a:t>BREAKING DOWN RESISTANCE :</a:t>
            </a:r>
          </a:p>
          <a:p>
            <a:pPr>
              <a:buFont typeface="Wingdings" pitchFamily="2" charset="2"/>
              <a:buChar char="§"/>
              <a:defRPr/>
            </a:pPr>
            <a:r>
              <a:rPr lang="en-US" sz="2600" dirty="0" smtClean="0">
                <a:cs typeface="Tahoma" pitchFamily="34" charset="0"/>
              </a:rPr>
              <a:t>Executives must provide a rationale for a new strategic vision.</a:t>
            </a:r>
          </a:p>
          <a:p>
            <a:pPr>
              <a:buFont typeface="Wingdings" pitchFamily="2" charset="2"/>
              <a:buChar char="§"/>
              <a:defRPr/>
            </a:pPr>
            <a:r>
              <a:rPr lang="en-US" sz="2600" dirty="0" smtClean="0">
                <a:cs typeface="Tahoma" pitchFamily="34" charset="0"/>
              </a:rPr>
              <a:t>Failure to understand or accept the need for re-directing organizational effort often produces resistance.</a:t>
            </a:r>
          </a:p>
          <a:p>
            <a:pPr>
              <a:buFont typeface="Wingdings" pitchFamily="2" charset="2"/>
              <a:buChar char="§"/>
              <a:defRPr/>
            </a:pPr>
            <a:r>
              <a:rPr lang="en-US" sz="2600" dirty="0" smtClean="0">
                <a:cs typeface="Tahoma" pitchFamily="34" charset="0"/>
              </a:rPr>
              <a:t>It is extremely imperative to prepare an organization to move along a new course by inducing employee buy-in, and calming fears.</a:t>
            </a:r>
          </a:p>
          <a:p>
            <a:pPr>
              <a:buFont typeface="Wingdings" pitchFamily="2" charset="2"/>
              <a:buChar char="§"/>
              <a:defRPr/>
            </a:pPr>
            <a:r>
              <a:rPr lang="en-US" sz="2600" dirty="0" smtClean="0">
                <a:cs typeface="Tahoma" pitchFamily="34" charset="0"/>
              </a:rPr>
              <a:t>Vision has to be repeated and reinforced at every occasion until it gets organization-wide acceptance.</a:t>
            </a:r>
          </a:p>
          <a:p>
            <a:pPr>
              <a:buFont typeface="Wingdings 3" panose="05040102010807070707" pitchFamily="18" charset="2"/>
              <a:buNone/>
              <a:defRPr/>
            </a:pPr>
            <a:r>
              <a:rPr lang="en-US" sz="2600" dirty="0" smtClean="0">
                <a:cs typeface="Tahoma" pitchFamily="34" charset="0"/>
              </a:rPr>
              <a:t> </a:t>
            </a:r>
          </a:p>
          <a:p>
            <a:pPr>
              <a:buFont typeface="Wingdings 3" panose="05040102010807070707" pitchFamily="18" charset="2"/>
              <a:buNone/>
              <a:defRPr/>
            </a:pPr>
            <a:endParaRPr lang="en-US" sz="2400" dirty="0" smtClean="0">
              <a:solidFill>
                <a:schemeClr val="bg2">
                  <a:lumMod val="25000"/>
                </a:schemeClr>
              </a:solidFill>
              <a:latin typeface="Tahoma" pitchFamily="34" charset="0"/>
              <a:cs typeface="Tahoma" pitchFamily="34" charset="0"/>
            </a:endParaRPr>
          </a:p>
          <a:p>
            <a:pPr>
              <a:defRPr/>
            </a:pPr>
            <a:endParaRPr lang="en-US" sz="2400" dirty="0">
              <a:solidFill>
                <a:schemeClr val="bg2">
                  <a:lumMod val="25000"/>
                </a:schemeClr>
              </a:solidFill>
              <a:latin typeface="Tahoma" pitchFamily="34" charset="0"/>
              <a:cs typeface="Tahoma" pitchFamily="34" charset="0"/>
            </a:endParaRPr>
          </a:p>
        </p:txBody>
      </p:sp>
      <p:sp>
        <p:nvSpPr>
          <p:cNvPr id="43014"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43013"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297BDF-F47E-4ADA-9189-9C132140404E}" type="slidenum">
              <a:rPr lang="en-US" altLang="en-US">
                <a:solidFill>
                  <a:srgbClr val="000000"/>
                </a:solidFill>
                <a:latin typeface="Lucida Sans Unicode" panose="020B0602030504020204" pitchFamily="34" charset="0"/>
              </a:rPr>
              <a:pPr eaLnBrk="1" hangingPunct="1"/>
              <a:t>37</a:t>
            </a:fld>
            <a:endParaRPr lang="en-US" altLang="en-US">
              <a:solidFill>
                <a:srgbClr val="000000"/>
              </a:solidFill>
              <a:latin typeface="Lucida Sans Unicode" panose="020B0602030504020204" pitchFamily="34" charset="0"/>
            </a:endParaRPr>
          </a:p>
        </p:txBody>
      </p:sp>
      <p:sp>
        <p:nvSpPr>
          <p:cNvPr id="7" name="Title 3"/>
          <p:cNvSpPr>
            <a:spLocks noGrp="1"/>
          </p:cNvSpPr>
          <p:nvPr>
            <p:ph type="title"/>
          </p:nvPr>
        </p:nvSpPr>
        <p:spPr>
          <a:xfrm>
            <a:off x="437804" y="0"/>
            <a:ext cx="8229600" cy="1371600"/>
          </a:xfrm>
        </p:spPr>
        <p:txBody>
          <a:bodyPr>
            <a:norm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VISION </a:t>
            </a: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304800"/>
            <a:ext cx="8229600" cy="8382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latin typeface="Tahoma" pitchFamily="34" charset="0"/>
                <a:cs typeface="Tahoma" pitchFamily="34" charset="0"/>
              </a:rPr>
              <a:t>SOCIAL RESPONSIBILITY</a:t>
            </a:r>
            <a:endParaRPr lang="en-US" sz="3600" dirty="0">
              <a:effectLst>
                <a:glow rad="45500">
                  <a:srgbClr val="2DA2BF">
                    <a:satMod val="220000"/>
                    <a:alpha val="35000"/>
                  </a:srgbClr>
                </a:glow>
                <a:outerShdw blurRad="38100" dist="38100" dir="2700000" algn="tl">
                  <a:srgbClr val="000000">
                    <a:alpha val="43137"/>
                  </a:srgbClr>
                </a:outerShdw>
              </a:effectLst>
              <a:latin typeface="Tahoma" pitchFamily="34" charset="0"/>
              <a:cs typeface="Tahoma" pitchFamily="34" charset="0"/>
            </a:endParaRPr>
          </a:p>
        </p:txBody>
      </p:sp>
      <p:sp>
        <p:nvSpPr>
          <p:cNvPr id="2" name="Content Placeholder 1"/>
          <p:cNvSpPr>
            <a:spLocks noGrp="1"/>
          </p:cNvSpPr>
          <p:nvPr>
            <p:ph idx="1"/>
          </p:nvPr>
        </p:nvSpPr>
        <p:spPr>
          <a:xfrm>
            <a:off x="482138" y="1295400"/>
            <a:ext cx="8229600" cy="4953000"/>
          </a:xfrm>
        </p:spPr>
        <p:txBody>
          <a:bodyPr/>
          <a:lstStyle/>
          <a:p>
            <a:pPr>
              <a:buFont typeface="Wingdings" pitchFamily="2" charset="2"/>
              <a:buChar char="§"/>
              <a:defRPr/>
            </a:pPr>
            <a:r>
              <a:rPr lang="en-US" sz="2600" dirty="0" smtClean="0">
                <a:cs typeface="Tahoma" pitchFamily="34" charset="0"/>
              </a:rPr>
              <a:t>Social Responsibility is a </a:t>
            </a:r>
            <a:r>
              <a:rPr lang="en-US" sz="2600" dirty="0" smtClean="0">
                <a:solidFill>
                  <a:srgbClr val="00B0F0"/>
                </a:solidFill>
                <a:effectLst>
                  <a:outerShdw blurRad="38100" dist="38100" dir="2700000" algn="tl">
                    <a:srgbClr val="000000">
                      <a:alpha val="43137"/>
                    </a:srgbClr>
                  </a:outerShdw>
                </a:effectLst>
                <a:cs typeface="Tahoma" pitchFamily="34" charset="0"/>
              </a:rPr>
              <a:t>critical consideration </a:t>
            </a:r>
            <a:r>
              <a:rPr lang="en-US" sz="2600" dirty="0" smtClean="0">
                <a:cs typeface="Tahoma" pitchFamily="34" charset="0"/>
              </a:rPr>
              <a:t>for a company’s strategic decision makers since the Mission Statement </a:t>
            </a:r>
            <a:r>
              <a:rPr lang="en-US" sz="2600" dirty="0" smtClean="0">
                <a:solidFill>
                  <a:srgbClr val="00B0F0"/>
                </a:solidFill>
                <a:effectLst>
                  <a:outerShdw blurRad="38100" dist="38100" dir="2700000" algn="tl">
                    <a:srgbClr val="000000">
                      <a:alpha val="43137"/>
                    </a:srgbClr>
                  </a:outerShdw>
                </a:effectLst>
                <a:cs typeface="Tahoma" pitchFamily="34" charset="0"/>
              </a:rPr>
              <a:t>must express how the company intends to contribute to the societies </a:t>
            </a:r>
            <a:r>
              <a:rPr lang="en-US" sz="2600" dirty="0" smtClean="0">
                <a:cs typeface="Tahoma" pitchFamily="34" charset="0"/>
              </a:rPr>
              <a:t>that sustain it</a:t>
            </a:r>
          </a:p>
          <a:p>
            <a:pPr>
              <a:buFont typeface="Wingdings" pitchFamily="2" charset="2"/>
              <a:buChar char="§"/>
              <a:defRPr/>
            </a:pPr>
            <a:r>
              <a:rPr lang="en-US" sz="2600" dirty="0" smtClean="0">
                <a:cs typeface="Tahoma" pitchFamily="34" charset="0"/>
              </a:rPr>
              <a:t>Business does not function in a vacuum, it exists to serve,</a:t>
            </a:r>
            <a:r>
              <a:rPr lang="en-US" sz="2600" dirty="0" smtClean="0">
                <a:solidFill>
                  <a:schemeClr val="bg2">
                    <a:lumMod val="25000"/>
                  </a:schemeClr>
                </a:solidFill>
                <a:cs typeface="Tahoma" pitchFamily="34" charset="0"/>
              </a:rPr>
              <a:t> </a:t>
            </a:r>
            <a:r>
              <a:rPr lang="en-US" sz="2600" dirty="0" smtClean="0">
                <a:solidFill>
                  <a:srgbClr val="00B0F0"/>
                </a:solidFill>
                <a:effectLst>
                  <a:outerShdw blurRad="38100" dist="38100" dir="2700000" algn="tl">
                    <a:srgbClr val="000000">
                      <a:alpha val="43137"/>
                    </a:srgbClr>
                  </a:outerShdw>
                </a:effectLst>
                <a:cs typeface="Tahoma" pitchFamily="34" charset="0"/>
              </a:rPr>
              <a:t>depends upon its environment, cannot be separated from it</a:t>
            </a:r>
            <a:r>
              <a:rPr lang="en-US" sz="2600" dirty="0" smtClean="0">
                <a:solidFill>
                  <a:schemeClr val="bg2">
                    <a:lumMod val="25000"/>
                  </a:schemeClr>
                </a:solidFill>
                <a:cs typeface="Tahoma" pitchFamily="34" charset="0"/>
              </a:rPr>
              <a:t>, </a:t>
            </a:r>
            <a:r>
              <a:rPr lang="en-US" sz="2600" dirty="0" smtClean="0">
                <a:cs typeface="Tahoma" pitchFamily="34" charset="0"/>
              </a:rPr>
              <a:t>and therefore, has a </a:t>
            </a:r>
            <a:r>
              <a:rPr lang="en-US" sz="2600" dirty="0" smtClean="0">
                <a:solidFill>
                  <a:srgbClr val="00B0F0"/>
                </a:solidFill>
                <a:effectLst>
                  <a:outerShdw blurRad="38100" dist="38100" dir="2700000" algn="tl">
                    <a:srgbClr val="000000">
                      <a:alpha val="43137"/>
                    </a:srgbClr>
                  </a:outerShdw>
                </a:effectLst>
                <a:cs typeface="Tahoma" pitchFamily="34" charset="0"/>
              </a:rPr>
              <a:t>responsibility to ensure its well being.</a:t>
            </a:r>
          </a:p>
          <a:p>
            <a:pPr>
              <a:buFont typeface="Wingdings" pitchFamily="2" charset="2"/>
              <a:buChar char="§"/>
              <a:defRPr/>
            </a:pPr>
            <a:r>
              <a:rPr lang="en-US" sz="2600" dirty="0" smtClean="0">
                <a:cs typeface="Tahoma" pitchFamily="34" charset="0"/>
              </a:rPr>
              <a:t>The environment is represented by stock holders / owners &amp; employees and also external stake holders as customers, unions, suppliers, government agencies, society in general</a:t>
            </a:r>
            <a:endParaRPr lang="en-US" sz="2600" dirty="0">
              <a:cs typeface="Tahoma" pitchFamily="34" charset="0"/>
            </a:endParaRPr>
          </a:p>
        </p:txBody>
      </p:sp>
      <p:sp>
        <p:nvSpPr>
          <p:cNvPr id="44036" name="Footer Placeholder 4"/>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44037"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7F9685-3864-4182-977A-22E377BA790E}" type="slidenum">
              <a:rPr lang="en-US" altLang="en-US">
                <a:solidFill>
                  <a:srgbClr val="000000"/>
                </a:solidFill>
                <a:latin typeface="Lucida Sans Unicode" panose="020B0602030504020204" pitchFamily="34" charset="0"/>
              </a:rPr>
              <a:pPr eaLnBrk="1" hangingPunct="1"/>
              <a:t>38</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380999" y="304800"/>
            <a:ext cx="8229600" cy="8382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SOCIAL RESPONSIBILITY</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33647" y="1143000"/>
            <a:ext cx="8229600" cy="5334000"/>
          </a:xfrm>
        </p:spPr>
        <p:txBody>
          <a:bodyPr/>
          <a:lstStyle/>
          <a:p>
            <a:pPr>
              <a:buFont typeface="Wingdings" pitchFamily="2" charset="2"/>
              <a:buChar char="§"/>
              <a:defRPr/>
            </a:pPr>
            <a:r>
              <a:rPr lang="en-US" sz="2600" dirty="0" smtClean="0">
                <a:cs typeface="Tahoma" pitchFamily="34" charset="0"/>
              </a:rPr>
              <a:t>Issues like pollution, disposal of solid and liquid waste, and the conservation of natural resources should be principal considerations in strategic decision making</a:t>
            </a:r>
          </a:p>
          <a:p>
            <a:pPr>
              <a:buFont typeface="Wingdings" pitchFamily="2" charset="2"/>
              <a:buChar char="§"/>
              <a:defRPr/>
            </a:pPr>
            <a:r>
              <a:rPr lang="en-US" sz="2600" dirty="0" smtClean="0">
                <a:cs typeface="Tahoma" pitchFamily="34" charset="0"/>
              </a:rPr>
              <a:t>Pollution prevention strategies include changing the materials used or re-designing operations</a:t>
            </a:r>
          </a:p>
          <a:p>
            <a:pPr>
              <a:buFont typeface="Wingdings" pitchFamily="2" charset="2"/>
              <a:buChar char="§"/>
              <a:defRPr/>
            </a:pPr>
            <a:r>
              <a:rPr lang="en-US" sz="2600" dirty="0" smtClean="0">
                <a:cs typeface="Tahoma" pitchFamily="34" charset="0"/>
              </a:rPr>
              <a:t>Winning the loyalty of consumers will now require new marketing strategies viz. adoption of 4Es:</a:t>
            </a:r>
          </a:p>
          <a:p>
            <a:pPr marL="623887" indent="-514350">
              <a:buFont typeface="+mj-lt"/>
              <a:buAutoNum type="romanUcPeriod"/>
              <a:defRPr/>
            </a:pPr>
            <a:r>
              <a:rPr lang="en-US" sz="2600" dirty="0" smtClean="0">
                <a:cs typeface="Tahoma" pitchFamily="34" charset="0"/>
              </a:rPr>
              <a:t>Make it </a:t>
            </a:r>
            <a:r>
              <a:rPr lang="en-US" sz="2600" dirty="0" smtClean="0">
                <a:solidFill>
                  <a:srgbClr val="00B0F0"/>
                </a:solidFill>
                <a:effectLst>
                  <a:outerShdw blurRad="38100" dist="38100" dir="2700000" algn="tl">
                    <a:srgbClr val="000000">
                      <a:alpha val="43137"/>
                    </a:srgbClr>
                  </a:outerShdw>
                </a:effectLst>
                <a:cs typeface="Tahoma" pitchFamily="34" charset="0"/>
              </a:rPr>
              <a:t>Easy</a:t>
            </a:r>
            <a:r>
              <a:rPr lang="en-US" sz="2600" dirty="0" smtClean="0">
                <a:solidFill>
                  <a:schemeClr val="accent2"/>
                </a:solidFill>
                <a:cs typeface="Tahoma" pitchFamily="34" charset="0"/>
              </a:rPr>
              <a:t> </a:t>
            </a:r>
            <a:r>
              <a:rPr lang="en-US" sz="2600" dirty="0" smtClean="0">
                <a:cs typeface="Tahoma" pitchFamily="34" charset="0"/>
              </a:rPr>
              <a:t>for consumer to be green</a:t>
            </a:r>
          </a:p>
          <a:p>
            <a:pPr marL="623887" indent="-514350">
              <a:buFont typeface="+mj-lt"/>
              <a:buAutoNum type="romanUcPeriod"/>
              <a:defRPr/>
            </a:pPr>
            <a:r>
              <a:rPr lang="en-US" sz="2600" dirty="0" smtClean="0">
                <a:solidFill>
                  <a:srgbClr val="00B0F0"/>
                </a:solidFill>
                <a:effectLst>
                  <a:outerShdw blurRad="38100" dist="38100" dir="2700000" algn="tl">
                    <a:srgbClr val="000000">
                      <a:alpha val="43137"/>
                    </a:srgbClr>
                  </a:outerShdw>
                </a:effectLst>
                <a:cs typeface="Tahoma" pitchFamily="34" charset="0"/>
              </a:rPr>
              <a:t>Empower</a:t>
            </a:r>
            <a:r>
              <a:rPr lang="en-US" sz="2600" dirty="0" smtClean="0">
                <a:solidFill>
                  <a:schemeClr val="bg2">
                    <a:lumMod val="25000"/>
                  </a:schemeClr>
                </a:solidFill>
                <a:cs typeface="Tahoma" pitchFamily="34" charset="0"/>
              </a:rPr>
              <a:t> </a:t>
            </a:r>
            <a:r>
              <a:rPr lang="en-US" sz="2600" dirty="0" smtClean="0">
                <a:cs typeface="Tahoma" pitchFamily="34" charset="0"/>
              </a:rPr>
              <a:t>consumer with solutions</a:t>
            </a:r>
          </a:p>
          <a:p>
            <a:pPr marL="623887" indent="-514350">
              <a:buFont typeface="+mj-lt"/>
              <a:buAutoNum type="romanUcPeriod"/>
              <a:defRPr/>
            </a:pPr>
            <a:r>
              <a:rPr lang="en-US" sz="2600" dirty="0" smtClean="0">
                <a:solidFill>
                  <a:srgbClr val="00B0F0"/>
                </a:solidFill>
                <a:effectLst>
                  <a:outerShdw blurRad="38100" dist="38100" dir="2700000" algn="tl">
                    <a:srgbClr val="000000">
                      <a:alpha val="43137"/>
                    </a:srgbClr>
                  </a:outerShdw>
                </a:effectLst>
                <a:cs typeface="Tahoma" pitchFamily="34" charset="0"/>
              </a:rPr>
              <a:t>Enlist</a:t>
            </a:r>
            <a:r>
              <a:rPr lang="en-US" sz="2600" dirty="0" smtClean="0">
                <a:solidFill>
                  <a:schemeClr val="bg2">
                    <a:lumMod val="25000"/>
                  </a:schemeClr>
                </a:solidFill>
                <a:cs typeface="Tahoma" pitchFamily="34" charset="0"/>
              </a:rPr>
              <a:t> </a:t>
            </a:r>
            <a:r>
              <a:rPr lang="en-US" sz="2600" dirty="0" smtClean="0">
                <a:cs typeface="Tahoma" pitchFamily="34" charset="0"/>
              </a:rPr>
              <a:t>the support of consumer</a:t>
            </a:r>
          </a:p>
          <a:p>
            <a:pPr marL="623887" indent="-514350">
              <a:buFont typeface="+mj-lt"/>
              <a:buAutoNum type="romanUcPeriod"/>
              <a:defRPr/>
            </a:pPr>
            <a:r>
              <a:rPr lang="en-US" sz="2600" dirty="0" smtClean="0">
                <a:solidFill>
                  <a:srgbClr val="00B0F0"/>
                </a:solidFill>
                <a:effectLst>
                  <a:outerShdw blurRad="38100" dist="38100" dir="2700000" algn="tl">
                    <a:srgbClr val="000000">
                      <a:alpha val="43137"/>
                    </a:srgbClr>
                  </a:outerShdw>
                </a:effectLst>
                <a:cs typeface="Tahoma" pitchFamily="34" charset="0"/>
              </a:rPr>
              <a:t>Establish</a:t>
            </a:r>
            <a:r>
              <a:rPr lang="en-US" sz="2600" dirty="0" smtClean="0">
                <a:solidFill>
                  <a:schemeClr val="bg2">
                    <a:lumMod val="25000"/>
                  </a:schemeClr>
                </a:solidFill>
                <a:cs typeface="Tahoma" pitchFamily="34" charset="0"/>
              </a:rPr>
              <a:t> </a:t>
            </a:r>
            <a:r>
              <a:rPr lang="en-US" sz="2600" dirty="0" smtClean="0">
                <a:cs typeface="Tahoma" pitchFamily="34" charset="0"/>
              </a:rPr>
              <a:t>credibility with public to avoid backlash</a:t>
            </a:r>
            <a:endParaRPr lang="en-US" sz="2600" dirty="0">
              <a:cs typeface="Tahoma" pitchFamily="34" charset="0"/>
            </a:endParaRPr>
          </a:p>
        </p:txBody>
      </p:sp>
      <p:sp>
        <p:nvSpPr>
          <p:cNvPr id="45060" name="Footer Placeholder 4"/>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45061"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AFF4AA-435B-43A5-865A-C2A7ECBDCB7E}" type="slidenum">
              <a:rPr lang="en-US" altLang="en-US">
                <a:solidFill>
                  <a:srgbClr val="000000"/>
                </a:solidFill>
                <a:latin typeface="Lucida Sans Unicode" panose="020B0602030504020204" pitchFamily="34" charset="0"/>
              </a:rPr>
              <a:pPr eaLnBrk="1" hangingPunct="1"/>
              <a:t>39</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304800" y="304800"/>
            <a:ext cx="8229600" cy="1371600"/>
          </a:xfrm>
        </p:spPr>
        <p:txBody>
          <a:bodyPr>
            <a:normAutofit/>
          </a:bodyPr>
          <a:lstStyle/>
          <a:p>
            <a:pPr algn="r">
              <a:defRPr/>
            </a:pPr>
            <a:r>
              <a:rPr lang="en-US" sz="3600" b="1" spc="300" dirty="0" smtClean="0">
                <a:ln w="11430" cmpd="sng">
                  <a:solidFill>
                    <a:srgbClr val="2DA2BF">
                      <a:tint val="10000"/>
                    </a:srgbClr>
                  </a:solidFill>
                  <a:prstDash val="solid"/>
                  <a:miter lim="800000"/>
                </a:ln>
                <a:solidFill>
                  <a:srgbClr val="7030A0"/>
                </a:solidFill>
                <a:effectLst>
                  <a:glow rad="45500">
                    <a:srgbClr val="2DA2BF">
                      <a:satMod val="220000"/>
                      <a:alpha val="35000"/>
                    </a:srgbClr>
                  </a:glow>
                  <a:outerShdw blurRad="38100" dist="38100" dir="2700000" algn="tl">
                    <a:srgbClr val="000000">
                      <a:alpha val="43137"/>
                    </a:srgbClr>
                  </a:outerShdw>
                </a:effectLst>
                <a:latin typeface="Helvetica" panose="020B0500000000000000" pitchFamily="34" charset="0"/>
                <a:cs typeface="Tahoma" pitchFamily="34" charset="0"/>
              </a:rPr>
              <a:t>Thinking Strategically:</a:t>
            </a:r>
            <a:br>
              <a:rPr lang="en-US" sz="3600" b="1" spc="300" dirty="0" smtClean="0">
                <a:ln w="11430" cmpd="sng">
                  <a:solidFill>
                    <a:srgbClr val="2DA2BF">
                      <a:tint val="10000"/>
                    </a:srgbClr>
                  </a:solidFill>
                  <a:prstDash val="solid"/>
                  <a:miter lim="800000"/>
                </a:ln>
                <a:solidFill>
                  <a:srgbClr val="7030A0"/>
                </a:solidFill>
                <a:effectLst>
                  <a:glow rad="45500">
                    <a:srgbClr val="2DA2BF">
                      <a:satMod val="220000"/>
                      <a:alpha val="35000"/>
                    </a:srgbClr>
                  </a:glow>
                  <a:outerShdw blurRad="38100" dist="38100" dir="2700000" algn="tl">
                    <a:srgbClr val="000000">
                      <a:alpha val="43137"/>
                    </a:srgbClr>
                  </a:outerShdw>
                </a:effectLst>
                <a:latin typeface="Helvetica" panose="020B0500000000000000" pitchFamily="34" charset="0"/>
                <a:cs typeface="Tahoma" pitchFamily="34" charset="0"/>
              </a:rPr>
            </a:br>
            <a:r>
              <a:rPr lang="en-US" sz="3600" b="1" spc="300" dirty="0" smtClean="0">
                <a:ln w="11430" cmpd="sng">
                  <a:solidFill>
                    <a:srgbClr val="2DA2BF">
                      <a:tint val="10000"/>
                    </a:srgbClr>
                  </a:solidFill>
                  <a:prstDash val="solid"/>
                  <a:miter lim="800000"/>
                </a:ln>
                <a:solidFill>
                  <a:srgbClr val="7030A0"/>
                </a:solidFill>
                <a:effectLst>
                  <a:glow rad="45500">
                    <a:srgbClr val="2DA2BF">
                      <a:satMod val="220000"/>
                      <a:alpha val="35000"/>
                    </a:srgbClr>
                  </a:glow>
                  <a:outerShdw blurRad="38100" dist="38100" dir="2700000" algn="tl">
                    <a:srgbClr val="000000">
                      <a:alpha val="43137"/>
                    </a:srgbClr>
                  </a:outerShdw>
                </a:effectLst>
                <a:latin typeface="Helvetica" panose="020B0500000000000000" pitchFamily="34" charset="0"/>
                <a:cs typeface="Tahoma" pitchFamily="34" charset="0"/>
              </a:rPr>
              <a:t>3 Big Strategic Questions</a:t>
            </a:r>
            <a:endParaRPr lang="en-US" sz="3600" b="1" dirty="0">
              <a:solidFill>
                <a:srgbClr val="7030A0"/>
              </a:solidFill>
              <a:effectLst>
                <a:glow rad="45500">
                  <a:srgbClr val="2DA2BF">
                    <a:satMod val="220000"/>
                    <a:alpha val="35000"/>
                  </a:srgbClr>
                </a:glow>
                <a:outerShdw blurRad="38100" dist="38100" dir="2700000" algn="tl">
                  <a:srgbClr val="000000">
                    <a:alpha val="43137"/>
                  </a:srgbClr>
                </a:outerShdw>
              </a:effectLst>
              <a:latin typeface="Helvetica" panose="020B0500000000000000" pitchFamily="34" charset="0"/>
              <a:cs typeface="Tahoma" pitchFamily="34" charset="0"/>
            </a:endParaRPr>
          </a:p>
        </p:txBody>
      </p:sp>
      <p:sp>
        <p:nvSpPr>
          <p:cNvPr id="2" name="Content Placeholder 1"/>
          <p:cNvSpPr>
            <a:spLocks noGrp="1"/>
          </p:cNvSpPr>
          <p:nvPr>
            <p:ph idx="1"/>
          </p:nvPr>
        </p:nvSpPr>
        <p:spPr>
          <a:xfrm>
            <a:off x="457200" y="1524000"/>
            <a:ext cx="8229600" cy="4724400"/>
          </a:xfrm>
        </p:spPr>
        <p:txBody>
          <a:bodyPr/>
          <a:lstStyle/>
          <a:p>
            <a:pPr marL="457200" indent="-457200" defTabSz="809625" eaLnBrk="1" hangingPunct="1">
              <a:spcBef>
                <a:spcPct val="25000"/>
              </a:spcBef>
              <a:spcAft>
                <a:spcPct val="25000"/>
              </a:spcAft>
              <a:buClr>
                <a:srgbClr val="292929"/>
              </a:buClr>
              <a:buSzPct val="100000"/>
              <a:buFont typeface="+mj-lt"/>
              <a:buAutoNum type="arabicPeriod"/>
              <a:defRPr/>
            </a:pPr>
            <a:r>
              <a:rPr lang="en-US" sz="2600" dirty="0" smtClean="0">
                <a:solidFill>
                  <a:srgbClr val="7030A0"/>
                </a:solidFill>
                <a:latin typeface="Helvetica" panose="020B0500000000000000" pitchFamily="34" charset="0"/>
              </a:rPr>
              <a:t>What’s the company’s present situation?</a:t>
            </a:r>
          </a:p>
          <a:p>
            <a:pPr marL="465138" indent="-465138" defTabSz="809625" eaLnBrk="1" hangingPunct="1">
              <a:spcBef>
                <a:spcPct val="25000"/>
              </a:spcBef>
              <a:spcAft>
                <a:spcPct val="25000"/>
              </a:spcAft>
              <a:buClr>
                <a:srgbClr val="292929"/>
              </a:buClr>
              <a:buSzPct val="100000"/>
              <a:buFont typeface="Wingdings" pitchFamily="2" charset="2"/>
              <a:buNone/>
              <a:defRPr/>
            </a:pPr>
            <a:r>
              <a:rPr lang="en-US" sz="2600" dirty="0" smtClean="0">
                <a:solidFill>
                  <a:srgbClr val="7030A0"/>
                </a:solidFill>
                <a:latin typeface="Helvetica" panose="020B0500000000000000" pitchFamily="34" charset="0"/>
              </a:rPr>
              <a:t>2.  Where does the company need to go from here?</a:t>
            </a:r>
          </a:p>
          <a:p>
            <a:pPr marL="922338" lvl="1" indent="-350838" defTabSz="809625" eaLnBrk="1" hangingPunct="1">
              <a:spcBef>
                <a:spcPct val="25000"/>
              </a:spcBef>
              <a:spcAft>
                <a:spcPct val="25000"/>
              </a:spcAft>
              <a:buClr>
                <a:srgbClr val="7030A0"/>
              </a:buClr>
              <a:buFont typeface="Wingdings" panose="05000000000000000000" pitchFamily="2" charset="2"/>
              <a:buChar char="Ø"/>
              <a:defRPr/>
            </a:pPr>
            <a:r>
              <a:rPr lang="en-US" sz="2600" dirty="0" smtClean="0">
                <a:solidFill>
                  <a:srgbClr val="7030A0"/>
                </a:solidFill>
                <a:latin typeface="Helvetica" panose="020B0500000000000000" pitchFamily="34" charset="0"/>
              </a:rPr>
              <a:t>Business(</a:t>
            </a:r>
            <a:r>
              <a:rPr lang="en-US" sz="2600" dirty="0" err="1" smtClean="0">
                <a:solidFill>
                  <a:srgbClr val="7030A0"/>
                </a:solidFill>
                <a:latin typeface="Helvetica" panose="020B0500000000000000" pitchFamily="34" charset="0"/>
              </a:rPr>
              <a:t>es</a:t>
            </a:r>
            <a:r>
              <a:rPr lang="en-US" sz="2600" dirty="0" smtClean="0">
                <a:solidFill>
                  <a:srgbClr val="7030A0"/>
                </a:solidFill>
                <a:latin typeface="Helvetica" panose="020B0500000000000000" pitchFamily="34" charset="0"/>
              </a:rPr>
              <a:t>) to be in and market positions to stake out</a:t>
            </a:r>
          </a:p>
          <a:p>
            <a:pPr marL="922338" lvl="1" indent="-350838" defTabSz="809625" eaLnBrk="1" hangingPunct="1">
              <a:spcBef>
                <a:spcPct val="25000"/>
              </a:spcBef>
              <a:spcAft>
                <a:spcPct val="25000"/>
              </a:spcAft>
              <a:buClr>
                <a:srgbClr val="7030A0"/>
              </a:buClr>
              <a:buFont typeface="Wingdings" panose="05000000000000000000" pitchFamily="2" charset="2"/>
              <a:buChar char="Ø"/>
              <a:defRPr/>
            </a:pPr>
            <a:r>
              <a:rPr lang="en-US" sz="2600" dirty="0" smtClean="0">
                <a:solidFill>
                  <a:srgbClr val="7030A0"/>
                </a:solidFill>
                <a:latin typeface="Helvetica" panose="020B0500000000000000" pitchFamily="34" charset="0"/>
              </a:rPr>
              <a:t>Buyer needs and groups to serve</a:t>
            </a:r>
          </a:p>
          <a:p>
            <a:pPr marL="922338" lvl="1" indent="-350838" defTabSz="809625" eaLnBrk="1" hangingPunct="1">
              <a:spcBef>
                <a:spcPct val="25000"/>
              </a:spcBef>
              <a:spcAft>
                <a:spcPct val="25000"/>
              </a:spcAft>
              <a:buClr>
                <a:srgbClr val="7030A0"/>
              </a:buClr>
              <a:buFont typeface="Wingdings" panose="05000000000000000000" pitchFamily="2" charset="2"/>
              <a:buChar char="Ø"/>
              <a:defRPr/>
            </a:pPr>
            <a:r>
              <a:rPr lang="en-US" sz="2600" dirty="0" smtClean="0">
                <a:solidFill>
                  <a:srgbClr val="7030A0"/>
                </a:solidFill>
                <a:latin typeface="Helvetica" panose="020B0500000000000000" pitchFamily="34" charset="0"/>
              </a:rPr>
              <a:t>Direction to head</a:t>
            </a:r>
          </a:p>
          <a:p>
            <a:pPr marL="465138" indent="-465138" defTabSz="809625" eaLnBrk="1" hangingPunct="1">
              <a:spcBef>
                <a:spcPct val="25000"/>
              </a:spcBef>
              <a:spcAft>
                <a:spcPct val="25000"/>
              </a:spcAft>
              <a:buClr>
                <a:srgbClr val="292929"/>
              </a:buClr>
              <a:buSzPct val="100000"/>
              <a:buFont typeface="Wingdings" pitchFamily="2" charset="2"/>
              <a:buNone/>
              <a:defRPr/>
            </a:pPr>
            <a:r>
              <a:rPr lang="en-US" sz="2600" dirty="0" smtClean="0">
                <a:solidFill>
                  <a:srgbClr val="7030A0"/>
                </a:solidFill>
                <a:latin typeface="Helvetica" panose="020B0500000000000000" pitchFamily="34" charset="0"/>
              </a:rPr>
              <a:t>3.  How should it get there?</a:t>
            </a:r>
          </a:p>
          <a:p>
            <a:pPr marL="922338" lvl="1" indent="-350838" defTabSz="809625" eaLnBrk="1" hangingPunct="1">
              <a:spcBef>
                <a:spcPct val="25000"/>
              </a:spcBef>
              <a:spcAft>
                <a:spcPct val="25000"/>
              </a:spcAft>
              <a:buClr>
                <a:srgbClr val="7030A0"/>
              </a:buClr>
              <a:buFont typeface="Wingdings" panose="05000000000000000000" pitchFamily="2" charset="2"/>
              <a:buChar char="Ø"/>
              <a:defRPr/>
            </a:pPr>
            <a:r>
              <a:rPr lang="en-US" sz="2600" dirty="0" smtClean="0">
                <a:solidFill>
                  <a:srgbClr val="7030A0"/>
                </a:solidFill>
                <a:latin typeface="Helvetica" panose="020B0500000000000000" pitchFamily="34" charset="0"/>
              </a:rPr>
              <a:t>A company’s answer to “how will we get there?” is its strategy</a:t>
            </a:r>
          </a:p>
          <a:p>
            <a:pPr>
              <a:buFont typeface="Wingdings" pitchFamily="2" charset="2"/>
              <a:buChar char="§"/>
              <a:defRPr/>
            </a:pPr>
            <a:endParaRPr lang="en-US" sz="2600" dirty="0"/>
          </a:p>
        </p:txBody>
      </p:sp>
      <p:sp>
        <p:nvSpPr>
          <p:cNvPr id="12292" name="Footer Placeholder 4"/>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12293"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00C8C7-7EDA-405F-BF25-7907C940A291}" type="slidenum">
              <a:rPr lang="en-US" altLang="en-US">
                <a:solidFill>
                  <a:srgbClr val="000000"/>
                </a:solidFill>
                <a:latin typeface="Lucida Sans Unicode" panose="020B0602030504020204" pitchFamily="34" charset="0"/>
              </a:rPr>
              <a:pPr eaLnBrk="1" hangingPunct="1"/>
              <a:t>4</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457200"/>
            <a:ext cx="8229600" cy="8382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SOCIAL RESPONSIBILITY</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57200" y="1271846"/>
            <a:ext cx="8229600" cy="4824153"/>
          </a:xfrm>
        </p:spPr>
        <p:txBody>
          <a:bodyPr/>
          <a:lstStyle/>
          <a:p>
            <a:pPr>
              <a:buFont typeface="Wingdings" pitchFamily="2" charset="2"/>
              <a:buChar char="§"/>
              <a:defRPr/>
            </a:pPr>
            <a:r>
              <a:rPr lang="en-US" sz="2400" dirty="0" smtClean="0">
                <a:latin typeface="Tahoma" pitchFamily="34" charset="0"/>
                <a:cs typeface="Tahoma" pitchFamily="34" charset="0"/>
              </a:rPr>
              <a:t>Conduct and publish annual social audits which evaluate a firm from the perspective of social responsibility e.g. Abbot Assoc, Dow Chemicals, Exxon &amp; Bank of America</a:t>
            </a:r>
          </a:p>
          <a:p>
            <a:pPr>
              <a:buFont typeface="Wingdings 3" panose="05040102010807070707" pitchFamily="18" charset="2"/>
              <a:buNone/>
              <a:defRPr/>
            </a:pPr>
            <a:r>
              <a:rPr lang="en-US" sz="2400" dirty="0" smtClean="0">
                <a:solidFill>
                  <a:srgbClr val="FF0000"/>
                </a:solidFill>
                <a:effectLst>
                  <a:outerShdw blurRad="38100" dist="38100" dir="2700000" algn="tl">
                    <a:srgbClr val="000000">
                      <a:alpha val="43137"/>
                    </a:srgbClr>
                  </a:outerShdw>
                </a:effectLst>
                <a:latin typeface="Tahoma" pitchFamily="34" charset="0"/>
                <a:cs typeface="Tahoma" pitchFamily="34" charset="0"/>
              </a:rPr>
              <a:t>FOUR TYPES OF SOCIAL </a:t>
            </a:r>
            <a:r>
              <a:rPr lang="en-US" sz="2400" dirty="0" smtClean="0">
                <a:solidFill>
                  <a:srgbClr val="FF0000"/>
                </a:solidFill>
                <a:effectLst>
                  <a:outerShdw blurRad="38100" dist="38100" dir="2700000" algn="tl">
                    <a:srgbClr val="000000">
                      <a:alpha val="43137"/>
                    </a:srgbClr>
                  </a:outerShdw>
                </a:effectLst>
                <a:latin typeface="Tahoma" pitchFamily="34" charset="0"/>
                <a:cs typeface="Tahoma" pitchFamily="34" charset="0"/>
              </a:rPr>
              <a:t>COMMITMENTS:</a:t>
            </a:r>
            <a:endParaRPr lang="en-US" sz="2400" dirty="0" smtClean="0">
              <a:solidFill>
                <a:srgbClr val="FF0000"/>
              </a:solidFill>
              <a:effectLst>
                <a:outerShdw blurRad="38100" dist="38100" dir="2700000" algn="tl">
                  <a:srgbClr val="000000">
                    <a:alpha val="43137"/>
                  </a:srgbClr>
                </a:outerShdw>
              </a:effectLst>
              <a:latin typeface="Tahoma" pitchFamily="34" charset="0"/>
              <a:cs typeface="Tahoma" pitchFamily="34" charset="0"/>
            </a:endParaRPr>
          </a:p>
          <a:p>
            <a:pPr marL="623887" indent="-514350">
              <a:buFont typeface="+mj-lt"/>
              <a:buAutoNum type="romanUcPeriod"/>
              <a:defRPr/>
            </a:pPr>
            <a:r>
              <a:rPr lang="en-US" sz="2400" dirty="0" smtClean="0">
                <a:solidFill>
                  <a:srgbClr val="00B0F0"/>
                </a:solidFill>
                <a:effectLst>
                  <a:outerShdw blurRad="38100" dist="38100" dir="2700000" algn="tl">
                    <a:srgbClr val="000000">
                      <a:alpha val="43137"/>
                    </a:srgbClr>
                  </a:outerShdw>
                </a:effectLst>
                <a:latin typeface="Tahoma" pitchFamily="34" charset="0"/>
                <a:cs typeface="Tahoma" pitchFamily="34" charset="0"/>
              </a:rPr>
              <a:t>ECONOMIC  RESPONSIBILITIES </a:t>
            </a:r>
            <a:r>
              <a:rPr lang="en-US" sz="2400" dirty="0" smtClean="0">
                <a:latin typeface="Tahoma" pitchFamily="34" charset="0"/>
                <a:cs typeface="Tahoma" pitchFamily="34" charset="0"/>
              </a:rPr>
              <a:t>requires managers to maximize profits whenever possible; provide goods and services at a reasonable cost; the company emerges socially responsible by providing productive jobs and tax payments for governments</a:t>
            </a:r>
          </a:p>
          <a:p>
            <a:pPr marL="623887" indent="-514350">
              <a:buFont typeface="+mj-lt"/>
              <a:buAutoNum type="romanUcPeriod"/>
              <a:defRPr/>
            </a:pPr>
            <a:r>
              <a:rPr lang="en-US" sz="2400" dirty="0" smtClean="0">
                <a:solidFill>
                  <a:srgbClr val="00B0F0"/>
                </a:solidFill>
                <a:effectLst>
                  <a:outerShdw blurRad="38100" dist="38100" dir="2700000" algn="tl">
                    <a:srgbClr val="000000">
                      <a:alpha val="43137"/>
                    </a:srgbClr>
                  </a:outerShdw>
                </a:effectLst>
                <a:latin typeface="Tahoma" pitchFamily="34" charset="0"/>
                <a:cs typeface="Tahoma" pitchFamily="34" charset="0"/>
              </a:rPr>
              <a:t>LEGAL RESPONSIBILITIES: </a:t>
            </a:r>
            <a:r>
              <a:rPr lang="en-US" sz="2400" dirty="0" smtClean="0">
                <a:latin typeface="Tahoma" pitchFamily="34" charset="0"/>
                <a:cs typeface="Tahoma" pitchFamily="34" charset="0"/>
              </a:rPr>
              <a:t>to comply with laws that regulate business particularly in the areas of pollution control and consumer safety</a:t>
            </a:r>
            <a:endParaRPr lang="en-US" sz="2400" dirty="0">
              <a:latin typeface="Tahoma" pitchFamily="34" charset="0"/>
              <a:cs typeface="Tahoma" pitchFamily="34" charset="0"/>
            </a:endParaRPr>
          </a:p>
        </p:txBody>
      </p:sp>
      <p:sp>
        <p:nvSpPr>
          <p:cNvPr id="46084" name="Footer Placeholder 4"/>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46085"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54AC2F-679F-4A3D-AC54-6C6859A2CAB4}" type="slidenum">
              <a:rPr lang="en-US" altLang="en-US">
                <a:solidFill>
                  <a:srgbClr val="000000"/>
                </a:solidFill>
                <a:latin typeface="Lucida Sans Unicode" panose="020B0602030504020204" pitchFamily="34" charset="0"/>
              </a:rPr>
              <a:pPr eaLnBrk="1" hangingPunct="1"/>
              <a:t>40</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457200"/>
            <a:ext cx="8229600" cy="9144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SOCIAL RESPONSIBILITY</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68284" y="1371600"/>
            <a:ext cx="8229600" cy="4876800"/>
          </a:xfrm>
        </p:spPr>
        <p:txBody>
          <a:bodyPr/>
          <a:lstStyle/>
          <a:p>
            <a:pPr marL="623887" indent="-514350">
              <a:buFont typeface="+mj-lt"/>
              <a:buAutoNum type="romanUcPeriod" startAt="3"/>
              <a:defRPr/>
            </a:pPr>
            <a:r>
              <a:rPr lang="en-US" sz="2400" dirty="0" smtClean="0">
                <a:solidFill>
                  <a:srgbClr val="00B0F0"/>
                </a:solidFill>
                <a:effectLst>
                  <a:outerShdw blurRad="38100" dist="38100" dir="2700000" algn="tl">
                    <a:srgbClr val="000000">
                      <a:alpha val="43137"/>
                    </a:srgbClr>
                  </a:outerShdw>
                </a:effectLst>
                <a:cs typeface="Tahoma" pitchFamily="34" charset="0"/>
              </a:rPr>
              <a:t>ETHICAL RESPONSIBILITIES: </a:t>
            </a:r>
            <a:r>
              <a:rPr lang="en-US" sz="2400" dirty="0" smtClean="0">
                <a:cs typeface="Tahoma" pitchFamily="34" charset="0"/>
              </a:rPr>
              <a:t>company’s notion of right or proper business behavior; firms are expected to behave ethically</a:t>
            </a:r>
          </a:p>
          <a:p>
            <a:pPr marL="623887" indent="-514350">
              <a:buFont typeface="+mj-lt"/>
              <a:buAutoNum type="romanUcPeriod" startAt="3"/>
              <a:defRPr/>
            </a:pPr>
            <a:r>
              <a:rPr lang="en-US" sz="2400" dirty="0" smtClean="0">
                <a:solidFill>
                  <a:srgbClr val="00B0F0"/>
                </a:solidFill>
                <a:effectLst>
                  <a:outerShdw blurRad="38100" dist="38100" dir="2700000" algn="tl">
                    <a:srgbClr val="000000">
                      <a:alpha val="43137"/>
                    </a:srgbClr>
                  </a:outerShdw>
                </a:effectLst>
                <a:cs typeface="Tahoma" pitchFamily="34" charset="0"/>
              </a:rPr>
              <a:t>DISCRETIONARY RESPONSIBILITY: </a:t>
            </a:r>
            <a:r>
              <a:rPr lang="en-US" sz="2400" dirty="0" smtClean="0">
                <a:cs typeface="Tahoma" pitchFamily="34" charset="0"/>
              </a:rPr>
              <a:t>voluntarily assumed viz. public relations activities, good citizenship, and full corporate social responsibility; to enhance the image of their companies, products and services by supporting worthy causes, supporting charities, public-service advertizing campaigns</a:t>
            </a:r>
          </a:p>
          <a:p>
            <a:pPr marL="623887" indent="-514350">
              <a:buFont typeface="Wingdings 3" panose="05040102010807070707" pitchFamily="18" charset="2"/>
              <a:buNone/>
              <a:defRPr/>
            </a:pPr>
            <a:r>
              <a:rPr lang="en-US" sz="2400" dirty="0" smtClean="0">
                <a:cs typeface="Tahoma" pitchFamily="34" charset="0"/>
              </a:rPr>
              <a:t>	</a:t>
            </a:r>
            <a:r>
              <a:rPr lang="en-US" sz="2400" dirty="0" smtClean="0">
                <a:solidFill>
                  <a:srgbClr val="FF0000"/>
                </a:solidFill>
                <a:effectLst>
                  <a:outerShdw blurRad="38100" dist="38100" dir="2700000" algn="tl">
                    <a:srgbClr val="000000">
                      <a:alpha val="43137"/>
                    </a:srgbClr>
                  </a:outerShdw>
                </a:effectLst>
                <a:cs typeface="Tahoma" pitchFamily="34" charset="0"/>
              </a:rPr>
              <a:t>CSR COSTS ARE MORE THAN OFFSET IN THE LONG RUN BY AN IMPROVED COMPANY IMAGE AND INCREASED COMMUNITY GOODWILL</a:t>
            </a:r>
            <a:endParaRPr lang="en-US" sz="2400" dirty="0">
              <a:solidFill>
                <a:srgbClr val="FF0000"/>
              </a:solidFill>
              <a:effectLst>
                <a:outerShdw blurRad="38100" dist="38100" dir="2700000" algn="tl">
                  <a:srgbClr val="000000">
                    <a:alpha val="43137"/>
                  </a:srgbClr>
                </a:outerShdw>
              </a:effectLst>
              <a:cs typeface="Tahoma" pitchFamily="34" charset="0"/>
            </a:endParaRPr>
          </a:p>
        </p:txBody>
      </p:sp>
      <p:sp>
        <p:nvSpPr>
          <p:cNvPr id="47108" name="Footer Placeholder 4"/>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47109"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CFD1A4-1F86-4409-9CF6-09AD686B631A}" type="slidenum">
              <a:rPr lang="en-US" altLang="en-US">
                <a:solidFill>
                  <a:srgbClr val="000000"/>
                </a:solidFill>
                <a:latin typeface="Lucida Sans Unicode" panose="020B0602030504020204" pitchFamily="34" charset="0"/>
              </a:rPr>
              <a:pPr eaLnBrk="1" hangingPunct="1"/>
              <a:t>41</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3538"/>
            <a:ext cx="8229600" cy="1371600"/>
          </a:xfrm>
        </p:spPr>
        <p:txBody>
          <a:bodyPr>
            <a:noAutofit/>
          </a:bodyPr>
          <a:lstStyle/>
          <a:p>
            <a:pPr algn="r">
              <a:defRPr/>
            </a:pP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Strategic </a:t>
            </a: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Management Process:</a:t>
            </a:r>
            <a:b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VISION &amp; MISSION</a:t>
            </a:r>
            <a:endParaRPr lang="en-US"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93222" y="1447800"/>
            <a:ext cx="8229600" cy="4800600"/>
          </a:xfrm>
        </p:spPr>
        <p:txBody>
          <a:bodyPr/>
          <a:lstStyle/>
          <a:p>
            <a:pPr>
              <a:buFont typeface="Wingdings" pitchFamily="2" charset="2"/>
              <a:buChar char="§"/>
              <a:defRPr/>
            </a:pPr>
            <a:r>
              <a:rPr lang="en-US" i="1" dirty="0" smtClean="0">
                <a:cs typeface="Tahoma" pitchFamily="34" charset="0"/>
              </a:rPr>
              <a:t>Firms with a formalized mission statement have twice the average return on shareholder’s equity					</a:t>
            </a:r>
            <a:r>
              <a:rPr lang="en-US" i="1" dirty="0" smtClean="0">
                <a:solidFill>
                  <a:srgbClr val="00B0F0"/>
                </a:solidFill>
                <a:effectLst>
                  <a:outerShdw blurRad="38100" dist="38100" dir="2700000" algn="tl">
                    <a:srgbClr val="000000">
                      <a:alpha val="43137"/>
                    </a:srgbClr>
                  </a:outerShdw>
                </a:effectLst>
                <a:cs typeface="Tahoma" pitchFamily="34" charset="0"/>
              </a:rPr>
              <a:t>----</a:t>
            </a:r>
            <a:r>
              <a:rPr lang="en-US" i="1" dirty="0" err="1" smtClean="0">
                <a:solidFill>
                  <a:srgbClr val="00B0F0"/>
                </a:solidFill>
                <a:effectLst>
                  <a:outerShdw blurRad="38100" dist="38100" dir="2700000" algn="tl">
                    <a:srgbClr val="000000">
                      <a:alpha val="43137"/>
                    </a:srgbClr>
                  </a:outerShdw>
                </a:effectLst>
                <a:cs typeface="Tahoma" pitchFamily="34" charset="0"/>
              </a:rPr>
              <a:t>Rarick</a:t>
            </a:r>
            <a:r>
              <a:rPr lang="en-US" i="1" dirty="0" smtClean="0">
                <a:solidFill>
                  <a:srgbClr val="00B0F0"/>
                </a:solidFill>
                <a:effectLst>
                  <a:outerShdw blurRad="38100" dist="38100" dir="2700000" algn="tl">
                    <a:srgbClr val="000000">
                      <a:alpha val="43137"/>
                    </a:srgbClr>
                  </a:outerShdw>
                </a:effectLst>
                <a:cs typeface="Tahoma" pitchFamily="34" charset="0"/>
              </a:rPr>
              <a:t> &amp; </a:t>
            </a:r>
            <a:r>
              <a:rPr lang="en-US" i="1" dirty="0" err="1" smtClean="0">
                <a:solidFill>
                  <a:srgbClr val="00B0F0"/>
                </a:solidFill>
                <a:effectLst>
                  <a:outerShdw blurRad="38100" dist="38100" dir="2700000" algn="tl">
                    <a:srgbClr val="000000">
                      <a:alpha val="43137"/>
                    </a:srgbClr>
                  </a:outerShdw>
                </a:effectLst>
                <a:cs typeface="Tahoma" pitchFamily="34" charset="0"/>
              </a:rPr>
              <a:t>Vitton</a:t>
            </a:r>
            <a:endParaRPr lang="en-US" dirty="0" smtClean="0">
              <a:solidFill>
                <a:srgbClr val="00B0F0"/>
              </a:solidFill>
              <a:effectLst>
                <a:outerShdw blurRad="38100" dist="38100" dir="2700000" algn="tl">
                  <a:srgbClr val="000000">
                    <a:alpha val="43137"/>
                  </a:srgbClr>
                </a:outerShdw>
              </a:effectLst>
              <a:cs typeface="Tahoma" pitchFamily="34" charset="0"/>
            </a:endParaRPr>
          </a:p>
          <a:p>
            <a:pPr>
              <a:buFont typeface="Wingdings" pitchFamily="2" charset="2"/>
              <a:buChar char="§"/>
              <a:defRPr/>
            </a:pPr>
            <a:r>
              <a:rPr lang="en-US" i="1" dirty="0" smtClean="0">
                <a:cs typeface="Tahoma" pitchFamily="34" charset="0"/>
              </a:rPr>
              <a:t>There is a positive relationship between mission statements and organizational performance	</a:t>
            </a:r>
          </a:p>
          <a:p>
            <a:pPr>
              <a:buFont typeface="Wingdings 3" panose="05040102010807070707" pitchFamily="18" charset="2"/>
              <a:buNone/>
              <a:defRPr/>
            </a:pPr>
            <a:r>
              <a:rPr lang="en-US" i="1" dirty="0" smtClean="0">
                <a:cs typeface="Tahoma" pitchFamily="34" charset="0"/>
              </a:rPr>
              <a:t>						</a:t>
            </a:r>
            <a:r>
              <a:rPr lang="en-US" i="1" dirty="0" smtClean="0">
                <a:solidFill>
                  <a:srgbClr val="00B0F0"/>
                </a:solidFill>
                <a:effectLst>
                  <a:outerShdw blurRad="38100" dist="38100" dir="2700000" algn="tl">
                    <a:srgbClr val="000000">
                      <a:alpha val="43137"/>
                    </a:srgbClr>
                  </a:outerShdw>
                </a:effectLst>
                <a:cs typeface="Tahoma" pitchFamily="34" charset="0"/>
              </a:rPr>
              <a:t>----Bart &amp; </a:t>
            </a:r>
            <a:r>
              <a:rPr lang="en-US" i="1" dirty="0" err="1" smtClean="0">
                <a:solidFill>
                  <a:srgbClr val="00B0F0"/>
                </a:solidFill>
                <a:effectLst>
                  <a:outerShdw blurRad="38100" dist="38100" dir="2700000" algn="tl">
                    <a:srgbClr val="000000">
                      <a:alpha val="43137"/>
                    </a:srgbClr>
                  </a:outerShdw>
                </a:effectLst>
                <a:cs typeface="Tahoma" pitchFamily="34" charset="0"/>
              </a:rPr>
              <a:t>Baetz</a:t>
            </a:r>
            <a:r>
              <a:rPr lang="en-US" i="1" dirty="0" smtClean="0">
                <a:solidFill>
                  <a:srgbClr val="00B0F0"/>
                </a:solidFill>
                <a:effectLst>
                  <a:outerShdw blurRad="38100" dist="38100" dir="2700000" algn="tl">
                    <a:srgbClr val="000000">
                      <a:alpha val="43137"/>
                    </a:srgbClr>
                  </a:outerShdw>
                </a:effectLst>
                <a:cs typeface="Tahoma" pitchFamily="34" charset="0"/>
              </a:rPr>
              <a:t> </a:t>
            </a:r>
            <a:endParaRPr lang="en-US" dirty="0" smtClean="0">
              <a:solidFill>
                <a:srgbClr val="00B0F0"/>
              </a:solidFill>
              <a:effectLst>
                <a:outerShdw blurRad="38100" dist="38100" dir="2700000" algn="tl">
                  <a:srgbClr val="000000">
                    <a:alpha val="43137"/>
                  </a:srgbClr>
                </a:outerShdw>
              </a:effectLst>
              <a:cs typeface="Tahoma" pitchFamily="34" charset="0"/>
            </a:endParaRPr>
          </a:p>
          <a:p>
            <a:pPr>
              <a:buFont typeface="Wingdings" pitchFamily="2" charset="2"/>
              <a:buChar char="§"/>
              <a:defRPr/>
            </a:pPr>
            <a:r>
              <a:rPr lang="en-US" i="1" dirty="0" smtClean="0">
                <a:cs typeface="Tahoma" pitchFamily="34" charset="0"/>
              </a:rPr>
              <a:t>Firms using mission statements have a 30 % higher return on certain financial measures than those without such statements-</a:t>
            </a:r>
          </a:p>
          <a:p>
            <a:pPr>
              <a:buFont typeface="Wingdings 3" panose="05040102010807070707" pitchFamily="18" charset="2"/>
              <a:buNone/>
              <a:defRPr/>
            </a:pPr>
            <a:r>
              <a:rPr lang="en-US" i="1" dirty="0" smtClean="0">
                <a:cs typeface="Tahoma" pitchFamily="34" charset="0"/>
              </a:rPr>
              <a:t>						</a:t>
            </a:r>
            <a:r>
              <a:rPr lang="en-US" i="1" dirty="0" smtClean="0">
                <a:solidFill>
                  <a:srgbClr val="00B0F0"/>
                </a:solidFill>
                <a:effectLst>
                  <a:outerShdw blurRad="38100" dist="38100" dir="2700000" algn="tl">
                    <a:srgbClr val="000000">
                      <a:alpha val="43137"/>
                    </a:srgbClr>
                  </a:outerShdw>
                </a:effectLst>
                <a:cs typeface="Tahoma" pitchFamily="34" charset="0"/>
              </a:rPr>
              <a:t>----Business Week</a:t>
            </a:r>
            <a:endParaRPr lang="en-US" dirty="0" smtClean="0">
              <a:solidFill>
                <a:srgbClr val="00B0F0"/>
              </a:solidFill>
              <a:effectLst>
                <a:outerShdw blurRad="38100" dist="38100" dir="2700000" algn="tl">
                  <a:srgbClr val="000000">
                    <a:alpha val="43137"/>
                  </a:srgbClr>
                </a:outerShdw>
              </a:effectLst>
              <a:cs typeface="Tahoma" pitchFamily="34" charset="0"/>
            </a:endParaRPr>
          </a:p>
          <a:p>
            <a:pPr>
              <a:buFont typeface="Wingdings" pitchFamily="2" charset="2"/>
              <a:buChar char="§"/>
              <a:defRPr/>
            </a:pPr>
            <a:endParaRPr lang="en-US" dirty="0">
              <a:solidFill>
                <a:schemeClr val="bg2">
                  <a:lumMod val="25000"/>
                </a:schemeClr>
              </a:solidFill>
              <a:latin typeface="Tahoma" pitchFamily="34" charset="0"/>
              <a:cs typeface="Tahoma" pitchFamily="34" charset="0"/>
            </a:endParaRPr>
          </a:p>
        </p:txBody>
      </p:sp>
      <p:sp>
        <p:nvSpPr>
          <p:cNvPr id="48134"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48133"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2475A5-CD21-4C5D-87D1-F76584316E0F}" type="slidenum">
              <a:rPr lang="en-US" altLang="en-US">
                <a:solidFill>
                  <a:srgbClr val="000000"/>
                </a:solidFill>
                <a:latin typeface="Lucida Sans Unicode" panose="020B0602030504020204" pitchFamily="34" charset="0"/>
              </a:rPr>
              <a:pPr eaLnBrk="1" hangingPunct="1"/>
              <a:t>42</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 calcmode="lin" valueType="num">
                                      <p:cBhvr additive="base">
                                        <p:cTn id="2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 calcmode="lin" valueType="num">
                                      <p:cBhvr additive="base">
                                        <p:cTn id="3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 calcmode="lin" valueType="num">
                                      <p:cBhvr additive="base">
                                        <p:cTn id="3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 calcmode="lin" valueType="num">
                                      <p:cBhvr additive="base">
                                        <p:cTn id="4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 calcmode="lin" valueType="num">
                                      <p:cBhvr additive="base">
                                        <p:cTn id="4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Who performs the Five Tasks</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57200" y="990600"/>
            <a:ext cx="8229600" cy="5486400"/>
          </a:xfrm>
        </p:spPr>
        <p:txBody>
          <a:bodyPr/>
          <a:lstStyle/>
          <a:p>
            <a:pPr>
              <a:buFont typeface="Wingdings" pitchFamily="2" charset="2"/>
              <a:buChar char="§"/>
              <a:defRPr/>
            </a:pPr>
            <a:r>
              <a:rPr lang="en-US" sz="2600" dirty="0" smtClean="0">
                <a:cs typeface="Tahoma" pitchFamily="34" charset="0"/>
              </a:rPr>
              <a:t>Every company Manager has a strategy making / strategy implementing  role for his respective unit.</a:t>
            </a:r>
          </a:p>
          <a:p>
            <a:pPr>
              <a:buFont typeface="Wingdings" pitchFamily="2" charset="2"/>
              <a:buChar char="§"/>
              <a:defRPr/>
            </a:pPr>
            <a:r>
              <a:rPr lang="en-US" sz="2600" dirty="0" smtClean="0">
                <a:cs typeface="Tahoma" pitchFamily="34" charset="0"/>
              </a:rPr>
              <a:t>However, a </a:t>
            </a:r>
            <a:r>
              <a:rPr lang="en-US" sz="2600" dirty="0" smtClean="0">
                <a:solidFill>
                  <a:srgbClr val="00B0F0"/>
                </a:solidFill>
                <a:effectLst>
                  <a:outerShdw blurRad="38100" dist="38100" dir="2700000" algn="tl">
                    <a:srgbClr val="000000">
                      <a:alpha val="43137"/>
                    </a:srgbClr>
                  </a:outerShdw>
                </a:effectLst>
                <a:cs typeface="Tahoma" pitchFamily="34" charset="0"/>
              </a:rPr>
              <a:t>CEO</a:t>
            </a:r>
            <a:r>
              <a:rPr lang="en-US" sz="2600" dirty="0" smtClean="0">
                <a:solidFill>
                  <a:schemeClr val="bg2">
                    <a:lumMod val="25000"/>
                  </a:schemeClr>
                </a:solidFill>
                <a:cs typeface="Tahoma" pitchFamily="34" charset="0"/>
              </a:rPr>
              <a:t> </a:t>
            </a:r>
            <a:r>
              <a:rPr lang="en-US" sz="2600" dirty="0" smtClean="0">
                <a:cs typeface="Tahoma" pitchFamily="34" charset="0"/>
              </a:rPr>
              <a:t>is the most visible and important strategy manager, as he is the </a:t>
            </a:r>
            <a:r>
              <a:rPr lang="en-US" sz="2600" dirty="0" smtClean="0">
                <a:solidFill>
                  <a:srgbClr val="00B0F0"/>
                </a:solidFill>
                <a:effectLst>
                  <a:outerShdw blurRad="38100" dist="38100" dir="2700000" algn="tl">
                    <a:srgbClr val="000000">
                      <a:alpha val="43137"/>
                    </a:srgbClr>
                  </a:outerShdw>
                </a:effectLst>
                <a:cs typeface="Tahoma" pitchFamily="34" charset="0"/>
              </a:rPr>
              <a:t>chief direction setter, chief objective setter, chief strategy maker and implementer for the whole organization</a:t>
            </a:r>
            <a:r>
              <a:rPr lang="en-US" sz="2600" dirty="0" smtClean="0">
                <a:solidFill>
                  <a:schemeClr val="bg2">
                    <a:lumMod val="25000"/>
                  </a:schemeClr>
                </a:solidFill>
                <a:cs typeface="Tahoma" pitchFamily="34" charset="0"/>
              </a:rPr>
              <a:t>; </a:t>
            </a:r>
            <a:r>
              <a:rPr lang="en-US" sz="2600" dirty="0" smtClean="0">
                <a:cs typeface="Tahoma" pitchFamily="34" charset="0"/>
              </a:rPr>
              <a:t>ultimate responsibility rests with the CEO who</a:t>
            </a:r>
            <a:r>
              <a:rPr lang="en-US" sz="2600" dirty="0" smtClean="0">
                <a:solidFill>
                  <a:schemeClr val="bg2">
                    <a:lumMod val="25000"/>
                  </a:schemeClr>
                </a:solidFill>
                <a:cs typeface="Tahoma" pitchFamily="34" charset="0"/>
              </a:rPr>
              <a:t> </a:t>
            </a:r>
            <a:r>
              <a:rPr lang="en-US" sz="2600" dirty="0" smtClean="0">
                <a:solidFill>
                  <a:srgbClr val="00B0F0"/>
                </a:solidFill>
                <a:effectLst>
                  <a:outerShdw blurRad="38100" dist="38100" dir="2700000" algn="tl">
                    <a:srgbClr val="000000">
                      <a:alpha val="43137"/>
                    </a:srgbClr>
                  </a:outerShdw>
                </a:effectLst>
                <a:cs typeface="Tahoma" pitchFamily="34" charset="0"/>
              </a:rPr>
              <a:t>hammers out a consensus strategy and coordinates</a:t>
            </a:r>
            <a:r>
              <a:rPr lang="en-US" sz="2600" dirty="0" smtClean="0">
                <a:solidFill>
                  <a:schemeClr val="accent2"/>
                </a:solidFill>
                <a:cs typeface="Tahoma" pitchFamily="34" charset="0"/>
              </a:rPr>
              <a:t> </a:t>
            </a:r>
            <a:r>
              <a:rPr lang="en-US" sz="2600" dirty="0" smtClean="0">
                <a:cs typeface="Tahoma" pitchFamily="34" charset="0"/>
              </a:rPr>
              <a:t>various aspects of executing the strategy.</a:t>
            </a:r>
          </a:p>
          <a:p>
            <a:pPr>
              <a:buFont typeface="Wingdings" pitchFamily="2" charset="2"/>
              <a:buChar char="§"/>
              <a:defRPr/>
            </a:pPr>
            <a:r>
              <a:rPr lang="en-US" sz="2600" dirty="0" smtClean="0">
                <a:cs typeface="Tahoma" pitchFamily="34" charset="0"/>
              </a:rPr>
              <a:t>VPs for Production, Marketing, Finance, Human Resources and other functional departments have important strategy making and implementing roles, who also delegate authority to sub-unit heads.</a:t>
            </a:r>
            <a:endParaRPr lang="en-US" sz="2600" dirty="0">
              <a:cs typeface="Tahoma" pitchFamily="34" charset="0"/>
            </a:endParaRPr>
          </a:p>
        </p:txBody>
      </p:sp>
      <p:sp>
        <p:nvSpPr>
          <p:cNvPr id="49158"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49157"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A63BB9-58DB-4063-BA52-217570C1E131}" type="slidenum">
              <a:rPr lang="en-US" altLang="en-US">
                <a:solidFill>
                  <a:srgbClr val="000000"/>
                </a:solidFill>
                <a:latin typeface="Lucida Sans Unicode" panose="020B0602030504020204" pitchFamily="34" charset="0"/>
              </a:rPr>
              <a:pPr eaLnBrk="1" hangingPunct="1"/>
              <a:t>43</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Crafting a Strategy</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57200" y="1143000"/>
            <a:ext cx="8229600" cy="5029200"/>
          </a:xfrm>
        </p:spPr>
        <p:txBody>
          <a:bodyPr/>
          <a:lstStyle/>
          <a:p>
            <a:pPr>
              <a:buFont typeface="Wingdings 3" panose="05040102010807070707" pitchFamily="18" charset="2"/>
              <a:buNone/>
              <a:defRPr/>
            </a:pPr>
            <a:r>
              <a:rPr lang="en-US" sz="2600" dirty="0" smtClean="0">
                <a:cs typeface="Tahoma" pitchFamily="34" charset="0"/>
              </a:rPr>
              <a:t>A company’s strategy depends on:</a:t>
            </a:r>
          </a:p>
          <a:p>
            <a:pPr>
              <a:buFont typeface="Wingdings" pitchFamily="2" charset="2"/>
              <a:buChar char="§"/>
              <a:defRPr/>
            </a:pPr>
            <a:r>
              <a:rPr lang="en-US" sz="2600" dirty="0" smtClean="0">
                <a:cs typeface="Tahoma" pitchFamily="34" charset="0"/>
              </a:rPr>
              <a:t>Whether to concentrate on a single business or build a diversified group of businesses,</a:t>
            </a:r>
          </a:p>
          <a:p>
            <a:pPr>
              <a:buFont typeface="Wingdings" pitchFamily="2" charset="2"/>
              <a:buChar char="§"/>
              <a:defRPr/>
            </a:pPr>
            <a:r>
              <a:rPr lang="en-US" sz="2600" dirty="0" smtClean="0">
                <a:cs typeface="Tahoma" pitchFamily="34" charset="0"/>
              </a:rPr>
              <a:t>Whether to cater to broad range of customers or focus on a particular market niche,</a:t>
            </a:r>
          </a:p>
          <a:p>
            <a:pPr>
              <a:buFont typeface="Wingdings" pitchFamily="2" charset="2"/>
              <a:buChar char="§"/>
              <a:defRPr/>
            </a:pPr>
            <a:r>
              <a:rPr lang="en-US" sz="2600" dirty="0" smtClean="0">
                <a:cs typeface="Tahoma" pitchFamily="34" charset="0"/>
              </a:rPr>
              <a:t>Whether to pursue competitive advantage  based on low cost or product superiority,</a:t>
            </a:r>
          </a:p>
          <a:p>
            <a:pPr>
              <a:buFont typeface="Wingdings" pitchFamily="2" charset="2"/>
              <a:buChar char="§"/>
              <a:defRPr/>
            </a:pPr>
            <a:r>
              <a:rPr lang="en-US" sz="2600" dirty="0" smtClean="0">
                <a:cs typeface="Tahoma" pitchFamily="34" charset="0"/>
              </a:rPr>
              <a:t>Response to changing buyer preferences,</a:t>
            </a:r>
          </a:p>
          <a:p>
            <a:pPr>
              <a:buFont typeface="Wingdings" pitchFamily="2" charset="2"/>
              <a:buChar char="§"/>
              <a:defRPr/>
            </a:pPr>
            <a:r>
              <a:rPr lang="en-US" sz="2600" dirty="0" smtClean="0">
                <a:cs typeface="Tahoma" pitchFamily="34" charset="0"/>
              </a:rPr>
              <a:t>Range of geographical market to cover,</a:t>
            </a:r>
          </a:p>
          <a:p>
            <a:pPr>
              <a:buFont typeface="Wingdings" pitchFamily="2" charset="2"/>
              <a:buChar char="§"/>
              <a:defRPr/>
            </a:pPr>
            <a:r>
              <a:rPr lang="en-US" sz="2600" dirty="0" smtClean="0">
                <a:cs typeface="Tahoma" pitchFamily="34" charset="0"/>
              </a:rPr>
              <a:t>Reaction to newly emerging markets and competitive conditions</a:t>
            </a:r>
            <a:endParaRPr lang="en-US" sz="2600" dirty="0">
              <a:cs typeface="Tahoma" pitchFamily="34" charset="0"/>
            </a:endParaRPr>
          </a:p>
        </p:txBody>
      </p:sp>
      <p:sp>
        <p:nvSpPr>
          <p:cNvPr id="50182"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50181"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BB4086-E3A6-432C-A9C4-3591B109D0F5}" type="slidenum">
              <a:rPr lang="en-US" altLang="en-US">
                <a:solidFill>
                  <a:srgbClr val="000000"/>
                </a:solidFill>
                <a:latin typeface="Lucida Sans Unicode" panose="020B0602030504020204" pitchFamily="34" charset="0"/>
              </a:rPr>
              <a:pPr eaLnBrk="1" hangingPunct="1"/>
              <a:t>44</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6913"/>
            <a:ext cx="8229600" cy="5334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Crafting a Strategy</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57200" y="762000"/>
            <a:ext cx="8229600" cy="5943600"/>
          </a:xfrm>
        </p:spPr>
        <p:txBody>
          <a:bodyPr/>
          <a:lstStyle/>
          <a:p>
            <a:pPr>
              <a:buFont typeface="Wingdings 3" panose="05040102010807070707" pitchFamily="18" charset="2"/>
              <a:buNone/>
              <a:defRPr/>
            </a:pPr>
            <a:r>
              <a:rPr lang="en-US" sz="2400" b="1" dirty="0" smtClean="0">
                <a:solidFill>
                  <a:srgbClr val="00B0F0"/>
                </a:solidFill>
                <a:effectLst>
                  <a:outerShdw blurRad="38100" dist="38100" dir="2700000" algn="tl">
                    <a:srgbClr val="000000">
                      <a:alpha val="43137"/>
                    </a:srgbClr>
                  </a:outerShdw>
                </a:effectLst>
                <a:cs typeface="Tahoma" pitchFamily="34" charset="0"/>
              </a:rPr>
              <a:t>The Chief Architect Approach:</a:t>
            </a:r>
            <a:endParaRPr lang="en-US" sz="2400" dirty="0" smtClean="0">
              <a:solidFill>
                <a:srgbClr val="00B0F0"/>
              </a:solidFill>
              <a:effectLst>
                <a:outerShdw blurRad="38100" dist="38100" dir="2700000" algn="tl">
                  <a:srgbClr val="000000">
                    <a:alpha val="43137"/>
                  </a:srgbClr>
                </a:outerShdw>
              </a:effectLst>
              <a:cs typeface="Tahoma" pitchFamily="34" charset="0"/>
            </a:endParaRPr>
          </a:p>
          <a:p>
            <a:pPr>
              <a:buFont typeface="Wingdings" pitchFamily="2" charset="2"/>
              <a:buChar char="§"/>
              <a:defRPr/>
            </a:pPr>
            <a:r>
              <a:rPr lang="en-US" sz="2400" dirty="0" smtClean="0">
                <a:cs typeface="Tahoma" pitchFamily="34" charset="0"/>
              </a:rPr>
              <a:t>A single person, owner or the CEO, assumes the role of chief strategist and chief entrepreneur, single handedly shaping strategy</a:t>
            </a:r>
          </a:p>
          <a:p>
            <a:pPr>
              <a:buFont typeface="Wingdings" pitchFamily="2" charset="2"/>
              <a:buChar char="§"/>
              <a:defRPr/>
            </a:pPr>
            <a:r>
              <a:rPr lang="en-US" sz="2400" dirty="0" smtClean="0">
                <a:cs typeface="Tahoma" pitchFamily="34" charset="0"/>
              </a:rPr>
              <a:t>One person functions as strategic visionary though there may be much brain-storming with subordinates</a:t>
            </a:r>
          </a:p>
          <a:p>
            <a:pPr>
              <a:buFont typeface="Wingdings" pitchFamily="2" charset="2"/>
              <a:buChar char="§"/>
              <a:defRPr/>
            </a:pPr>
            <a:r>
              <a:rPr lang="en-US" sz="2400" dirty="0" smtClean="0">
                <a:cs typeface="Tahoma" pitchFamily="34" charset="0"/>
              </a:rPr>
              <a:t>Examples: Michael Dell at Dell Computers, Bill Gates at Microsoft, Howard Shultz at Starbucks, </a:t>
            </a:r>
            <a:r>
              <a:rPr lang="en-US" sz="2400" dirty="0" err="1" smtClean="0">
                <a:cs typeface="Tahoma" pitchFamily="34" charset="0"/>
              </a:rPr>
              <a:t>Zeelaf</a:t>
            </a:r>
            <a:r>
              <a:rPr lang="en-US" sz="2400" dirty="0" smtClean="0">
                <a:cs typeface="Tahoma" pitchFamily="34" charset="0"/>
              </a:rPr>
              <a:t> </a:t>
            </a:r>
            <a:r>
              <a:rPr lang="en-US" sz="2400" dirty="0" err="1" smtClean="0">
                <a:cs typeface="Tahoma" pitchFamily="34" charset="0"/>
              </a:rPr>
              <a:t>Munir</a:t>
            </a:r>
            <a:r>
              <a:rPr lang="en-US" sz="2400" dirty="0" smtClean="0">
                <a:cs typeface="Tahoma" pitchFamily="34" charset="0"/>
              </a:rPr>
              <a:t> at </a:t>
            </a:r>
            <a:r>
              <a:rPr lang="en-US" sz="2400" dirty="0" err="1" smtClean="0">
                <a:cs typeface="Tahoma" pitchFamily="34" charset="0"/>
              </a:rPr>
              <a:t>EBM</a:t>
            </a:r>
            <a:r>
              <a:rPr lang="en-US" sz="2400" dirty="0" smtClean="0">
                <a:cs typeface="Tahoma" pitchFamily="34" charset="0"/>
              </a:rPr>
              <a:t>, Hussain </a:t>
            </a:r>
            <a:r>
              <a:rPr lang="en-US" sz="2400" dirty="0" err="1" smtClean="0">
                <a:cs typeface="Tahoma" pitchFamily="34" charset="0"/>
              </a:rPr>
              <a:t>Dawood</a:t>
            </a:r>
            <a:r>
              <a:rPr lang="en-US" sz="2400" dirty="0" smtClean="0">
                <a:cs typeface="Tahoma" pitchFamily="34" charset="0"/>
              </a:rPr>
              <a:t> at </a:t>
            </a:r>
            <a:r>
              <a:rPr lang="en-US" sz="2400" dirty="0" err="1" smtClean="0">
                <a:cs typeface="Tahoma" pitchFamily="34" charset="0"/>
              </a:rPr>
              <a:t>Engro</a:t>
            </a:r>
            <a:r>
              <a:rPr lang="en-US" sz="2400" dirty="0" smtClean="0">
                <a:cs typeface="Tahoma" pitchFamily="34" charset="0"/>
              </a:rPr>
              <a:t> Corp and </a:t>
            </a:r>
            <a:r>
              <a:rPr lang="en-US" sz="2400" dirty="0" err="1" smtClean="0">
                <a:cs typeface="Tahoma" pitchFamily="34" charset="0"/>
              </a:rPr>
              <a:t>KSBL</a:t>
            </a:r>
            <a:r>
              <a:rPr lang="en-US" sz="2400" dirty="0" smtClean="0">
                <a:cs typeface="Tahoma" pitchFamily="34" charset="0"/>
              </a:rPr>
              <a:t>, Hakeem Saeed at </a:t>
            </a:r>
            <a:r>
              <a:rPr lang="en-US" sz="2400" dirty="0" err="1" smtClean="0">
                <a:cs typeface="Tahoma" pitchFamily="34" charset="0"/>
              </a:rPr>
              <a:t>Hamdard</a:t>
            </a:r>
            <a:r>
              <a:rPr lang="en-US" sz="2400" dirty="0" smtClean="0">
                <a:cs typeface="Tahoma" pitchFamily="34" charset="0"/>
              </a:rPr>
              <a:t>, Junaid </a:t>
            </a:r>
            <a:r>
              <a:rPr lang="en-US" sz="2400" dirty="0" err="1" smtClean="0">
                <a:cs typeface="Tahoma" pitchFamily="34" charset="0"/>
              </a:rPr>
              <a:t>Jamshed</a:t>
            </a:r>
            <a:r>
              <a:rPr lang="en-US" sz="2400" dirty="0" smtClean="0">
                <a:cs typeface="Tahoma" pitchFamily="34" charset="0"/>
              </a:rPr>
              <a:t> at J., Khalid </a:t>
            </a:r>
            <a:r>
              <a:rPr lang="en-US" sz="2400" dirty="0" err="1" smtClean="0">
                <a:cs typeface="Tahoma" pitchFamily="34" charset="0"/>
              </a:rPr>
              <a:t>Awan</a:t>
            </a:r>
            <a:r>
              <a:rPr lang="en-US" sz="2400" dirty="0" smtClean="0">
                <a:cs typeface="Tahoma" pitchFamily="34" charset="0"/>
              </a:rPr>
              <a:t> at </a:t>
            </a:r>
            <a:r>
              <a:rPr lang="en-US" sz="2400" dirty="0" err="1" smtClean="0">
                <a:cs typeface="Tahoma" pitchFamily="34" charset="0"/>
              </a:rPr>
              <a:t>TCS</a:t>
            </a:r>
            <a:r>
              <a:rPr lang="en-US" sz="2400" dirty="0" smtClean="0">
                <a:cs typeface="Tahoma" pitchFamily="34" charset="0"/>
              </a:rPr>
              <a:t>.</a:t>
            </a:r>
            <a:endParaRPr lang="en-US" sz="2400" dirty="0" smtClean="0">
              <a:cs typeface="Tahoma" pitchFamily="34" charset="0"/>
            </a:endParaRPr>
          </a:p>
          <a:p>
            <a:pPr>
              <a:buFont typeface="Wingdings" pitchFamily="2" charset="2"/>
              <a:buChar char="§"/>
              <a:defRPr/>
            </a:pPr>
            <a:r>
              <a:rPr lang="en-US" sz="2400" dirty="0" smtClean="0">
                <a:cs typeface="Tahoma" pitchFamily="34" charset="0"/>
              </a:rPr>
              <a:t>Strategies of small entrepreneurial companies, family owned businesses</a:t>
            </a:r>
          </a:p>
          <a:p>
            <a:pPr>
              <a:buFont typeface="Wingdings" pitchFamily="2" charset="2"/>
              <a:buChar char="§"/>
              <a:defRPr/>
            </a:pPr>
            <a:r>
              <a:rPr lang="en-US" sz="2400" dirty="0" smtClean="0">
                <a:cs typeface="Tahoma" pitchFamily="34" charset="0"/>
              </a:rPr>
              <a:t>Works fine if the chief strategist has powerful vision of where to head and how to get there </a:t>
            </a:r>
          </a:p>
          <a:p>
            <a:pPr>
              <a:buFont typeface="Wingdings" pitchFamily="2" charset="2"/>
              <a:buChar char="§"/>
              <a:defRPr/>
            </a:pPr>
            <a:endParaRPr lang="en-US" sz="2400" dirty="0">
              <a:solidFill>
                <a:schemeClr val="bg2">
                  <a:lumMod val="25000"/>
                </a:schemeClr>
              </a:solidFill>
              <a:latin typeface="Tahoma" pitchFamily="34" charset="0"/>
              <a:cs typeface="Tahoma" pitchFamily="34" charset="0"/>
            </a:endParaRPr>
          </a:p>
        </p:txBody>
      </p:sp>
      <p:sp>
        <p:nvSpPr>
          <p:cNvPr id="51206"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51205"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F1EBEB-7C62-42AA-AC6C-8CED5BB85963}" type="slidenum">
              <a:rPr lang="en-US" altLang="en-US">
                <a:solidFill>
                  <a:srgbClr val="000000"/>
                </a:solidFill>
                <a:latin typeface="Lucida Sans Unicode" panose="020B0602030504020204" pitchFamily="34" charset="0"/>
              </a:rPr>
              <a:pPr eaLnBrk="1" hangingPunct="1"/>
              <a:t>45</a:t>
            </a:fld>
            <a:endParaRPr lang="en-US" altLang="en-US" dirty="0">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Crafting a Strategy</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57200" y="838200"/>
            <a:ext cx="8229600" cy="5486400"/>
          </a:xfrm>
        </p:spPr>
        <p:txBody>
          <a:bodyPr/>
          <a:lstStyle/>
          <a:p>
            <a:pPr>
              <a:buFont typeface="Wingdings 3" panose="05040102010807070707" pitchFamily="18" charset="2"/>
              <a:buNone/>
              <a:defRPr/>
            </a:pPr>
            <a:r>
              <a:rPr lang="en-US" sz="2400" b="1" dirty="0" smtClean="0">
                <a:solidFill>
                  <a:srgbClr val="00B0F0"/>
                </a:solidFill>
                <a:effectLst>
                  <a:outerShdw blurRad="38100" dist="38100" dir="2700000" algn="tl">
                    <a:srgbClr val="000000">
                      <a:alpha val="43137"/>
                    </a:srgbClr>
                  </a:outerShdw>
                </a:effectLst>
                <a:cs typeface="Tahoma" pitchFamily="34" charset="0"/>
              </a:rPr>
              <a:t>The Delegation Approach:</a:t>
            </a:r>
            <a:endParaRPr lang="en-US" sz="2400" dirty="0" smtClean="0">
              <a:solidFill>
                <a:srgbClr val="00B0F0"/>
              </a:solidFill>
              <a:effectLst>
                <a:outerShdw blurRad="38100" dist="38100" dir="2700000" algn="tl">
                  <a:srgbClr val="000000">
                    <a:alpha val="43137"/>
                  </a:srgbClr>
                </a:outerShdw>
              </a:effectLst>
              <a:cs typeface="Tahoma" pitchFamily="34" charset="0"/>
            </a:endParaRPr>
          </a:p>
          <a:p>
            <a:pPr>
              <a:buFont typeface="Wingdings" pitchFamily="2" charset="2"/>
              <a:buChar char="§"/>
              <a:defRPr/>
            </a:pPr>
            <a:r>
              <a:rPr lang="en-US" sz="2400" dirty="0" smtClean="0">
                <a:cs typeface="Tahoma" pitchFamily="34" charset="0"/>
              </a:rPr>
              <a:t>CEO or the Manager in charge delegates big chunks of strategy making to trusted subordinates, down-the-line managers in charge of key business units, a high level task force of talented people from many parts of the company or a team of consultants</a:t>
            </a:r>
          </a:p>
          <a:p>
            <a:pPr>
              <a:buFont typeface="Wingdings" pitchFamily="2" charset="2"/>
              <a:buChar char="§"/>
              <a:defRPr/>
            </a:pPr>
            <a:r>
              <a:rPr lang="en-US" sz="2400" dirty="0" smtClean="0">
                <a:cs typeface="Tahoma" pitchFamily="34" charset="0"/>
              </a:rPr>
              <a:t>Big Advantage in multi-product, multi-business enterprises whose operations are far-flung of fast- moving </a:t>
            </a:r>
          </a:p>
          <a:p>
            <a:pPr>
              <a:buFont typeface="Wingdings" pitchFamily="2" charset="2"/>
              <a:buChar char="§"/>
              <a:defRPr/>
            </a:pPr>
            <a:r>
              <a:rPr lang="en-US" sz="2400" dirty="0" smtClean="0">
                <a:cs typeface="Tahoma" pitchFamily="34" charset="0"/>
              </a:rPr>
              <a:t>Success hinges on the business judgments and strategy making skills of lower echelons which may not be there</a:t>
            </a:r>
          </a:p>
          <a:p>
            <a:pPr>
              <a:buFont typeface="Wingdings" pitchFamily="2" charset="2"/>
              <a:buChar char="§"/>
              <a:defRPr/>
            </a:pPr>
            <a:r>
              <a:rPr lang="en-US" sz="2400" dirty="0" smtClean="0">
                <a:cs typeface="Tahoma" pitchFamily="34" charset="0"/>
              </a:rPr>
              <a:t>Delegation sends wrong signal: that strategy development isn’t important enough to warrant big boss’ time</a:t>
            </a:r>
          </a:p>
          <a:p>
            <a:pPr>
              <a:buFont typeface="Wingdings" pitchFamily="2" charset="2"/>
              <a:buChar char="§"/>
              <a:defRPr/>
            </a:pPr>
            <a:endParaRPr lang="en-US" sz="2400" dirty="0">
              <a:solidFill>
                <a:schemeClr val="bg2">
                  <a:lumMod val="25000"/>
                </a:schemeClr>
              </a:solidFill>
              <a:latin typeface="Tahoma" pitchFamily="34" charset="0"/>
              <a:cs typeface="Tahoma" pitchFamily="34" charset="0"/>
            </a:endParaRPr>
          </a:p>
        </p:txBody>
      </p:sp>
      <p:sp>
        <p:nvSpPr>
          <p:cNvPr id="52230"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52229"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F51E78-8954-4470-BABE-1977554C20DB}" type="slidenum">
              <a:rPr lang="en-US" altLang="en-US">
                <a:solidFill>
                  <a:srgbClr val="000000"/>
                </a:solidFill>
                <a:latin typeface="Lucida Sans Unicode" panose="020B0602030504020204" pitchFamily="34" charset="0"/>
              </a:rPr>
              <a:pPr eaLnBrk="1" hangingPunct="1"/>
              <a:t>46</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096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Crafting a Strategy</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57200" y="838200"/>
            <a:ext cx="8229600" cy="5486400"/>
          </a:xfrm>
        </p:spPr>
        <p:txBody>
          <a:bodyPr/>
          <a:lstStyle/>
          <a:p>
            <a:pPr>
              <a:buFont typeface="Wingdings 3" panose="05040102010807070707" pitchFamily="18" charset="2"/>
              <a:buNone/>
              <a:defRPr/>
            </a:pPr>
            <a:r>
              <a:rPr lang="en-US" sz="2400" b="1" dirty="0" smtClean="0">
                <a:solidFill>
                  <a:srgbClr val="00B0F0"/>
                </a:solidFill>
                <a:effectLst>
                  <a:outerShdw blurRad="38100" dist="38100" dir="2700000" algn="tl">
                    <a:srgbClr val="000000">
                      <a:alpha val="43137"/>
                    </a:srgbClr>
                  </a:outerShdw>
                </a:effectLst>
                <a:cs typeface="Tahoma" pitchFamily="34" charset="0"/>
              </a:rPr>
              <a:t>The Team Approach:</a:t>
            </a:r>
            <a:endParaRPr lang="en-US" sz="2400" dirty="0" smtClean="0">
              <a:solidFill>
                <a:srgbClr val="00B0F0"/>
              </a:solidFill>
              <a:effectLst>
                <a:outerShdw blurRad="38100" dist="38100" dir="2700000" algn="tl">
                  <a:srgbClr val="000000">
                    <a:alpha val="43137"/>
                  </a:srgbClr>
                </a:outerShdw>
              </a:effectLst>
              <a:cs typeface="Tahoma" pitchFamily="34" charset="0"/>
            </a:endParaRPr>
          </a:p>
          <a:p>
            <a:pPr>
              <a:buFont typeface="Wingdings" pitchFamily="2" charset="2"/>
              <a:buChar char="§"/>
              <a:defRPr/>
            </a:pPr>
            <a:r>
              <a:rPr lang="en-US" sz="2400" dirty="0" smtClean="0">
                <a:cs typeface="Tahoma" pitchFamily="34" charset="0"/>
              </a:rPr>
              <a:t>A middle approach where the CEO or the Manager in charge delegates and  enlists the advice of  key peers and subordinates in hammering out a consensus strategy</a:t>
            </a:r>
          </a:p>
          <a:p>
            <a:pPr>
              <a:buFont typeface="Wingdings" pitchFamily="2" charset="2"/>
              <a:buChar char="§"/>
              <a:defRPr/>
            </a:pPr>
            <a:r>
              <a:rPr lang="en-US" sz="2400" dirty="0" smtClean="0">
                <a:cs typeface="Tahoma" pitchFamily="34" charset="0"/>
              </a:rPr>
              <a:t>Strategy teams also involve customers and suppliers in assessing the future market situation and deliberating various strategy options</a:t>
            </a:r>
          </a:p>
          <a:p>
            <a:pPr>
              <a:buFont typeface="Wingdings" pitchFamily="2" charset="2"/>
              <a:buChar char="§"/>
              <a:defRPr/>
            </a:pPr>
            <a:r>
              <a:rPr lang="en-US" sz="2400" dirty="0" smtClean="0">
                <a:cs typeface="Tahoma" pitchFamily="34" charset="0"/>
              </a:rPr>
              <a:t>Well suited to organizations where strategic issues cut across departments, product lines and businesses and there is a need to tap strategic thinking of people with different expertise and experiences</a:t>
            </a:r>
          </a:p>
          <a:p>
            <a:pPr>
              <a:buFont typeface="Wingdings" pitchFamily="2" charset="2"/>
              <a:buChar char="§"/>
              <a:defRPr/>
            </a:pPr>
            <a:r>
              <a:rPr lang="en-US" sz="2400" dirty="0" smtClean="0">
                <a:cs typeface="Tahoma" pitchFamily="34" charset="0"/>
              </a:rPr>
              <a:t>Politics and exercise of power come into play where there is no consensus  </a:t>
            </a:r>
            <a:endParaRPr lang="en-US" sz="2400" dirty="0">
              <a:cs typeface="Tahoma" pitchFamily="34" charset="0"/>
            </a:endParaRPr>
          </a:p>
        </p:txBody>
      </p:sp>
      <p:sp>
        <p:nvSpPr>
          <p:cNvPr id="53254"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53253"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03E9B6-240B-4599-B435-75614A03837F}" type="slidenum">
              <a:rPr lang="en-US" altLang="en-US">
                <a:solidFill>
                  <a:srgbClr val="000000"/>
                </a:solidFill>
                <a:latin typeface="Lucida Sans Unicode" panose="020B0602030504020204" pitchFamily="34" charset="0"/>
              </a:rPr>
              <a:pPr eaLnBrk="1" hangingPunct="1"/>
              <a:t>47</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Crafting a Strategy</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57200" y="990600"/>
            <a:ext cx="8229600" cy="5486400"/>
          </a:xfrm>
        </p:spPr>
        <p:txBody>
          <a:bodyPr/>
          <a:lstStyle/>
          <a:p>
            <a:pPr>
              <a:buFont typeface="Wingdings 3" panose="05040102010807070707" pitchFamily="18" charset="2"/>
              <a:buNone/>
              <a:defRPr/>
            </a:pPr>
            <a:r>
              <a:rPr lang="en-US" sz="2400" b="1" dirty="0" smtClean="0">
                <a:cs typeface="Tahoma" pitchFamily="34" charset="0"/>
              </a:rPr>
              <a:t>The Corporate </a:t>
            </a:r>
            <a:r>
              <a:rPr lang="en-US" sz="2400" b="1" dirty="0" err="1" smtClean="0">
                <a:cs typeface="Tahoma" pitchFamily="34" charset="0"/>
              </a:rPr>
              <a:t>Intrapreneur</a:t>
            </a:r>
            <a:r>
              <a:rPr lang="en-US" sz="2400" b="1" dirty="0" smtClean="0">
                <a:cs typeface="Tahoma" pitchFamily="34" charset="0"/>
              </a:rPr>
              <a:t> Approach:</a:t>
            </a:r>
          </a:p>
          <a:p>
            <a:pPr>
              <a:buFont typeface="Wingdings" pitchFamily="2" charset="2"/>
              <a:buChar char="§"/>
              <a:defRPr/>
            </a:pPr>
            <a:r>
              <a:rPr lang="en-US" sz="2400" dirty="0" smtClean="0">
                <a:cs typeface="Tahoma" pitchFamily="34" charset="0"/>
              </a:rPr>
              <a:t>Relies upon middle and lower level managers and teams to spot new business opportunities, develop strategic plans to pursue them and create new businesses</a:t>
            </a:r>
          </a:p>
          <a:p>
            <a:pPr>
              <a:buFont typeface="Wingdings" pitchFamily="2" charset="2"/>
              <a:buChar char="§"/>
              <a:defRPr/>
            </a:pPr>
            <a:r>
              <a:rPr lang="en-US" sz="2400" dirty="0" smtClean="0">
                <a:cs typeface="Tahoma" pitchFamily="34" charset="0"/>
              </a:rPr>
              <a:t>Essentially requires ambitious, entrepreneurial people in the organization who want to take on strategic and managerial responsibility  for new products</a:t>
            </a:r>
          </a:p>
          <a:p>
            <a:pPr>
              <a:buFont typeface="Wingdings" pitchFamily="2" charset="2"/>
              <a:buChar char="§"/>
              <a:defRPr/>
            </a:pPr>
            <a:r>
              <a:rPr lang="en-US" sz="2400" dirty="0" smtClean="0">
                <a:cs typeface="Tahoma" pitchFamily="34" charset="0"/>
              </a:rPr>
              <a:t>Works well where technological advances are coming at a fast pace or compelling new opportunities are opening up</a:t>
            </a:r>
          </a:p>
          <a:p>
            <a:pPr>
              <a:buFont typeface="Wingdings" pitchFamily="2" charset="2"/>
              <a:buChar char="§"/>
              <a:defRPr/>
            </a:pPr>
            <a:r>
              <a:rPr lang="en-US" sz="2400" dirty="0" smtClean="0">
                <a:cs typeface="Tahoma" pitchFamily="34" charset="0"/>
              </a:rPr>
              <a:t>Strategic initiatives may be launched in directions that have no integrating links with overall business</a:t>
            </a:r>
          </a:p>
        </p:txBody>
      </p:sp>
      <p:sp>
        <p:nvSpPr>
          <p:cNvPr id="54278"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54277"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D4D458-F50D-420F-A9FE-C83639A4B88C}" type="slidenum">
              <a:rPr lang="en-US" altLang="en-US">
                <a:solidFill>
                  <a:srgbClr val="000000"/>
                </a:solidFill>
                <a:latin typeface="Lucida Sans Unicode" panose="020B0602030504020204" pitchFamily="34" charset="0"/>
              </a:rPr>
              <a:pPr eaLnBrk="1" hangingPunct="1"/>
              <a:t>48</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733800" y="2743200"/>
            <a:ext cx="1905000" cy="1219200"/>
          </a:xfrm>
          <a:prstGeom prst="ellipse">
            <a:avLst/>
          </a:prstGeom>
          <a:solidFill>
            <a:srgbClr val="CBFD7B"/>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299" name="TextBox 2"/>
          <p:cNvSpPr txBox="1">
            <a:spLocks noChangeArrowheads="1"/>
          </p:cNvSpPr>
          <p:nvPr/>
        </p:nvSpPr>
        <p:spPr bwMode="auto">
          <a:xfrm>
            <a:off x="3886200" y="2895600"/>
            <a:ext cx="167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ACTIONS  &amp;</a:t>
            </a:r>
          </a:p>
          <a:p>
            <a:pPr eaLnBrk="1" hangingPunct="1"/>
            <a:r>
              <a:rPr lang="en-US" altLang="en-US">
                <a:latin typeface="Lucida Sans Unicode" panose="020B0602030504020204" pitchFamily="34" charset="0"/>
              </a:rPr>
              <a:t>BUSINESS</a:t>
            </a:r>
          </a:p>
          <a:p>
            <a:pPr eaLnBrk="1" hangingPunct="1"/>
            <a:r>
              <a:rPr lang="en-US" altLang="en-US">
                <a:latin typeface="Lucida Sans Unicode" panose="020B0602030504020204" pitchFamily="34" charset="0"/>
              </a:rPr>
              <a:t>APPROACHES</a:t>
            </a:r>
          </a:p>
        </p:txBody>
      </p:sp>
      <p:sp>
        <p:nvSpPr>
          <p:cNvPr id="4" name="Down Arrow 3"/>
          <p:cNvSpPr/>
          <p:nvPr/>
        </p:nvSpPr>
        <p:spPr>
          <a:xfrm>
            <a:off x="4343400" y="2057400"/>
            <a:ext cx="484188" cy="59690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1" name="TextBox 4"/>
          <p:cNvSpPr txBox="1">
            <a:spLocks noChangeArrowheads="1"/>
          </p:cNvSpPr>
          <p:nvPr/>
        </p:nvSpPr>
        <p:spPr bwMode="auto">
          <a:xfrm>
            <a:off x="3657600" y="7620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Lucida Sans Unicode" panose="020B0602030504020204" pitchFamily="34" charset="0"/>
            </a:endParaRPr>
          </a:p>
        </p:txBody>
      </p:sp>
      <p:sp>
        <p:nvSpPr>
          <p:cNvPr id="55302" name="TextBox 5"/>
          <p:cNvSpPr txBox="1">
            <a:spLocks noChangeArrowheads="1"/>
          </p:cNvSpPr>
          <p:nvPr/>
        </p:nvSpPr>
        <p:spPr bwMode="auto">
          <a:xfrm>
            <a:off x="3352800" y="762000"/>
            <a:ext cx="2438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Lucida Sans Unicode" panose="020B0602030504020204" pitchFamily="34" charset="0"/>
              </a:rPr>
              <a:t>PLANNED ACTIONS &amp;  INITIATIVES TO</a:t>
            </a:r>
          </a:p>
          <a:p>
            <a:pPr algn="ctr" eaLnBrk="1" hangingPunct="1"/>
            <a:r>
              <a:rPr lang="en-US" altLang="en-US">
                <a:latin typeface="Lucida Sans Unicode" panose="020B0602030504020204" pitchFamily="34" charset="0"/>
              </a:rPr>
              <a:t>OUTCOMPETE RIVALS</a:t>
            </a:r>
          </a:p>
        </p:txBody>
      </p:sp>
      <p:sp>
        <p:nvSpPr>
          <p:cNvPr id="7" name="Down Arrow 6"/>
          <p:cNvSpPr/>
          <p:nvPr/>
        </p:nvSpPr>
        <p:spPr>
          <a:xfrm rot="1653297">
            <a:off x="5441950" y="1965325"/>
            <a:ext cx="484188" cy="914400"/>
          </a:xfrm>
          <a:prstGeom prst="downArrow">
            <a:avLst>
              <a:gd name="adj1" fmla="val 50000"/>
              <a:gd name="adj2" fmla="val 6942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4" name="TextBox 7"/>
          <p:cNvSpPr txBox="1">
            <a:spLocks noChangeArrowheads="1"/>
          </p:cNvSpPr>
          <p:nvPr/>
        </p:nvSpPr>
        <p:spPr bwMode="auto">
          <a:xfrm>
            <a:off x="5791200" y="838200"/>
            <a:ext cx="289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MOVES TO REACT</a:t>
            </a:r>
          </a:p>
          <a:p>
            <a:pPr eaLnBrk="1" hangingPunct="1"/>
            <a:r>
              <a:rPr lang="en-US" altLang="en-US">
                <a:latin typeface="Lucida Sans Unicode" panose="020B0602030504020204" pitchFamily="34" charset="0"/>
              </a:rPr>
              <a:t>&amp; RESPOND TO</a:t>
            </a:r>
          </a:p>
          <a:p>
            <a:pPr eaLnBrk="1" hangingPunct="1"/>
            <a:r>
              <a:rPr lang="en-US" altLang="en-US">
                <a:latin typeface="Lucida Sans Unicode" panose="020B0602030504020204" pitchFamily="34" charset="0"/>
              </a:rPr>
              <a:t>CHANGING EXTERNAL</a:t>
            </a:r>
          </a:p>
          <a:p>
            <a:pPr eaLnBrk="1" hangingPunct="1"/>
            <a:r>
              <a:rPr lang="en-US" altLang="en-US">
                <a:latin typeface="Lucida Sans Unicode" panose="020B0602030504020204" pitchFamily="34" charset="0"/>
              </a:rPr>
              <a:t>CIRCUMSTANCES</a:t>
            </a:r>
          </a:p>
        </p:txBody>
      </p:sp>
      <p:sp>
        <p:nvSpPr>
          <p:cNvPr id="9" name="Down Arrow 8"/>
          <p:cNvSpPr/>
          <p:nvPr/>
        </p:nvSpPr>
        <p:spPr>
          <a:xfrm rot="3621980">
            <a:off x="5933281" y="2437607"/>
            <a:ext cx="484187" cy="97790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6" name="TextBox 10"/>
          <p:cNvSpPr txBox="1">
            <a:spLocks noChangeArrowheads="1"/>
          </p:cNvSpPr>
          <p:nvPr/>
        </p:nvSpPr>
        <p:spPr bwMode="auto">
          <a:xfrm>
            <a:off x="6705600" y="2209800"/>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ACTIONS TO ALTER</a:t>
            </a:r>
          </a:p>
          <a:p>
            <a:pPr eaLnBrk="1" hangingPunct="1"/>
            <a:r>
              <a:rPr lang="en-US" altLang="en-US">
                <a:latin typeface="Lucida Sans Unicode" panose="020B0602030504020204" pitchFamily="34" charset="0"/>
              </a:rPr>
              <a:t>GEOG. COVERAGE </a:t>
            </a:r>
          </a:p>
        </p:txBody>
      </p:sp>
      <p:sp>
        <p:nvSpPr>
          <p:cNvPr id="12" name="Down Arrow 11"/>
          <p:cNvSpPr/>
          <p:nvPr/>
        </p:nvSpPr>
        <p:spPr>
          <a:xfrm rot="5797830">
            <a:off x="5987256" y="3313907"/>
            <a:ext cx="484187" cy="97790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8" name="TextBox 12"/>
          <p:cNvSpPr txBox="1">
            <a:spLocks noChangeArrowheads="1"/>
          </p:cNvSpPr>
          <p:nvPr/>
        </p:nvSpPr>
        <p:spPr bwMode="auto">
          <a:xfrm>
            <a:off x="6781800" y="3352800"/>
            <a:ext cx="236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MERGERS  &amp;</a:t>
            </a:r>
          </a:p>
          <a:p>
            <a:pPr eaLnBrk="1" hangingPunct="1"/>
            <a:r>
              <a:rPr lang="en-US" altLang="en-US">
                <a:latin typeface="Lucida Sans Unicode" panose="020B0602030504020204" pitchFamily="34" charset="0"/>
              </a:rPr>
              <a:t>ACQUISITIONS </a:t>
            </a:r>
          </a:p>
          <a:p>
            <a:pPr eaLnBrk="1" hangingPunct="1"/>
            <a:r>
              <a:rPr lang="en-US" altLang="en-US">
                <a:latin typeface="Lucida Sans Unicode" panose="020B0602030504020204" pitchFamily="34" charset="0"/>
              </a:rPr>
              <a:t>TO STRENGTHEN</a:t>
            </a:r>
          </a:p>
          <a:p>
            <a:pPr eaLnBrk="1" hangingPunct="1"/>
            <a:r>
              <a:rPr lang="en-US" altLang="en-US">
                <a:latin typeface="Lucida Sans Unicode" panose="020B0602030504020204" pitchFamily="34" charset="0"/>
              </a:rPr>
              <a:t>BUSINESS POSITION</a:t>
            </a:r>
          </a:p>
        </p:txBody>
      </p:sp>
      <p:sp>
        <p:nvSpPr>
          <p:cNvPr id="14" name="Down Arrow 13"/>
          <p:cNvSpPr/>
          <p:nvPr/>
        </p:nvSpPr>
        <p:spPr>
          <a:xfrm rot="7940313">
            <a:off x="5387975" y="3905250"/>
            <a:ext cx="484188" cy="979488"/>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0" name="TextBox 14"/>
          <p:cNvSpPr txBox="1">
            <a:spLocks noChangeArrowheads="1"/>
          </p:cNvSpPr>
          <p:nvPr/>
        </p:nvSpPr>
        <p:spPr bwMode="auto">
          <a:xfrm>
            <a:off x="6019800" y="4876800"/>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STRATEGIC ALLIANCES</a:t>
            </a:r>
          </a:p>
          <a:p>
            <a:pPr eaLnBrk="1" hangingPunct="1"/>
            <a:r>
              <a:rPr lang="en-US" altLang="en-US">
                <a:latin typeface="Lucida Sans Unicode" panose="020B0602030504020204" pitchFamily="34" charset="0"/>
              </a:rPr>
              <a:t>&amp; PARTNERSHIPS</a:t>
            </a:r>
          </a:p>
        </p:txBody>
      </p:sp>
      <p:sp>
        <p:nvSpPr>
          <p:cNvPr id="16" name="Down Arrow 15"/>
          <p:cNvSpPr/>
          <p:nvPr/>
        </p:nvSpPr>
        <p:spPr>
          <a:xfrm rot="10800000">
            <a:off x="4419600" y="4191000"/>
            <a:ext cx="484188" cy="97790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2" name="TextBox 16"/>
          <p:cNvSpPr txBox="1">
            <a:spLocks noChangeArrowheads="1"/>
          </p:cNvSpPr>
          <p:nvPr/>
        </p:nvSpPr>
        <p:spPr bwMode="auto">
          <a:xfrm>
            <a:off x="3886200" y="5410200"/>
            <a:ext cx="2667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CAPITALIZE ON</a:t>
            </a:r>
          </a:p>
          <a:p>
            <a:pPr eaLnBrk="1" hangingPunct="1"/>
            <a:r>
              <a:rPr lang="en-US" altLang="en-US">
                <a:latin typeface="Lucida Sans Unicode" panose="020B0602030504020204" pitchFamily="34" charset="0"/>
              </a:rPr>
              <a:t>NEW OPPORTUNITIES</a:t>
            </a:r>
          </a:p>
          <a:p>
            <a:pPr eaLnBrk="1" hangingPunct="1"/>
            <a:r>
              <a:rPr lang="en-US" altLang="en-US">
                <a:latin typeface="Lucida Sans Unicode" panose="020B0602030504020204" pitchFamily="34" charset="0"/>
              </a:rPr>
              <a:t>&amp; DEFEND AGAINST </a:t>
            </a:r>
          </a:p>
          <a:p>
            <a:pPr eaLnBrk="1" hangingPunct="1"/>
            <a:r>
              <a:rPr lang="en-US" altLang="en-US">
                <a:latin typeface="Lucida Sans Unicode" panose="020B0602030504020204" pitchFamily="34" charset="0"/>
              </a:rPr>
              <a:t>THREATS</a:t>
            </a:r>
          </a:p>
        </p:txBody>
      </p:sp>
      <p:sp>
        <p:nvSpPr>
          <p:cNvPr id="18" name="Down Arrow 17"/>
          <p:cNvSpPr/>
          <p:nvPr/>
        </p:nvSpPr>
        <p:spPr>
          <a:xfrm rot="13277876">
            <a:off x="3532188" y="3929063"/>
            <a:ext cx="484187" cy="97790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4" name="TextBox 18"/>
          <p:cNvSpPr txBox="1">
            <a:spLocks noChangeArrowheads="1"/>
          </p:cNvSpPr>
          <p:nvPr/>
        </p:nvSpPr>
        <p:spPr bwMode="auto">
          <a:xfrm>
            <a:off x="762000" y="4876800"/>
            <a:ext cx="312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HOW THE COMPANY</a:t>
            </a:r>
          </a:p>
          <a:p>
            <a:pPr eaLnBrk="1" hangingPunct="1"/>
            <a:r>
              <a:rPr lang="en-US" altLang="en-US">
                <a:latin typeface="Lucida Sans Unicode" panose="020B0602030504020204" pitchFamily="34" charset="0"/>
              </a:rPr>
              <a:t>MANAGES PRODUCTION,</a:t>
            </a:r>
          </a:p>
          <a:p>
            <a:pPr eaLnBrk="1" hangingPunct="1"/>
            <a:r>
              <a:rPr lang="en-US" altLang="en-US">
                <a:latin typeface="Lucida Sans Unicode" panose="020B0602030504020204" pitchFamily="34" charset="0"/>
              </a:rPr>
              <a:t>MARKETING, FINANCE,</a:t>
            </a:r>
          </a:p>
          <a:p>
            <a:pPr eaLnBrk="1" hangingPunct="1"/>
            <a:r>
              <a:rPr lang="en-US" altLang="en-US">
                <a:latin typeface="Lucida Sans Unicode" panose="020B0602030504020204" pitchFamily="34" charset="0"/>
              </a:rPr>
              <a:t>R&amp;D &amp; OTHER FUNCTIONS</a:t>
            </a:r>
          </a:p>
        </p:txBody>
      </p:sp>
      <p:sp>
        <p:nvSpPr>
          <p:cNvPr id="20" name="Down Arrow 19"/>
          <p:cNvSpPr/>
          <p:nvPr/>
        </p:nvSpPr>
        <p:spPr>
          <a:xfrm rot="16200000">
            <a:off x="2990056" y="3105944"/>
            <a:ext cx="484188" cy="97790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6" name="TextBox 20"/>
          <p:cNvSpPr txBox="1">
            <a:spLocks noChangeArrowheads="1"/>
          </p:cNvSpPr>
          <p:nvPr/>
        </p:nvSpPr>
        <p:spPr bwMode="auto">
          <a:xfrm>
            <a:off x="381000" y="3124200"/>
            <a:ext cx="2209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ACTIONS TO</a:t>
            </a:r>
          </a:p>
          <a:p>
            <a:pPr eaLnBrk="1" hangingPunct="1"/>
            <a:r>
              <a:rPr lang="en-US" altLang="en-US">
                <a:latin typeface="Lucida Sans Unicode" panose="020B0602030504020204" pitchFamily="34" charset="0"/>
              </a:rPr>
              <a:t>STRENGTHEN </a:t>
            </a:r>
          </a:p>
          <a:p>
            <a:pPr eaLnBrk="1" hangingPunct="1"/>
            <a:r>
              <a:rPr lang="en-US" altLang="en-US">
                <a:latin typeface="Lucida Sans Unicode" panose="020B0602030504020204" pitchFamily="34" charset="0"/>
              </a:rPr>
              <a:t>RESOURCE BASE &amp;</a:t>
            </a:r>
          </a:p>
          <a:p>
            <a:pPr eaLnBrk="1" hangingPunct="1"/>
            <a:r>
              <a:rPr lang="en-US" altLang="en-US">
                <a:latin typeface="Lucida Sans Unicode" panose="020B0602030504020204" pitchFamily="34" charset="0"/>
              </a:rPr>
              <a:t>COMPETITIVE </a:t>
            </a:r>
          </a:p>
          <a:p>
            <a:pPr eaLnBrk="1" hangingPunct="1"/>
            <a:r>
              <a:rPr lang="en-US" altLang="en-US">
                <a:latin typeface="Lucida Sans Unicode" panose="020B0602030504020204" pitchFamily="34" charset="0"/>
              </a:rPr>
              <a:t>CAPABILITIES</a:t>
            </a:r>
          </a:p>
        </p:txBody>
      </p:sp>
      <p:sp>
        <p:nvSpPr>
          <p:cNvPr id="22" name="Right Arrow 21"/>
          <p:cNvSpPr/>
          <p:nvPr/>
        </p:nvSpPr>
        <p:spPr>
          <a:xfrm rot="2130564">
            <a:off x="2876550" y="2317750"/>
            <a:ext cx="977900" cy="48577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8" name="TextBox 22"/>
          <p:cNvSpPr txBox="1">
            <a:spLocks noChangeArrowheads="1"/>
          </p:cNvSpPr>
          <p:nvPr/>
        </p:nvSpPr>
        <p:spPr bwMode="auto">
          <a:xfrm>
            <a:off x="457200" y="1371600"/>
            <a:ext cx="289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Lucida Sans Unicode" panose="020B0602030504020204" pitchFamily="34" charset="0"/>
              </a:rPr>
              <a:t>ACTIONS TO DIVERSIFY</a:t>
            </a:r>
          </a:p>
          <a:p>
            <a:pPr eaLnBrk="1" hangingPunct="1"/>
            <a:r>
              <a:rPr lang="en-US" altLang="en-US">
                <a:latin typeface="Lucida Sans Unicode" panose="020B0602030504020204" pitchFamily="34" charset="0"/>
              </a:rPr>
              <a:t>COMPANY’S REVENUE BASE &amp; ENTER NEW</a:t>
            </a:r>
          </a:p>
          <a:p>
            <a:pPr eaLnBrk="1" hangingPunct="1"/>
            <a:r>
              <a:rPr lang="en-US" altLang="en-US">
                <a:latin typeface="Lucida Sans Unicode" panose="020B0602030504020204" pitchFamily="34" charset="0"/>
              </a:rPr>
              <a:t>BUSINESSES</a:t>
            </a:r>
          </a:p>
        </p:txBody>
      </p:sp>
      <p:sp>
        <p:nvSpPr>
          <p:cNvPr id="24" name="Title 2"/>
          <p:cNvSpPr txBox="1">
            <a:spLocks/>
          </p:cNvSpPr>
          <p:nvPr/>
        </p:nvSpPr>
        <p:spPr>
          <a:xfrm>
            <a:off x="457200" y="236106"/>
            <a:ext cx="8686800" cy="569188"/>
          </a:xfrm>
          <a:prstGeom prst="rect">
            <a:avLst/>
          </a:prstGeom>
        </p:spPr>
        <p:txBody>
          <a:bodyPr/>
          <a:lstStyle/>
          <a:p>
            <a:pPr algn="r" eaLnBrk="0" hangingPunct="0">
              <a:defRPr/>
            </a:pPr>
            <a:r>
              <a:rPr lang="en-US" sz="3000" b="1" spc="300" dirty="0">
                <a:ln w="11430" cmpd="sng">
                  <a:solidFill>
                    <a:srgbClr val="2DA2BF">
                      <a:tint val="10000"/>
                    </a:srgbClr>
                  </a:solidFill>
                  <a:prstDash val="solid"/>
                  <a:miter lim="800000"/>
                </a:ln>
                <a:solidFill>
                  <a:srgbClr val="7030A0"/>
                </a:solidFill>
                <a:effectLst>
                  <a:glow rad="45500">
                    <a:srgbClr val="2DA2BF">
                      <a:satMod val="220000"/>
                      <a:alpha val="35000"/>
                    </a:srgbClr>
                  </a:glow>
                  <a:outerShdw blurRad="38100" dist="38100" dir="2700000" algn="tl">
                    <a:srgbClr val="000000">
                      <a:alpha val="43137"/>
                    </a:srgbClr>
                  </a:outerShdw>
                </a:effectLst>
                <a:latin typeface="Helvetica" panose="020B0500000000000000" pitchFamily="34" charset="0"/>
                <a:ea typeface="+mj-ea"/>
                <a:cs typeface="Tahoma" pitchFamily="34" charset="0"/>
              </a:rPr>
              <a:t>Understanding a Company’s Strategy</a:t>
            </a:r>
            <a:endParaRPr lang="en-US" sz="3000" b="1" dirty="0">
              <a:solidFill>
                <a:srgbClr val="7030A0"/>
              </a:solidFill>
              <a:effectLst>
                <a:glow rad="45500">
                  <a:srgbClr val="2DA2BF">
                    <a:satMod val="220000"/>
                    <a:alpha val="35000"/>
                  </a:srgbClr>
                </a:glow>
                <a:outerShdw blurRad="38100" dist="38100" dir="2700000" algn="tl">
                  <a:srgbClr val="000000">
                    <a:alpha val="43137"/>
                  </a:srgbClr>
                </a:outerShdw>
              </a:effectLst>
              <a:latin typeface="Helvetica" panose="020B0500000000000000" pitchFamily="34" charset="0"/>
              <a:ea typeface="+mj-ea"/>
              <a:cs typeface="+mj-cs"/>
            </a:endParaRPr>
          </a:p>
        </p:txBody>
      </p:sp>
      <p:sp>
        <p:nvSpPr>
          <p:cNvPr id="55322" name="Footer Placeholder 2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55321" name="Slide Number Placeholder 2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221888-A6A8-4F69-9582-A2E05430437D}" type="slidenum">
              <a:rPr lang="en-US" altLang="en-US">
                <a:solidFill>
                  <a:srgbClr val="000000"/>
                </a:solidFill>
                <a:latin typeface="Lucida Sans Unicode" panose="020B0602030504020204" pitchFamily="34" charset="0"/>
              </a:rPr>
              <a:pPr eaLnBrk="1" hangingPunct="1"/>
              <a:t>49</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152400"/>
            <a:ext cx="8229600" cy="11430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What is meant by Strategy?</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8" name="Rectangle 3"/>
          <p:cNvSpPr>
            <a:spLocks noGrp="1" noChangeArrowheads="1"/>
          </p:cNvSpPr>
          <p:nvPr>
            <p:ph idx="1"/>
          </p:nvPr>
        </p:nvSpPr>
        <p:spPr>
          <a:xfrm>
            <a:off x="457200" y="1143000"/>
            <a:ext cx="8229600" cy="4995863"/>
          </a:xfrm>
        </p:spPr>
        <p:txBody>
          <a:bodyPr/>
          <a:lstStyle/>
          <a:p>
            <a:pPr eaLnBrk="1" hangingPunct="1">
              <a:spcBef>
                <a:spcPct val="25000"/>
              </a:spcBef>
              <a:spcAft>
                <a:spcPct val="30000"/>
              </a:spcAft>
              <a:buFont typeface="Wingdings" pitchFamily="2" charset="2"/>
              <a:buChar char="§"/>
              <a:defRPr/>
            </a:pPr>
            <a:r>
              <a:rPr lang="en-US" sz="2600" b="1" i="1" dirty="0">
                <a:solidFill>
                  <a:srgbClr val="00B0F0"/>
                </a:solidFill>
              </a:rPr>
              <a:t>C</a:t>
            </a:r>
            <a:r>
              <a:rPr lang="en-US" sz="2600" b="1" i="1" dirty="0" smtClean="0">
                <a:solidFill>
                  <a:srgbClr val="00B0F0"/>
                </a:solidFill>
              </a:rPr>
              <a:t>ompetitive moves</a:t>
            </a:r>
            <a:r>
              <a:rPr lang="en-US" sz="2600" dirty="0" smtClean="0">
                <a:solidFill>
                  <a:srgbClr val="00B0F0"/>
                </a:solidFill>
              </a:rPr>
              <a:t>  </a:t>
            </a:r>
            <a:r>
              <a:rPr lang="en-US" sz="2600" dirty="0" smtClean="0"/>
              <a:t>and </a:t>
            </a:r>
            <a:r>
              <a:rPr lang="en-US" sz="2600" b="1" i="1" dirty="0" smtClean="0">
                <a:solidFill>
                  <a:srgbClr val="00B0F0"/>
                </a:solidFill>
              </a:rPr>
              <a:t>business approaches</a:t>
            </a:r>
            <a:r>
              <a:rPr lang="en-US" sz="2600" dirty="0" smtClean="0">
                <a:solidFill>
                  <a:srgbClr val="00B0F0"/>
                </a:solidFill>
              </a:rPr>
              <a:t>  </a:t>
            </a:r>
            <a:r>
              <a:rPr lang="en-US" sz="2600" dirty="0" smtClean="0"/>
              <a:t>used by managers to run the company</a:t>
            </a:r>
          </a:p>
          <a:p>
            <a:pPr eaLnBrk="1" hangingPunct="1">
              <a:spcBef>
                <a:spcPct val="25000"/>
              </a:spcBef>
              <a:spcAft>
                <a:spcPct val="30000"/>
              </a:spcAft>
              <a:buFont typeface="Wingdings" pitchFamily="2" charset="2"/>
              <a:buChar char="§"/>
              <a:defRPr/>
            </a:pPr>
            <a:r>
              <a:rPr lang="en-US" sz="2600" dirty="0" smtClean="0"/>
              <a:t>Management’s </a:t>
            </a:r>
            <a:r>
              <a:rPr lang="en-US" sz="2600" b="1" i="1" dirty="0" smtClean="0">
                <a:solidFill>
                  <a:srgbClr val="00B0F0"/>
                </a:solidFill>
              </a:rPr>
              <a:t>“action plan”</a:t>
            </a:r>
            <a:r>
              <a:rPr lang="en-US" sz="2600" dirty="0" smtClean="0">
                <a:solidFill>
                  <a:srgbClr val="00B0F0"/>
                </a:solidFill>
              </a:rPr>
              <a:t>  </a:t>
            </a:r>
            <a:r>
              <a:rPr lang="en-US" sz="2600" dirty="0" smtClean="0"/>
              <a:t>to:</a:t>
            </a:r>
          </a:p>
          <a:p>
            <a:pPr marL="855663" lvl="1" indent="-288925">
              <a:spcBef>
                <a:spcPct val="25000"/>
              </a:spcBef>
              <a:spcAft>
                <a:spcPct val="25000"/>
              </a:spcAft>
              <a:buClr>
                <a:srgbClr val="9900CC"/>
              </a:buClr>
              <a:buFont typeface="Courier New" pitchFamily="49" charset="0"/>
              <a:buChar char="o"/>
              <a:defRPr/>
            </a:pPr>
            <a:r>
              <a:rPr lang="en-US" sz="2600" dirty="0" smtClean="0"/>
              <a:t>  Grow the business</a:t>
            </a:r>
          </a:p>
          <a:p>
            <a:pPr marL="855663" lvl="1" indent="-288925">
              <a:spcBef>
                <a:spcPct val="25000"/>
              </a:spcBef>
              <a:spcAft>
                <a:spcPct val="25000"/>
              </a:spcAft>
              <a:buClr>
                <a:srgbClr val="9900CC"/>
              </a:buClr>
              <a:buFont typeface="Courier New" pitchFamily="49" charset="0"/>
              <a:buChar char="o"/>
              <a:defRPr/>
            </a:pPr>
            <a:r>
              <a:rPr lang="en-US" sz="2600" dirty="0" smtClean="0"/>
              <a:t>  Attract and please customers</a:t>
            </a:r>
          </a:p>
          <a:p>
            <a:pPr marL="855663" lvl="1" indent="-288925">
              <a:spcBef>
                <a:spcPct val="25000"/>
              </a:spcBef>
              <a:spcAft>
                <a:spcPct val="25000"/>
              </a:spcAft>
              <a:buClr>
                <a:srgbClr val="9900CC"/>
              </a:buClr>
              <a:buFont typeface="Courier New" pitchFamily="49" charset="0"/>
              <a:buChar char="o"/>
              <a:defRPr/>
            </a:pPr>
            <a:r>
              <a:rPr lang="en-US" sz="2600" dirty="0" smtClean="0"/>
              <a:t>  Compete successfully</a:t>
            </a:r>
          </a:p>
          <a:p>
            <a:pPr marL="855663" lvl="1" indent="-288925">
              <a:spcBef>
                <a:spcPct val="25000"/>
              </a:spcBef>
              <a:spcAft>
                <a:spcPct val="25000"/>
              </a:spcAft>
              <a:buClr>
                <a:srgbClr val="9900CC"/>
              </a:buClr>
              <a:buFont typeface="Courier New" pitchFamily="49" charset="0"/>
              <a:buChar char="o"/>
              <a:defRPr/>
            </a:pPr>
            <a:r>
              <a:rPr lang="en-US" sz="2600" dirty="0" smtClean="0"/>
              <a:t>  Conduct operations</a:t>
            </a:r>
          </a:p>
          <a:p>
            <a:pPr marL="855663" lvl="1" indent="-288925">
              <a:spcBef>
                <a:spcPct val="25000"/>
              </a:spcBef>
              <a:spcAft>
                <a:spcPct val="25000"/>
              </a:spcAft>
              <a:buClr>
                <a:srgbClr val="9900CC"/>
              </a:buClr>
              <a:buFont typeface="Courier New" pitchFamily="49" charset="0"/>
              <a:buChar char="o"/>
              <a:defRPr/>
            </a:pPr>
            <a:r>
              <a:rPr lang="en-US" sz="2600" dirty="0" smtClean="0"/>
              <a:t>  Achieve the targeted levels of</a:t>
            </a:r>
            <a:br>
              <a:rPr lang="en-US" sz="2600" dirty="0" smtClean="0"/>
            </a:br>
            <a:r>
              <a:rPr lang="en-US" sz="2600" dirty="0" smtClean="0"/>
              <a:t>  organizational performance</a:t>
            </a:r>
          </a:p>
          <a:p>
            <a:pPr eaLnBrk="1" hangingPunct="1">
              <a:spcBef>
                <a:spcPct val="25000"/>
              </a:spcBef>
              <a:spcAft>
                <a:spcPct val="30000"/>
              </a:spcAft>
              <a:buFont typeface="Courier New" pitchFamily="49" charset="0"/>
              <a:buChar char="o"/>
              <a:defRPr/>
            </a:pPr>
            <a:endParaRPr lang="en-US" dirty="0" smtClean="0"/>
          </a:p>
        </p:txBody>
      </p:sp>
      <p:sp>
        <p:nvSpPr>
          <p:cNvPr id="13315" name="Footer Placeholder 4"/>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13316"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08A822-4520-425E-8CDB-932DD61AAF6A}" type="slidenum">
              <a:rPr lang="en-US" altLang="en-US">
                <a:solidFill>
                  <a:srgbClr val="000000"/>
                </a:solidFill>
                <a:latin typeface="Lucida Sans Unicode" panose="020B0602030504020204" pitchFamily="34" charset="0"/>
              </a:rPr>
              <a:pPr eaLnBrk="1" hangingPunct="1"/>
              <a:t>5</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Role of Board of Directors</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57200" y="990600"/>
            <a:ext cx="8229600" cy="5486400"/>
          </a:xfrm>
        </p:spPr>
        <p:txBody>
          <a:bodyPr/>
          <a:lstStyle/>
          <a:p>
            <a:pPr>
              <a:buFont typeface="Wingdings" pitchFamily="2" charset="2"/>
              <a:buChar char="§"/>
              <a:defRPr/>
            </a:pPr>
            <a:r>
              <a:rPr lang="en-US" sz="2400" dirty="0" smtClean="0">
                <a:cs typeface="Tahoma" pitchFamily="34" charset="0"/>
              </a:rPr>
              <a:t>To exercise oversight and  see that Five Tasks of Strategic management are done in a manner that benefits share holders. Holders of large blocks of shares, regulatory authorities and financial press consistently urge that board members be active in their oversight of company strategy, actions and capabilities of executives</a:t>
            </a:r>
          </a:p>
          <a:p>
            <a:pPr>
              <a:buFont typeface="Wingdings" pitchFamily="2" charset="2"/>
              <a:buChar char="§"/>
              <a:defRPr/>
            </a:pPr>
            <a:r>
              <a:rPr lang="en-US" sz="2400" dirty="0" smtClean="0">
                <a:cs typeface="Tahoma" pitchFamily="34" charset="0"/>
              </a:rPr>
              <a:t>To approve company’s strategic plans; but should not play a hands-on role in formulating or implementing strategy as they don’t have detailed command of all the strategic issues</a:t>
            </a:r>
          </a:p>
          <a:p>
            <a:pPr>
              <a:buFont typeface="Wingdings" pitchFamily="2" charset="2"/>
              <a:buChar char="§"/>
              <a:defRPr/>
            </a:pPr>
            <a:r>
              <a:rPr lang="en-US" sz="2400" dirty="0" smtClean="0">
                <a:cs typeface="Tahoma" pitchFamily="34" charset="0"/>
              </a:rPr>
              <a:t>To be supportive critics whether proposals have been adequately analyzed, asking perceptive &amp; incisive questions </a:t>
            </a:r>
          </a:p>
          <a:p>
            <a:pPr>
              <a:buFont typeface="Wingdings" pitchFamily="2" charset="2"/>
              <a:buChar char="§"/>
              <a:defRPr/>
            </a:pPr>
            <a:endParaRPr lang="en-US" sz="2400" dirty="0" smtClean="0">
              <a:solidFill>
                <a:schemeClr val="bg2">
                  <a:lumMod val="25000"/>
                </a:schemeClr>
              </a:solidFill>
              <a:latin typeface="Tahoma" pitchFamily="34" charset="0"/>
              <a:cs typeface="Tahoma" pitchFamily="34" charset="0"/>
            </a:endParaRPr>
          </a:p>
        </p:txBody>
      </p:sp>
      <p:sp>
        <p:nvSpPr>
          <p:cNvPr id="56326"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56325"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6C6ADB-2EBB-4CC2-9EC1-61E43FF72CDF}" type="slidenum">
              <a:rPr lang="en-US" altLang="en-US">
                <a:solidFill>
                  <a:srgbClr val="000000"/>
                </a:solidFill>
                <a:latin typeface="Lucida Sans Unicode" panose="020B0602030504020204" pitchFamily="34" charset="0"/>
              </a:rPr>
              <a:pPr eaLnBrk="1" hangingPunct="1"/>
              <a:t>50</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Role of Board of Directors</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57200" y="990600"/>
            <a:ext cx="8229600" cy="5486400"/>
          </a:xfrm>
        </p:spPr>
        <p:txBody>
          <a:bodyPr/>
          <a:lstStyle/>
          <a:p>
            <a:pPr>
              <a:buFont typeface="Wingdings" pitchFamily="2" charset="2"/>
              <a:buChar char="§"/>
              <a:defRPr/>
            </a:pPr>
            <a:r>
              <a:rPr lang="en-US" sz="2600" dirty="0" smtClean="0">
                <a:cs typeface="Tahoma" pitchFamily="34" charset="0"/>
              </a:rPr>
              <a:t>To play a proactive role if the company is losing market share or eroding profits and to express their concerns about the validity of the strategy</a:t>
            </a:r>
          </a:p>
          <a:p>
            <a:pPr>
              <a:buFont typeface="Wingdings" pitchFamily="2" charset="2"/>
              <a:buChar char="§"/>
              <a:defRPr/>
            </a:pPr>
            <a:r>
              <a:rPr lang="en-US" sz="2600" dirty="0" smtClean="0">
                <a:cs typeface="Tahoma" pitchFamily="34" charset="0"/>
              </a:rPr>
              <a:t>To evaluate senior executives’ strategy-making and strategy-implementing skills</a:t>
            </a:r>
          </a:p>
          <a:p>
            <a:pPr>
              <a:buFont typeface="Wingdings" pitchFamily="2" charset="2"/>
              <a:buChar char="§"/>
              <a:defRPr/>
            </a:pPr>
            <a:r>
              <a:rPr lang="en-US" sz="2600" dirty="0" smtClean="0">
                <a:cs typeface="Tahoma" pitchFamily="34" charset="0"/>
              </a:rPr>
              <a:t>To exercise due diligence in evaluating the strategic leadership skills of  other senior executives in line to succeed the CEO</a:t>
            </a:r>
          </a:p>
          <a:p>
            <a:pPr>
              <a:buFont typeface="Wingdings 3" panose="05040102010807070707" pitchFamily="18" charset="2"/>
              <a:buNone/>
              <a:defRPr/>
            </a:pPr>
            <a:endParaRPr lang="en-US" sz="2600" dirty="0" smtClean="0">
              <a:cs typeface="Tahoma" pitchFamily="34" charset="0"/>
            </a:endParaRPr>
          </a:p>
          <a:p>
            <a:pPr>
              <a:buFont typeface="Wingdings 3" panose="05040102010807070707" pitchFamily="18" charset="2"/>
              <a:buNone/>
              <a:defRPr/>
            </a:pPr>
            <a:r>
              <a:rPr lang="en-US" sz="2600" dirty="0" smtClean="0">
                <a:cs typeface="Tahoma" pitchFamily="34" charset="0"/>
              </a:rPr>
              <a:t>	</a:t>
            </a:r>
            <a:r>
              <a:rPr lang="en-US" sz="2600" dirty="0" smtClean="0">
                <a:solidFill>
                  <a:srgbClr val="00B0F0"/>
                </a:solidFill>
                <a:effectLst>
                  <a:outerShdw blurRad="38100" dist="38100" dir="2700000" algn="tl">
                    <a:srgbClr val="000000">
                      <a:alpha val="43137"/>
                    </a:srgbClr>
                  </a:outerShdw>
                </a:effectLst>
                <a:cs typeface="Tahoma" pitchFamily="34" charset="0"/>
              </a:rPr>
              <a:t>Board oversight and vigilance is very much in play in the strategic arena</a:t>
            </a:r>
          </a:p>
        </p:txBody>
      </p:sp>
      <p:sp>
        <p:nvSpPr>
          <p:cNvPr id="57350"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57349"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2F4C5C-A634-4824-B093-54E53DB2E730}" type="slidenum">
              <a:rPr lang="en-US" altLang="en-US">
                <a:solidFill>
                  <a:srgbClr val="000000"/>
                </a:solidFill>
                <a:latin typeface="Lucida Sans Unicode" panose="020B0602030504020204" pitchFamily="34" charset="0"/>
              </a:rPr>
              <a:pPr eaLnBrk="1" hangingPunct="1"/>
              <a:t>51</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458200" cy="1143000"/>
          </a:xfrm>
        </p:spPr>
        <p:txBody>
          <a:bodyPr>
            <a:noAutofit/>
          </a:bodyPr>
          <a:lstStyle/>
          <a:p>
            <a:pPr algn="r">
              <a:defRPr/>
            </a:pPr>
            <a:r>
              <a:rPr lang="en-US" sz="34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Benefits of Strategic Management</a:t>
            </a:r>
            <a:endParaRPr lang="en-US" sz="34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2" name="Content Placeholder 1"/>
          <p:cNvSpPr>
            <a:spLocks noGrp="1"/>
          </p:cNvSpPr>
          <p:nvPr>
            <p:ph idx="1"/>
          </p:nvPr>
        </p:nvSpPr>
        <p:spPr>
          <a:xfrm>
            <a:off x="457200" y="990600"/>
            <a:ext cx="8229600" cy="5486400"/>
          </a:xfrm>
        </p:spPr>
        <p:txBody>
          <a:bodyPr/>
          <a:lstStyle/>
          <a:p>
            <a:pPr>
              <a:buFont typeface="Wingdings" pitchFamily="2" charset="2"/>
              <a:buChar char="§"/>
              <a:defRPr/>
            </a:pPr>
            <a:r>
              <a:rPr lang="en-US" sz="2500" dirty="0" smtClean="0">
                <a:cs typeface="Tahoma" pitchFamily="34" charset="0"/>
              </a:rPr>
              <a:t>Providing better guidance to the entire organization on “what it is we are trying to do”</a:t>
            </a:r>
          </a:p>
          <a:p>
            <a:pPr>
              <a:buFont typeface="Wingdings" pitchFamily="2" charset="2"/>
              <a:buChar char="§"/>
              <a:defRPr/>
            </a:pPr>
            <a:r>
              <a:rPr lang="en-US" sz="2500" dirty="0" smtClean="0">
                <a:cs typeface="Tahoma" pitchFamily="34" charset="0"/>
              </a:rPr>
              <a:t>Making managers and organizational members more alert to new opportunities &amp; threatening developments</a:t>
            </a:r>
          </a:p>
          <a:p>
            <a:pPr>
              <a:buFont typeface="Wingdings" pitchFamily="2" charset="2"/>
              <a:buChar char="§"/>
              <a:defRPr/>
            </a:pPr>
            <a:r>
              <a:rPr lang="en-US" sz="2500" dirty="0" smtClean="0">
                <a:cs typeface="Tahoma" pitchFamily="34" charset="0"/>
              </a:rPr>
              <a:t>Helping to unify the organization</a:t>
            </a:r>
          </a:p>
          <a:p>
            <a:pPr>
              <a:buFont typeface="Wingdings" pitchFamily="2" charset="2"/>
              <a:buChar char="§"/>
              <a:defRPr/>
            </a:pPr>
            <a:r>
              <a:rPr lang="en-US" sz="2500" dirty="0" smtClean="0">
                <a:cs typeface="Tahoma" pitchFamily="34" charset="0"/>
              </a:rPr>
              <a:t>Creating a more proactive management posture</a:t>
            </a:r>
          </a:p>
          <a:p>
            <a:pPr>
              <a:buFont typeface="Wingdings" pitchFamily="2" charset="2"/>
              <a:buChar char="§"/>
              <a:defRPr/>
            </a:pPr>
            <a:r>
              <a:rPr lang="en-US" sz="2500" dirty="0" smtClean="0">
                <a:cs typeface="Tahoma" pitchFamily="34" charset="0"/>
              </a:rPr>
              <a:t>Developing a constantly evolving business model that will produce sustained bottom line success</a:t>
            </a:r>
          </a:p>
          <a:p>
            <a:pPr>
              <a:buFont typeface="Wingdings" pitchFamily="2" charset="2"/>
              <a:buChar char="§"/>
              <a:defRPr/>
            </a:pPr>
            <a:r>
              <a:rPr lang="en-US" sz="2500" dirty="0" smtClean="0">
                <a:cs typeface="Tahoma" pitchFamily="34" charset="0"/>
              </a:rPr>
              <a:t>Enabling strategic offensives to out-innovate and out-maneuver rivals and secure sustainable competitive advantage</a:t>
            </a:r>
          </a:p>
          <a:p>
            <a:pPr>
              <a:buFont typeface="Wingdings" pitchFamily="2" charset="2"/>
              <a:buChar char="§"/>
              <a:defRPr/>
            </a:pPr>
            <a:r>
              <a:rPr lang="en-US" sz="2500" dirty="0" smtClean="0">
                <a:cs typeface="Tahoma" pitchFamily="34" charset="0"/>
              </a:rPr>
              <a:t>Aggressive pursuit of a creative, opportunistic strategy can propel a firm into a leadership position</a:t>
            </a:r>
          </a:p>
          <a:p>
            <a:pPr>
              <a:buFont typeface="Wingdings" pitchFamily="2" charset="2"/>
              <a:buChar char="§"/>
              <a:defRPr/>
            </a:pPr>
            <a:endParaRPr lang="en-US" sz="2400" dirty="0" smtClean="0">
              <a:solidFill>
                <a:schemeClr val="bg2">
                  <a:lumMod val="25000"/>
                </a:schemeClr>
              </a:solidFill>
              <a:latin typeface="Tahoma" pitchFamily="34" charset="0"/>
              <a:cs typeface="Tahoma" pitchFamily="34" charset="0"/>
            </a:endParaRPr>
          </a:p>
        </p:txBody>
      </p:sp>
      <p:sp>
        <p:nvSpPr>
          <p:cNvPr id="58374" name="Footer Placeholder 6"/>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58373"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D80EA0-F07F-466C-A863-D409A192D945}" type="slidenum">
              <a:rPr lang="en-US" altLang="en-US">
                <a:solidFill>
                  <a:srgbClr val="000000"/>
                </a:solidFill>
                <a:latin typeface="Lucida Sans Unicode" panose="020B0602030504020204" pitchFamily="34" charset="0"/>
              </a:rPr>
              <a:pPr eaLnBrk="1" hangingPunct="1"/>
              <a:t>52</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4844" y="2967335"/>
            <a:ext cx="4054316" cy="923330"/>
          </a:xfrm>
          <a:prstGeom prst="rect">
            <a:avLst/>
          </a:prstGeom>
          <a:noFill/>
        </p:spPr>
        <p:txBody>
          <a:bodyPr wrap="none">
            <a:spAutoFit/>
          </a:bodyPr>
          <a:lstStyle/>
          <a:p>
            <a:pPr algn="ctr" fontAlgn="auto">
              <a:spcBef>
                <a:spcPts val="0"/>
              </a:spcBef>
              <a:spcAft>
                <a:spcPts val="0"/>
              </a:spcAft>
              <a:defRPr/>
            </a:pPr>
            <a:r>
              <a:rPr lang="en-US" sz="5400" b="1" spc="300" dirty="0">
                <a:ln w="11430" cmpd="sng">
                  <a:solidFill>
                    <a:schemeClr val="accent1">
                      <a:tint val="10000"/>
                    </a:schemeClr>
                  </a:solidFill>
                  <a:prstDash val="solid"/>
                  <a:miter lim="800000"/>
                </a:ln>
                <a:solidFill>
                  <a:srgbClr val="7030A0"/>
                </a:solidFill>
                <a:effectLst>
                  <a:glow rad="45500">
                    <a:schemeClr val="accent1">
                      <a:satMod val="220000"/>
                      <a:alpha val="35000"/>
                    </a:schemeClr>
                  </a:glow>
                  <a:outerShdw blurRad="38100" dist="38100" dir="2700000" algn="tl">
                    <a:srgbClr val="000000">
                      <a:alpha val="43137"/>
                    </a:srgbClr>
                  </a:outerShdw>
                </a:effectLst>
                <a:latin typeface="Helvetica" panose="020B0500000000000000" pitchFamily="34" charset="0"/>
              </a:rPr>
              <a:t>Thank you</a:t>
            </a:r>
          </a:p>
        </p:txBody>
      </p:sp>
      <p:sp>
        <p:nvSpPr>
          <p:cNvPr id="59397" name="Footer Placeholder 4"/>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59396"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951B2A-4CC7-49F5-8BBB-828E04AE9CDE}" type="slidenum">
              <a:rPr lang="en-US" altLang="en-US">
                <a:solidFill>
                  <a:srgbClr val="000000"/>
                </a:solidFill>
                <a:latin typeface="Lucida Sans Unicode" panose="020B0602030504020204" pitchFamily="34" charset="0"/>
              </a:rPr>
              <a:pPr eaLnBrk="1" hangingPunct="1"/>
              <a:t>53</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982" y="236913"/>
            <a:ext cx="8229600" cy="1371600"/>
          </a:xfrm>
        </p:spPr>
        <p:txBody>
          <a:bodyPr>
            <a:normAutofit/>
          </a:bodyPr>
          <a:lstStyle/>
          <a:p>
            <a:pPr algn="r">
              <a:defRPr/>
            </a:pPr>
            <a:r>
              <a:rPr lang="en-US" sz="3600" spc="300" dirty="0" smtClean="0">
                <a:ln w="11430" cmpd="sng">
                  <a:solidFill>
                    <a:srgbClr val="2DA2BF">
                      <a:tint val="10000"/>
                    </a:srgbClr>
                  </a:solidFill>
                  <a:prstDash val="solid"/>
                  <a:miter lim="800000"/>
                </a:ln>
                <a:solidFill>
                  <a:srgbClr val="9900CC"/>
                </a:solidFill>
                <a:effectLst>
                  <a:glow rad="45500">
                    <a:srgbClr val="2DA2BF">
                      <a:satMod val="220000"/>
                      <a:alpha val="35000"/>
                    </a:srgbClr>
                  </a:glow>
                  <a:outerShdw blurRad="38100" dist="38100" dir="2700000" algn="tl">
                    <a:srgbClr val="000000">
                      <a:alpha val="43137"/>
                    </a:srgbClr>
                  </a:outerShdw>
                </a:effectLst>
                <a:cs typeface="Tahoma" pitchFamily="34" charset="0"/>
              </a:rPr>
              <a:t>DEFINITION:</a:t>
            </a:r>
            <a:br>
              <a:rPr lang="en-US" sz="3600" spc="300" dirty="0" smtClean="0">
                <a:ln w="11430" cmpd="sng">
                  <a:solidFill>
                    <a:srgbClr val="2DA2BF">
                      <a:tint val="10000"/>
                    </a:srgbClr>
                  </a:solidFill>
                  <a:prstDash val="solid"/>
                  <a:miter lim="800000"/>
                </a:ln>
                <a:solidFill>
                  <a:srgbClr val="9900CC"/>
                </a:solidFill>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z="3600" spc="300" dirty="0" smtClean="0">
                <a:ln w="11430" cmpd="sng">
                  <a:solidFill>
                    <a:srgbClr val="2DA2BF">
                      <a:tint val="10000"/>
                    </a:srgbClr>
                  </a:solidFill>
                  <a:prstDash val="solid"/>
                  <a:miter lim="800000"/>
                </a:ln>
                <a:solidFill>
                  <a:srgbClr val="9900CC"/>
                </a:solidFill>
                <a:effectLst>
                  <a:glow rad="45500">
                    <a:srgbClr val="2DA2BF">
                      <a:satMod val="220000"/>
                      <a:alpha val="35000"/>
                    </a:srgbClr>
                  </a:glow>
                  <a:outerShdw blurRad="38100" dist="38100" dir="2700000" algn="tl">
                    <a:srgbClr val="000000">
                      <a:alpha val="43137"/>
                    </a:srgbClr>
                  </a:outerShdw>
                </a:effectLst>
                <a:cs typeface="Tahoma" pitchFamily="34" charset="0"/>
              </a:rPr>
              <a:t> Strategic Management</a:t>
            </a:r>
            <a:endParaRPr lang="en-US" sz="3600" dirty="0">
              <a:solidFill>
                <a:srgbClr val="9900CC"/>
              </a:solidFill>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5" name="Content Placeholder 4"/>
          <p:cNvSpPr>
            <a:spLocks noGrp="1"/>
          </p:cNvSpPr>
          <p:nvPr>
            <p:ph idx="1"/>
          </p:nvPr>
        </p:nvSpPr>
        <p:spPr>
          <a:xfrm>
            <a:off x="457200" y="1608512"/>
            <a:ext cx="8229600" cy="4411287"/>
          </a:xfrm>
        </p:spPr>
        <p:txBody>
          <a:bodyPr/>
          <a:lstStyle/>
          <a:p>
            <a:pPr algn="just">
              <a:buFont typeface="Wingdings" pitchFamily="2" charset="2"/>
              <a:buChar char="§"/>
              <a:defRPr/>
            </a:pPr>
            <a:r>
              <a:rPr lang="en-US" dirty="0" smtClean="0">
                <a:latin typeface="Tahoma" pitchFamily="34" charset="0"/>
                <a:cs typeface="Tahoma" pitchFamily="34" charset="0"/>
              </a:rPr>
              <a:t>The word “Strategy” was coined by ancient Greek writer, </a:t>
            </a:r>
            <a:r>
              <a:rPr lang="en-US" dirty="0" err="1" smtClean="0">
                <a:latin typeface="Tahoma" pitchFamily="34" charset="0"/>
                <a:cs typeface="Tahoma" pitchFamily="34" charset="0"/>
              </a:rPr>
              <a:t>Xenophen</a:t>
            </a:r>
            <a:r>
              <a:rPr lang="en-US" dirty="0" smtClean="0">
                <a:latin typeface="Tahoma" pitchFamily="34" charset="0"/>
                <a:cs typeface="Tahoma" pitchFamily="34" charset="0"/>
              </a:rPr>
              <a:t>.</a:t>
            </a:r>
          </a:p>
          <a:p>
            <a:pPr algn="just">
              <a:buFont typeface="Wingdings" pitchFamily="2" charset="2"/>
              <a:buChar char="§"/>
              <a:defRPr/>
            </a:pPr>
            <a:r>
              <a:rPr lang="en-US" dirty="0" smtClean="0">
                <a:solidFill>
                  <a:srgbClr val="00B0F0"/>
                </a:solidFill>
                <a:latin typeface="Tahoma" pitchFamily="34" charset="0"/>
                <a:cs typeface="Tahoma" pitchFamily="34" charset="0"/>
              </a:rPr>
              <a:t>‘Strategy implies understanding / knowing the business one intends to do’</a:t>
            </a:r>
          </a:p>
          <a:p>
            <a:pPr algn="just">
              <a:buFont typeface="Wingdings" pitchFamily="2" charset="2"/>
              <a:buChar char="§"/>
              <a:defRPr/>
            </a:pPr>
            <a:r>
              <a:rPr lang="en-US" dirty="0" smtClean="0">
                <a:latin typeface="Tahoma" pitchFamily="34" charset="0"/>
                <a:cs typeface="Tahoma" pitchFamily="34" charset="0"/>
              </a:rPr>
              <a:t>So Strategy is an action-oriented activity as it involves:</a:t>
            </a:r>
          </a:p>
          <a:p>
            <a:pPr algn="just">
              <a:buFont typeface="Courier New" pitchFamily="49" charset="0"/>
              <a:buChar char="o"/>
              <a:defRPr/>
            </a:pPr>
            <a:r>
              <a:rPr lang="en-US" i="1" dirty="0" smtClean="0">
                <a:latin typeface="Tahoma" pitchFamily="34" charset="0"/>
                <a:cs typeface="Tahoma" pitchFamily="34" charset="0"/>
              </a:rPr>
              <a:t>Understanding / knowing the business</a:t>
            </a:r>
          </a:p>
          <a:p>
            <a:pPr algn="just">
              <a:buFont typeface="Courier New" pitchFamily="49" charset="0"/>
              <a:buChar char="o"/>
              <a:defRPr/>
            </a:pPr>
            <a:r>
              <a:rPr lang="en-US" i="1" dirty="0" smtClean="0">
                <a:latin typeface="Tahoma" pitchFamily="34" charset="0"/>
                <a:cs typeface="Tahoma" pitchFamily="34" charset="0"/>
              </a:rPr>
              <a:t>A focus on future</a:t>
            </a:r>
          </a:p>
          <a:p>
            <a:pPr algn="just">
              <a:buFont typeface="Courier New" pitchFamily="49" charset="0"/>
              <a:buChar char="o"/>
              <a:defRPr/>
            </a:pPr>
            <a:r>
              <a:rPr lang="en-US" i="1" dirty="0" smtClean="0">
                <a:latin typeface="Tahoma" pitchFamily="34" charset="0"/>
                <a:cs typeface="Tahoma" pitchFamily="34" charset="0"/>
              </a:rPr>
              <a:t>A step towards action</a:t>
            </a:r>
            <a:endParaRPr lang="en-US" i="1" dirty="0">
              <a:latin typeface="Tahoma" pitchFamily="34" charset="0"/>
              <a:cs typeface="Tahoma" pitchFamily="34" charset="0"/>
            </a:endParaRPr>
          </a:p>
        </p:txBody>
      </p:sp>
      <p:sp>
        <p:nvSpPr>
          <p:cNvPr id="14342"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14341" name="Slide Number Placeholder 6"/>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023EB0-456B-49D4-869A-BD6593175405}" type="slidenum">
              <a:rPr lang="en-US" altLang="en-US">
                <a:solidFill>
                  <a:srgbClr val="000000"/>
                </a:solidFill>
                <a:latin typeface="Lucida Sans Unicode" panose="020B0602030504020204" pitchFamily="34" charset="0"/>
              </a:rPr>
              <a:pPr eaLnBrk="1" hangingPunct="1"/>
              <a:t>6</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DEFINITION:</a:t>
            </a:r>
            <a:b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Strategic Management</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5" name="Content Placeholder 4"/>
          <p:cNvSpPr>
            <a:spLocks noGrp="1"/>
          </p:cNvSpPr>
          <p:nvPr>
            <p:ph idx="1"/>
          </p:nvPr>
        </p:nvSpPr>
        <p:spPr/>
        <p:txBody>
          <a:bodyPr/>
          <a:lstStyle/>
          <a:p>
            <a:pPr algn="just">
              <a:buFont typeface="Wingdings 3" panose="05040102010807070707" pitchFamily="18" charset="2"/>
              <a:buNone/>
              <a:defRPr/>
            </a:pPr>
            <a:r>
              <a:rPr lang="en-US" dirty="0">
                <a:cs typeface="Tahoma" pitchFamily="34" charset="0"/>
              </a:rPr>
              <a:t>	</a:t>
            </a:r>
            <a:r>
              <a:rPr lang="en-US" dirty="0" smtClean="0">
                <a:cs typeface="Tahoma" pitchFamily="34" charset="0"/>
              </a:rPr>
              <a:t>“Strategy can be defined as the determination of basic </a:t>
            </a:r>
            <a:r>
              <a:rPr lang="en-US" dirty="0" smtClean="0">
                <a:solidFill>
                  <a:srgbClr val="00B0F0"/>
                </a:solidFill>
                <a:cs typeface="Tahoma" pitchFamily="34" charset="0"/>
              </a:rPr>
              <a:t>long-term goals </a:t>
            </a:r>
            <a:r>
              <a:rPr lang="en-US" dirty="0" smtClean="0">
                <a:cs typeface="Tahoma" pitchFamily="34" charset="0"/>
              </a:rPr>
              <a:t>and </a:t>
            </a:r>
            <a:r>
              <a:rPr lang="en-US" dirty="0" smtClean="0">
                <a:solidFill>
                  <a:srgbClr val="00B0F0"/>
                </a:solidFill>
                <a:cs typeface="Tahoma" pitchFamily="34" charset="0"/>
              </a:rPr>
              <a:t>objectives</a:t>
            </a:r>
            <a:r>
              <a:rPr lang="en-US" dirty="0" smtClean="0">
                <a:cs typeface="Tahoma" pitchFamily="34" charset="0"/>
              </a:rPr>
              <a:t> of an enterprise and </a:t>
            </a:r>
            <a:r>
              <a:rPr lang="en-US" dirty="0" smtClean="0">
                <a:solidFill>
                  <a:srgbClr val="00B0F0"/>
                </a:solidFill>
                <a:cs typeface="Tahoma" pitchFamily="34" charset="0"/>
              </a:rPr>
              <a:t>adoption of courses of action </a:t>
            </a:r>
            <a:r>
              <a:rPr lang="en-US" dirty="0" smtClean="0">
                <a:cs typeface="Tahoma" pitchFamily="34" charset="0"/>
              </a:rPr>
              <a:t>and the </a:t>
            </a:r>
            <a:r>
              <a:rPr lang="en-US" dirty="0" smtClean="0">
                <a:solidFill>
                  <a:srgbClr val="00B0F0"/>
                </a:solidFill>
                <a:cs typeface="Tahoma" pitchFamily="34" charset="0"/>
              </a:rPr>
              <a:t>allocation of resources </a:t>
            </a:r>
            <a:r>
              <a:rPr lang="en-US" dirty="0" smtClean="0">
                <a:cs typeface="Tahoma" pitchFamily="34" charset="0"/>
              </a:rPr>
              <a:t>for carrying out these goals”</a:t>
            </a:r>
            <a:r>
              <a:rPr lang="en-US" dirty="0" smtClean="0">
                <a:solidFill>
                  <a:schemeClr val="bg2">
                    <a:lumMod val="25000"/>
                  </a:schemeClr>
                </a:solidFill>
                <a:latin typeface="Tahoma" pitchFamily="34" charset="0"/>
                <a:cs typeface="Tahoma" pitchFamily="34" charset="0"/>
              </a:rPr>
              <a:t>	</a:t>
            </a:r>
          </a:p>
          <a:p>
            <a:pPr algn="just">
              <a:buFont typeface="Wingdings 3" panose="05040102010807070707" pitchFamily="18" charset="2"/>
              <a:buNone/>
              <a:defRPr/>
            </a:pPr>
            <a:r>
              <a:rPr lang="en-US" i="1" dirty="0" smtClean="0">
                <a:solidFill>
                  <a:schemeClr val="bg2">
                    <a:lumMod val="25000"/>
                  </a:schemeClr>
                </a:solidFill>
                <a:latin typeface="Tahoma" pitchFamily="34" charset="0"/>
                <a:cs typeface="Tahoma" pitchFamily="34" charset="0"/>
              </a:rPr>
              <a:t> 								</a:t>
            </a:r>
            <a:r>
              <a:rPr lang="en-US" i="1" dirty="0" smtClean="0">
                <a:solidFill>
                  <a:srgbClr val="00B0F0"/>
                </a:solidFill>
                <a:cs typeface="Tahoma" pitchFamily="34" charset="0"/>
              </a:rPr>
              <a:t>Chandler</a:t>
            </a:r>
            <a:endParaRPr lang="en-US" i="1" dirty="0">
              <a:solidFill>
                <a:srgbClr val="00B0F0"/>
              </a:solidFill>
              <a:cs typeface="Tahoma" pitchFamily="34" charset="0"/>
            </a:endParaRPr>
          </a:p>
        </p:txBody>
      </p:sp>
      <p:sp>
        <p:nvSpPr>
          <p:cNvPr id="15366"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15365" name="Slide Number Placeholder 6"/>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4263E2-058A-43F0-AAEB-06918996B362}" type="slidenum">
              <a:rPr lang="en-US" altLang="en-US">
                <a:solidFill>
                  <a:srgbClr val="000000"/>
                </a:solidFill>
                <a:latin typeface="Lucida Sans Unicode" panose="020B0602030504020204" pitchFamily="34" charset="0"/>
              </a:rPr>
              <a:pPr eaLnBrk="1" hangingPunct="1"/>
              <a:t>7</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DEFINITION:</a:t>
            </a:r>
            <a:b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Strategic Management</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5" name="Content Placeholder 4"/>
          <p:cNvSpPr>
            <a:spLocks noGrp="1"/>
          </p:cNvSpPr>
          <p:nvPr>
            <p:ph idx="1"/>
          </p:nvPr>
        </p:nvSpPr>
        <p:spPr/>
        <p:txBody>
          <a:bodyPr/>
          <a:lstStyle/>
          <a:p>
            <a:pPr algn="just">
              <a:buFont typeface="Wingdings 3" panose="05040102010807070707" pitchFamily="18" charset="2"/>
              <a:buNone/>
              <a:defRPr/>
            </a:pPr>
            <a:r>
              <a:rPr lang="en-US" dirty="0" smtClean="0">
                <a:solidFill>
                  <a:schemeClr val="bg2">
                    <a:lumMod val="25000"/>
                  </a:schemeClr>
                </a:solidFill>
                <a:latin typeface="Tahoma" pitchFamily="34" charset="0"/>
                <a:cs typeface="Tahoma" pitchFamily="34" charset="0"/>
              </a:rPr>
              <a:t>	</a:t>
            </a:r>
            <a:r>
              <a:rPr lang="en-US" i="1" dirty="0" smtClean="0">
                <a:cs typeface="Tahoma" pitchFamily="34" charset="0"/>
              </a:rPr>
              <a:t>Pursuit of </a:t>
            </a:r>
            <a:r>
              <a:rPr lang="en-US" i="1" dirty="0" smtClean="0">
                <a:solidFill>
                  <a:srgbClr val="00B0F0"/>
                </a:solidFill>
                <a:cs typeface="Tahoma" pitchFamily="34" charset="0"/>
              </a:rPr>
              <a:t>superior performance </a:t>
            </a:r>
            <a:r>
              <a:rPr lang="en-US" i="1" dirty="0" smtClean="0">
                <a:cs typeface="Tahoma" pitchFamily="34" charset="0"/>
              </a:rPr>
              <a:t>by using a strategy that ensures a better or stronger </a:t>
            </a:r>
            <a:r>
              <a:rPr lang="en-US" i="1" dirty="0" smtClean="0">
                <a:solidFill>
                  <a:srgbClr val="00B0F0"/>
                </a:solidFill>
                <a:cs typeface="Tahoma" pitchFamily="34" charset="0"/>
              </a:rPr>
              <a:t>matching of corporate strengths to customer’s needs</a:t>
            </a:r>
            <a:r>
              <a:rPr lang="en-US" i="1" dirty="0" smtClean="0">
                <a:solidFill>
                  <a:schemeClr val="accent2"/>
                </a:solidFill>
                <a:cs typeface="Tahoma" pitchFamily="34" charset="0"/>
              </a:rPr>
              <a:t> </a:t>
            </a:r>
            <a:r>
              <a:rPr lang="en-US" i="1" dirty="0" smtClean="0">
                <a:cs typeface="Tahoma" pitchFamily="34" charset="0"/>
              </a:rPr>
              <a:t>than is provided by the </a:t>
            </a:r>
            <a:r>
              <a:rPr lang="en-US" i="1" dirty="0" smtClean="0">
                <a:solidFill>
                  <a:srgbClr val="00B0F0"/>
                </a:solidFill>
                <a:cs typeface="Tahoma" pitchFamily="34" charset="0"/>
              </a:rPr>
              <a:t>competitors</a:t>
            </a:r>
          </a:p>
          <a:p>
            <a:pPr algn="r">
              <a:buFont typeface="Wingdings 3" panose="05040102010807070707" pitchFamily="18" charset="2"/>
              <a:buNone/>
              <a:defRPr/>
            </a:pPr>
            <a:r>
              <a:rPr lang="en-US" i="1" dirty="0" smtClean="0">
                <a:solidFill>
                  <a:schemeClr val="bg2">
                    <a:lumMod val="25000"/>
                  </a:schemeClr>
                </a:solidFill>
                <a:cs typeface="Tahoma" pitchFamily="34" charset="0"/>
              </a:rPr>
              <a:t> </a:t>
            </a:r>
            <a:r>
              <a:rPr lang="en-US" i="1" dirty="0" err="1" smtClean="0">
                <a:solidFill>
                  <a:srgbClr val="00B0F0"/>
                </a:solidFill>
                <a:cs typeface="Tahoma" pitchFamily="34" charset="0"/>
              </a:rPr>
              <a:t>Ohmae</a:t>
            </a:r>
            <a:endParaRPr lang="en-US" i="1" dirty="0">
              <a:solidFill>
                <a:srgbClr val="00B0F0"/>
              </a:solidFill>
              <a:cs typeface="Tahoma" pitchFamily="34" charset="0"/>
            </a:endParaRPr>
          </a:p>
        </p:txBody>
      </p:sp>
      <p:sp>
        <p:nvSpPr>
          <p:cNvPr id="16390"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16389" name="Slide Number Placeholder 6"/>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BF6CBA-F295-442D-81BE-4D314782F552}" type="slidenum">
              <a:rPr lang="en-US" altLang="en-US">
                <a:solidFill>
                  <a:srgbClr val="000000"/>
                </a:solidFill>
                <a:latin typeface="Lucida Sans Unicode" panose="020B0602030504020204" pitchFamily="34" charset="0"/>
              </a:rPr>
              <a:pPr eaLnBrk="1" hangingPunct="1"/>
              <a:t>8</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defRPr/>
            </a:pP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DEFINITION:</a:t>
            </a:r>
            <a:b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br>
            <a:r>
              <a:rPr lang="en-US" sz="3600" spc="300" dirty="0" smtClean="0">
                <a:ln w="11430" cmpd="sng">
                  <a:solidFill>
                    <a:srgbClr val="2DA2BF">
                      <a:tint val="10000"/>
                    </a:srgbClr>
                  </a:solidFill>
                  <a:prstDash val="solid"/>
                  <a:miter lim="800000"/>
                </a:ln>
                <a:effectLst>
                  <a:glow rad="45500">
                    <a:srgbClr val="2DA2BF">
                      <a:satMod val="220000"/>
                      <a:alpha val="35000"/>
                    </a:srgbClr>
                  </a:glow>
                  <a:outerShdw blurRad="38100" dist="38100" dir="2700000" algn="tl">
                    <a:srgbClr val="000000">
                      <a:alpha val="43137"/>
                    </a:srgbClr>
                  </a:outerShdw>
                </a:effectLst>
                <a:cs typeface="Tahoma" pitchFamily="34" charset="0"/>
              </a:rPr>
              <a:t> Strategic Management</a:t>
            </a:r>
            <a:endParaRPr lang="en-US" sz="3600" dirty="0">
              <a:effectLst>
                <a:glow rad="45500">
                  <a:srgbClr val="2DA2BF">
                    <a:satMod val="220000"/>
                    <a:alpha val="35000"/>
                  </a:srgbClr>
                </a:glow>
                <a:outerShdw blurRad="38100" dist="38100" dir="2700000" algn="tl">
                  <a:srgbClr val="000000">
                    <a:alpha val="43137"/>
                  </a:srgbClr>
                </a:outerShdw>
              </a:effectLst>
              <a:cs typeface="Tahoma" pitchFamily="34" charset="0"/>
            </a:endParaRPr>
          </a:p>
        </p:txBody>
      </p:sp>
      <p:sp>
        <p:nvSpPr>
          <p:cNvPr id="5" name="Content Placeholder 4"/>
          <p:cNvSpPr>
            <a:spLocks noGrp="1"/>
          </p:cNvSpPr>
          <p:nvPr>
            <p:ph idx="1"/>
          </p:nvPr>
        </p:nvSpPr>
        <p:spPr>
          <a:xfrm>
            <a:off x="457200" y="1981200"/>
            <a:ext cx="8229600" cy="4419600"/>
          </a:xfrm>
        </p:spPr>
        <p:txBody>
          <a:bodyPr/>
          <a:lstStyle/>
          <a:p>
            <a:pPr algn="just">
              <a:buFont typeface="Wingdings 3" panose="05040102010807070707" pitchFamily="18" charset="2"/>
              <a:buNone/>
              <a:defRPr/>
            </a:pPr>
            <a:r>
              <a:rPr lang="en-US" i="1" dirty="0" smtClean="0">
                <a:solidFill>
                  <a:schemeClr val="bg2">
                    <a:lumMod val="25000"/>
                  </a:schemeClr>
                </a:solidFill>
                <a:latin typeface="Tahoma" pitchFamily="34" charset="0"/>
                <a:cs typeface="Tahoma" pitchFamily="34" charset="0"/>
              </a:rPr>
              <a:t>	</a:t>
            </a:r>
            <a:r>
              <a:rPr lang="en-US" i="1" dirty="0" smtClean="0">
                <a:cs typeface="Tahoma" pitchFamily="34" charset="0"/>
              </a:rPr>
              <a:t>Systematic analysis of the factors </a:t>
            </a:r>
          </a:p>
          <a:p>
            <a:pPr algn="just">
              <a:buFont typeface="Wingdings 3" panose="05040102010807070707" pitchFamily="18" charset="2"/>
              <a:buNone/>
              <a:defRPr/>
            </a:pPr>
            <a:r>
              <a:rPr lang="en-US" i="1" dirty="0" smtClean="0">
                <a:cs typeface="Tahoma" pitchFamily="34" charset="0"/>
              </a:rPr>
              <a:t>	associated with customers and competitors </a:t>
            </a:r>
            <a:r>
              <a:rPr lang="en-US" i="1" dirty="0" smtClean="0">
                <a:solidFill>
                  <a:srgbClr val="00B0F0"/>
                </a:solidFill>
                <a:cs typeface="Tahoma" pitchFamily="34" charset="0"/>
              </a:rPr>
              <a:t>(the external environment) </a:t>
            </a:r>
          </a:p>
          <a:p>
            <a:pPr algn="just">
              <a:buFont typeface="Wingdings 3" panose="05040102010807070707" pitchFamily="18" charset="2"/>
              <a:buNone/>
              <a:defRPr/>
            </a:pPr>
            <a:r>
              <a:rPr lang="en-US" i="1" dirty="0" smtClean="0">
                <a:cs typeface="Tahoma" pitchFamily="34" charset="0"/>
              </a:rPr>
              <a:t>	and the organization itself </a:t>
            </a:r>
            <a:r>
              <a:rPr lang="en-US" i="1" dirty="0" smtClean="0">
                <a:solidFill>
                  <a:srgbClr val="00B0F0"/>
                </a:solidFill>
                <a:cs typeface="Tahoma" pitchFamily="34" charset="0"/>
              </a:rPr>
              <a:t>(the internal environment) </a:t>
            </a:r>
          </a:p>
          <a:p>
            <a:pPr algn="just">
              <a:buFont typeface="Wingdings 3" panose="05040102010807070707" pitchFamily="18" charset="2"/>
              <a:buNone/>
              <a:defRPr/>
            </a:pPr>
            <a:r>
              <a:rPr lang="en-US" i="1" dirty="0" smtClean="0">
                <a:cs typeface="Tahoma" pitchFamily="34" charset="0"/>
              </a:rPr>
              <a:t>	to provide the basis for re-thinking </a:t>
            </a:r>
          </a:p>
          <a:p>
            <a:pPr algn="just">
              <a:buFont typeface="Wingdings 3" panose="05040102010807070707" pitchFamily="18" charset="2"/>
              <a:buNone/>
              <a:defRPr/>
            </a:pPr>
            <a:r>
              <a:rPr lang="en-US" i="1" dirty="0" smtClean="0">
                <a:cs typeface="Tahoma" pitchFamily="34" charset="0"/>
              </a:rPr>
              <a:t>	the current management practices. </a:t>
            </a:r>
          </a:p>
          <a:p>
            <a:pPr algn="just">
              <a:buFont typeface="Wingdings 3" panose="05040102010807070707" pitchFamily="18" charset="2"/>
              <a:buNone/>
              <a:defRPr/>
            </a:pPr>
            <a:r>
              <a:rPr lang="en-US" i="1" dirty="0" smtClean="0">
                <a:cs typeface="Tahoma" pitchFamily="34" charset="0"/>
              </a:rPr>
              <a:t>	Its objective is to achieve better alignment</a:t>
            </a:r>
          </a:p>
          <a:p>
            <a:pPr algn="just">
              <a:buFont typeface="Wingdings 3" panose="05040102010807070707" pitchFamily="18" charset="2"/>
              <a:buNone/>
              <a:defRPr/>
            </a:pPr>
            <a:r>
              <a:rPr lang="en-US" i="1" dirty="0" smtClean="0">
                <a:cs typeface="Tahoma" pitchFamily="34" charset="0"/>
              </a:rPr>
              <a:t> 	of corporate policies and strategic priorities</a:t>
            </a:r>
            <a:endParaRPr lang="en-US" i="1" dirty="0">
              <a:cs typeface="Tahoma" pitchFamily="34" charset="0"/>
            </a:endParaRPr>
          </a:p>
        </p:txBody>
      </p:sp>
      <p:sp>
        <p:nvSpPr>
          <p:cNvPr id="17414"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solidFill>
                  <a:srgbClr val="000000"/>
                </a:solidFill>
              </a:rPr>
              <a:t>Salah Uddin        CBM</a:t>
            </a:r>
            <a:endParaRPr lang="en-US">
              <a:solidFill>
                <a:srgbClr val="000000"/>
              </a:solidFill>
            </a:endParaRPr>
          </a:p>
        </p:txBody>
      </p:sp>
      <p:sp>
        <p:nvSpPr>
          <p:cNvPr id="17413" name="Slide Number Placeholder 6"/>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32D362-E6AD-40A4-B7E4-2B64832C87FD}" type="slidenum">
              <a:rPr lang="en-US" altLang="en-US">
                <a:solidFill>
                  <a:srgbClr val="000000"/>
                </a:solidFill>
                <a:latin typeface="Lucida Sans Unicode" panose="020B0602030504020204" pitchFamily="34" charset="0"/>
              </a:rPr>
              <a:pPr eaLnBrk="1" hangingPunct="1"/>
              <a:t>9</a:t>
            </a:fld>
            <a:endParaRPr lang="en-US" altLang="en-US">
              <a:solidFill>
                <a:srgbClr val="000000"/>
              </a:solidFill>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 Agenda 540</Template>
  <TotalTime>1607</TotalTime>
  <Words>2778</Words>
  <Application>Microsoft Office PowerPoint</Application>
  <PresentationFormat>On-screen Show (4:3)</PresentationFormat>
  <Paragraphs>470</Paragraphs>
  <Slides>53</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53</vt:i4>
      </vt:variant>
    </vt:vector>
  </HeadingPairs>
  <TitlesOfParts>
    <vt:vector size="67" baseType="lpstr">
      <vt:lpstr>Arial</vt:lpstr>
      <vt:lpstr>Arial Black</vt:lpstr>
      <vt:lpstr>Calibri</vt:lpstr>
      <vt:lpstr>Calibri Light</vt:lpstr>
      <vt:lpstr>Courier New</vt:lpstr>
      <vt:lpstr>Helvetica</vt:lpstr>
      <vt:lpstr>Lucida Sans Unicode</vt:lpstr>
      <vt:lpstr>Tahoma</vt:lpstr>
      <vt:lpstr>Times New Roman</vt:lpstr>
      <vt:lpstr>Wingdings</vt:lpstr>
      <vt:lpstr>Wingdings 2</vt:lpstr>
      <vt:lpstr>Wingdings 3</vt:lpstr>
      <vt:lpstr>Pixel</vt:lpstr>
      <vt:lpstr>Custom Design</vt:lpstr>
      <vt:lpstr>STRATEGIC MANAGEMENT PROCESS</vt:lpstr>
      <vt:lpstr>CONTENTS</vt:lpstr>
      <vt:lpstr>Notable Quotes</vt:lpstr>
      <vt:lpstr>Thinking Strategically: 3 Big Strategic Questions</vt:lpstr>
      <vt:lpstr>What is meant by Strategy?</vt:lpstr>
      <vt:lpstr>DEFINITION:  Strategic Management</vt:lpstr>
      <vt:lpstr>DEFINITION:  Strategic Management</vt:lpstr>
      <vt:lpstr>DEFINITION:  Strategic Management</vt:lpstr>
      <vt:lpstr>DEFINITION:  Strategic Management</vt:lpstr>
      <vt:lpstr>CONCEPT:  Strategic Management</vt:lpstr>
      <vt:lpstr>Signs of Good Management</vt:lpstr>
      <vt:lpstr>FIVE TASKS OF  STRATEGIC MANAGEMENT</vt:lpstr>
      <vt:lpstr>FIVE TASKS OF  STRATEGIC MANAGEMENT</vt:lpstr>
      <vt:lpstr>Strategic Management Process:  VISION &amp; MISSION</vt:lpstr>
      <vt:lpstr>Strategic Management Process:  VISION &amp; MISSION</vt:lpstr>
      <vt:lpstr>Strategic Management Process:  VISION &amp; MISSION</vt:lpstr>
      <vt:lpstr>Strategic Management Process:  VISION &amp; MISSION</vt:lpstr>
      <vt:lpstr>Strategic Management Process:  VISION &amp; MISSION</vt:lpstr>
      <vt:lpstr>Strategic Management Process:  VISION &amp; MISSION</vt:lpstr>
      <vt:lpstr>Strategic Management Process:  VISION &amp; MISSION</vt:lpstr>
      <vt:lpstr>Strategic Management Process:  VISION &amp; 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of Developing  VISION &amp; MISSION Statements</vt:lpstr>
      <vt:lpstr>Importance of   VISION &amp; MISSION Statements</vt:lpstr>
      <vt:lpstr>STRATEGIC VISION &amp; MISSION</vt:lpstr>
      <vt:lpstr>STRATEGIC VISION &amp; MISSION</vt:lpstr>
      <vt:lpstr>STRATEGIC VISION &amp; MISSION</vt:lpstr>
      <vt:lpstr>COMMUNICATING  STRATEGIC VISION &amp; MISSION</vt:lpstr>
      <vt:lpstr>STRATEGIC VISION &amp; MISSION</vt:lpstr>
      <vt:lpstr>SOCIAL RESPONSIBILITY</vt:lpstr>
      <vt:lpstr>SOCIAL RESPONSIBILITY</vt:lpstr>
      <vt:lpstr>SOCIAL RESPONSIBILITY</vt:lpstr>
      <vt:lpstr>SOCIAL RESPONSIBILITY</vt:lpstr>
      <vt:lpstr>Strategic Management Process:  VISION &amp; MISSION</vt:lpstr>
      <vt:lpstr>Who performs the Five Tasks</vt:lpstr>
      <vt:lpstr>Crafting a Strategy</vt:lpstr>
      <vt:lpstr>Crafting a Strategy</vt:lpstr>
      <vt:lpstr>Crafting a Strategy</vt:lpstr>
      <vt:lpstr>Crafting a Strategy</vt:lpstr>
      <vt:lpstr>Crafting a Strategy</vt:lpstr>
      <vt:lpstr>PowerPoint Presentation</vt:lpstr>
      <vt:lpstr>Role of Board of Directors</vt:lpstr>
      <vt:lpstr>Role of Board of Directors</vt:lpstr>
      <vt:lpstr>Benefits of Strategic Management</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Strategic Management Process</dc:title>
  <dc:creator>piac</dc:creator>
  <cp:lastModifiedBy>Salah Uddin</cp:lastModifiedBy>
  <cp:revision>154</cp:revision>
  <dcterms:created xsi:type="dcterms:W3CDTF">2010-07-27T14:34:37Z</dcterms:created>
  <dcterms:modified xsi:type="dcterms:W3CDTF">2016-05-18T07:52:28Z</dcterms:modified>
</cp:coreProperties>
</file>