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5" r:id="rId1"/>
  </p:sldMasterIdLst>
  <p:sldIdLst>
    <p:sldId id="256" r:id="rId2"/>
    <p:sldId id="257" r:id="rId3"/>
    <p:sldId id="258" r:id="rId4"/>
    <p:sldId id="259" r:id="rId5"/>
    <p:sldId id="260" r:id="rId6"/>
    <p:sldId id="261" r:id="rId7"/>
    <p:sldId id="264" r:id="rId8"/>
    <p:sldId id="262" r:id="rId9"/>
    <p:sldId id="263"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4" autoAdjust="0"/>
    <p:restoredTop sz="94660"/>
  </p:normalViewPr>
  <p:slideViewPr>
    <p:cSldViewPr snapToGrid="0">
      <p:cViewPr varScale="1">
        <p:scale>
          <a:sx n="86" d="100"/>
          <a:sy n="86" d="100"/>
        </p:scale>
        <p:origin x="782"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670FE10-F406-47AF-8AE1-E9BA4C7E25F2}" type="datetimeFigureOut">
              <a:rPr lang="en-GB" smtClean="0"/>
              <a:t>22/07/2023</a:t>
            </a:fld>
            <a:endParaRPr lang="en-GB" dirty="0"/>
          </a:p>
        </p:txBody>
      </p:sp>
      <p:sp>
        <p:nvSpPr>
          <p:cNvPr id="5" name="Footer Placeholder 4"/>
          <p:cNvSpPr>
            <a:spLocks noGrp="1"/>
          </p:cNvSpPr>
          <p:nvPr>
            <p:ph type="ftr" sz="quarter" idx="11"/>
          </p:nvPr>
        </p:nvSpPr>
        <p:spPr/>
        <p:txBody>
          <a:bodyPr/>
          <a:lstStyle/>
          <a:p>
            <a:r>
              <a:rPr lang="en-GB"/>
              <a:t>SOLELY FOR PURPOSES OF FORAGE WORK EXPERIENCE</a:t>
            </a:r>
            <a:endParaRPr lang="en-GB" dirty="0"/>
          </a:p>
        </p:txBody>
      </p:sp>
      <p:sp>
        <p:nvSpPr>
          <p:cNvPr id="6" name="Slide Number Placeholder 5"/>
          <p:cNvSpPr>
            <a:spLocks noGrp="1"/>
          </p:cNvSpPr>
          <p:nvPr>
            <p:ph type="sldNum" sz="quarter" idx="12"/>
          </p:nvPr>
        </p:nvSpPr>
        <p:spPr/>
        <p:txBody>
          <a:bodyPr/>
          <a:lstStyle/>
          <a:p>
            <a:fld id="{537AB4F7-4BD9-43F1-95BD-EA19DB6F96FE}" type="slidenum">
              <a:rPr lang="en-GB" smtClean="0"/>
              <a:t>‹#›</a:t>
            </a:fld>
            <a:endParaRPr lang="en-GB"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p:nvSpPr>
          <p:cNvPr id="12" name="Footer Placeholder 4">
            <a:extLst>
              <a:ext uri="{FF2B5EF4-FFF2-40B4-BE49-F238E27FC236}">
                <a16:creationId xmlns:a16="http://schemas.microsoft.com/office/drawing/2014/main" id="{98FAF923-143E-462A-A270-10514DEF1917}"/>
              </a:ext>
            </a:extLst>
          </p:cNvPr>
          <p:cNvSpPr txBox="1">
            <a:spLocks/>
          </p:cNvSpPr>
          <p:nvPr userDrawn="1"/>
        </p:nvSpPr>
        <p:spPr>
          <a:xfrm>
            <a:off x="4038600" y="207963"/>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t>SOLELY FOR PURPOSES OF FORAGE WORK EXPERIENCE</a:t>
            </a:r>
            <a:endParaRPr lang="en-GB" dirty="0"/>
          </a:p>
        </p:txBody>
      </p:sp>
    </p:spTree>
    <p:extLst>
      <p:ext uri="{BB962C8B-B14F-4D97-AF65-F5344CB8AC3E}">
        <p14:creationId xmlns:p14="http://schemas.microsoft.com/office/powerpoint/2010/main" val="11496853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Date Placeholder 2"/>
          <p:cNvSpPr>
            <a:spLocks noGrp="1"/>
          </p:cNvSpPr>
          <p:nvPr>
            <p:ph type="dt" sz="half" idx="10"/>
          </p:nvPr>
        </p:nvSpPr>
        <p:spPr/>
        <p:txBody>
          <a:bodyPr/>
          <a:lstStyle/>
          <a:p>
            <a:fld id="{6670FE10-F406-47AF-8AE1-E9BA4C7E25F2}" type="datetimeFigureOut">
              <a:rPr lang="en-GB" smtClean="0"/>
              <a:t>22/07/2023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23412840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670FE10-F406-47AF-8AE1-E9BA4C7E25F2}" type="datetimeFigureOut">
              <a:rPr lang="en-GB" smtClean="0"/>
              <a:t>22/07/2023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22741523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670FE10-F406-47AF-8AE1-E9BA4C7E25F2}" type="datetimeFigureOut">
              <a:rPr lang="en-GB" smtClean="0"/>
              <a:t>22/07/2023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37AB4F7-4BD9-43F1-95BD-EA19DB6F96FE}" type="slidenum">
              <a:rPr lang="en-GB" smtClean="0"/>
              <a:t>‹#›</a:t>
            </a:fld>
            <a:endParaRPr lang="en-GB"/>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42859277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670FE10-F406-47AF-8AE1-E9BA4C7E25F2}" type="datetimeFigureOut">
              <a:rPr lang="en-GB" smtClean="0"/>
              <a:t>22/07/2023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33007442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670FE10-F406-47AF-8AE1-E9BA4C7E25F2}" type="datetimeFigureOut">
              <a:rPr lang="en-GB" smtClean="0"/>
              <a:t>22/07/2023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37AB4F7-4BD9-43F1-95BD-EA19DB6F96FE}" type="slidenum">
              <a:rPr lang="en-GB" smtClean="0"/>
              <a:t>‹#›</a:t>
            </a:fld>
            <a:endParaRPr lang="en-GB"/>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5022745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670FE10-F406-47AF-8AE1-E9BA4C7E25F2}" type="datetimeFigureOut">
              <a:rPr lang="en-GB" smtClean="0"/>
              <a:t>22/07/2023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35161415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70FE10-F406-47AF-8AE1-E9BA4C7E25F2}" type="datetimeFigureOut">
              <a:rPr lang="en-GB" smtClean="0"/>
              <a:t>22/07/2023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3941862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70FE10-F406-47AF-8AE1-E9BA4C7E25F2}" type="datetimeFigureOut">
              <a:rPr lang="en-GB" smtClean="0"/>
              <a:t>22/07/2023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31476240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70FE10-F406-47AF-8AE1-E9BA4C7E25F2}" type="datetimeFigureOut">
              <a:rPr lang="en-GB" smtClean="0"/>
              <a:t>22/07/2023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37AB4F7-4BD9-43F1-95BD-EA19DB6F96FE}" type="slidenum">
              <a:rPr lang="en-GB" smtClean="0"/>
              <a:t>‹#›</a:t>
            </a:fld>
            <a:endParaRPr lang="en-GB"/>
          </a:p>
        </p:txBody>
      </p:sp>
      <p:sp>
        <p:nvSpPr>
          <p:cNvPr id="7" name="Footer Placeholder 4">
            <a:extLst>
              <a:ext uri="{FF2B5EF4-FFF2-40B4-BE49-F238E27FC236}">
                <a16:creationId xmlns:a16="http://schemas.microsoft.com/office/drawing/2014/main" id="{21E7E18A-7484-4F64-B92A-222D6CBB1C88}"/>
              </a:ext>
            </a:extLst>
          </p:cNvPr>
          <p:cNvSpPr txBox="1">
            <a:spLocks/>
          </p:cNvSpPr>
          <p:nvPr userDrawn="1"/>
        </p:nvSpPr>
        <p:spPr>
          <a:xfrm>
            <a:off x="4038600" y="-17255"/>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t>SOLELY FOR PURPOSES OF FORAGE WORK EXPERIENCE</a:t>
            </a:r>
            <a:endParaRPr lang="en-GB" dirty="0"/>
          </a:p>
        </p:txBody>
      </p:sp>
    </p:spTree>
    <p:extLst>
      <p:ext uri="{BB962C8B-B14F-4D97-AF65-F5344CB8AC3E}">
        <p14:creationId xmlns:p14="http://schemas.microsoft.com/office/powerpoint/2010/main" val="13826899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670FE10-F406-47AF-8AE1-E9BA4C7E25F2}" type="datetimeFigureOut">
              <a:rPr lang="en-GB" smtClean="0"/>
              <a:t>22/07/2023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21690620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670FE10-F406-47AF-8AE1-E9BA4C7E25F2}" type="datetimeFigureOut">
              <a:rPr lang="en-GB" smtClean="0"/>
              <a:t>22/07/2023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18521218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670FE10-F406-47AF-8AE1-E9BA4C7E25F2}" type="datetimeFigureOut">
              <a:rPr lang="en-GB" smtClean="0"/>
              <a:t>22/07/2023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8313351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670FE10-F406-47AF-8AE1-E9BA4C7E25F2}" type="datetimeFigureOut">
              <a:rPr lang="en-GB" smtClean="0"/>
              <a:t>22/07/2023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52616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70FE10-F406-47AF-8AE1-E9BA4C7E25F2}" type="datetimeFigureOut">
              <a:rPr lang="en-GB" smtClean="0"/>
              <a:t>22/07/2023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150118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670FE10-F406-47AF-8AE1-E9BA4C7E25F2}" type="datetimeFigureOut">
              <a:rPr lang="en-GB" smtClean="0"/>
              <a:t>22/07/2023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41482485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670FE10-F406-47AF-8AE1-E9BA4C7E25F2}" type="datetimeFigureOut">
              <a:rPr lang="en-GB" smtClean="0"/>
              <a:t>22/07/2023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6059768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6670FE10-F406-47AF-8AE1-E9BA4C7E25F2}" type="datetimeFigureOut">
              <a:rPr lang="en-GB" smtClean="0"/>
              <a:t>22/07/2023</a:t>
            </a:fld>
            <a:endParaRPr lang="en-GB"/>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GB"/>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537AB4F7-4BD9-43F1-95BD-EA19DB6F96FE}" type="slidenum">
              <a:rPr lang="en-GB" smtClean="0"/>
              <a:t>‹#›</a:t>
            </a:fld>
            <a:endParaRPr lang="en-GB"/>
          </a:p>
        </p:txBody>
      </p:sp>
    </p:spTree>
    <p:extLst>
      <p:ext uri="{BB962C8B-B14F-4D97-AF65-F5344CB8AC3E}">
        <p14:creationId xmlns:p14="http://schemas.microsoft.com/office/powerpoint/2010/main" val="249173945"/>
      </p:ext>
    </p:extLst>
  </p:cSld>
  <p:clrMap bg1="dk1" tx1="lt1" bg2="dk2" tx2="lt2" accent1="accent1" accent2="accent2" accent3="accent3" accent4="accent4" accent5="accent5" accent6="accent6" hlink="hlink" folHlink="folHlink"/>
  <p:sldLayoutIdLst>
    <p:sldLayoutId id="2147483846" r:id="rId1"/>
    <p:sldLayoutId id="2147483847" r:id="rId2"/>
    <p:sldLayoutId id="2147483848" r:id="rId3"/>
    <p:sldLayoutId id="2147483849" r:id="rId4"/>
    <p:sldLayoutId id="2147483850" r:id="rId5"/>
    <p:sldLayoutId id="2147483851" r:id="rId6"/>
    <p:sldLayoutId id="2147483852" r:id="rId7"/>
    <p:sldLayoutId id="2147483853" r:id="rId8"/>
    <p:sldLayoutId id="2147483854" r:id="rId9"/>
    <p:sldLayoutId id="2147483855" r:id="rId10"/>
    <p:sldLayoutId id="2147483856" r:id="rId11"/>
    <p:sldLayoutId id="2147483857" r:id="rId12"/>
    <p:sldLayoutId id="2147483858" r:id="rId13"/>
    <p:sldLayoutId id="2147483859" r:id="rId14"/>
    <p:sldLayoutId id="2147483860" r:id="rId15"/>
    <p:sldLayoutId id="2147483861" r:id="rId16"/>
    <p:sldLayoutId id="2147483862"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BCD4D-82A1-5AD0-053C-2CF73DA5B647}"/>
              </a:ext>
            </a:extLst>
          </p:cNvPr>
          <p:cNvSpPr>
            <a:spLocks noGrp="1"/>
          </p:cNvSpPr>
          <p:nvPr>
            <p:ph type="ctrTitle"/>
          </p:nvPr>
        </p:nvSpPr>
        <p:spPr>
          <a:xfrm>
            <a:off x="195941" y="1932290"/>
            <a:ext cx="9144000" cy="1641490"/>
          </a:xfrm>
        </p:spPr>
        <p:txBody>
          <a:bodyPr>
            <a:normAutofit/>
          </a:bodyPr>
          <a:lstStyle/>
          <a:p>
            <a:r>
              <a:rPr lang="en-GB" sz="6000" dirty="0">
                <a:latin typeface="Bahnschrift SemiBold SemiConden" panose="020B0502040204020203" pitchFamily="34" charset="0"/>
              </a:rPr>
              <a:t>BRITISH AIRWAYS</a:t>
            </a:r>
          </a:p>
        </p:txBody>
      </p:sp>
      <p:sp>
        <p:nvSpPr>
          <p:cNvPr id="3" name="Subtitle 2">
            <a:extLst>
              <a:ext uri="{FF2B5EF4-FFF2-40B4-BE49-F238E27FC236}">
                <a16:creationId xmlns:a16="http://schemas.microsoft.com/office/drawing/2014/main" id="{7730DC87-B7BC-1B7B-AB86-8B0F1FACBC23}"/>
              </a:ext>
            </a:extLst>
          </p:cNvPr>
          <p:cNvSpPr>
            <a:spLocks noGrp="1"/>
          </p:cNvSpPr>
          <p:nvPr>
            <p:ph type="subTitle" idx="1"/>
          </p:nvPr>
        </p:nvSpPr>
        <p:spPr>
          <a:xfrm>
            <a:off x="266962" y="3429000"/>
            <a:ext cx="6400800" cy="1947333"/>
          </a:xfrm>
        </p:spPr>
        <p:txBody>
          <a:bodyPr>
            <a:normAutofit/>
          </a:bodyPr>
          <a:lstStyle/>
          <a:p>
            <a:r>
              <a:rPr lang="en-US" sz="2800" dirty="0">
                <a:latin typeface="Bahnschrift SemiBold Condensed" panose="020B0502040204020203" pitchFamily="34" charset="0"/>
              </a:rPr>
              <a:t>Key Insights</a:t>
            </a:r>
            <a:endParaRPr lang="en-GB" sz="2800" dirty="0">
              <a:latin typeface="Bahnschrift SemiBold Condensed" panose="020B0502040204020203" pitchFamily="34" charset="0"/>
            </a:endParaRPr>
          </a:p>
        </p:txBody>
      </p:sp>
    </p:spTree>
    <p:extLst>
      <p:ext uri="{BB962C8B-B14F-4D97-AF65-F5344CB8AC3E}">
        <p14:creationId xmlns:p14="http://schemas.microsoft.com/office/powerpoint/2010/main" val="14923069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01127-778C-4DE7-A5BE-34AC694B032E}"/>
              </a:ext>
            </a:extLst>
          </p:cNvPr>
          <p:cNvSpPr>
            <a:spLocks noGrp="1"/>
          </p:cNvSpPr>
          <p:nvPr>
            <p:ph type="title"/>
          </p:nvPr>
        </p:nvSpPr>
        <p:spPr>
          <a:xfrm>
            <a:off x="838200" y="365125"/>
            <a:ext cx="10515600" cy="5201174"/>
          </a:xfrm>
        </p:spPr>
        <p:txBody>
          <a:bodyPr>
            <a:normAutofit/>
          </a:bodyPr>
          <a:lstStyle/>
          <a:p>
            <a:pPr algn="ctr"/>
            <a:r>
              <a:rPr lang="en-US" sz="9600" dirty="0">
                <a:latin typeface="Bahnschrift SemiBold SemiConden" panose="020B0502040204020203" pitchFamily="34" charset="0"/>
              </a:rPr>
              <a:t>Thank You</a:t>
            </a:r>
          </a:p>
        </p:txBody>
      </p:sp>
      <p:sp>
        <p:nvSpPr>
          <p:cNvPr id="3" name="Content Placeholder 2">
            <a:extLst>
              <a:ext uri="{FF2B5EF4-FFF2-40B4-BE49-F238E27FC236}">
                <a16:creationId xmlns:a16="http://schemas.microsoft.com/office/drawing/2014/main" id="{012F330C-DFFF-4755-847C-EB8A52EDE122}"/>
              </a:ext>
            </a:extLst>
          </p:cNvPr>
          <p:cNvSpPr>
            <a:spLocks noGrp="1"/>
          </p:cNvSpPr>
          <p:nvPr>
            <p:ph idx="1"/>
          </p:nvPr>
        </p:nvSpPr>
        <p:spPr>
          <a:xfrm>
            <a:off x="838200" y="3781887"/>
            <a:ext cx="10515600" cy="2395076"/>
          </a:xfrm>
        </p:spPr>
        <p:txBody>
          <a:bodyPr>
            <a:normAutofit/>
          </a:bodyPr>
          <a:lstStyle/>
          <a:p>
            <a:pPr marL="0" indent="0">
              <a:buNone/>
            </a:pPr>
            <a:endParaRPr lang="en-US" dirty="0"/>
          </a:p>
          <a:p>
            <a:pPr marL="0" indent="0">
              <a:buNone/>
            </a:pPr>
            <a:endParaRPr lang="en-US" dirty="0"/>
          </a:p>
        </p:txBody>
      </p:sp>
    </p:spTree>
    <p:extLst>
      <p:ext uri="{BB962C8B-B14F-4D97-AF65-F5344CB8AC3E}">
        <p14:creationId xmlns:p14="http://schemas.microsoft.com/office/powerpoint/2010/main" val="37469366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ADD12-D653-7463-3EAD-70846DE1F2CC}"/>
              </a:ext>
            </a:extLst>
          </p:cNvPr>
          <p:cNvSpPr>
            <a:spLocks noGrp="1"/>
          </p:cNvSpPr>
          <p:nvPr>
            <p:ph type="ctrTitle"/>
          </p:nvPr>
        </p:nvSpPr>
        <p:spPr>
          <a:xfrm>
            <a:off x="248577" y="887768"/>
            <a:ext cx="8552155" cy="1148502"/>
          </a:xfrm>
        </p:spPr>
        <p:txBody>
          <a:bodyPr>
            <a:normAutofit/>
          </a:bodyPr>
          <a:lstStyle/>
          <a:p>
            <a:r>
              <a:rPr lang="en-GB" dirty="0">
                <a:latin typeface="Bahnschrift SemiBold SemiConden" panose="020B0502040204020203" pitchFamily="34" charset="0"/>
              </a:rPr>
              <a:t>Introduction</a:t>
            </a:r>
          </a:p>
        </p:txBody>
      </p:sp>
      <p:sp>
        <p:nvSpPr>
          <p:cNvPr id="7" name="Subtitle 6">
            <a:extLst>
              <a:ext uri="{FF2B5EF4-FFF2-40B4-BE49-F238E27FC236}">
                <a16:creationId xmlns:a16="http://schemas.microsoft.com/office/drawing/2014/main" id="{ECE1ED25-0297-4267-822A-17BFB921C7BA}"/>
              </a:ext>
            </a:extLst>
          </p:cNvPr>
          <p:cNvSpPr>
            <a:spLocks noGrp="1"/>
          </p:cNvSpPr>
          <p:nvPr>
            <p:ph type="subTitle" idx="1"/>
          </p:nvPr>
        </p:nvSpPr>
        <p:spPr>
          <a:xfrm>
            <a:off x="248577" y="2111729"/>
            <a:ext cx="8185209" cy="3933962"/>
          </a:xfrm>
        </p:spPr>
        <p:txBody>
          <a:bodyPr>
            <a:normAutofit/>
          </a:bodyPr>
          <a:lstStyle/>
          <a:p>
            <a:r>
              <a:rPr lang="en-US" dirty="0">
                <a:solidFill>
                  <a:schemeClr val="tx1"/>
                </a:solidFill>
                <a:latin typeface="Bahnschrift Light Condensed" panose="020B0502040204020203" pitchFamily="34" charset="0"/>
              </a:rPr>
              <a:t>The objective of this project is to analyze customer review data for British Airways, a leading airline, to uncover valuable insights and identify areas of improvement. By leveraging natural language processing techniques, sentiment analysis, and data visualization, we aim to gain a deeper understanding of customer sentiments, concerns, and overall satisfaction with British Airways' services. The analysis will empower the airline with actionable recommendations to enhance customer experiences and drive higher levels of satisfaction.</a:t>
            </a:r>
          </a:p>
        </p:txBody>
      </p:sp>
    </p:spTree>
    <p:extLst>
      <p:ext uri="{BB962C8B-B14F-4D97-AF65-F5344CB8AC3E}">
        <p14:creationId xmlns:p14="http://schemas.microsoft.com/office/powerpoint/2010/main" val="19110817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60331-5895-4289-98E3-8BFC520F2F9F}"/>
              </a:ext>
            </a:extLst>
          </p:cNvPr>
          <p:cNvSpPr>
            <a:spLocks noGrp="1"/>
          </p:cNvSpPr>
          <p:nvPr>
            <p:ph type="title"/>
          </p:nvPr>
        </p:nvSpPr>
        <p:spPr>
          <a:xfrm>
            <a:off x="-71022" y="270875"/>
            <a:ext cx="7785717" cy="1535731"/>
          </a:xfrm>
        </p:spPr>
        <p:txBody>
          <a:bodyPr>
            <a:normAutofit/>
          </a:bodyPr>
          <a:lstStyle/>
          <a:p>
            <a:pPr algn="ctr"/>
            <a:r>
              <a:rPr lang="en-US" dirty="0"/>
              <a:t>                           </a:t>
            </a:r>
            <a:r>
              <a:rPr lang="en-US" dirty="0">
                <a:latin typeface="Bahnschrift SemiBold SemiConden" panose="020B0502040204020203" pitchFamily="34" charset="0"/>
              </a:rPr>
              <a:t>Data Overview</a:t>
            </a:r>
          </a:p>
        </p:txBody>
      </p:sp>
      <p:sp>
        <p:nvSpPr>
          <p:cNvPr id="3" name="Content Placeholder 2">
            <a:extLst>
              <a:ext uri="{FF2B5EF4-FFF2-40B4-BE49-F238E27FC236}">
                <a16:creationId xmlns:a16="http://schemas.microsoft.com/office/drawing/2014/main" id="{E5899CC7-3B98-4505-8235-D59A86D74043}"/>
              </a:ext>
            </a:extLst>
          </p:cNvPr>
          <p:cNvSpPr>
            <a:spLocks noGrp="1"/>
          </p:cNvSpPr>
          <p:nvPr>
            <p:ph idx="1"/>
          </p:nvPr>
        </p:nvSpPr>
        <p:spPr>
          <a:xfrm>
            <a:off x="1669632" y="1621366"/>
            <a:ext cx="8534400" cy="3615267"/>
          </a:xfrm>
        </p:spPr>
        <p:txBody>
          <a:bodyPr/>
          <a:lstStyle/>
          <a:p>
            <a:r>
              <a:rPr lang="en-US" dirty="0">
                <a:solidFill>
                  <a:schemeClr val="tx1"/>
                </a:solidFill>
                <a:latin typeface="Bahnschrift Light Condensed" panose="020B0502040204020203" pitchFamily="34" charset="0"/>
              </a:rPr>
              <a:t>Dataset is Used for Customer feedback reviews related to British Airways from the Skytrax website. The dataset contains 2000 reviews.</a:t>
            </a:r>
          </a:p>
          <a:p>
            <a:r>
              <a:rPr lang="en-US" b="1" dirty="0">
                <a:solidFill>
                  <a:schemeClr val="tx1"/>
                </a:solidFill>
                <a:latin typeface="Bahnschrift Light Condensed" panose="020B0502040204020203" pitchFamily="34" charset="0"/>
              </a:rPr>
              <a:t>Data Preprocessing:</a:t>
            </a:r>
          </a:p>
          <a:p>
            <a:pPr lvl="1"/>
            <a:r>
              <a:rPr lang="en-US" sz="2000" dirty="0">
                <a:solidFill>
                  <a:schemeClr val="tx1"/>
                </a:solidFill>
                <a:latin typeface="Bahnschrift Light Condensed" panose="020B0502040204020203" pitchFamily="34" charset="0"/>
              </a:rPr>
              <a:t>Scraped and collected review data from the Skytrax website using Python and </a:t>
            </a:r>
            <a:r>
              <a:rPr lang="en-US" sz="2000" dirty="0" err="1">
                <a:solidFill>
                  <a:schemeClr val="tx1"/>
                </a:solidFill>
                <a:latin typeface="Bahnschrift Light Condensed" panose="020B0502040204020203" pitchFamily="34" charset="0"/>
              </a:rPr>
              <a:t>BeautifulSoup</a:t>
            </a:r>
            <a:r>
              <a:rPr lang="en-US" sz="2000" dirty="0">
                <a:solidFill>
                  <a:schemeClr val="tx1"/>
                </a:solidFill>
                <a:latin typeface="Bahnschrift Light Condensed" panose="020B0502040204020203" pitchFamily="34" charset="0"/>
              </a:rPr>
              <a:t>.</a:t>
            </a:r>
          </a:p>
          <a:p>
            <a:pPr lvl="1"/>
            <a:r>
              <a:rPr lang="en-US" sz="2000" dirty="0">
                <a:solidFill>
                  <a:schemeClr val="tx1"/>
                </a:solidFill>
                <a:latin typeface="Bahnschrift Light Condensed" panose="020B0502040204020203" pitchFamily="34" charset="0"/>
              </a:rPr>
              <a:t>Removed irrelevant text like "✅ Trip Verified" from each review.</a:t>
            </a:r>
          </a:p>
          <a:p>
            <a:pPr lvl="1"/>
            <a:r>
              <a:rPr lang="en-US" sz="2000" dirty="0">
                <a:solidFill>
                  <a:schemeClr val="tx1"/>
                </a:solidFill>
                <a:latin typeface="Bahnschrift Light Condensed" panose="020B0502040204020203" pitchFamily="34" charset="0"/>
              </a:rPr>
              <a:t>Performed data cleaning to prepare the text data for analysis</a:t>
            </a:r>
            <a:r>
              <a:rPr lang="en-US" dirty="0">
                <a:solidFill>
                  <a:schemeClr val="tx1"/>
                </a:solidFill>
                <a:latin typeface="Bahnschrift Light Condensed" panose="020B0502040204020203" pitchFamily="34" charset="0"/>
              </a:rPr>
              <a:t>.</a:t>
            </a:r>
          </a:p>
          <a:p>
            <a:endParaRPr lang="en-US" dirty="0"/>
          </a:p>
        </p:txBody>
      </p:sp>
    </p:spTree>
    <p:extLst>
      <p:ext uri="{BB962C8B-B14F-4D97-AF65-F5344CB8AC3E}">
        <p14:creationId xmlns:p14="http://schemas.microsoft.com/office/powerpoint/2010/main" val="8932529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72F18-0BC3-4FFD-9A01-6DFE7C925BE3}"/>
              </a:ext>
            </a:extLst>
          </p:cNvPr>
          <p:cNvSpPr>
            <a:spLocks noGrp="1"/>
          </p:cNvSpPr>
          <p:nvPr>
            <p:ph type="title"/>
          </p:nvPr>
        </p:nvSpPr>
        <p:spPr>
          <a:xfrm>
            <a:off x="1091953" y="239293"/>
            <a:ext cx="8534400" cy="1507067"/>
          </a:xfrm>
        </p:spPr>
        <p:txBody>
          <a:bodyPr/>
          <a:lstStyle/>
          <a:p>
            <a:r>
              <a:rPr lang="en-US" b="1" dirty="0">
                <a:latin typeface="Bahnschrift SemiBold" panose="020B0502040204020203" pitchFamily="34" charset="0"/>
              </a:rPr>
              <a:t>                Sentiment Analysis</a:t>
            </a:r>
          </a:p>
        </p:txBody>
      </p:sp>
      <p:sp>
        <p:nvSpPr>
          <p:cNvPr id="4" name="Rectangle 1">
            <a:extLst>
              <a:ext uri="{FF2B5EF4-FFF2-40B4-BE49-F238E27FC236}">
                <a16:creationId xmlns:a16="http://schemas.microsoft.com/office/drawing/2014/main" id="{02A1E201-FFE4-4E56-9E17-5E7C34924667}"/>
              </a:ext>
            </a:extLst>
          </p:cNvPr>
          <p:cNvSpPr>
            <a:spLocks noGrp="1" noChangeArrowheads="1"/>
          </p:cNvSpPr>
          <p:nvPr>
            <p:ph idx="1"/>
          </p:nvPr>
        </p:nvSpPr>
        <p:spPr bwMode="auto">
          <a:xfrm>
            <a:off x="461639" y="1859612"/>
            <a:ext cx="12014447"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Bahnschrift Light Condensed" panose="020B0502040204020203" pitchFamily="34" charset="0"/>
              </a:rPr>
              <a:t>Sentiment Analysis Results: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Bahnschrift Light Condensed" panose="020B0502040204020203" pitchFamily="34" charset="0"/>
              </a:rPr>
              <a:t>Total Reviews: 2000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Bahnschrift Light Condensed" panose="020B0502040204020203" pitchFamily="34" charset="0"/>
              </a:rPr>
              <a:t> Positive Reviews: 1324 (66.20%)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Bahnschrift Light Condensed" panose="020B0502040204020203" pitchFamily="34" charset="0"/>
              </a:rPr>
              <a:t>Negative Reviews: 664 (33.20%)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Bahnschrift Light Condensed" panose="020B0502040204020203" pitchFamily="34" charset="0"/>
              </a:rPr>
              <a:t>Neutral Reviews: 12 (0.60%) </a:t>
            </a:r>
          </a:p>
        </p:txBody>
      </p:sp>
      <p:pic>
        <p:nvPicPr>
          <p:cNvPr id="6" name="Picture 5">
            <a:extLst>
              <a:ext uri="{FF2B5EF4-FFF2-40B4-BE49-F238E27FC236}">
                <a16:creationId xmlns:a16="http://schemas.microsoft.com/office/drawing/2014/main" id="{7F4416EA-C1DE-49A0-8242-5B6400258A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11785" y="1429305"/>
            <a:ext cx="6439670" cy="5029604"/>
          </a:xfrm>
          <a:prstGeom prst="rect">
            <a:avLst/>
          </a:prstGeom>
        </p:spPr>
      </p:pic>
    </p:spTree>
    <p:extLst>
      <p:ext uri="{BB962C8B-B14F-4D97-AF65-F5344CB8AC3E}">
        <p14:creationId xmlns:p14="http://schemas.microsoft.com/office/powerpoint/2010/main" val="9539136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57F89-AD64-4860-8664-FFCAB2213A23}"/>
              </a:ext>
            </a:extLst>
          </p:cNvPr>
          <p:cNvSpPr>
            <a:spLocks noGrp="1"/>
          </p:cNvSpPr>
          <p:nvPr>
            <p:ph type="title"/>
          </p:nvPr>
        </p:nvSpPr>
        <p:spPr>
          <a:xfrm>
            <a:off x="838199" y="202600"/>
            <a:ext cx="10515600" cy="1325563"/>
          </a:xfrm>
        </p:spPr>
        <p:txBody>
          <a:bodyPr/>
          <a:lstStyle/>
          <a:p>
            <a:pPr algn="ctr"/>
            <a:r>
              <a:rPr lang="en-US" b="1" dirty="0">
                <a:latin typeface="Bahnschrift SemiBold SemiConden" panose="020B0502040204020203" pitchFamily="34" charset="0"/>
              </a:rPr>
              <a:t>Key Themes</a:t>
            </a:r>
          </a:p>
        </p:txBody>
      </p:sp>
      <p:sp>
        <p:nvSpPr>
          <p:cNvPr id="4" name="Rectangle 1">
            <a:extLst>
              <a:ext uri="{FF2B5EF4-FFF2-40B4-BE49-F238E27FC236}">
                <a16:creationId xmlns:a16="http://schemas.microsoft.com/office/drawing/2014/main" id="{3D1D7066-AA98-4D8E-BA33-6035010DEC5C}"/>
              </a:ext>
            </a:extLst>
          </p:cNvPr>
          <p:cNvSpPr>
            <a:spLocks noGrp="1" noChangeArrowheads="1"/>
          </p:cNvSpPr>
          <p:nvPr>
            <p:ph idx="1"/>
          </p:nvPr>
        </p:nvSpPr>
        <p:spPr bwMode="auto">
          <a:xfrm>
            <a:off x="0" y="1184035"/>
            <a:ext cx="5257800"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Bahnschrift Light Condensed" panose="020B0502040204020203" pitchFamily="34" charset="0"/>
              </a:rPr>
              <a:t>Most Common Words and Frequencies </a:t>
            </a:r>
            <a:r>
              <a:rPr lang="en-US" altLang="en-US" sz="2000" b="1" dirty="0">
                <a:solidFill>
                  <a:schemeClr val="tx1"/>
                </a:solidFill>
                <a:latin typeface="Bahnschrift Light Condensed" panose="020B0502040204020203" pitchFamily="34" charset="0"/>
              </a:rPr>
              <a:t>Used </a:t>
            </a:r>
            <a:r>
              <a:rPr kumimoji="0" lang="en-US" altLang="en-US" sz="2000" b="1" i="0" u="none" strike="noStrike" cap="none" normalizeH="0" baseline="0" dirty="0">
                <a:ln>
                  <a:noFill/>
                </a:ln>
                <a:solidFill>
                  <a:schemeClr val="tx1"/>
                </a:solidFill>
                <a:effectLst/>
                <a:latin typeface="Bahnschrift Light Condensed" panose="020B0502040204020203" pitchFamily="34" charset="0"/>
              </a:rPr>
              <a:t>by Customers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Bahnschrift Light Condensed" panose="020B0502040204020203" pitchFamily="34" charset="0"/>
              </a:rPr>
              <a:t>the</a:t>
            </a:r>
            <a:r>
              <a:rPr kumimoji="0" lang="en-US" altLang="en-US" sz="2000" b="0" i="0" u="none" strike="noStrike" cap="none" normalizeH="0" baseline="0" dirty="0">
                <a:ln>
                  <a:noFill/>
                </a:ln>
                <a:solidFill>
                  <a:schemeClr val="tx1"/>
                </a:solidFill>
                <a:effectLst/>
                <a:latin typeface="Bahnschrift Light Condensed" panose="020B0502040204020203" pitchFamily="34" charset="0"/>
              </a:rPr>
              <a:t>: </a:t>
            </a:r>
            <a:r>
              <a:rPr kumimoji="0" lang="en-US" altLang="en-US" sz="2000" b="0" i="0" u="sng" strike="noStrike" cap="none" normalizeH="0" baseline="0" dirty="0">
                <a:ln>
                  <a:noFill/>
                </a:ln>
                <a:solidFill>
                  <a:schemeClr val="tx1"/>
                </a:solidFill>
                <a:effectLst/>
                <a:latin typeface="Bahnschrift Light Condensed" panose="020B0502040204020203" pitchFamily="34" charset="0"/>
              </a:rPr>
              <a:t>16666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Bahnschrift Light Condensed" panose="020B0502040204020203" pitchFamily="34" charset="0"/>
              </a:rPr>
              <a:t>To</a:t>
            </a:r>
            <a:r>
              <a:rPr kumimoji="0" lang="en-US" altLang="en-US" sz="2000" i="0" u="none" strike="noStrike" cap="none" normalizeH="0" baseline="0" dirty="0">
                <a:ln>
                  <a:noFill/>
                </a:ln>
                <a:solidFill>
                  <a:schemeClr val="tx1"/>
                </a:solidFill>
                <a:effectLst/>
                <a:latin typeface="Bahnschrift Light Condensed" panose="020B0502040204020203" pitchFamily="34" charset="0"/>
              </a:rPr>
              <a:t>: </a:t>
            </a:r>
            <a:r>
              <a:rPr kumimoji="0" lang="en-US" altLang="en-US" sz="2000" b="0" i="0" u="sng" strike="noStrike" cap="none" normalizeH="0" baseline="0" dirty="0">
                <a:ln>
                  <a:noFill/>
                </a:ln>
                <a:solidFill>
                  <a:schemeClr val="tx1"/>
                </a:solidFill>
                <a:effectLst/>
                <a:latin typeface="Bahnschrift Light Condensed" panose="020B0502040204020203" pitchFamily="34" charset="0"/>
              </a:rPr>
              <a:t>11562</a:t>
            </a:r>
            <a:r>
              <a:rPr kumimoji="0" lang="en-US" altLang="en-US" sz="2000" b="0" i="0" u="none" strike="noStrike" cap="none" normalizeH="0" baseline="0" dirty="0">
                <a:ln>
                  <a:noFill/>
                </a:ln>
                <a:solidFill>
                  <a:schemeClr val="tx1"/>
                </a:solidFill>
                <a:effectLst/>
                <a:latin typeface="Bahnschrift Light Condensed" panose="020B0502040204020203"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Bahnschrift Light Condensed" panose="020B0502040204020203" pitchFamily="34" charset="0"/>
              </a:rPr>
              <a:t>and</a:t>
            </a:r>
            <a:r>
              <a:rPr kumimoji="0" lang="en-US" altLang="en-US" sz="2000" b="0" i="0" u="none" strike="noStrike" cap="none" normalizeH="0" baseline="0" dirty="0">
                <a:ln>
                  <a:noFill/>
                </a:ln>
                <a:solidFill>
                  <a:schemeClr val="tx1"/>
                </a:solidFill>
                <a:effectLst/>
                <a:latin typeface="Bahnschrift Light Condensed" panose="020B0502040204020203" pitchFamily="34" charset="0"/>
              </a:rPr>
              <a:t>: </a:t>
            </a:r>
            <a:r>
              <a:rPr kumimoji="0" lang="en-US" altLang="en-US" sz="2000" b="0" i="0" u="sng" strike="noStrike" cap="none" normalizeH="0" baseline="0" dirty="0">
                <a:ln>
                  <a:noFill/>
                </a:ln>
                <a:solidFill>
                  <a:schemeClr val="tx1"/>
                </a:solidFill>
                <a:effectLst/>
                <a:latin typeface="Bahnschrift Light Condensed" panose="020B0502040204020203" pitchFamily="34" charset="0"/>
              </a:rPr>
              <a:t>9969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Bahnschrift Light Condensed" panose="020B0502040204020203" pitchFamily="34" charset="0"/>
              </a:rPr>
              <a:t>a</a:t>
            </a:r>
            <a:r>
              <a:rPr kumimoji="0" lang="en-US" altLang="en-US" sz="2000" b="0" i="0" u="none" strike="noStrike" cap="none" normalizeH="0" baseline="0" dirty="0">
                <a:ln>
                  <a:noFill/>
                </a:ln>
                <a:solidFill>
                  <a:schemeClr val="tx1"/>
                </a:solidFill>
                <a:effectLst/>
                <a:latin typeface="Bahnschrift Light Condensed" panose="020B0502040204020203" pitchFamily="34" charset="0"/>
              </a:rPr>
              <a:t>: </a:t>
            </a:r>
            <a:r>
              <a:rPr kumimoji="0" lang="en-US" altLang="en-US" sz="2000" b="0" i="0" u="sng" strike="noStrike" cap="none" normalizeH="0" baseline="0" dirty="0">
                <a:ln>
                  <a:noFill/>
                </a:ln>
                <a:solidFill>
                  <a:schemeClr val="tx1"/>
                </a:solidFill>
                <a:effectLst/>
                <a:latin typeface="Bahnschrift Light Condensed" panose="020B0502040204020203" pitchFamily="34" charset="0"/>
              </a:rPr>
              <a:t>7556</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Bahnschrift Light Condensed" panose="020B0502040204020203" pitchFamily="34" charset="0"/>
              </a:rPr>
              <a:t>was</a:t>
            </a:r>
            <a:r>
              <a:rPr kumimoji="0" lang="en-US" altLang="en-US" sz="2000" b="0" i="0" u="none" strike="noStrike" cap="none" normalizeH="0" baseline="0" dirty="0">
                <a:ln>
                  <a:noFill/>
                </a:ln>
                <a:solidFill>
                  <a:schemeClr val="tx1"/>
                </a:solidFill>
                <a:effectLst/>
                <a:latin typeface="Bahnschrift Light Condensed" panose="020B0502040204020203" pitchFamily="34" charset="0"/>
              </a:rPr>
              <a:t>: </a:t>
            </a:r>
            <a:r>
              <a:rPr kumimoji="0" lang="en-US" altLang="en-US" sz="2000" b="0" i="0" u="sng" strike="noStrike" cap="none" normalizeH="0" baseline="0" dirty="0">
                <a:ln>
                  <a:noFill/>
                </a:ln>
                <a:solidFill>
                  <a:schemeClr val="tx1"/>
                </a:solidFill>
                <a:effectLst/>
                <a:latin typeface="Bahnschrift Light Condensed" panose="020B0502040204020203" pitchFamily="34" charset="0"/>
              </a:rPr>
              <a:t>7138</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Bahnschrift Light Condensed" panose="020B0502040204020203" pitchFamily="34" charset="0"/>
              </a:rPr>
              <a:t>i</a:t>
            </a:r>
            <a:r>
              <a:rPr kumimoji="0" lang="en-US" altLang="en-US" sz="2000" b="0" i="0" u="none" strike="noStrike" cap="none" normalizeH="0" baseline="0" dirty="0">
                <a:ln>
                  <a:noFill/>
                </a:ln>
                <a:solidFill>
                  <a:schemeClr val="tx1"/>
                </a:solidFill>
                <a:effectLst/>
                <a:latin typeface="Bahnschrift Light Condensed" panose="020B0502040204020203" pitchFamily="34" charset="0"/>
              </a:rPr>
              <a:t>: </a:t>
            </a:r>
            <a:r>
              <a:rPr kumimoji="0" lang="en-US" altLang="en-US" sz="2000" b="0" i="0" u="sng" strike="noStrike" cap="none" normalizeH="0" baseline="0" dirty="0">
                <a:ln>
                  <a:noFill/>
                </a:ln>
                <a:solidFill>
                  <a:schemeClr val="tx1"/>
                </a:solidFill>
                <a:effectLst/>
                <a:latin typeface="Bahnschrift Light Condensed" panose="020B0502040204020203" pitchFamily="34" charset="0"/>
              </a:rPr>
              <a:t>7036</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Bahnschrift Light Condensed" panose="020B0502040204020203" pitchFamily="34" charset="0"/>
              </a:rPr>
              <a:t>in</a:t>
            </a:r>
            <a:r>
              <a:rPr kumimoji="0" lang="en-US" altLang="en-US" sz="2000" b="0" i="0" u="none" strike="noStrike" cap="none" normalizeH="0" baseline="0" dirty="0">
                <a:ln>
                  <a:noFill/>
                </a:ln>
                <a:solidFill>
                  <a:schemeClr val="tx1"/>
                </a:solidFill>
                <a:effectLst/>
                <a:latin typeface="Bahnschrift Light Condensed" panose="020B0502040204020203" pitchFamily="34" charset="0"/>
              </a:rPr>
              <a:t>: </a:t>
            </a:r>
            <a:r>
              <a:rPr kumimoji="0" lang="en-US" altLang="en-US" sz="2000" b="0" i="0" u="sng" strike="noStrike" cap="none" normalizeH="0" baseline="0" dirty="0">
                <a:ln>
                  <a:noFill/>
                </a:ln>
                <a:solidFill>
                  <a:schemeClr val="tx1"/>
                </a:solidFill>
                <a:effectLst/>
                <a:latin typeface="Bahnschrift Light Condensed" panose="020B0502040204020203" pitchFamily="34" charset="0"/>
              </a:rPr>
              <a:t>4786</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Bahnschrift Light Condensed" panose="020B0502040204020203" pitchFamily="34" charset="0"/>
              </a:rPr>
              <a:t>of</a:t>
            </a:r>
            <a:r>
              <a:rPr kumimoji="0" lang="en-US" altLang="en-US" sz="2000" b="0" i="0" u="none" strike="noStrike" cap="none" normalizeH="0" baseline="0" dirty="0">
                <a:ln>
                  <a:noFill/>
                </a:ln>
                <a:solidFill>
                  <a:schemeClr val="tx1"/>
                </a:solidFill>
                <a:effectLst/>
                <a:latin typeface="Bahnschrift Light Condensed" panose="020B0502040204020203" pitchFamily="34" charset="0"/>
              </a:rPr>
              <a:t>: </a:t>
            </a:r>
            <a:r>
              <a:rPr kumimoji="0" lang="en-US" altLang="en-US" sz="2000" b="0" i="0" u="sng" strike="noStrike" cap="none" normalizeH="0" baseline="0" dirty="0">
                <a:ln>
                  <a:noFill/>
                </a:ln>
                <a:solidFill>
                  <a:schemeClr val="tx1"/>
                </a:solidFill>
                <a:effectLst/>
                <a:latin typeface="Bahnschrift Light Condensed" panose="020B0502040204020203" pitchFamily="34" charset="0"/>
              </a:rPr>
              <a:t>4757</a:t>
            </a:r>
            <a:r>
              <a:rPr kumimoji="0" lang="en-US" altLang="en-US" sz="2000" b="0" i="0" u="none" strike="noStrike" cap="none" normalizeH="0" baseline="0" dirty="0">
                <a:ln>
                  <a:noFill/>
                </a:ln>
                <a:solidFill>
                  <a:schemeClr val="tx1"/>
                </a:solidFill>
                <a:effectLst/>
                <a:latin typeface="Bahnschrift Light Condensed" panose="020B0502040204020203"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Bahnschrift Light Condensed" panose="020B0502040204020203" pitchFamily="34" charset="0"/>
              </a:rPr>
              <a:t>on</a:t>
            </a:r>
            <a:r>
              <a:rPr kumimoji="0" lang="en-US" altLang="en-US" sz="2000" b="0" i="0" u="none" strike="noStrike" cap="none" normalizeH="0" baseline="0" dirty="0">
                <a:ln>
                  <a:noFill/>
                </a:ln>
                <a:solidFill>
                  <a:schemeClr val="tx1"/>
                </a:solidFill>
                <a:effectLst/>
                <a:latin typeface="Bahnschrift Light Condensed" panose="020B0502040204020203" pitchFamily="34" charset="0"/>
              </a:rPr>
              <a:t>: </a:t>
            </a:r>
            <a:r>
              <a:rPr kumimoji="0" lang="en-US" altLang="en-US" sz="2000" b="0" i="0" u="sng" strike="noStrike" cap="none" normalizeH="0" baseline="0" dirty="0">
                <a:ln>
                  <a:noFill/>
                </a:ln>
                <a:solidFill>
                  <a:schemeClr val="tx1"/>
                </a:solidFill>
                <a:effectLst/>
                <a:latin typeface="Bahnschrift Light Condensed" panose="020B0502040204020203" pitchFamily="34" charset="0"/>
              </a:rPr>
              <a:t>4218</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Bahnschrift Light Condensed" panose="020B0502040204020203" pitchFamily="34" charset="0"/>
              </a:rPr>
              <a:t>flight</a:t>
            </a:r>
            <a:r>
              <a:rPr kumimoji="0" lang="en-US" altLang="en-US" sz="2000" b="0" i="0" u="none" strike="noStrike" cap="none" normalizeH="0" baseline="0" dirty="0">
                <a:ln>
                  <a:noFill/>
                </a:ln>
                <a:solidFill>
                  <a:schemeClr val="tx1"/>
                </a:solidFill>
                <a:effectLst/>
                <a:latin typeface="Bahnschrift Light Condensed" panose="020B0502040204020203" pitchFamily="34" charset="0"/>
              </a:rPr>
              <a:t>: </a:t>
            </a:r>
            <a:r>
              <a:rPr kumimoji="0" lang="en-US" altLang="en-US" sz="2000" b="0" i="0" u="sng" strike="noStrike" cap="none" normalizeH="0" baseline="0" dirty="0">
                <a:ln>
                  <a:noFill/>
                </a:ln>
                <a:solidFill>
                  <a:schemeClr val="tx1"/>
                </a:solidFill>
                <a:effectLst/>
                <a:latin typeface="Bahnschrift Light Condensed" panose="020B0502040204020203" pitchFamily="34" charset="0"/>
              </a:rPr>
              <a:t>3786</a:t>
            </a:r>
            <a:r>
              <a:rPr kumimoji="0" lang="en-US" altLang="en-US" sz="2000" b="0" i="0" u="none" strike="noStrike" cap="none" normalizeH="0" baseline="0" dirty="0">
                <a:ln>
                  <a:noFill/>
                </a:ln>
                <a:solidFill>
                  <a:schemeClr val="tx1"/>
                </a:solidFill>
                <a:effectLst/>
                <a:latin typeface="Bahnschrift Light Condensed" panose="020B0502040204020203" pitchFamily="34" charset="0"/>
              </a:rPr>
              <a:t> </a:t>
            </a:r>
          </a:p>
        </p:txBody>
      </p:sp>
      <p:sp>
        <p:nvSpPr>
          <p:cNvPr id="5" name="Rectangle 1">
            <a:extLst>
              <a:ext uri="{FF2B5EF4-FFF2-40B4-BE49-F238E27FC236}">
                <a16:creationId xmlns:a16="http://schemas.microsoft.com/office/drawing/2014/main" id="{E722BEF3-153E-4349-A632-EFE7B6DFEE22}"/>
              </a:ext>
            </a:extLst>
          </p:cNvPr>
          <p:cNvSpPr txBox="1">
            <a:spLocks noChangeArrowheads="1"/>
          </p:cNvSpPr>
          <p:nvPr/>
        </p:nvSpPr>
        <p:spPr bwMode="auto">
          <a:xfrm>
            <a:off x="7544354" y="1299455"/>
            <a:ext cx="301877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FontTx/>
              <a:buNone/>
            </a:pPr>
            <a:r>
              <a:rPr lang="en-US" altLang="en-US" sz="2000" b="1" dirty="0">
                <a:latin typeface="Bahnschrift Light Condensed" panose="020B0502040204020203" pitchFamily="34" charset="0"/>
              </a:rPr>
              <a:t>Word Cloud of Customer Reviews</a:t>
            </a:r>
            <a:r>
              <a:rPr lang="en-US" altLang="en-US" sz="2000" dirty="0">
                <a:latin typeface="Bahnschrift Light Condensed" panose="020B0502040204020203" pitchFamily="34" charset="0"/>
              </a:rPr>
              <a:t> </a:t>
            </a:r>
          </a:p>
        </p:txBody>
      </p:sp>
      <p:pic>
        <p:nvPicPr>
          <p:cNvPr id="7" name="Picture 6">
            <a:extLst>
              <a:ext uri="{FF2B5EF4-FFF2-40B4-BE49-F238E27FC236}">
                <a16:creationId xmlns:a16="http://schemas.microsoft.com/office/drawing/2014/main" id="{2007C637-B4AD-428B-B831-7E216B5F24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2978" y="1699565"/>
            <a:ext cx="4506896" cy="2962345"/>
          </a:xfrm>
          <a:prstGeom prst="rect">
            <a:avLst/>
          </a:prstGeom>
        </p:spPr>
      </p:pic>
      <p:pic>
        <p:nvPicPr>
          <p:cNvPr id="9" name="Picture 8">
            <a:extLst>
              <a:ext uri="{FF2B5EF4-FFF2-40B4-BE49-F238E27FC236}">
                <a16:creationId xmlns:a16="http://schemas.microsoft.com/office/drawing/2014/main" id="{FDC15287-FA6D-4B87-9770-E42BFAD810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5999" y="1699565"/>
            <a:ext cx="5915487" cy="4650695"/>
          </a:xfrm>
          <a:prstGeom prst="rect">
            <a:avLst/>
          </a:prstGeom>
        </p:spPr>
      </p:pic>
      <p:sp>
        <p:nvSpPr>
          <p:cNvPr id="10" name="Rectangle 1">
            <a:extLst>
              <a:ext uri="{FF2B5EF4-FFF2-40B4-BE49-F238E27FC236}">
                <a16:creationId xmlns:a16="http://schemas.microsoft.com/office/drawing/2014/main" id="{36F6B231-C591-491B-8F61-27382FE457EF}"/>
              </a:ext>
            </a:extLst>
          </p:cNvPr>
          <p:cNvSpPr txBox="1">
            <a:spLocks noChangeArrowheads="1"/>
          </p:cNvSpPr>
          <p:nvPr/>
        </p:nvSpPr>
        <p:spPr bwMode="auto">
          <a:xfrm>
            <a:off x="246669" y="4993407"/>
            <a:ext cx="4600538" cy="16619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FontTx/>
              <a:buNone/>
            </a:pPr>
            <a:r>
              <a:rPr lang="en-US" sz="1700" dirty="0">
                <a:latin typeface="Bahnschrift Light Condensed" panose="020B0502040204020203" pitchFamily="34" charset="0"/>
              </a:rPr>
              <a:t>In this step, we conducted a word frequency analysis</a:t>
            </a:r>
          </a:p>
          <a:p>
            <a:pPr marL="0" indent="0" eaLnBrk="0" fontAlgn="base" hangingPunct="0">
              <a:lnSpc>
                <a:spcPct val="100000"/>
              </a:lnSpc>
              <a:spcBef>
                <a:spcPct val="0"/>
              </a:spcBef>
              <a:spcAft>
                <a:spcPct val="0"/>
              </a:spcAft>
              <a:buFontTx/>
              <a:buNone/>
            </a:pPr>
            <a:r>
              <a:rPr lang="en-US" sz="1700" dirty="0">
                <a:latin typeface="Bahnschrift Light Condensed" panose="020B0502040204020203" pitchFamily="34" charset="0"/>
              </a:rPr>
              <a:t> to identify the most common keywords and themes</a:t>
            </a:r>
          </a:p>
          <a:p>
            <a:pPr marL="0" indent="0" eaLnBrk="0" fontAlgn="base" hangingPunct="0">
              <a:lnSpc>
                <a:spcPct val="100000"/>
              </a:lnSpc>
              <a:spcBef>
                <a:spcPct val="0"/>
              </a:spcBef>
              <a:spcAft>
                <a:spcPct val="0"/>
              </a:spcAft>
              <a:buFontTx/>
              <a:buNone/>
            </a:pPr>
            <a:r>
              <a:rPr lang="en-US" sz="1700" dirty="0">
                <a:latin typeface="Bahnschrift Light Condensed" panose="020B0502040204020203" pitchFamily="34" charset="0"/>
              </a:rPr>
              <a:t> present in the customer feedback. We created a </a:t>
            </a:r>
          </a:p>
          <a:p>
            <a:pPr marL="0" indent="0" eaLnBrk="0" fontAlgn="base" hangingPunct="0">
              <a:lnSpc>
                <a:spcPct val="100000"/>
              </a:lnSpc>
              <a:spcBef>
                <a:spcPct val="0"/>
              </a:spcBef>
              <a:spcAft>
                <a:spcPct val="0"/>
              </a:spcAft>
              <a:buFontTx/>
              <a:buNone/>
            </a:pPr>
            <a:r>
              <a:rPr lang="en-US" sz="1700" dirty="0">
                <a:latin typeface="Bahnschrift Light Condensed" panose="020B0502040204020203" pitchFamily="34" charset="0"/>
              </a:rPr>
              <a:t>visually appealing word cloud to highlight these key themes, </a:t>
            </a:r>
          </a:p>
          <a:p>
            <a:pPr marL="0" indent="0" eaLnBrk="0" fontAlgn="base" hangingPunct="0">
              <a:lnSpc>
                <a:spcPct val="100000"/>
              </a:lnSpc>
              <a:spcBef>
                <a:spcPct val="0"/>
              </a:spcBef>
              <a:spcAft>
                <a:spcPct val="0"/>
              </a:spcAft>
              <a:buFontTx/>
              <a:buNone/>
            </a:pPr>
            <a:r>
              <a:rPr lang="en-US" sz="1700" dirty="0">
                <a:latin typeface="Bahnschrift Light Condensed" panose="020B0502040204020203" pitchFamily="34" charset="0"/>
              </a:rPr>
              <a:t>making it easier to identify the topics that </a:t>
            </a:r>
          </a:p>
          <a:p>
            <a:pPr marL="0" indent="0" eaLnBrk="0" fontAlgn="base" hangingPunct="0">
              <a:lnSpc>
                <a:spcPct val="100000"/>
              </a:lnSpc>
              <a:spcBef>
                <a:spcPct val="0"/>
              </a:spcBef>
              <a:spcAft>
                <a:spcPct val="0"/>
              </a:spcAft>
              <a:buFontTx/>
              <a:buNone/>
            </a:pPr>
            <a:r>
              <a:rPr lang="en-US" sz="1700" dirty="0">
                <a:latin typeface="Bahnschrift Light Condensed" panose="020B0502040204020203" pitchFamily="34" charset="0"/>
              </a:rPr>
              <a:t>customers frequently mentioned.</a:t>
            </a:r>
            <a:endParaRPr lang="en-US" altLang="en-US" sz="1700" dirty="0">
              <a:latin typeface="Bahnschrift Light Condensed" panose="020B0502040204020203" pitchFamily="34" charset="0"/>
            </a:endParaRPr>
          </a:p>
        </p:txBody>
      </p:sp>
    </p:spTree>
    <p:extLst>
      <p:ext uri="{BB962C8B-B14F-4D97-AF65-F5344CB8AC3E}">
        <p14:creationId xmlns:p14="http://schemas.microsoft.com/office/powerpoint/2010/main" val="23018073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6F7C5-C5E8-4ADB-BF32-0E355B68BC3B}"/>
              </a:ext>
            </a:extLst>
          </p:cNvPr>
          <p:cNvSpPr>
            <a:spLocks noGrp="1"/>
          </p:cNvSpPr>
          <p:nvPr>
            <p:ph type="title"/>
          </p:nvPr>
        </p:nvSpPr>
        <p:spPr>
          <a:xfrm>
            <a:off x="838200" y="301842"/>
            <a:ext cx="10515600" cy="1136342"/>
          </a:xfrm>
        </p:spPr>
        <p:txBody>
          <a:bodyPr/>
          <a:lstStyle/>
          <a:p>
            <a:pPr algn="ctr"/>
            <a:r>
              <a:rPr lang="en-US" b="1" dirty="0">
                <a:latin typeface="Bahnschrift SemiBold Condensed" panose="020B0502040204020203" pitchFamily="34" charset="0"/>
              </a:rPr>
              <a:t>Strengths and Weaknesses</a:t>
            </a:r>
          </a:p>
        </p:txBody>
      </p:sp>
      <p:sp>
        <p:nvSpPr>
          <p:cNvPr id="3" name="Content Placeholder 2">
            <a:extLst>
              <a:ext uri="{FF2B5EF4-FFF2-40B4-BE49-F238E27FC236}">
                <a16:creationId xmlns:a16="http://schemas.microsoft.com/office/drawing/2014/main" id="{A2CF479E-74C3-460F-94D7-58492A268001}"/>
              </a:ext>
            </a:extLst>
          </p:cNvPr>
          <p:cNvSpPr>
            <a:spLocks noGrp="1"/>
          </p:cNvSpPr>
          <p:nvPr>
            <p:ph idx="1"/>
          </p:nvPr>
        </p:nvSpPr>
        <p:spPr>
          <a:xfrm>
            <a:off x="145742" y="1438184"/>
            <a:ext cx="5624743" cy="5036815"/>
          </a:xfrm>
        </p:spPr>
        <p:txBody>
          <a:bodyPr>
            <a:normAutofit lnSpcReduction="10000"/>
          </a:bodyPr>
          <a:lstStyle/>
          <a:p>
            <a:pPr marL="0" indent="0">
              <a:buNone/>
            </a:pPr>
            <a:r>
              <a:rPr lang="en-US" sz="1800" b="1" u="sng" dirty="0">
                <a:solidFill>
                  <a:schemeClr val="tx1"/>
                </a:solidFill>
                <a:latin typeface="Bahnschrift Light Condensed" panose="020B0502040204020203" pitchFamily="34" charset="0"/>
              </a:rPr>
              <a:t>Specific Strengths of British Airways Based on Positive Feedback</a:t>
            </a:r>
            <a:r>
              <a:rPr lang="en-US" sz="1600" b="1" u="sng" dirty="0">
                <a:solidFill>
                  <a:schemeClr val="tx1"/>
                </a:solidFill>
                <a:latin typeface="Bahnschrift Light Condensed" panose="020B0502040204020203" pitchFamily="34" charset="0"/>
              </a:rPr>
              <a:t>:</a:t>
            </a:r>
          </a:p>
          <a:p>
            <a:pPr marL="0" indent="0">
              <a:buNone/>
            </a:pPr>
            <a:r>
              <a:rPr lang="en-US" sz="1600" b="1" dirty="0">
                <a:solidFill>
                  <a:schemeClr val="tx1"/>
                </a:solidFill>
                <a:latin typeface="Bahnschrift Light Condensed" panose="020B0502040204020203" pitchFamily="34" charset="0"/>
              </a:rPr>
              <a:t>1 Excellent Customer Service</a:t>
            </a:r>
            <a:r>
              <a:rPr lang="en-US" sz="1600" dirty="0">
                <a:solidFill>
                  <a:schemeClr val="tx1"/>
                </a:solidFill>
                <a:latin typeface="Bahnschrift Light Condensed" panose="020B0502040204020203" pitchFamily="34" charset="0"/>
              </a:rPr>
              <a:t>: Several customers praised the friendly and efficient check-in process, highlighting the fast and friendly service provided by the staff.</a:t>
            </a:r>
          </a:p>
          <a:p>
            <a:pPr marL="0" indent="0">
              <a:buNone/>
            </a:pPr>
            <a:r>
              <a:rPr lang="en-US" sz="1600" dirty="0">
                <a:solidFill>
                  <a:schemeClr val="tx1"/>
                </a:solidFill>
                <a:latin typeface="Bahnschrift Light Condensed" panose="020B0502040204020203" pitchFamily="34" charset="0"/>
              </a:rPr>
              <a:t>        </a:t>
            </a:r>
            <a:r>
              <a:rPr lang="en-US" sz="1600" b="1" dirty="0">
                <a:solidFill>
                  <a:schemeClr val="tx1"/>
                </a:solidFill>
                <a:latin typeface="Bahnschrift Light Condensed" panose="020B0502040204020203" pitchFamily="34" charset="0"/>
              </a:rPr>
              <a:t>Review</a:t>
            </a:r>
            <a:r>
              <a:rPr lang="en-US" sz="1600" dirty="0">
                <a:solidFill>
                  <a:schemeClr val="tx1"/>
                </a:solidFill>
                <a:latin typeface="Bahnschrift Light Condensed" panose="020B0502040204020203" pitchFamily="34" charset="0"/>
              </a:rPr>
              <a:t> : "Fast and friendly check-in (total contrast to Gatwick)."</a:t>
            </a:r>
          </a:p>
          <a:p>
            <a:pPr marL="0" indent="0">
              <a:buNone/>
            </a:pPr>
            <a:r>
              <a:rPr lang="en-US" sz="1600" b="1" dirty="0">
                <a:solidFill>
                  <a:schemeClr val="tx1"/>
                </a:solidFill>
                <a:latin typeface="Bahnschrift Light Condensed" panose="020B0502040204020203" pitchFamily="34" charset="0"/>
              </a:rPr>
              <a:t>2 High-Quality In-Flight Meals</a:t>
            </a:r>
            <a:r>
              <a:rPr lang="en-US" sz="1600" dirty="0">
                <a:solidFill>
                  <a:schemeClr val="tx1"/>
                </a:solidFill>
                <a:latin typeface="Bahnschrift Light Condensed" panose="020B0502040204020203" pitchFamily="34" charset="0"/>
              </a:rPr>
              <a:t>: Positive reviews commended the quality and substantial portions of the in-flight meals.</a:t>
            </a:r>
          </a:p>
          <a:p>
            <a:pPr marL="0" indent="0">
              <a:buNone/>
            </a:pPr>
            <a:r>
              <a:rPr lang="en-US" sz="1600" dirty="0">
                <a:solidFill>
                  <a:schemeClr val="tx1"/>
                </a:solidFill>
                <a:latin typeface="Bahnschrift Light Condensed" panose="020B0502040204020203" pitchFamily="34" charset="0"/>
              </a:rPr>
              <a:t>        </a:t>
            </a:r>
            <a:r>
              <a:rPr lang="en-US" sz="1600" b="1" dirty="0">
                <a:solidFill>
                  <a:schemeClr val="tx1"/>
                </a:solidFill>
                <a:latin typeface="Bahnschrift Light Condensed" panose="020B0502040204020203" pitchFamily="34" charset="0"/>
              </a:rPr>
              <a:t>Review</a:t>
            </a:r>
            <a:r>
              <a:rPr lang="en-US" sz="1600" dirty="0">
                <a:solidFill>
                  <a:schemeClr val="tx1"/>
                </a:solidFill>
                <a:latin typeface="Bahnschrift Light Condensed" panose="020B0502040204020203" pitchFamily="34" charset="0"/>
              </a:rPr>
              <a:t> : "On board, great crew and dinner was actually good quality and substantial."</a:t>
            </a:r>
          </a:p>
          <a:p>
            <a:pPr marL="0" indent="0">
              <a:buNone/>
            </a:pPr>
            <a:r>
              <a:rPr lang="en-US" sz="1600" b="1" dirty="0">
                <a:solidFill>
                  <a:schemeClr val="tx1"/>
                </a:solidFill>
                <a:latin typeface="Bahnschrift Light Condensed" panose="020B0502040204020203" pitchFamily="34" charset="0"/>
              </a:rPr>
              <a:t>3 Attentive and Responsive Crew</a:t>
            </a:r>
            <a:r>
              <a:rPr lang="en-US" sz="1600" dirty="0">
                <a:solidFill>
                  <a:schemeClr val="tx1"/>
                </a:solidFill>
                <a:latin typeface="Bahnschrift Light Condensed" panose="020B0502040204020203" pitchFamily="34" charset="0"/>
              </a:rPr>
              <a:t>: Some passengers appreciated the crew's attentiveness and responsiveness during the flight, particularly in promptly topping up drinks.</a:t>
            </a:r>
          </a:p>
          <a:p>
            <a:pPr marL="0" indent="0">
              <a:buNone/>
            </a:pPr>
            <a:r>
              <a:rPr lang="en-US" sz="1600" dirty="0">
                <a:solidFill>
                  <a:schemeClr val="tx1"/>
                </a:solidFill>
                <a:latin typeface="Bahnschrift Light Condensed" panose="020B0502040204020203" pitchFamily="34" charset="0"/>
              </a:rPr>
              <a:t>        </a:t>
            </a:r>
            <a:r>
              <a:rPr lang="en-US" sz="1600" b="1" dirty="0">
                <a:solidFill>
                  <a:schemeClr val="tx1"/>
                </a:solidFill>
                <a:latin typeface="Bahnschrift Light Condensed" panose="020B0502040204020203" pitchFamily="34" charset="0"/>
              </a:rPr>
              <a:t>Review</a:t>
            </a:r>
            <a:r>
              <a:rPr lang="en-US" sz="1600" dirty="0">
                <a:solidFill>
                  <a:schemeClr val="tx1"/>
                </a:solidFill>
                <a:latin typeface="Bahnschrift Light Condensed" panose="020B0502040204020203" pitchFamily="34" charset="0"/>
              </a:rPr>
              <a:t> : "The crew were always ready to top up drinks."</a:t>
            </a:r>
          </a:p>
          <a:p>
            <a:pPr marL="0" indent="0">
              <a:buNone/>
            </a:pPr>
            <a:r>
              <a:rPr lang="en-US" sz="1600" dirty="0">
                <a:solidFill>
                  <a:schemeClr val="tx1"/>
                </a:solidFill>
                <a:latin typeface="Bahnschrift Light Condensed" panose="020B0502040204020203" pitchFamily="34" charset="0"/>
              </a:rPr>
              <a:t>4 </a:t>
            </a:r>
            <a:r>
              <a:rPr lang="en-US" sz="1600" b="1" dirty="0">
                <a:solidFill>
                  <a:schemeClr val="tx1"/>
                </a:solidFill>
                <a:latin typeface="Bahnschrift Light Condensed" panose="020B0502040204020203" pitchFamily="34" charset="0"/>
              </a:rPr>
              <a:t>Good In-Flight Entertainment</a:t>
            </a:r>
            <a:r>
              <a:rPr lang="en-US" sz="1600" dirty="0">
                <a:solidFill>
                  <a:schemeClr val="tx1"/>
                </a:solidFill>
                <a:latin typeface="Bahnschrift Light Condensed" panose="020B0502040204020203" pitchFamily="34" charset="0"/>
              </a:rPr>
              <a:t>: The inflight entertainment was generally well-received, providing passengers with a satisfactory selection of entertainment options.</a:t>
            </a:r>
          </a:p>
          <a:p>
            <a:pPr marL="0" indent="0">
              <a:buNone/>
            </a:pPr>
            <a:r>
              <a:rPr lang="en-US" sz="1600" dirty="0">
                <a:solidFill>
                  <a:schemeClr val="tx1"/>
                </a:solidFill>
                <a:latin typeface="Bahnschrift Light Condensed" panose="020B0502040204020203" pitchFamily="34" charset="0"/>
              </a:rPr>
              <a:t>       </a:t>
            </a:r>
            <a:r>
              <a:rPr lang="en-US" sz="1600" b="1" dirty="0">
                <a:solidFill>
                  <a:schemeClr val="tx1"/>
                </a:solidFill>
                <a:latin typeface="Bahnschrift Light Condensed" panose="020B0502040204020203" pitchFamily="34" charset="0"/>
              </a:rPr>
              <a:t>Review</a:t>
            </a:r>
            <a:r>
              <a:rPr lang="en-US" sz="1600" dirty="0">
                <a:solidFill>
                  <a:schemeClr val="tx1"/>
                </a:solidFill>
                <a:latin typeface="Bahnschrift Light Condensed" panose="020B0502040204020203" pitchFamily="34" charset="0"/>
              </a:rPr>
              <a:t> : "The inflight entertainment is fairly good."</a:t>
            </a:r>
          </a:p>
        </p:txBody>
      </p:sp>
      <p:sp>
        <p:nvSpPr>
          <p:cNvPr id="4" name="Content Placeholder 2">
            <a:extLst>
              <a:ext uri="{FF2B5EF4-FFF2-40B4-BE49-F238E27FC236}">
                <a16:creationId xmlns:a16="http://schemas.microsoft.com/office/drawing/2014/main" id="{B4741236-A155-4A56-BF2F-11943987BB1D}"/>
              </a:ext>
            </a:extLst>
          </p:cNvPr>
          <p:cNvSpPr txBox="1">
            <a:spLocks/>
          </p:cNvSpPr>
          <p:nvPr/>
        </p:nvSpPr>
        <p:spPr>
          <a:xfrm>
            <a:off x="6283910" y="1438184"/>
            <a:ext cx="5797119" cy="535164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u="sng" dirty="0">
                <a:latin typeface="Bahnschrift Light Condensed" panose="020B0502040204020203" pitchFamily="34" charset="0"/>
              </a:rPr>
              <a:t>Potential Weaknesses or Areas for Improvement Based on Negative Feedback:</a:t>
            </a:r>
          </a:p>
          <a:p>
            <a:pPr marL="0" indent="0">
              <a:buNone/>
            </a:pPr>
            <a:r>
              <a:rPr lang="en-US" sz="1600" b="1" dirty="0">
                <a:latin typeface="Bahnschrift Light Condensed" panose="020B0502040204020203" pitchFamily="34" charset="0"/>
              </a:rPr>
              <a:t>1 Inadequate Customer Service</a:t>
            </a:r>
            <a:r>
              <a:rPr lang="en-US" sz="1600" dirty="0">
                <a:latin typeface="Bahnschrift Light Condensed" panose="020B0502040204020203" pitchFamily="34" charset="0"/>
              </a:rPr>
              <a:t>: Negative reviews highlighted instances where the airline's customer service fell short, such as not caring about passengers and providing insufficient assistance during flight disruptions.</a:t>
            </a:r>
          </a:p>
          <a:p>
            <a:pPr marL="457200" lvl="1" indent="0">
              <a:buNone/>
            </a:pPr>
            <a:r>
              <a:rPr lang="en-US" sz="1600" dirty="0">
                <a:latin typeface="Bahnschrift Light Condensed" panose="020B0502040204020203" pitchFamily="34" charset="0"/>
              </a:rPr>
              <a:t>Review : "No explanation, no apology, and no assistance in finding an alternative flight."</a:t>
            </a:r>
          </a:p>
          <a:p>
            <a:pPr marL="0" indent="0">
              <a:buNone/>
            </a:pPr>
            <a:r>
              <a:rPr lang="en-US" sz="1600" b="1" dirty="0">
                <a:latin typeface="Bahnschrift Light Condensed" panose="020B0502040204020203" pitchFamily="34" charset="0"/>
              </a:rPr>
              <a:t>2 Seating and Comfort Issues</a:t>
            </a:r>
            <a:r>
              <a:rPr lang="en-US" sz="1600" dirty="0">
                <a:latin typeface="Bahnschrift Light Condensed" panose="020B0502040204020203" pitchFamily="34" charset="0"/>
              </a:rPr>
              <a:t>: Customers expressed dissatisfaction with   cramped seating and uncomfortable conditions during the flight.</a:t>
            </a:r>
          </a:p>
          <a:p>
            <a:pPr lvl="1"/>
            <a:r>
              <a:rPr lang="en-US" sz="1600" dirty="0">
                <a:latin typeface="Bahnschrift Light Condensed" panose="020B0502040204020203" pitchFamily="34" charset="0"/>
              </a:rPr>
              <a:t>Review : "Economy seats are so tiny, suffered shoulder-to-shoulder seating."</a:t>
            </a:r>
          </a:p>
          <a:p>
            <a:pPr marL="0" indent="0">
              <a:buNone/>
            </a:pPr>
            <a:r>
              <a:rPr lang="en-US" sz="1600" b="1" dirty="0">
                <a:latin typeface="Bahnschrift Light Condensed" panose="020B0502040204020203" pitchFamily="34" charset="0"/>
              </a:rPr>
              <a:t>3 Lack of Communication</a:t>
            </a:r>
            <a:r>
              <a:rPr lang="en-US" sz="1600" dirty="0">
                <a:latin typeface="Bahnschrift Light Condensed" panose="020B0502040204020203" pitchFamily="34" charset="0"/>
              </a:rPr>
              <a:t>: Negative feedback pointed out a lack of proactive communication with passengers, especially in cases of flight cancellations or delays.</a:t>
            </a:r>
          </a:p>
          <a:p>
            <a:pPr lvl="1"/>
            <a:r>
              <a:rPr lang="en-US" sz="1600" dirty="0">
                <a:latin typeface="Bahnschrift Light Condensed" panose="020B0502040204020203" pitchFamily="34" charset="0"/>
              </a:rPr>
              <a:t>Review : "No explanation and no proactive notification of flight cancellation."</a:t>
            </a:r>
          </a:p>
          <a:p>
            <a:pPr marL="0" indent="0">
              <a:buNone/>
            </a:pPr>
            <a:r>
              <a:rPr lang="en-US" sz="1600" b="1" dirty="0">
                <a:latin typeface="Bahnschrift Light Condensed" panose="020B0502040204020203" pitchFamily="34" charset="0"/>
              </a:rPr>
              <a:t>4 Quality of In-Flight Meals</a:t>
            </a:r>
            <a:r>
              <a:rPr lang="en-US" sz="1600" dirty="0">
                <a:latin typeface="Bahnschrift Light Condensed" panose="020B0502040204020203" pitchFamily="34" charset="0"/>
              </a:rPr>
              <a:t>: Some reviews criticized the quality and suitability of the in-flight meal options provided.</a:t>
            </a:r>
          </a:p>
          <a:p>
            <a:pPr lvl="1"/>
            <a:r>
              <a:rPr lang="en-US" sz="1600" dirty="0">
                <a:latin typeface="Bahnschrift Light Condensed" panose="020B0502040204020203" pitchFamily="34" charset="0"/>
              </a:rPr>
              <a:t>Review : "Evening meal was near-inedible, with both choices being spicy foods."</a:t>
            </a:r>
          </a:p>
        </p:txBody>
      </p:sp>
    </p:spTree>
    <p:extLst>
      <p:ext uri="{BB962C8B-B14F-4D97-AF65-F5344CB8AC3E}">
        <p14:creationId xmlns:p14="http://schemas.microsoft.com/office/powerpoint/2010/main" val="6779192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2C545-4429-4F6E-A3C6-E72CAA40573E}"/>
              </a:ext>
            </a:extLst>
          </p:cNvPr>
          <p:cNvSpPr>
            <a:spLocks noGrp="1"/>
          </p:cNvSpPr>
          <p:nvPr>
            <p:ph type="title"/>
          </p:nvPr>
        </p:nvSpPr>
        <p:spPr>
          <a:xfrm>
            <a:off x="838200" y="365125"/>
            <a:ext cx="10515600" cy="655807"/>
          </a:xfrm>
        </p:spPr>
        <p:txBody>
          <a:bodyPr>
            <a:normAutofit/>
          </a:bodyPr>
          <a:lstStyle/>
          <a:p>
            <a:pPr algn="ctr"/>
            <a:r>
              <a:rPr lang="en-US" b="1" dirty="0">
                <a:latin typeface="Bahnschrift SemiBold SemiConden" panose="020B0502040204020203" pitchFamily="34" charset="0"/>
              </a:rPr>
              <a:t>Topic Distribution of Customer Reviews</a:t>
            </a:r>
          </a:p>
        </p:txBody>
      </p:sp>
      <p:sp>
        <p:nvSpPr>
          <p:cNvPr id="3" name="Content Placeholder 2">
            <a:extLst>
              <a:ext uri="{FF2B5EF4-FFF2-40B4-BE49-F238E27FC236}">
                <a16:creationId xmlns:a16="http://schemas.microsoft.com/office/drawing/2014/main" id="{D22B11DF-2B79-4514-8579-2060578F04D5}"/>
              </a:ext>
            </a:extLst>
          </p:cNvPr>
          <p:cNvSpPr>
            <a:spLocks noGrp="1"/>
          </p:cNvSpPr>
          <p:nvPr>
            <p:ph idx="1"/>
          </p:nvPr>
        </p:nvSpPr>
        <p:spPr>
          <a:xfrm>
            <a:off x="349928" y="1411550"/>
            <a:ext cx="5367291" cy="5317724"/>
          </a:xfrm>
        </p:spPr>
        <p:txBody>
          <a:bodyPr>
            <a:normAutofit lnSpcReduction="10000"/>
          </a:bodyPr>
          <a:lstStyle/>
          <a:p>
            <a:r>
              <a:rPr lang="en-US" sz="2000" dirty="0">
                <a:solidFill>
                  <a:schemeClr val="tx1"/>
                </a:solidFill>
                <a:latin typeface="Bahnschrift Light Condensed" panose="020B0502040204020203" pitchFamily="34" charset="0"/>
              </a:rPr>
              <a:t>In our analysis of customer reviews, we utilized a heatmap visualization to present the topic distribution of the reviews. The heatmap offers a clear and visually appealing representation of the main themes and topics that customers frequently discussed in their feedback.</a:t>
            </a:r>
          </a:p>
          <a:p>
            <a:r>
              <a:rPr lang="en-US" sz="2000" dirty="0">
                <a:solidFill>
                  <a:schemeClr val="tx1"/>
                </a:solidFill>
                <a:latin typeface="Bahnschrift Light Condensed" panose="020B0502040204020203" pitchFamily="34" charset="0"/>
              </a:rPr>
              <a:t>The heatmap displays each customer review as a row and each specific topic as a column. The color intensity in the heatmap represents the frequency or prominence of each topic within the reviews. Warmer colors indicate higher topic prevalence, while cooler colors indicate lower prevalence .</a:t>
            </a:r>
          </a:p>
          <a:p>
            <a:r>
              <a:rPr lang="en-US" sz="2000" dirty="0">
                <a:solidFill>
                  <a:schemeClr val="tx1"/>
                </a:solidFill>
                <a:latin typeface="Bahnschrift Condensed" panose="020B0502040204020203" pitchFamily="34" charset="0"/>
              </a:rPr>
              <a:t> </a:t>
            </a:r>
            <a:r>
              <a:rPr lang="en-US" sz="2000" dirty="0">
                <a:solidFill>
                  <a:schemeClr val="tx1"/>
                </a:solidFill>
                <a:latin typeface="Bahnschrift Light Condensed" panose="020B0502040204020203" pitchFamily="34" charset="0"/>
              </a:rPr>
              <a:t>With this visualization, we gain valuable insights into the overall sentiment and key areas of interest or concern expressed by customers. The annotated values in the heatmap provide a numeric representation of topic proportions for each review, allowing for a more precise analysis.</a:t>
            </a:r>
          </a:p>
          <a:p>
            <a:pPr marL="0" indent="0">
              <a:buNone/>
            </a:pPr>
            <a:endParaRPr lang="en-US" dirty="0"/>
          </a:p>
        </p:txBody>
      </p:sp>
      <p:pic>
        <p:nvPicPr>
          <p:cNvPr id="5" name="Picture 4">
            <a:extLst>
              <a:ext uri="{FF2B5EF4-FFF2-40B4-BE49-F238E27FC236}">
                <a16:creationId xmlns:a16="http://schemas.microsoft.com/office/drawing/2014/main" id="{8CCF187B-6466-4A9A-BF9C-AF80B217EF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61884" y="1221341"/>
            <a:ext cx="5980188" cy="4983490"/>
          </a:xfrm>
          <a:prstGeom prst="rect">
            <a:avLst/>
          </a:prstGeom>
        </p:spPr>
      </p:pic>
    </p:spTree>
    <p:extLst>
      <p:ext uri="{BB962C8B-B14F-4D97-AF65-F5344CB8AC3E}">
        <p14:creationId xmlns:p14="http://schemas.microsoft.com/office/powerpoint/2010/main" val="3558087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3FDE862E-9398-4024-9408-ED52BF17DD53}"/>
              </a:ext>
            </a:extLst>
          </p:cNvPr>
          <p:cNvSpPr>
            <a:spLocks noGrp="1" noChangeArrowheads="1"/>
          </p:cNvSpPr>
          <p:nvPr>
            <p:ph type="title"/>
          </p:nvPr>
        </p:nvSpPr>
        <p:spPr bwMode="auto">
          <a:xfrm>
            <a:off x="2927504" y="254908"/>
            <a:ext cx="633699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chemeClr val="tx1"/>
                </a:solidFill>
                <a:effectLst/>
                <a:latin typeface="Bahnschrift SemiBold SemiConden" panose="020B0502040204020203" pitchFamily="34" charset="0"/>
              </a:rPr>
              <a:t>Recommendations for British Airways </a:t>
            </a:r>
          </a:p>
        </p:txBody>
      </p:sp>
      <p:sp>
        <p:nvSpPr>
          <p:cNvPr id="3" name="Content Placeholder 2">
            <a:extLst>
              <a:ext uri="{FF2B5EF4-FFF2-40B4-BE49-F238E27FC236}">
                <a16:creationId xmlns:a16="http://schemas.microsoft.com/office/drawing/2014/main" id="{29CB812A-BD48-4493-A5C8-0414BF0CB558}"/>
              </a:ext>
            </a:extLst>
          </p:cNvPr>
          <p:cNvSpPr>
            <a:spLocks noGrp="1"/>
          </p:cNvSpPr>
          <p:nvPr>
            <p:ph idx="1"/>
          </p:nvPr>
        </p:nvSpPr>
        <p:spPr>
          <a:xfrm>
            <a:off x="838199" y="1017755"/>
            <a:ext cx="10515600" cy="5840245"/>
          </a:xfrm>
        </p:spPr>
        <p:txBody>
          <a:bodyPr>
            <a:noAutofit/>
          </a:bodyPr>
          <a:lstStyle/>
          <a:p>
            <a:pPr marL="0" indent="0">
              <a:buNone/>
            </a:pPr>
            <a:r>
              <a:rPr lang="en-US" sz="1800" dirty="0">
                <a:latin typeface="Bahnschrift Condensed" panose="020B0502040204020203" pitchFamily="34" charset="0"/>
              </a:rPr>
              <a:t>    </a:t>
            </a:r>
            <a:r>
              <a:rPr lang="en-US" sz="1800" dirty="0">
                <a:solidFill>
                  <a:schemeClr val="tx1"/>
                </a:solidFill>
                <a:latin typeface="Bahnschrift Light Condensed" panose="020B0502040204020203" pitchFamily="34" charset="0"/>
              </a:rPr>
              <a:t>Based on the analysis of customer reviews, the following actionable recommendations are suggested:</a:t>
            </a:r>
          </a:p>
          <a:p>
            <a:r>
              <a:rPr lang="en-US" sz="1800" b="1" u="sng" dirty="0">
                <a:solidFill>
                  <a:schemeClr val="tx1"/>
                </a:solidFill>
                <a:latin typeface="Bahnschrift Light Condensed" panose="020B0502040204020203" pitchFamily="34" charset="0"/>
              </a:rPr>
              <a:t>Improve In-flight Entertainment</a:t>
            </a:r>
            <a:r>
              <a:rPr lang="en-US" sz="1800" dirty="0">
                <a:solidFill>
                  <a:schemeClr val="tx1"/>
                </a:solidFill>
                <a:latin typeface="Bahnschrift Light Condensed" panose="020B0502040204020203" pitchFamily="34" charset="0"/>
              </a:rPr>
              <a:t>: Enhance the variety and quality of in-flight entertainment options to cater to diverse passenger preferences. Providing a wide selection of movies, TV shows, music, and games will elevate the overall passenger experience during flights.</a:t>
            </a:r>
          </a:p>
          <a:p>
            <a:r>
              <a:rPr lang="en-US" sz="1800" b="1" u="sng" dirty="0">
                <a:solidFill>
                  <a:schemeClr val="tx1"/>
                </a:solidFill>
                <a:latin typeface="Bahnschrift Light Condensed" panose="020B0502040204020203" pitchFamily="34" charset="0"/>
              </a:rPr>
              <a:t>Optimize Flight Scheduling</a:t>
            </a:r>
            <a:r>
              <a:rPr lang="en-US" sz="1800" dirty="0">
                <a:solidFill>
                  <a:schemeClr val="tx1"/>
                </a:solidFill>
                <a:latin typeface="Bahnschrift Light Condensed" panose="020B0502040204020203" pitchFamily="34" charset="0"/>
              </a:rPr>
              <a:t>: Address frequent delays and cancellations by thoroughly evaluating flight schedules and making necessary adjustments. Proactively manage potential issues to minimize disruptions to passengers' travel plans.</a:t>
            </a:r>
          </a:p>
          <a:p>
            <a:r>
              <a:rPr lang="en-US" sz="1800" b="1" u="sng" dirty="0">
                <a:solidFill>
                  <a:schemeClr val="tx1"/>
                </a:solidFill>
                <a:latin typeface="Bahnschrift Light Condensed" panose="020B0502040204020203" pitchFamily="34" charset="0"/>
              </a:rPr>
              <a:t>Enhance Customer Service Training</a:t>
            </a:r>
            <a:r>
              <a:rPr lang="en-US" sz="1800" dirty="0">
                <a:solidFill>
                  <a:schemeClr val="tx1"/>
                </a:solidFill>
                <a:latin typeface="Bahnschrift Light Condensed" panose="020B0502040204020203" pitchFamily="34" charset="0"/>
              </a:rPr>
              <a:t>: Invest in comprehensive customer service training for flight attendants to elevate their interactions with passengers. Focus on empathy, problem-solving, and effective communication to create a more welcoming and pleasant atmosphere on board.</a:t>
            </a:r>
          </a:p>
          <a:p>
            <a:r>
              <a:rPr lang="en-US" sz="1800" b="1" u="sng" dirty="0">
                <a:solidFill>
                  <a:schemeClr val="tx1"/>
                </a:solidFill>
                <a:latin typeface="Bahnschrift Light Condensed" panose="020B0502040204020203" pitchFamily="34" charset="0"/>
              </a:rPr>
              <a:t>Implement a Robust Feedback System</a:t>
            </a:r>
            <a:r>
              <a:rPr lang="en-US" sz="1800" dirty="0">
                <a:solidFill>
                  <a:schemeClr val="tx1"/>
                </a:solidFill>
                <a:latin typeface="Bahnschrift Light Condensed" panose="020B0502040204020203" pitchFamily="34" charset="0"/>
              </a:rPr>
              <a:t>: Establish a streamlined feedback system that actively listens to customer concerns and inquiries. Promptly respond to feedback and take necessary actions to resolve issues, demonstrating a commitment to passenger satisfaction.</a:t>
            </a:r>
          </a:p>
          <a:p>
            <a:r>
              <a:rPr lang="en-US" sz="1800" b="1" u="sng" dirty="0">
                <a:solidFill>
                  <a:schemeClr val="tx1"/>
                </a:solidFill>
                <a:latin typeface="Bahnschrift Light Condensed" panose="020B0502040204020203" pitchFamily="34" charset="0"/>
              </a:rPr>
              <a:t>Personalized Offers and Loyalty Rewards</a:t>
            </a:r>
            <a:r>
              <a:rPr lang="en-US" sz="1800" dirty="0">
                <a:solidFill>
                  <a:schemeClr val="tx1"/>
                </a:solidFill>
                <a:latin typeface="Bahnschrift Light Condensed" panose="020B0502040204020203" pitchFamily="34" charset="0"/>
              </a:rPr>
              <a:t>: Implement personalized offers and loyalty rewards to enhance customer retention and incentivize repeat bookings. Tailoring offers based on individual preferences can create a sense of value and appreciation among passengers.</a:t>
            </a:r>
          </a:p>
          <a:p>
            <a:pPr marL="0" indent="0">
              <a:buNone/>
            </a:pPr>
            <a:r>
              <a:rPr lang="en-US" sz="1800" dirty="0">
                <a:solidFill>
                  <a:schemeClr val="tx1"/>
                </a:solidFill>
                <a:latin typeface="Bahnschrift Light Condensed" panose="020B0502040204020203" pitchFamily="34" charset="0"/>
              </a:rPr>
              <a:t>       By implementing these recommendations, British Airways can address common concerns raised by customers, improve overall customer satisfaction, and strengthen its position as a leading airline in the industry.</a:t>
            </a:r>
          </a:p>
          <a:p>
            <a:pPr marL="0" indent="0">
              <a:buNone/>
            </a:pPr>
            <a:endParaRPr lang="en-US" sz="1800" dirty="0">
              <a:latin typeface="Bahnschrift Condensed" panose="020B0502040204020203" pitchFamily="34" charset="0"/>
            </a:endParaRPr>
          </a:p>
        </p:txBody>
      </p:sp>
    </p:spTree>
    <p:extLst>
      <p:ext uri="{BB962C8B-B14F-4D97-AF65-F5344CB8AC3E}">
        <p14:creationId xmlns:p14="http://schemas.microsoft.com/office/powerpoint/2010/main" val="9648735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FA1F7-BA75-4323-9959-446CBF7C32F4}"/>
              </a:ext>
            </a:extLst>
          </p:cNvPr>
          <p:cNvSpPr>
            <a:spLocks noGrp="1"/>
          </p:cNvSpPr>
          <p:nvPr>
            <p:ph type="title"/>
          </p:nvPr>
        </p:nvSpPr>
        <p:spPr>
          <a:xfrm>
            <a:off x="838200" y="276349"/>
            <a:ext cx="10515600" cy="602540"/>
          </a:xfrm>
        </p:spPr>
        <p:txBody>
          <a:bodyPr>
            <a:normAutofit fontScale="90000"/>
          </a:bodyPr>
          <a:lstStyle/>
          <a:p>
            <a:pPr algn="ctr"/>
            <a:r>
              <a:rPr lang="en-US" b="1" dirty="0">
                <a:latin typeface="Bahnschrift SemiBold SemiConden" panose="020B0502040204020203" pitchFamily="34" charset="0"/>
              </a:rPr>
              <a:t>Conclusion</a:t>
            </a:r>
          </a:p>
        </p:txBody>
      </p:sp>
      <p:sp>
        <p:nvSpPr>
          <p:cNvPr id="3" name="Content Placeholder 2">
            <a:extLst>
              <a:ext uri="{FF2B5EF4-FFF2-40B4-BE49-F238E27FC236}">
                <a16:creationId xmlns:a16="http://schemas.microsoft.com/office/drawing/2014/main" id="{1043F782-01E1-4ADA-933F-CE5DAA89B4CF}"/>
              </a:ext>
            </a:extLst>
          </p:cNvPr>
          <p:cNvSpPr>
            <a:spLocks noGrp="1"/>
          </p:cNvSpPr>
          <p:nvPr>
            <p:ph idx="1"/>
          </p:nvPr>
        </p:nvSpPr>
        <p:spPr>
          <a:xfrm>
            <a:off x="838200" y="830457"/>
            <a:ext cx="10515600" cy="4797986"/>
          </a:xfrm>
        </p:spPr>
        <p:txBody>
          <a:bodyPr>
            <a:noAutofit/>
          </a:bodyPr>
          <a:lstStyle/>
          <a:p>
            <a:pPr marL="0" indent="0">
              <a:buNone/>
            </a:pPr>
            <a:r>
              <a:rPr lang="en-US" sz="1800" dirty="0">
                <a:latin typeface="Bahnschrift Light Condensed" panose="020B0502040204020203" pitchFamily="34" charset="0"/>
              </a:rPr>
              <a:t>      </a:t>
            </a:r>
            <a:r>
              <a:rPr lang="en-US" sz="1800" dirty="0">
                <a:solidFill>
                  <a:schemeClr val="tx1"/>
                </a:solidFill>
                <a:latin typeface="Bahnschrift Light Condensed" panose="020B0502040204020203" pitchFamily="34" charset="0"/>
              </a:rPr>
              <a:t>In conclusion, our analysis of customer reviews for British Airways has provided valuable insights into the airline’s                   performance and customer sentiment. Key findings from the analysis include:</a:t>
            </a:r>
          </a:p>
          <a:p>
            <a:r>
              <a:rPr lang="en-US" sz="1800" b="1" dirty="0">
                <a:solidFill>
                  <a:schemeClr val="tx1"/>
                </a:solidFill>
                <a:latin typeface="Bahnschrift Light Condensed" panose="020B0502040204020203" pitchFamily="34" charset="0"/>
              </a:rPr>
              <a:t>Customer Sentiment</a:t>
            </a:r>
            <a:r>
              <a:rPr lang="en-US" sz="1800" dirty="0">
                <a:solidFill>
                  <a:schemeClr val="tx1"/>
                </a:solidFill>
                <a:latin typeface="Bahnschrift Light Condensed" panose="020B0502040204020203" pitchFamily="34" charset="0"/>
              </a:rPr>
              <a:t>: The sentiment analysis revealed that the majority of reviews were neutral, indicating a balanced mix of positive and negative feedback. However, there is room for improvement to enhance overall customer satisfaction.</a:t>
            </a:r>
          </a:p>
          <a:p>
            <a:r>
              <a:rPr lang="en-US" sz="1800" b="1" dirty="0">
                <a:solidFill>
                  <a:schemeClr val="tx1"/>
                </a:solidFill>
                <a:latin typeface="Bahnschrift Light Condensed" panose="020B0502040204020203" pitchFamily="34" charset="0"/>
              </a:rPr>
              <a:t>Strengths: British Airways </a:t>
            </a:r>
            <a:r>
              <a:rPr lang="en-US" sz="1800" dirty="0">
                <a:solidFill>
                  <a:schemeClr val="tx1"/>
                </a:solidFill>
                <a:latin typeface="Bahnschrift Light Condensed" panose="020B0502040204020203" pitchFamily="34" charset="0"/>
              </a:rPr>
              <a:t>received positive feedback for its fast and friendly check-in process, substantial in-flight meals, and satisfactory in-flight entertainment options.</a:t>
            </a:r>
          </a:p>
          <a:p>
            <a:r>
              <a:rPr lang="en-US" sz="1800" b="1" dirty="0">
                <a:solidFill>
                  <a:schemeClr val="tx1"/>
                </a:solidFill>
                <a:latin typeface="Bahnschrift Light Condensed" panose="020B0502040204020203" pitchFamily="34" charset="0"/>
              </a:rPr>
              <a:t>Weaknesses</a:t>
            </a:r>
            <a:r>
              <a:rPr lang="en-US" sz="1800" dirty="0">
                <a:solidFill>
                  <a:schemeClr val="tx1"/>
                </a:solidFill>
                <a:latin typeface="Bahnschrift Light Condensed" panose="020B0502040204020203" pitchFamily="34" charset="0"/>
              </a:rPr>
              <a:t>: Negative feedback highlighted issues with delays, lack of communication during disruptions, and subpar customer service experiences.</a:t>
            </a:r>
          </a:p>
          <a:p>
            <a:r>
              <a:rPr lang="en-US" sz="1800" b="1" dirty="0">
                <a:solidFill>
                  <a:schemeClr val="tx1"/>
                </a:solidFill>
                <a:latin typeface="Bahnschrift Light Condensed" panose="020B0502040204020203" pitchFamily="34" charset="0"/>
              </a:rPr>
              <a:t>Actionable Recommendations</a:t>
            </a:r>
            <a:r>
              <a:rPr lang="en-US" sz="1800" dirty="0">
                <a:solidFill>
                  <a:schemeClr val="tx1"/>
                </a:solidFill>
                <a:latin typeface="Bahnschrift Light Condensed" panose="020B0502040204020203" pitchFamily="34" charset="0"/>
              </a:rPr>
              <a:t>: To address identified issues and capitalize on opportunities, we recommend British Airways to focus on improving in-flight entertainment, optimizing flight scheduling, enhancing customer service training, implementing a robust feedback system, and offering personalized offers and loyalty rewards.</a:t>
            </a:r>
          </a:p>
          <a:p>
            <a:pPr marL="0" indent="0">
              <a:buNone/>
            </a:pPr>
            <a:r>
              <a:rPr lang="en-US" sz="1800" dirty="0">
                <a:solidFill>
                  <a:schemeClr val="tx1"/>
                </a:solidFill>
                <a:latin typeface="Bahnschrift Light Condensed" panose="020B0502040204020203" pitchFamily="34" charset="0"/>
              </a:rPr>
              <a:t>     The significance of these findings lies in the potential to make informed, data-driven decisions that can drive customer satisfaction, loyalty, and revenue growth. By taking proactive steps to address customer concerns and capitalize on strengths, British Airways can enhance its competitive advantage and maintain its position as a leading airline in the industry.</a:t>
            </a:r>
          </a:p>
          <a:p>
            <a:pPr marL="0" indent="0">
              <a:buNone/>
            </a:pPr>
            <a:endParaRPr lang="en-US" sz="1800" dirty="0"/>
          </a:p>
        </p:txBody>
      </p:sp>
      <p:sp>
        <p:nvSpPr>
          <p:cNvPr id="4" name="Title 1">
            <a:extLst>
              <a:ext uri="{FF2B5EF4-FFF2-40B4-BE49-F238E27FC236}">
                <a16:creationId xmlns:a16="http://schemas.microsoft.com/office/drawing/2014/main" id="{886024CF-464E-43AE-A904-CD5237CAADEE}"/>
              </a:ext>
            </a:extLst>
          </p:cNvPr>
          <p:cNvSpPr txBox="1">
            <a:spLocks/>
          </p:cNvSpPr>
          <p:nvPr/>
        </p:nvSpPr>
        <p:spPr>
          <a:xfrm>
            <a:off x="-1359585" y="5233606"/>
            <a:ext cx="5382324" cy="60254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indent="-457200" algn="ctr">
              <a:buFont typeface="Arial" panose="020B0604020202020204" pitchFamily="34" charset="0"/>
              <a:buChar char="•"/>
            </a:pPr>
            <a:r>
              <a:rPr lang="en-US" sz="3200" b="1" dirty="0">
                <a:latin typeface="Bahnschrift Light Condensed" panose="020B0502040204020203" pitchFamily="34" charset="0"/>
              </a:rPr>
              <a:t>Summary</a:t>
            </a:r>
          </a:p>
        </p:txBody>
      </p:sp>
      <p:sp>
        <p:nvSpPr>
          <p:cNvPr id="5" name="Content Placeholder 2">
            <a:extLst>
              <a:ext uri="{FF2B5EF4-FFF2-40B4-BE49-F238E27FC236}">
                <a16:creationId xmlns:a16="http://schemas.microsoft.com/office/drawing/2014/main" id="{35CEC1E4-1261-4096-904E-AEC4C34FE027}"/>
              </a:ext>
            </a:extLst>
          </p:cNvPr>
          <p:cNvSpPr txBox="1">
            <a:spLocks/>
          </p:cNvSpPr>
          <p:nvPr/>
        </p:nvSpPr>
        <p:spPr>
          <a:xfrm>
            <a:off x="838200" y="5757037"/>
            <a:ext cx="5132832" cy="11009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latin typeface="Bahnschrift Light Condensed" panose="020B0502040204020203" pitchFamily="34" charset="0"/>
              </a:rPr>
              <a:t>This analysis serves as a foundation for making strategic improvements, enhancing customer experiences, and ultimately driving the success of British Airways in the highly competitive aviation market.</a:t>
            </a:r>
          </a:p>
        </p:txBody>
      </p:sp>
    </p:spTree>
    <p:extLst>
      <p:ext uri="{BB962C8B-B14F-4D97-AF65-F5344CB8AC3E}">
        <p14:creationId xmlns:p14="http://schemas.microsoft.com/office/powerpoint/2010/main" val="460326122"/>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204</TotalTime>
  <Words>1259</Words>
  <Application>Microsoft Office PowerPoint</Application>
  <PresentationFormat>Widescreen</PresentationFormat>
  <Paragraphs>76</Paragraphs>
  <Slides>10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Arial</vt:lpstr>
      <vt:lpstr>Bahnschrift Condensed</vt:lpstr>
      <vt:lpstr>Bahnschrift Light Condensed</vt:lpstr>
      <vt:lpstr>Bahnschrift SemiBold</vt:lpstr>
      <vt:lpstr>Bahnschrift SemiBold Condensed</vt:lpstr>
      <vt:lpstr>Bahnschrift SemiBold SemiConden</vt:lpstr>
      <vt:lpstr>Century Gothic</vt:lpstr>
      <vt:lpstr>Wingdings 3</vt:lpstr>
      <vt:lpstr>Slice</vt:lpstr>
      <vt:lpstr>BRITISH AIRWAYS</vt:lpstr>
      <vt:lpstr>Introduction</vt:lpstr>
      <vt:lpstr>                           Data Overview</vt:lpstr>
      <vt:lpstr>                Sentiment Analysis</vt:lpstr>
      <vt:lpstr>Key Themes</vt:lpstr>
      <vt:lpstr>Strengths and Weaknesses</vt:lpstr>
      <vt:lpstr>Topic Distribution of Customer Reviews</vt:lpstr>
      <vt:lpstr>Recommendations for British Airways </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Susan Robinson</dc:creator>
  <cp:lastModifiedBy>Engr. Ahsan Ashraf</cp:lastModifiedBy>
  <cp:revision>24</cp:revision>
  <dcterms:created xsi:type="dcterms:W3CDTF">2022-12-06T11:13:27Z</dcterms:created>
  <dcterms:modified xsi:type="dcterms:W3CDTF">2023-07-23T06:26:44Z</dcterms:modified>
</cp:coreProperties>
</file>