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312" r:id="rId2"/>
    <p:sldId id="484" r:id="rId3"/>
    <p:sldId id="460" r:id="rId4"/>
    <p:sldId id="485" r:id="rId5"/>
    <p:sldId id="417" r:id="rId6"/>
    <p:sldId id="498" r:id="rId7"/>
    <p:sldId id="482" r:id="rId8"/>
    <p:sldId id="461" r:id="rId9"/>
    <p:sldId id="462" r:id="rId10"/>
    <p:sldId id="499" r:id="rId11"/>
    <p:sldId id="463" r:id="rId12"/>
    <p:sldId id="487" r:id="rId13"/>
    <p:sldId id="464" r:id="rId14"/>
    <p:sldId id="465" r:id="rId15"/>
    <p:sldId id="500" r:id="rId16"/>
    <p:sldId id="466" r:id="rId17"/>
    <p:sldId id="467" r:id="rId18"/>
    <p:sldId id="468" r:id="rId19"/>
    <p:sldId id="469" r:id="rId20"/>
    <p:sldId id="470" r:id="rId21"/>
    <p:sldId id="471" r:id="rId22"/>
    <p:sldId id="472" r:id="rId23"/>
    <p:sldId id="473" r:id="rId24"/>
    <p:sldId id="495" r:id="rId25"/>
    <p:sldId id="496" r:id="rId26"/>
    <p:sldId id="488" r:id="rId27"/>
    <p:sldId id="475" r:id="rId28"/>
    <p:sldId id="476" r:id="rId29"/>
    <p:sldId id="477" r:id="rId30"/>
    <p:sldId id="478" r:id="rId31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0000"/>
    <a:srgbClr val="F7F7F7"/>
    <a:srgbClr val="FBFBFB"/>
    <a:srgbClr val="7E0000"/>
    <a:srgbClr val="FFCCCC"/>
    <a:srgbClr val="A20000"/>
    <a:srgbClr val="4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1" autoAdjust="0"/>
    <p:restoredTop sz="94249" autoAdjust="0"/>
  </p:normalViewPr>
  <p:slideViewPr>
    <p:cSldViewPr snapToGrid="0">
      <p:cViewPr varScale="1">
        <p:scale>
          <a:sx n="64" d="100"/>
          <a:sy n="64" d="100"/>
        </p:scale>
        <p:origin x="1224" y="66"/>
      </p:cViewPr>
      <p:guideLst/>
    </p:cSldViewPr>
  </p:slideViewPr>
  <p:outlineViewPr>
    <p:cViewPr>
      <p:scale>
        <a:sx n="33" d="100"/>
        <a:sy n="33" d="100"/>
      </p:scale>
      <p:origin x="0" y="-1832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948"/>
    </p:cViewPr>
  </p:sorterViewPr>
  <p:notesViewPr>
    <p:cSldViewPr snapToGrid="0">
      <p:cViewPr varScale="1">
        <p:scale>
          <a:sx n="54" d="100"/>
          <a:sy n="54" d="100"/>
        </p:scale>
        <p:origin x="287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C2AFD4F0-F8E7-4B38-8AB3-B3D42BB4AB6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6758417-41DD-44E2-8136-3065CD04CB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037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E97DC3C2-995C-486E-A92E-6DA415D3A3FD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A2CD191-96E2-491B-92DD-AC75CE7DA7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4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0EA587-6089-4764-A8E4-C5AD99C74CCD}" type="slidenum">
              <a:rPr lang="en-US"/>
              <a:pPr/>
              <a:t>3</a:t>
            </a:fld>
            <a:endParaRPr lang="en-US"/>
          </a:p>
        </p:txBody>
      </p:sp>
      <p:sp>
        <p:nvSpPr>
          <p:cNvPr id="611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1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483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B555FB-EF54-4B11-9CD2-52F7FDE0B9B9}" type="slidenum">
              <a:rPr lang="en-US"/>
              <a:pPr/>
              <a:t>19</a:t>
            </a:fld>
            <a:endParaRPr lang="en-US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3064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E09DDD-894F-4FD5-ADF9-BD7713CE532A}" type="slidenum">
              <a:rPr lang="en-US"/>
              <a:pPr/>
              <a:t>20</a:t>
            </a:fld>
            <a:endParaRPr lang="en-US"/>
          </a:p>
        </p:txBody>
      </p:sp>
      <p:sp>
        <p:nvSpPr>
          <p:cNvPr id="621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1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9842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63D079-8EA2-426C-83A1-3B2EBA09825F}" type="slidenum">
              <a:rPr lang="en-US"/>
              <a:pPr/>
              <a:t>21</a:t>
            </a:fld>
            <a:endParaRPr lang="en-US"/>
          </a:p>
        </p:txBody>
      </p:sp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579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800337-5CAE-48F6-8A3E-D41AB6632B9D}" type="slidenum">
              <a:rPr lang="en-US"/>
              <a:pPr/>
              <a:t>22</a:t>
            </a:fld>
            <a:endParaRPr lang="en-US"/>
          </a:p>
        </p:txBody>
      </p:sp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4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D1607D-ED59-4F98-876A-13998CEC8B54}" type="slidenum">
              <a:rPr lang="en-US"/>
              <a:pPr/>
              <a:t>23</a:t>
            </a:fld>
            <a:endParaRPr lang="en-US"/>
          </a:p>
        </p:txBody>
      </p:sp>
      <p:sp>
        <p:nvSpPr>
          <p:cNvPr id="624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299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20F532-1211-4856-B9F0-4C734D227580}" type="slidenum">
              <a:rPr lang="en-US"/>
              <a:pPr/>
              <a:t>27</a:t>
            </a:fld>
            <a:endParaRPr lang="en-US"/>
          </a:p>
        </p:txBody>
      </p:sp>
      <p:sp>
        <p:nvSpPr>
          <p:cNvPr id="626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6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99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F18549-2278-429F-A199-CF55753C8B8A}" type="slidenum">
              <a:rPr lang="en-US"/>
              <a:pPr/>
              <a:t>8</a:t>
            </a:fld>
            <a:endParaRPr lang="en-US"/>
          </a:p>
        </p:txBody>
      </p:sp>
      <p:sp>
        <p:nvSpPr>
          <p:cNvPr id="612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2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64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02031E-82A8-4391-9FFA-DAF69F907217}" type="slidenum">
              <a:rPr lang="en-US"/>
              <a:pPr/>
              <a:t>9</a:t>
            </a:fld>
            <a:endParaRPr lang="en-US"/>
          </a:p>
        </p:txBody>
      </p:sp>
      <p:sp>
        <p:nvSpPr>
          <p:cNvPr id="613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3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915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B05C52-D531-48F5-85D8-AE64BEEA5094}" type="slidenum">
              <a:rPr lang="en-US"/>
              <a:pPr/>
              <a:t>11</a:t>
            </a:fld>
            <a:endParaRPr lang="en-US"/>
          </a:p>
        </p:txBody>
      </p:sp>
      <p:sp>
        <p:nvSpPr>
          <p:cNvPr id="614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7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10D5D2-832B-45E4-95AD-BD3C995E25A5}" type="slidenum">
              <a:rPr lang="en-US"/>
              <a:pPr/>
              <a:t>13</a:t>
            </a:fld>
            <a:endParaRPr lang="en-US"/>
          </a:p>
        </p:txBody>
      </p:sp>
      <p:sp>
        <p:nvSpPr>
          <p:cNvPr id="615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5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3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CFF5D-3C76-4A87-8BBC-5A8EA6CFB264}" type="slidenum">
              <a:rPr lang="en-US"/>
              <a:pPr/>
              <a:t>14</a:t>
            </a:fld>
            <a:endParaRPr lang="en-US"/>
          </a:p>
        </p:txBody>
      </p:sp>
      <p:sp>
        <p:nvSpPr>
          <p:cNvPr id="616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6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231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D012DC-7E1B-46C6-A5EA-97D85BDCDB12}" type="slidenum">
              <a:rPr lang="en-US"/>
              <a:pPr/>
              <a:t>16</a:t>
            </a:fld>
            <a:endParaRPr lang="en-US"/>
          </a:p>
        </p:txBody>
      </p:sp>
      <p:sp>
        <p:nvSpPr>
          <p:cNvPr id="617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7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5216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DDBCD3-5EEF-4AF2-801A-6EE7EBB138B9}" type="slidenum">
              <a:rPr lang="en-US"/>
              <a:pPr/>
              <a:t>17</a:t>
            </a:fld>
            <a:endParaRPr lang="en-US"/>
          </a:p>
        </p:txBody>
      </p:sp>
      <p:sp>
        <p:nvSpPr>
          <p:cNvPr id="618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8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603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522E3D-7D27-4725-85C5-B2A353F51196}" type="slidenum">
              <a:rPr lang="en-US"/>
              <a:pPr/>
              <a:t>18</a:t>
            </a:fld>
            <a:endParaRPr lang="en-US"/>
          </a:p>
        </p:txBody>
      </p:sp>
      <p:sp>
        <p:nvSpPr>
          <p:cNvPr id="619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9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758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1D29DD9-4302-427D-93BD-28F094C994FA}" type="datetime1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80E1EC0-76B8-468E-A1CA-1F6FD2EA3D0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24B183-A9C4-5744-E2CA-C7601560BFA8}"/>
              </a:ext>
            </a:extLst>
          </p:cNvPr>
          <p:cNvCxnSpPr/>
          <p:nvPr userDrawn="1"/>
        </p:nvCxnSpPr>
        <p:spPr>
          <a:xfrm>
            <a:off x="10669815" y="-2963"/>
            <a:ext cx="1219200" cy="6858000"/>
          </a:xfrm>
          <a:prstGeom prst="line">
            <a:avLst/>
          </a:prstGeom>
          <a:noFill/>
          <a:ln w="9525" cap="flat" cmpd="sng" algn="ctr">
            <a:solidFill>
              <a:srgbClr val="E84C22">
                <a:alpha val="70000"/>
              </a:srgbClr>
            </a:solidFill>
            <a:prstDash val="solid"/>
            <a:miter lim="800000"/>
          </a:ln>
          <a:effectLst/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F362992-44B4-BBA5-434D-BE8E00001780}"/>
              </a:ext>
            </a:extLst>
          </p:cNvPr>
          <p:cNvCxnSpPr>
            <a:cxnSpLocks/>
          </p:cNvCxnSpPr>
          <p:nvPr userDrawn="1"/>
        </p:nvCxnSpPr>
        <p:spPr>
          <a:xfrm flipH="1">
            <a:off x="9980612" y="3692843"/>
            <a:ext cx="2208213" cy="3165157"/>
          </a:xfrm>
          <a:prstGeom prst="line">
            <a:avLst/>
          </a:prstGeom>
          <a:noFill/>
          <a:ln w="9525" cap="flat" cmpd="sng" algn="ctr">
            <a:solidFill>
              <a:srgbClr val="E84C22">
                <a:alpha val="70000"/>
              </a:srgbClr>
            </a:solidFill>
            <a:prstDash val="solid"/>
            <a:miter lim="800000"/>
          </a:ln>
          <a:effectLst/>
        </p:spPr>
      </p:cxnSp>
      <p:sp>
        <p:nvSpPr>
          <p:cNvPr id="21" name="Rectangle 28">
            <a:extLst>
              <a:ext uri="{FF2B5EF4-FFF2-40B4-BE49-F238E27FC236}">
                <a16:creationId xmlns:a16="http://schemas.microsoft.com/office/drawing/2014/main" id="{5E4EFD02-3BF5-B0AE-ECF8-38E814B5FFC5}"/>
              </a:ext>
            </a:extLst>
          </p:cNvPr>
          <p:cNvSpPr/>
          <p:nvPr userDrawn="1"/>
        </p:nvSpPr>
        <p:spPr>
          <a:xfrm>
            <a:off x="10898730" y="2963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E84C22">
              <a:lumMod val="75000"/>
              <a:alpha val="7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</p:sp>
      <p:sp>
        <p:nvSpPr>
          <p:cNvPr id="22" name="Rectangle 29">
            <a:extLst>
              <a:ext uri="{FF2B5EF4-FFF2-40B4-BE49-F238E27FC236}">
                <a16:creationId xmlns:a16="http://schemas.microsoft.com/office/drawing/2014/main" id="{992380FF-9C4C-1E7A-1AAC-D45E0498139E}"/>
              </a:ext>
            </a:extLst>
          </p:cNvPr>
          <p:cNvSpPr/>
          <p:nvPr userDrawn="1"/>
        </p:nvSpPr>
        <p:spPr>
          <a:xfrm>
            <a:off x="10938999" y="2963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84C22">
              <a:lumMod val="50000"/>
              <a:alpha val="8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C7392729-C9AF-8706-AC46-F018EBFC0B4D}"/>
              </a:ext>
            </a:extLst>
          </p:cNvPr>
          <p:cNvSpPr/>
          <p:nvPr userDrawn="1"/>
        </p:nvSpPr>
        <p:spPr>
          <a:xfrm>
            <a:off x="10371666" y="3601297"/>
            <a:ext cx="1817159" cy="3268133"/>
          </a:xfrm>
          <a:prstGeom prst="triangle">
            <a:avLst>
              <a:gd name="adj" fmla="val 100000"/>
            </a:avLst>
          </a:prstGeom>
          <a:solidFill>
            <a:srgbClr val="E84C22">
              <a:lumMod val="50000"/>
              <a:alpha val="66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3E1C0FC3-793E-489E-8037-E4FFE7AD5411}"/>
              </a:ext>
            </a:extLst>
          </p:cNvPr>
          <p:cNvSpPr/>
          <p:nvPr userDrawn="1"/>
        </p:nvSpPr>
        <p:spPr>
          <a:xfrm>
            <a:off x="2792" y="1199612"/>
            <a:ext cx="1005840" cy="5669280"/>
          </a:xfrm>
          <a:prstGeom prst="triangle">
            <a:avLst>
              <a:gd name="adj" fmla="val 0"/>
            </a:avLst>
          </a:prstGeom>
          <a:solidFill>
            <a:srgbClr val="E84C22">
              <a:lumMod val="75000"/>
              <a:alpha val="70000"/>
            </a:srgbClr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9871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2014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17807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80473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0378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76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rgbClr val="C00000"/>
              </a:buClr>
              <a:defRPr/>
            </a:lvl1pPr>
            <a:lvl2pPr marL="685800" indent="-228600"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>
              <a:buClr>
                <a:srgbClr val="002060"/>
              </a:buClr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6894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78D857C9-565A-47AB-A6D8-2A2B3D87D94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CB60C4-6E75-4231-81D0-064636C0F587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02C899-A8CF-4D04-BCAF-8F79500D2F0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FA6FA3A-3D2E-4D3A-90EC-A647392A50BF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ACD2D5-50F6-4000-BEB5-02DF9B6CB908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645F37-B01C-4AA2-9A56-942AB7EABC53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4625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rgbClr val="76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accent1">
                    <a:lumMod val="20000"/>
                    <a:lumOff val="8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19224"/>
            <a:ext cx="10515600" cy="4937126"/>
          </a:xfr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bg1"/>
                </a:solidFill>
              </a:defRPr>
            </a:lvl1pPr>
            <a:lvl2pPr marL="685800" indent="-228600">
              <a:buClr>
                <a:schemeClr val="accent6">
                  <a:lumMod val="60000"/>
                  <a:lumOff val="40000"/>
                </a:schemeClr>
              </a:buClr>
              <a:buSzPct val="8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1143000" indent="-228600">
              <a:buClr>
                <a:schemeClr val="tx1">
                  <a:lumMod val="65000"/>
                  <a:lumOff val="35000"/>
                </a:schemeClr>
              </a:buClr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EC72E-1893-8290-D298-B109CFA54E45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2DA09-BE44-AB3F-80E8-C1EFABA062F5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EE79E8-E53F-90C6-A1CC-BFA9A13AB187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chemeClr val="bg1">
              <a:lumMod val="6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3EF78F-9176-44CF-2F3F-98EE0F9EB4E5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AF89C7-E056-E5A0-9847-EA3C2A67AD9A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chemeClr val="bg1">
              <a:lumMod val="85000"/>
            </a:scheme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9" name="Rectangle 17">
            <a:extLst>
              <a:ext uri="{FF2B5EF4-FFF2-40B4-BE49-F238E27FC236}">
                <a16:creationId xmlns:a16="http://schemas.microsoft.com/office/drawing/2014/main" id="{BC9A68C0-0C6D-57D2-A94C-25AC1CB96C3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832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711200"/>
            <a:ext cx="10058400" cy="2890838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4122738"/>
            <a:ext cx="100584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22300" y="3894138"/>
            <a:ext cx="1097280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59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B4A024D1-2235-4261-84CC-7F2CA511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4800" b="1">
                <a:solidFill>
                  <a:srgbClr val="C00000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9F90A18-E68B-4A7C-B7A8-92A1B095E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1502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73188"/>
            <a:ext cx="5120640" cy="48037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6681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393777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238278"/>
            <a:ext cx="5120640" cy="39513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393779"/>
            <a:ext cx="5120640" cy="823912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17689"/>
            <a:ext cx="5120640" cy="397197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F9113F6-0730-4011-8815-3FF1753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054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769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7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19224"/>
            <a:ext cx="10515600" cy="49244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E32BD0-7330-4272-82E9-A9CAB20CD102}"/>
              </a:ext>
            </a:extLst>
          </p:cNvPr>
          <p:cNvSpPr/>
          <p:nvPr userDrawn="1"/>
        </p:nvSpPr>
        <p:spPr>
          <a:xfrm>
            <a:off x="9728583" y="47625"/>
            <a:ext cx="22300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Distributed &amp; Cloud Computing</a:t>
            </a:r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83FDDCFB-A997-46E6-9FFD-8AC263D63C7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586756" y="6399348"/>
            <a:ext cx="457200" cy="457200"/>
          </a:xfrm>
          <a:prstGeom prst="rect">
            <a:avLst/>
          </a:prstGeom>
          <a:solidFill>
            <a:srgbClr val="C000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400" b="1" i="1" smtClean="0">
                <a:latin typeface="Verdana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54C918-24AF-40BD-B9B5-B36F83F28A8C}" type="slidenum">
              <a:rPr kumimoji="0" lang="en-US" sz="1400" b="1" i="1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1" i="1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  <p:sp>
        <p:nvSpPr>
          <p:cNvPr id="7" name="Rectangle 18">
            <a:extLst>
              <a:ext uri="{FF2B5EF4-FFF2-40B4-BE49-F238E27FC236}">
                <a16:creationId xmlns:a16="http://schemas.microsoft.com/office/drawing/2014/main" id="{A08B1F5C-5B67-496D-B135-CA249522C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4290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Distributed Naming Services</a:t>
            </a:r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64C31F2D-428B-47CA-9119-8DB7D4F9343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083050" y="6451600"/>
            <a:ext cx="4025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100" smtClean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 Light" panose="020B0502040204020203" pitchFamily="34" charset="0"/>
                <a:ea typeface="+mn-ea"/>
                <a:cs typeface="Calibri" pitchFamily="34" charset="0"/>
              </a:rPr>
              <a:t>Sheheryar Malik, Ph.D.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F099F0-5000-4B34-AE00-C6337EDD41FC}"/>
              </a:ext>
            </a:extLst>
          </p:cNvPr>
          <p:cNvSpPr/>
          <p:nvPr userDrawn="1"/>
        </p:nvSpPr>
        <p:spPr>
          <a:xfrm>
            <a:off x="342682" y="4459918"/>
            <a:ext cx="91440" cy="182880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2BACF0-A96E-4FB3-B6C9-76FE7A86508C}"/>
              </a:ext>
            </a:extLst>
          </p:cNvPr>
          <p:cNvSpPr/>
          <p:nvPr userDrawn="1"/>
        </p:nvSpPr>
        <p:spPr>
          <a:xfrm>
            <a:off x="342900" y="3412144"/>
            <a:ext cx="91440" cy="1005840"/>
          </a:xfrm>
          <a:prstGeom prst="rect">
            <a:avLst/>
          </a:prstGeom>
          <a:solidFill>
            <a:srgbClr val="A28E6A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5C4C5F-7E26-4B82-AA28-5D45B051DE80}"/>
              </a:ext>
            </a:extLst>
          </p:cNvPr>
          <p:cNvSpPr/>
          <p:nvPr userDrawn="1"/>
        </p:nvSpPr>
        <p:spPr>
          <a:xfrm>
            <a:off x="342900" y="2743193"/>
            <a:ext cx="91440" cy="640080"/>
          </a:xfrm>
          <a:prstGeom prst="rect">
            <a:avLst/>
          </a:prstGeom>
          <a:solidFill>
            <a:srgbClr val="696464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659286-E1E1-4CC2-B85D-A7D0405C2BC7}"/>
              </a:ext>
            </a:extLst>
          </p:cNvPr>
          <p:cNvSpPr/>
          <p:nvPr userDrawn="1"/>
        </p:nvSpPr>
        <p:spPr>
          <a:xfrm>
            <a:off x="342900" y="2191691"/>
            <a:ext cx="91440" cy="137160"/>
          </a:xfrm>
          <a:prstGeom prst="rect">
            <a:avLst/>
          </a:prstGeom>
          <a:solidFill>
            <a:srgbClr val="9B2D1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B4EA7D-FB77-4453-8980-E49CD0EF492E}"/>
              </a:ext>
            </a:extLst>
          </p:cNvPr>
          <p:cNvSpPr/>
          <p:nvPr userDrawn="1"/>
        </p:nvSpPr>
        <p:spPr>
          <a:xfrm>
            <a:off x="342900" y="2355934"/>
            <a:ext cx="91440" cy="365760"/>
          </a:xfrm>
          <a:prstGeom prst="rect">
            <a:avLst/>
          </a:prstGeom>
          <a:solidFill>
            <a:srgbClr val="002060"/>
          </a:solidFill>
          <a:ln w="50800" cap="rnd" cmpd="dbl" algn="ctr">
            <a:noFill/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37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50" r:id="rId2"/>
    <p:sldLayoutId id="2147483651" r:id="rId3"/>
    <p:sldLayoutId id="2147483689" r:id="rId4"/>
    <p:sldLayoutId id="2147483649" r:id="rId5"/>
    <p:sldLayoutId id="2147483674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rgbClr val="C00000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00000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SzPct val="8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0000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206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Distributed Naming Services</a:t>
            </a:r>
            <a:br>
              <a:rPr lang="en-US" dirty="0"/>
            </a:br>
            <a:r>
              <a:rPr lang="en-US" sz="3200" b="1" dirty="0">
                <a:solidFill>
                  <a:schemeClr val="bg2">
                    <a:lumMod val="25000"/>
                  </a:schemeClr>
                </a:solidFill>
              </a:rPr>
              <a:t>Module A5</a:t>
            </a:r>
            <a:endParaRPr lang="en-US" sz="54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Distributed &amp; Cloud Computing</a:t>
            </a:r>
          </a:p>
          <a:p>
            <a:r>
              <a:rPr lang="en-US" b="1" dirty="0">
                <a:solidFill>
                  <a:srgbClr val="002060"/>
                </a:solidFill>
              </a:rPr>
              <a:t>Sheheryar Malik, Ph.D.</a:t>
            </a:r>
          </a:p>
        </p:txBody>
      </p:sp>
    </p:spTree>
    <p:extLst>
      <p:ext uri="{BB962C8B-B14F-4D97-AF65-F5344CB8AC3E}">
        <p14:creationId xmlns:p14="http://schemas.microsoft.com/office/powerpoint/2010/main" val="2256391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To resolve a name we need a directory node. How do we actually find that (initial) node?</a:t>
            </a:r>
          </a:p>
          <a:p>
            <a:r>
              <a:rPr lang="en-US" dirty="0"/>
              <a:t>Solution: Closure mechanism</a:t>
            </a:r>
          </a:p>
          <a:p>
            <a:pPr lvl="1"/>
            <a:r>
              <a:rPr lang="en-US" dirty="0"/>
              <a:t>The mechanism to select the implicit context from which to start name resolution</a:t>
            </a:r>
          </a:p>
          <a:p>
            <a:pPr lvl="2"/>
            <a:r>
              <a:rPr lang="en-US" dirty="0"/>
              <a:t>www.cs.vu.nl: start at a DNS name server</a:t>
            </a:r>
          </a:p>
          <a:p>
            <a:pPr lvl="2"/>
            <a:r>
              <a:rPr lang="en-US" dirty="0"/>
              <a:t>/home/</a:t>
            </a:r>
            <a:r>
              <a:rPr lang="en-US" dirty="0" err="1"/>
              <a:t>steen</a:t>
            </a:r>
            <a:r>
              <a:rPr lang="en-US" dirty="0"/>
              <a:t>/</a:t>
            </a:r>
            <a:r>
              <a:rPr lang="en-US" dirty="0" err="1"/>
              <a:t>mbox</a:t>
            </a:r>
            <a:r>
              <a:rPr lang="en-US" dirty="0"/>
              <a:t>: start at the local NFS file server</a:t>
            </a:r>
          </a:p>
          <a:p>
            <a:pPr lvl="2"/>
            <a:r>
              <a:rPr lang="en-US" dirty="0"/>
              <a:t>0031204447784: dial a phone number</a:t>
            </a:r>
          </a:p>
          <a:p>
            <a:pPr lvl="2"/>
            <a:r>
              <a:rPr lang="en-US" dirty="0"/>
              <a:t>130.37.24.8: route to the VU’s Web server</a:t>
            </a:r>
          </a:p>
        </p:txBody>
      </p:sp>
    </p:spTree>
    <p:extLst>
      <p:ext uri="{BB962C8B-B14F-4D97-AF65-F5344CB8AC3E}">
        <p14:creationId xmlns:p14="http://schemas.microsoft.com/office/powerpoint/2010/main" val="961431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and Mounting</a:t>
            </a:r>
          </a:p>
        </p:txBody>
      </p:sp>
      <p:sp>
        <p:nvSpPr>
          <p:cNvPr id="591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9" y="5863937"/>
            <a:ext cx="9144000" cy="419100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The concept of a symbolic link explained in a naming graph</a:t>
            </a:r>
          </a:p>
        </p:txBody>
      </p:sp>
      <p:pic>
        <p:nvPicPr>
          <p:cNvPr id="5918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4411" r="21593" b="39275"/>
          <a:stretch>
            <a:fillRect/>
          </a:stretch>
        </p:blipFill>
        <p:spPr bwMode="auto">
          <a:xfrm>
            <a:off x="1205920" y="1423556"/>
            <a:ext cx="9780159" cy="417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955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Mounting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Information required to mount a foreign name space in a distributed system</a:t>
            </a:r>
          </a:p>
          <a:p>
            <a:pPr lvl="1"/>
            <a:r>
              <a:rPr lang="en-US" dirty="0"/>
              <a:t>The name of an access protocol</a:t>
            </a:r>
          </a:p>
          <a:p>
            <a:pPr lvl="1"/>
            <a:r>
              <a:rPr lang="en-US" dirty="0"/>
              <a:t>The name of the server</a:t>
            </a:r>
          </a:p>
          <a:p>
            <a:pPr lvl="1"/>
            <a:r>
              <a:rPr lang="en-US" dirty="0"/>
              <a:t>The name of the mounting point in the foreign name space</a:t>
            </a:r>
          </a:p>
        </p:txBody>
      </p:sp>
    </p:spTree>
    <p:extLst>
      <p:ext uri="{BB962C8B-B14F-4D97-AF65-F5344CB8AC3E}">
        <p14:creationId xmlns:p14="http://schemas.microsoft.com/office/powerpoint/2010/main" val="1481390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and Mounting</a:t>
            </a:r>
          </a:p>
        </p:txBody>
      </p:sp>
      <p:sp>
        <p:nvSpPr>
          <p:cNvPr id="592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132088"/>
            <a:ext cx="7772400" cy="492125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Mounting remote name spaces through a specific process protocol</a:t>
            </a:r>
          </a:p>
        </p:txBody>
      </p:sp>
      <p:pic>
        <p:nvPicPr>
          <p:cNvPr id="5929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65" t="39426" r="19455" b="33534"/>
          <a:stretch>
            <a:fillRect/>
          </a:stretch>
        </p:blipFill>
        <p:spPr bwMode="auto">
          <a:xfrm>
            <a:off x="1932709" y="1052947"/>
            <a:ext cx="8326582" cy="5079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3796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Linking and Mounting</a:t>
            </a:r>
          </a:p>
        </p:txBody>
      </p:sp>
      <p:sp>
        <p:nvSpPr>
          <p:cNvPr id="593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144203"/>
            <a:ext cx="7772400" cy="568325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Organization of the DEC Global Name Service</a:t>
            </a:r>
          </a:p>
        </p:txBody>
      </p:sp>
      <p:pic>
        <p:nvPicPr>
          <p:cNvPr id="593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62" t="41843" r="27151" b="36102"/>
          <a:stretch>
            <a:fillRect/>
          </a:stretch>
        </p:blipFill>
        <p:spPr bwMode="auto">
          <a:xfrm>
            <a:off x="2743199" y="1108365"/>
            <a:ext cx="7098572" cy="503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5437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Distribute the name resolution process as well as name space management across multiple machines, by distributing nodes of the naming graph</a:t>
            </a:r>
          </a:p>
          <a:p>
            <a:r>
              <a:rPr lang="en-US" dirty="0"/>
              <a:t>Distinguish three levels</a:t>
            </a:r>
          </a:p>
          <a:p>
            <a:pPr lvl="1"/>
            <a:r>
              <a:rPr lang="en-US" dirty="0"/>
              <a:t>Global level</a:t>
            </a:r>
          </a:p>
          <a:p>
            <a:pPr lvl="2"/>
            <a:r>
              <a:rPr lang="en-US" dirty="0"/>
              <a:t>Consists of the high-level directory nodes</a:t>
            </a:r>
          </a:p>
          <a:p>
            <a:pPr lvl="2"/>
            <a:r>
              <a:rPr lang="en-US" dirty="0"/>
              <a:t>Main aspect is that these directory nodes have to be jointly managed by different administrations</a:t>
            </a:r>
          </a:p>
          <a:p>
            <a:pPr lvl="1"/>
            <a:r>
              <a:rPr lang="en-US" dirty="0"/>
              <a:t>Administrational level</a:t>
            </a:r>
          </a:p>
          <a:p>
            <a:pPr lvl="2"/>
            <a:r>
              <a:rPr lang="en-US" dirty="0"/>
              <a:t>Contains mid-level directory nodes that can be grouped in such a way that each group can be assigned to a separate administration</a:t>
            </a:r>
          </a:p>
          <a:p>
            <a:pPr lvl="1"/>
            <a:r>
              <a:rPr lang="en-US" dirty="0"/>
              <a:t>Managerial level</a:t>
            </a:r>
          </a:p>
          <a:p>
            <a:pPr lvl="2"/>
            <a:r>
              <a:rPr lang="en-US" dirty="0"/>
              <a:t>Consists of low-level directory nodes within a single administration</a:t>
            </a:r>
          </a:p>
          <a:p>
            <a:pPr lvl="2"/>
            <a:r>
              <a:rPr lang="en-US" dirty="0"/>
              <a:t>Main issue is effectively mapping directory nodes to local name servers</a:t>
            </a:r>
          </a:p>
        </p:txBody>
      </p:sp>
    </p:spTree>
    <p:extLst>
      <p:ext uri="{BB962C8B-B14F-4D97-AF65-F5344CB8AC3E}">
        <p14:creationId xmlns:p14="http://schemas.microsoft.com/office/powerpoint/2010/main" val="1249398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49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82" t="37160" r="16461" b="32024"/>
          <a:stretch>
            <a:fillRect/>
          </a:stretch>
        </p:blipFill>
        <p:spPr bwMode="auto">
          <a:xfrm>
            <a:off x="2282536" y="903944"/>
            <a:ext cx="7626928" cy="522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494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 Implementation</a:t>
            </a:r>
          </a:p>
        </p:txBody>
      </p:sp>
      <p:sp>
        <p:nvSpPr>
          <p:cNvPr id="594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94509" y="6123706"/>
            <a:ext cx="10002982" cy="318654"/>
          </a:xfrm>
        </p:spPr>
        <p:txBody>
          <a:bodyPr>
            <a:no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An example partitioning of the DNS name space, including Internet-accessible files, into three layers</a:t>
            </a:r>
          </a:p>
        </p:txBody>
      </p:sp>
    </p:spTree>
    <p:extLst>
      <p:ext uri="{BB962C8B-B14F-4D97-AF65-F5344CB8AC3E}">
        <p14:creationId xmlns:p14="http://schemas.microsoft.com/office/powerpoint/2010/main" val="425726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 Implementation</a:t>
            </a:r>
          </a:p>
        </p:txBody>
      </p:sp>
      <p:sp>
        <p:nvSpPr>
          <p:cNvPr id="595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7572" y="5521037"/>
            <a:ext cx="8776855" cy="838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A comparison between name servers for implementing nodes from a large-scale name space partitioned into a global layer, as an administrational layer, and a managerial layer</a:t>
            </a:r>
          </a:p>
        </p:txBody>
      </p:sp>
      <p:graphicFrame>
        <p:nvGraphicFramePr>
          <p:cNvPr id="59601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91550"/>
              </p:ext>
            </p:extLst>
          </p:nvPr>
        </p:nvGraphicFramePr>
        <p:xfrm>
          <a:off x="1373331" y="1860853"/>
          <a:ext cx="9445337" cy="313629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6778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971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48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Item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Global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Administrational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Managerial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Geographical scale of network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Worldwide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Organization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Total number of nodes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Few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Vast numbers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Responsiveness to lookups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Seconds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Milliseconds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Immediate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Update propagation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Lazy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Immediate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Immediate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Number of replicas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Many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None or few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04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Is client-side caching applied?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Yes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Sometimes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642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Implementation of Name Resolution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Two methods to implement the name resolution</a:t>
            </a:r>
          </a:p>
          <a:p>
            <a:pPr lvl="1"/>
            <a:r>
              <a:rPr lang="en-US"/>
              <a:t>Iterative name resolution</a:t>
            </a:r>
          </a:p>
          <a:p>
            <a:pPr lvl="1"/>
            <a:r>
              <a:rPr lang="en-US"/>
              <a:t>Recursive name resolution</a:t>
            </a:r>
          </a:p>
        </p:txBody>
      </p:sp>
    </p:spTree>
    <p:extLst>
      <p:ext uri="{BB962C8B-B14F-4D97-AF65-F5344CB8AC3E}">
        <p14:creationId xmlns:p14="http://schemas.microsoft.com/office/powerpoint/2010/main" val="2937363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Iterative Name Resolution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991803"/>
            <a:ext cx="7772400" cy="41592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The principle of iterative name resolution</a:t>
            </a:r>
          </a:p>
        </p:txBody>
      </p:sp>
      <p:pic>
        <p:nvPicPr>
          <p:cNvPr id="5969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2598" r="21379" b="36404"/>
          <a:stretch>
            <a:fillRect/>
          </a:stretch>
        </p:blipFill>
        <p:spPr bwMode="auto">
          <a:xfrm>
            <a:off x="1559116" y="1024226"/>
            <a:ext cx="9073768" cy="4967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70088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Names are used to uniquely identify entities, to refer to locations, to share resources and more</a:t>
            </a:r>
          </a:p>
          <a:p>
            <a:r>
              <a:rPr lang="en-US" dirty="0"/>
              <a:t>A name can be resolved to the entity it refers to</a:t>
            </a:r>
          </a:p>
          <a:p>
            <a:r>
              <a:rPr lang="en-US" dirty="0"/>
              <a:t>Name resolution allows a process to access the named entity</a:t>
            </a:r>
          </a:p>
          <a:p>
            <a:r>
              <a:rPr lang="en-US" dirty="0"/>
              <a:t>To resolve names, it is necessary to implement a naming system</a:t>
            </a:r>
          </a:p>
          <a:p>
            <a:r>
              <a:rPr lang="en-US" dirty="0"/>
              <a:t>In a distributed system, the implementation of a naming system is itself often distributed across multiple machines.</a:t>
            </a:r>
          </a:p>
          <a:p>
            <a:r>
              <a:rPr lang="en-US" dirty="0"/>
              <a:t>The mechanism of this distribution plays a key role in the efficiency and scalability of the naming system</a:t>
            </a:r>
          </a:p>
        </p:txBody>
      </p:sp>
    </p:spTree>
    <p:extLst>
      <p:ext uri="{BB962C8B-B14F-4D97-AF65-F5344CB8AC3E}">
        <p14:creationId xmlns:p14="http://schemas.microsoft.com/office/powerpoint/2010/main" val="1564871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Recursive Name Resolution</a:t>
            </a:r>
          </a:p>
        </p:txBody>
      </p:sp>
      <p:sp>
        <p:nvSpPr>
          <p:cNvPr id="598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6082148"/>
            <a:ext cx="7772400" cy="339725"/>
          </a:xfrm>
        </p:spPr>
        <p:txBody>
          <a:bodyPr>
            <a:normAutofit/>
          </a:bodyPr>
          <a:lstStyle/>
          <a:p>
            <a:pPr marL="495300" indent="-495300" algn="ctr">
              <a:buNone/>
            </a:pPr>
            <a:r>
              <a:rPr lang="en-US" sz="1800" dirty="0">
                <a:solidFill>
                  <a:srgbClr val="C00000"/>
                </a:solidFill>
              </a:rPr>
              <a:t>The principle of recursive name resolution</a:t>
            </a:r>
          </a:p>
        </p:txBody>
      </p:sp>
      <p:pic>
        <p:nvPicPr>
          <p:cNvPr id="5980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43504" r="21593" b="37915"/>
          <a:stretch>
            <a:fillRect/>
          </a:stretch>
        </p:blipFill>
        <p:spPr bwMode="auto">
          <a:xfrm>
            <a:off x="1493391" y="1102447"/>
            <a:ext cx="9205218" cy="4653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75167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Resolution Mechanism</a:t>
            </a:r>
          </a:p>
        </p:txBody>
      </p:sp>
      <p:sp>
        <p:nvSpPr>
          <p:cNvPr id="599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98700" y="5583382"/>
            <a:ext cx="7573963" cy="652462"/>
          </a:xfrm>
        </p:spPr>
        <p:txBody>
          <a:bodyPr>
            <a:normAutofit fontScale="92500" lnSpcReduction="10000"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Recursive name resolution of &lt;</a:t>
            </a:r>
            <a:r>
              <a:rPr lang="en-US" sz="1800" i="1" dirty="0" err="1">
                <a:solidFill>
                  <a:srgbClr val="C00000"/>
                </a:solidFill>
              </a:rPr>
              <a:t>nl</a:t>
            </a:r>
            <a:r>
              <a:rPr lang="en-US" sz="1800" i="1" dirty="0">
                <a:solidFill>
                  <a:srgbClr val="C00000"/>
                </a:solidFill>
              </a:rPr>
              <a:t>, vu, </a:t>
            </a:r>
            <a:r>
              <a:rPr lang="en-US" sz="1800" i="1" dirty="0" err="1">
                <a:solidFill>
                  <a:srgbClr val="C00000"/>
                </a:solidFill>
              </a:rPr>
              <a:t>cs</a:t>
            </a:r>
            <a:r>
              <a:rPr lang="en-US" sz="1800" i="1" dirty="0">
                <a:solidFill>
                  <a:srgbClr val="C00000"/>
                </a:solidFill>
              </a:rPr>
              <a:t>, ftp</a:t>
            </a:r>
            <a:r>
              <a:rPr lang="en-US" sz="1800" dirty="0">
                <a:solidFill>
                  <a:srgbClr val="C00000"/>
                </a:solidFill>
              </a:rPr>
              <a:t>&gt;.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Name servers cache intermediate results for subsequent lookups</a:t>
            </a:r>
          </a:p>
        </p:txBody>
      </p:sp>
      <p:graphicFrame>
        <p:nvGraphicFramePr>
          <p:cNvPr id="599097" name="Group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581643"/>
              </p:ext>
            </p:extLst>
          </p:nvPr>
        </p:nvGraphicFramePr>
        <p:xfrm>
          <a:off x="904082" y="1374776"/>
          <a:ext cx="10363200" cy="374904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608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05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2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53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23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12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Server for node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Should resolve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Looks up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Passes to child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Receives and caches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Returns to requester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28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&lt;ftp&gt;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--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3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vu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#&lt;cs&gt;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#&lt;cs&gt;</a:t>
                      </a:r>
                      <a:b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#&lt;cs, 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87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ni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&lt;vu,cs,ftp&gt;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#&lt;cs&gt;</a:t>
                      </a:r>
                      <a:b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#&lt;vu&gt;</a:t>
                      </a:r>
                      <a:b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#&lt;vu,cs&gt;</a:t>
                      </a:r>
                      <a:b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#&lt;vu,cs,ftp&gt;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402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root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&lt;ni,vu,cs,ftp&gt;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#&lt;nl&gt;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&lt;vu,cs,ftp&gt;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#&lt;vu&gt;</a:t>
                      </a:r>
                      <a:b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#&lt;vu,cs&gt;</a:t>
                      </a:r>
                      <a:b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#&lt;vu,cs,ftp&gt;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nl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</a:t>
                      </a:r>
                      <a:b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nl,vu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</a:t>
                      </a:r>
                      <a:b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nl,vu,cs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</a:t>
                      </a:r>
                      <a:b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</a:b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#&lt;</a:t>
                      </a:r>
                      <a:r>
                        <a:rPr kumimoji="0" lang="en-US" sz="1800" b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nl,vu,cs,ftp</a:t>
                      </a: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&gt;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917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b/w Name Resolution Implementations </a:t>
            </a:r>
          </a:p>
        </p:txBody>
      </p:sp>
      <p:pic>
        <p:nvPicPr>
          <p:cNvPr id="60006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52" t="44411" r="18385" b="38972"/>
          <a:stretch>
            <a:fillRect/>
          </a:stretch>
        </p:blipFill>
        <p:spPr bwMode="auto">
          <a:xfrm>
            <a:off x="995615" y="1437409"/>
            <a:ext cx="10276969" cy="3983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1B279907-4A2F-24EA-C130-A4421064E699}"/>
              </a:ext>
            </a:extLst>
          </p:cNvPr>
          <p:cNvSpPr txBox="1">
            <a:spLocks noChangeArrowheads="1"/>
          </p:cNvSpPr>
          <p:nvPr/>
        </p:nvSpPr>
        <p:spPr>
          <a:xfrm>
            <a:off x="2133599" y="5673437"/>
            <a:ext cx="80010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SzPct val="80000"/>
              <a:buFont typeface="Courier New" panose="02070309020205020404" pitchFamily="49" charset="0"/>
              <a:buChar char="o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206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Font typeface="Wingdings" panose="05000000000000000000" pitchFamily="2" charset="2"/>
              <a:buNone/>
            </a:pPr>
            <a:r>
              <a:rPr lang="en-US" sz="1800">
                <a:solidFill>
                  <a:srgbClr val="C00000"/>
                </a:solidFill>
              </a:rPr>
              <a:t>The comparison between recursive and iterative name resolution with respect to communication costs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390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DNS Name Space</a:t>
            </a:r>
          </a:p>
        </p:txBody>
      </p:sp>
      <p:sp>
        <p:nvSpPr>
          <p:cNvPr id="601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797840"/>
            <a:ext cx="7772400" cy="568325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The most important types of resource records forming the contents of nodes in the DNS name space</a:t>
            </a:r>
          </a:p>
        </p:txBody>
      </p:sp>
      <p:graphicFrame>
        <p:nvGraphicFramePr>
          <p:cNvPr id="601143" name="Group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4299703"/>
              </p:ext>
            </p:extLst>
          </p:nvPr>
        </p:nvGraphicFramePr>
        <p:xfrm>
          <a:off x="1440872" y="1373188"/>
          <a:ext cx="9912928" cy="422405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1339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104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876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Type of record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Associated entity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SOA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Holds information on the represented zone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Contains an IP address of the host this node represents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MX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Domain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Refers to a mail server to handle mail addressed to this node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SRV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Domain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Refers to a server handling a specific service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Zone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Refers to a name server that implements the represented zone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CNAME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Symbolic link with the primary name of the represented node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PTR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Contains the canonical name of a host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HINFO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Host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Holds information on the host this node represents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93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TXT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Any kind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rgbClr val="484724"/>
                        </a:buClr>
                        <a:buSzPct val="7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bg2"/>
                        </a:buClr>
                        <a:buSzPct val="90000"/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rgbClr val="BAB870"/>
                        </a:buClr>
                        <a:defRPr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Font typeface="Wingdings" panose="05000000000000000000" pitchFamily="2" charset="2"/>
                        <a:defRPr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8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sz="1800" b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Contains any entity-specific information considered useful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972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Implementation</a:t>
            </a:r>
          </a:p>
        </p:txBody>
      </p:sp>
      <p:pic>
        <p:nvPicPr>
          <p:cNvPr id="4" name="Picture 4" descr="05-20T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5" b="42333"/>
          <a:stretch/>
        </p:blipFill>
        <p:spPr bwMode="auto">
          <a:xfrm>
            <a:off x="2056962" y="812569"/>
            <a:ext cx="8078075" cy="5359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0" y="6172200"/>
            <a:ext cx="9144000" cy="4365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9E0000"/>
              </a:buClr>
              <a:buSzPct val="60000"/>
              <a:buFont typeface="Wingdings"/>
              <a:buChar char="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>
                  <a:lumMod val="50000"/>
                </a:schemeClr>
              </a:buClr>
              <a:buSzPct val="70000"/>
              <a:buFont typeface="Wingdings 2"/>
              <a:buChar char="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C00000"/>
                </a:solidFill>
              </a:rPr>
              <a:t>An excerpt from the DNS database for the zone </a:t>
            </a:r>
            <a:r>
              <a:rPr lang="en-US" sz="1800" i="1" dirty="0">
                <a:solidFill>
                  <a:srgbClr val="C00000"/>
                </a:solidFill>
              </a:rPr>
              <a:t>cs.vu.nl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0107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Implementation</a:t>
            </a:r>
          </a:p>
        </p:txBody>
      </p:sp>
      <p:pic>
        <p:nvPicPr>
          <p:cNvPr id="4" name="Picture 5" descr="05-20T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702" b="-3913"/>
          <a:stretch/>
        </p:blipFill>
        <p:spPr bwMode="auto">
          <a:xfrm>
            <a:off x="2202873" y="1683080"/>
            <a:ext cx="8152140" cy="4375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524000" y="6089071"/>
            <a:ext cx="9144000" cy="43656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rgbClr val="9E0000"/>
              </a:buClr>
              <a:buSzPct val="60000"/>
              <a:buFont typeface="Wingdings"/>
              <a:buChar char=""/>
              <a:defRPr kumimoji="0" sz="2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>
                  <a:lumMod val="50000"/>
                </a:schemeClr>
              </a:buClr>
              <a:buSzPct val="70000"/>
              <a:buFont typeface="Wingdings 2"/>
              <a:buChar char=""/>
              <a:defRPr kumimoji="0" sz="24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600" kern="1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C00000"/>
                </a:solidFill>
              </a:rPr>
              <a:t>An excerpt from the DNS database for the zone </a:t>
            </a:r>
            <a:r>
              <a:rPr lang="en-US" sz="1800" i="1" dirty="0">
                <a:solidFill>
                  <a:srgbClr val="C00000"/>
                </a:solidFill>
              </a:rPr>
              <a:t>cs.vu.nl</a:t>
            </a:r>
            <a:endParaRPr lang="en-US" sz="1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4510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DNS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Address/name translation</a:t>
            </a:r>
          </a:p>
          <a:p>
            <a:pPr lvl="1"/>
            <a:r>
              <a:rPr lang="en-US" dirty="0"/>
              <a:t>for hosts, routers, applications</a:t>
            </a:r>
          </a:p>
          <a:p>
            <a:r>
              <a:rPr lang="en-US" dirty="0"/>
              <a:t>Hierarchical name space</a:t>
            </a:r>
          </a:p>
          <a:p>
            <a:pPr lvl="1"/>
            <a:r>
              <a:rPr lang="en-US" dirty="0"/>
              <a:t>distributed database</a:t>
            </a:r>
          </a:p>
          <a:p>
            <a:r>
              <a:rPr lang="en-US" dirty="0"/>
              <a:t>Distributed set of servers</a:t>
            </a:r>
          </a:p>
          <a:p>
            <a:pPr lvl="1"/>
            <a:r>
              <a:rPr lang="en-US" dirty="0"/>
              <a:t>Application-level protocol</a:t>
            </a:r>
          </a:p>
          <a:p>
            <a:r>
              <a:rPr lang="en-US" dirty="0"/>
              <a:t>Scalable (through hierarchy &amp; caching)</a:t>
            </a:r>
          </a:p>
          <a:p>
            <a:r>
              <a:rPr lang="en-US" dirty="0"/>
              <a:t>Replicated for reliability</a:t>
            </a:r>
          </a:p>
          <a:p>
            <a:r>
              <a:rPr lang="en-US" dirty="0"/>
              <a:t>Requires administration</a:t>
            </a:r>
          </a:p>
        </p:txBody>
      </p:sp>
    </p:spTree>
    <p:extLst>
      <p:ext uri="{BB962C8B-B14F-4D97-AF65-F5344CB8AC3E}">
        <p14:creationId xmlns:p14="http://schemas.microsoft.com/office/powerpoint/2010/main" val="3180369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Example: Mail Address</a:t>
            </a:r>
          </a:p>
        </p:txBody>
      </p:sp>
      <p:sp>
        <p:nvSpPr>
          <p:cNvPr id="606212" name="Text Box 4"/>
          <p:cNvSpPr txBox="1">
            <a:spLocks noChangeArrowheads="1"/>
          </p:cNvSpPr>
          <p:nvPr/>
        </p:nvSpPr>
        <p:spPr bwMode="auto">
          <a:xfrm>
            <a:off x="3170666" y="2667001"/>
            <a:ext cx="837345" cy="646331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</a:rPr>
              <a:t>Name</a:t>
            </a:r>
          </a:p>
          <a:p>
            <a:pPr algn="ctr"/>
            <a:r>
              <a:rPr lang="en-US">
                <a:latin typeface="Tahoma" panose="020B0604030504040204" pitchFamily="34" charset="0"/>
              </a:rPr>
              <a:t>Server</a:t>
            </a:r>
          </a:p>
        </p:txBody>
      </p:sp>
      <p:sp>
        <p:nvSpPr>
          <p:cNvPr id="606213" name="Text Box 5"/>
          <p:cNvSpPr txBox="1">
            <a:spLocks noChangeArrowheads="1"/>
          </p:cNvSpPr>
          <p:nvPr/>
        </p:nvSpPr>
        <p:spPr bwMode="auto">
          <a:xfrm>
            <a:off x="5988673" y="2744788"/>
            <a:ext cx="2149819" cy="369332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Tahoma" panose="020B0604030504040204" pitchFamily="34" charset="0"/>
              </a:rPr>
              <a:t>Mail Transfer Agent</a:t>
            </a:r>
          </a:p>
        </p:txBody>
      </p:sp>
      <p:sp>
        <p:nvSpPr>
          <p:cNvPr id="606214" name="Text Box 6"/>
          <p:cNvSpPr txBox="1">
            <a:spLocks noChangeArrowheads="1"/>
          </p:cNvSpPr>
          <p:nvPr/>
        </p:nvSpPr>
        <p:spPr bwMode="auto">
          <a:xfrm>
            <a:off x="6773888" y="4495800"/>
            <a:ext cx="579389" cy="369332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</a:rPr>
              <a:t>TCP</a:t>
            </a:r>
          </a:p>
        </p:txBody>
      </p:sp>
      <p:sp>
        <p:nvSpPr>
          <p:cNvPr id="606215" name="Text Box 7"/>
          <p:cNvSpPr txBox="1">
            <a:spLocks noChangeArrowheads="1"/>
          </p:cNvSpPr>
          <p:nvPr/>
        </p:nvSpPr>
        <p:spPr bwMode="auto">
          <a:xfrm>
            <a:off x="6864648" y="5562600"/>
            <a:ext cx="397866" cy="369332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</a:rPr>
              <a:t>IP</a:t>
            </a:r>
          </a:p>
        </p:txBody>
      </p:sp>
      <p:sp>
        <p:nvSpPr>
          <p:cNvPr id="606216" name="Text Box 8"/>
          <p:cNvSpPr txBox="1">
            <a:spLocks noChangeArrowheads="1"/>
          </p:cNvSpPr>
          <p:nvPr/>
        </p:nvSpPr>
        <p:spPr bwMode="auto">
          <a:xfrm>
            <a:off x="4191000" y="3190875"/>
            <a:ext cx="131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anose="020B0604030504040204" pitchFamily="34" charset="0"/>
              </a:rPr>
              <a:t>139.91.157.50</a:t>
            </a:r>
          </a:p>
        </p:txBody>
      </p:sp>
      <p:sp>
        <p:nvSpPr>
          <p:cNvPr id="606217" name="Text Box 9"/>
          <p:cNvSpPr txBox="1">
            <a:spLocks noChangeArrowheads="1"/>
          </p:cNvSpPr>
          <p:nvPr/>
        </p:nvSpPr>
        <p:spPr bwMode="auto">
          <a:xfrm>
            <a:off x="7272338" y="2260600"/>
            <a:ext cx="16430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33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anose="020B0604030504040204" pitchFamily="34" charset="0"/>
              </a:rPr>
              <a:t>User1@ics.forth.gr</a:t>
            </a:r>
          </a:p>
        </p:txBody>
      </p:sp>
      <p:sp>
        <p:nvSpPr>
          <p:cNvPr id="606218" name="Text Box 10"/>
          <p:cNvSpPr txBox="1">
            <a:spLocks noChangeArrowheads="1"/>
          </p:cNvSpPr>
          <p:nvPr/>
        </p:nvSpPr>
        <p:spPr bwMode="auto">
          <a:xfrm>
            <a:off x="4191000" y="2514600"/>
            <a:ext cx="173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anose="020B0604030504040204" pitchFamily="34" charset="0"/>
              </a:rPr>
              <a:t>MX for ics.forth.gr ?</a:t>
            </a:r>
          </a:p>
        </p:txBody>
      </p:sp>
      <p:sp>
        <p:nvSpPr>
          <p:cNvPr id="606219" name="Text Box 11"/>
          <p:cNvSpPr txBox="1">
            <a:spLocks noChangeArrowheads="1"/>
          </p:cNvSpPr>
          <p:nvPr/>
        </p:nvSpPr>
        <p:spPr bwMode="auto">
          <a:xfrm>
            <a:off x="6742814" y="1676400"/>
            <a:ext cx="643125" cy="369332"/>
          </a:xfrm>
          <a:prstGeom prst="rect">
            <a:avLst/>
          </a:prstGeom>
          <a:noFill/>
          <a:ln w="38100">
            <a:solidFill>
              <a:srgbClr val="3333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ahoma" panose="020B0604030504040204" pitchFamily="34" charset="0"/>
              </a:rPr>
              <a:t>User</a:t>
            </a:r>
          </a:p>
        </p:txBody>
      </p:sp>
      <p:sp>
        <p:nvSpPr>
          <p:cNvPr id="606220" name="Line 12"/>
          <p:cNvSpPr>
            <a:spLocks noChangeShapeType="1"/>
          </p:cNvSpPr>
          <p:nvPr/>
        </p:nvSpPr>
        <p:spPr bwMode="auto">
          <a:xfrm>
            <a:off x="7086600" y="22113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1" name="Line 13"/>
          <p:cNvSpPr>
            <a:spLocks noChangeShapeType="1"/>
          </p:cNvSpPr>
          <p:nvPr/>
        </p:nvSpPr>
        <p:spPr bwMode="auto">
          <a:xfrm flipH="1">
            <a:off x="4267200" y="28971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2" name="Line 14"/>
          <p:cNvSpPr>
            <a:spLocks noChangeShapeType="1"/>
          </p:cNvSpPr>
          <p:nvPr/>
        </p:nvSpPr>
        <p:spPr bwMode="auto">
          <a:xfrm>
            <a:off x="4267200" y="3125788"/>
            <a:ext cx="1219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3" name="Line 15"/>
          <p:cNvSpPr>
            <a:spLocks noChangeShapeType="1"/>
          </p:cNvSpPr>
          <p:nvPr/>
        </p:nvSpPr>
        <p:spPr bwMode="auto">
          <a:xfrm>
            <a:off x="7086600" y="3354388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4" name="Line 16"/>
          <p:cNvSpPr>
            <a:spLocks noChangeShapeType="1"/>
          </p:cNvSpPr>
          <p:nvPr/>
        </p:nvSpPr>
        <p:spPr bwMode="auto">
          <a:xfrm>
            <a:off x="7086600" y="5030788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6225" name="Text Box 17"/>
          <p:cNvSpPr txBox="1">
            <a:spLocks noChangeArrowheads="1"/>
          </p:cNvSpPr>
          <p:nvPr/>
        </p:nvSpPr>
        <p:spPr bwMode="auto">
          <a:xfrm>
            <a:off x="7239000" y="3544888"/>
            <a:ext cx="131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 dirty="0">
                <a:latin typeface="Tahoma" panose="020B0604030504040204" pitchFamily="34" charset="0"/>
              </a:rPr>
              <a:t>139.91.157.50</a:t>
            </a:r>
          </a:p>
        </p:txBody>
      </p:sp>
      <p:sp>
        <p:nvSpPr>
          <p:cNvPr id="606226" name="Text Box 18"/>
          <p:cNvSpPr txBox="1">
            <a:spLocks noChangeArrowheads="1"/>
          </p:cNvSpPr>
          <p:nvPr/>
        </p:nvSpPr>
        <p:spPr bwMode="auto">
          <a:xfrm>
            <a:off x="7239000" y="5080000"/>
            <a:ext cx="13144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sz="1400">
                <a:latin typeface="Tahoma" panose="020B0604030504040204" pitchFamily="34" charset="0"/>
              </a:rPr>
              <a:t>139.91.157.50</a:t>
            </a:r>
          </a:p>
        </p:txBody>
      </p:sp>
    </p:spTree>
    <p:extLst>
      <p:ext uri="{BB962C8B-B14F-4D97-AF65-F5344CB8AC3E}">
        <p14:creationId xmlns:p14="http://schemas.microsoft.com/office/powerpoint/2010/main" val="17246171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DNS-based services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Host aliasing</a:t>
            </a:r>
          </a:p>
          <a:p>
            <a:pPr lvl="1"/>
            <a:r>
              <a:rPr lang="en-US" dirty="0"/>
              <a:t>host with complicated name can have aliases</a:t>
            </a:r>
          </a:p>
          <a:p>
            <a:pPr lvl="1"/>
            <a:r>
              <a:rPr lang="en-US" dirty="0"/>
              <a:t>relay1.west-coast.enterprise.com -&gt; aliases: { enterprise.com, www.enterprise.com} </a:t>
            </a:r>
          </a:p>
          <a:p>
            <a:r>
              <a:rPr lang="en-US" dirty="0"/>
              <a:t>Mail server aliasing</a:t>
            </a:r>
          </a:p>
          <a:p>
            <a:pPr lvl="1"/>
            <a:r>
              <a:rPr lang="en-US" dirty="0"/>
              <a:t>e-mail addresses need to be mnemonic</a:t>
            </a:r>
          </a:p>
          <a:p>
            <a:pPr lvl="1"/>
            <a:r>
              <a:rPr lang="en-US" dirty="0"/>
              <a:t>bob@hotmail.com, instead of  bob@relay1.west-coast.hotmail.com </a:t>
            </a:r>
          </a:p>
          <a:p>
            <a:r>
              <a:rPr lang="en-US" dirty="0"/>
              <a:t>Load Distribution</a:t>
            </a:r>
          </a:p>
          <a:p>
            <a:pPr lvl="1"/>
            <a:r>
              <a:rPr lang="en-US" dirty="0"/>
              <a:t>replicated web servers</a:t>
            </a:r>
          </a:p>
          <a:p>
            <a:pPr lvl="2"/>
            <a:r>
              <a:rPr lang="en-US" dirty="0"/>
              <a:t>Content Distribution Networks (</a:t>
            </a:r>
            <a:r>
              <a:rPr lang="en-US" dirty="0" err="1"/>
              <a:t>eg</a:t>
            </a:r>
            <a:r>
              <a:rPr lang="en-US" dirty="0"/>
              <a:t>: Akamai)</a:t>
            </a:r>
          </a:p>
          <a:p>
            <a:pPr lvl="2"/>
            <a:r>
              <a:rPr lang="en-US" dirty="0"/>
              <a:t>Busy sites such as cnn.com are replicated over multiple servers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387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Root Servers</a:t>
            </a:r>
          </a:p>
        </p:txBody>
      </p:sp>
      <p:sp>
        <p:nvSpPr>
          <p:cNvPr id="586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Contacted by local name server that can not resolve a name</a:t>
            </a:r>
          </a:p>
          <a:p>
            <a:r>
              <a:rPr lang="en-US" dirty="0"/>
              <a:t>Root name server:</a:t>
            </a:r>
          </a:p>
          <a:p>
            <a:pPr lvl="1"/>
            <a:r>
              <a:rPr lang="en-US" dirty="0"/>
              <a:t>contacts authoritative name server if name mapping not known</a:t>
            </a:r>
          </a:p>
          <a:p>
            <a:pPr lvl="1"/>
            <a:r>
              <a:rPr lang="en-US" dirty="0"/>
              <a:t>gets mapping</a:t>
            </a:r>
          </a:p>
          <a:p>
            <a:pPr lvl="1"/>
            <a:r>
              <a:rPr lang="en-US" dirty="0"/>
              <a:t>returns mapping to local name server</a:t>
            </a:r>
          </a:p>
          <a:p>
            <a:r>
              <a:rPr lang="en-US" dirty="0"/>
              <a:t>13 root name servers worldwide</a:t>
            </a:r>
          </a:p>
          <a:p>
            <a:pPr lvl="1"/>
            <a:r>
              <a:rPr lang="en-US" dirty="0"/>
              <a:t>{a, b, c, … , m}.root-servers.org</a:t>
            </a:r>
          </a:p>
          <a:p>
            <a:pPr lvl="1"/>
            <a:r>
              <a:rPr lang="en-US" dirty="0"/>
              <a:t>Critical part of the Internet infrastructure !</a:t>
            </a:r>
          </a:p>
        </p:txBody>
      </p:sp>
    </p:spTree>
    <p:extLst>
      <p:ext uri="{BB962C8B-B14F-4D97-AF65-F5344CB8AC3E}">
        <p14:creationId xmlns:p14="http://schemas.microsoft.com/office/powerpoint/2010/main" val="983532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Entity, Addresses, Identifiers</a:t>
            </a:r>
          </a:p>
        </p:txBody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pPr lvl="1"/>
            <a:r>
              <a:rPr lang="en-US" dirty="0"/>
              <a:t>string of bits for referring to an entity</a:t>
            </a:r>
          </a:p>
          <a:p>
            <a:r>
              <a:rPr lang="en-US" dirty="0"/>
              <a:t>Entity</a:t>
            </a:r>
          </a:p>
          <a:p>
            <a:pPr lvl="1"/>
            <a:r>
              <a:rPr lang="en-US" dirty="0"/>
              <a:t>An entity in a distributed system can be practically anything</a:t>
            </a:r>
          </a:p>
          <a:p>
            <a:pPr lvl="1"/>
            <a:r>
              <a:rPr lang="en-US" dirty="0"/>
              <a:t>Entities are the things which can operated on</a:t>
            </a:r>
          </a:p>
          <a:p>
            <a:pPr lvl="1"/>
            <a:r>
              <a:rPr lang="en-US" dirty="0"/>
              <a:t>E.g. Hosts, printers, files, processes, users, mailboxes, Web pages, … </a:t>
            </a:r>
          </a:p>
          <a:p>
            <a:pPr lvl="1"/>
            <a:r>
              <a:rPr lang="en-US" dirty="0"/>
              <a:t>Access point vs address (name of an access point)</a:t>
            </a:r>
          </a:p>
          <a:p>
            <a:pPr lvl="2"/>
            <a:r>
              <a:rPr lang="en-US" dirty="0"/>
              <a:t>An access point is a special kind of entity in a distributed system which gives an access to another entity</a:t>
            </a:r>
          </a:p>
          <a:p>
            <a:pPr lvl="2"/>
            <a:r>
              <a:rPr lang="en-US" dirty="0"/>
              <a:t>The name of an access point is called an address</a:t>
            </a:r>
          </a:p>
          <a:p>
            <a:pPr lvl="2"/>
            <a:r>
              <a:rPr lang="en-US" dirty="0"/>
              <a:t>Names should be location-independent</a:t>
            </a:r>
          </a:p>
          <a:p>
            <a:pPr lvl="2"/>
            <a:r>
              <a:rPr lang="en-US" dirty="0"/>
              <a:t>An entity can offer more than one access point</a:t>
            </a:r>
          </a:p>
        </p:txBody>
      </p:sp>
    </p:spTree>
    <p:extLst>
      <p:ext uri="{BB962C8B-B14F-4D97-AF65-F5344CB8AC3E}">
        <p14:creationId xmlns:p14="http://schemas.microsoft.com/office/powerpoint/2010/main" val="13760144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DNS Root Servers Sites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F:</a:t>
            </a:r>
            <a:r>
              <a:rPr lang="el-GR" dirty="0"/>
              <a:t> Internet Systems Consortium, Inc. </a:t>
            </a:r>
            <a:r>
              <a:rPr lang="en-US" dirty="0"/>
              <a:t>Sites: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Ottawa</a:t>
            </a:r>
            <a:r>
              <a:rPr lang="en-US" dirty="0"/>
              <a:t>, Toronto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San Jose</a:t>
            </a:r>
            <a:r>
              <a:rPr lang="en-US" dirty="0"/>
              <a:t>, San Francisco, Los Angeles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New York City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Rome</a:t>
            </a:r>
            <a:r>
              <a:rPr lang="en-US" dirty="0"/>
              <a:t>, Paris, Lisbon, Madrid, Munich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Sao Paulo 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Beijing</a:t>
            </a:r>
            <a:r>
              <a:rPr lang="en-US" dirty="0"/>
              <a:t>, </a:t>
            </a:r>
            <a:r>
              <a:rPr lang="el-GR" dirty="0"/>
              <a:t>Seoul</a:t>
            </a:r>
            <a:r>
              <a:rPr lang="en-US" dirty="0"/>
              <a:t>, Taipei, Hong Kong, Singapore, Dubai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Moscow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Dubai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Brisbane</a:t>
            </a:r>
            <a:r>
              <a:rPr lang="en-US" dirty="0"/>
              <a:t>, Auckland</a:t>
            </a:r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Monterrey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Johannesburg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Tel Aviv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l-GR" dirty="0"/>
              <a:t>Jakarta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3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Names, Entity, Addresses,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Identifier</a:t>
            </a:r>
          </a:p>
          <a:p>
            <a:pPr lvl="1"/>
            <a:r>
              <a:rPr lang="en-US" dirty="0"/>
              <a:t>It is an unambiguous name</a:t>
            </a:r>
          </a:p>
          <a:p>
            <a:pPr lvl="1"/>
            <a:r>
              <a:rPr lang="en-US" dirty="0"/>
              <a:t>Human friendly name</a:t>
            </a:r>
          </a:p>
          <a:p>
            <a:pPr lvl="1"/>
            <a:r>
              <a:rPr lang="en-US" dirty="0"/>
              <a:t>An true identifier must has the following properties</a:t>
            </a:r>
          </a:p>
          <a:p>
            <a:pPr lvl="2"/>
            <a:r>
              <a:rPr lang="en-US" dirty="0"/>
              <a:t>Each identifier refers to at most one entity</a:t>
            </a:r>
          </a:p>
          <a:p>
            <a:pPr lvl="2"/>
            <a:r>
              <a:rPr lang="en-US" dirty="0"/>
              <a:t>Each entity is referred to by at most one identifier</a:t>
            </a:r>
          </a:p>
          <a:p>
            <a:pPr lvl="2"/>
            <a:r>
              <a:rPr lang="en-US" dirty="0"/>
              <a:t>Is never re-used (an identifier always refers to the same entity)</a:t>
            </a:r>
          </a:p>
        </p:txBody>
      </p:sp>
    </p:spTree>
    <p:extLst>
      <p:ext uri="{BB962C8B-B14F-4D97-AF65-F5344CB8AC3E}">
        <p14:creationId xmlns:p14="http://schemas.microsoft.com/office/powerpoint/2010/main" val="1548093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Unstructured Naming</a:t>
            </a:r>
          </a:p>
          <a:p>
            <a:pPr lvl="1"/>
            <a:r>
              <a:rPr lang="en-US" dirty="0"/>
              <a:t>Simple solutions (broadcasting)</a:t>
            </a:r>
          </a:p>
          <a:p>
            <a:pPr lvl="1"/>
            <a:r>
              <a:rPr lang="en-US" dirty="0"/>
              <a:t>Home-based approaches</a:t>
            </a:r>
          </a:p>
          <a:p>
            <a:pPr lvl="1"/>
            <a:r>
              <a:rPr lang="en-US" dirty="0"/>
              <a:t>Distributed Hash Tables (structured P2P)</a:t>
            </a:r>
          </a:p>
          <a:p>
            <a:pPr lvl="1"/>
            <a:r>
              <a:rPr lang="en-US" dirty="0"/>
              <a:t>Hierarchical location service</a:t>
            </a:r>
          </a:p>
          <a:p>
            <a:r>
              <a:rPr lang="en-US" dirty="0"/>
              <a:t>Structured Naming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030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076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 graph in which a leaf node represents a (named) entity</a:t>
            </a:r>
          </a:p>
          <a:p>
            <a:r>
              <a:rPr lang="en-US" dirty="0"/>
              <a:t>A directory node is an entity that refers to other nodes</a:t>
            </a:r>
          </a:p>
          <a:p>
            <a:r>
              <a:rPr lang="en-US" dirty="0"/>
              <a:t>A directory node contains a (directory) table of (edge label, node identifier) pairs</a:t>
            </a:r>
          </a:p>
          <a:p>
            <a:r>
              <a:rPr lang="en-US" dirty="0"/>
              <a:t>We can easily store all kinds of attributes in a node, describing aspects of the entity the node represents</a:t>
            </a:r>
          </a:p>
          <a:p>
            <a:pPr lvl="1"/>
            <a:r>
              <a:rPr lang="en-US" dirty="0"/>
              <a:t>Type of the entity</a:t>
            </a:r>
          </a:p>
          <a:p>
            <a:pPr lvl="1"/>
            <a:r>
              <a:rPr lang="en-US" dirty="0"/>
              <a:t>An identifier for that entity</a:t>
            </a:r>
          </a:p>
          <a:p>
            <a:pPr lvl="1"/>
            <a:r>
              <a:rPr lang="en-US" dirty="0"/>
              <a:t>Address of the entity’s location</a:t>
            </a:r>
          </a:p>
          <a:p>
            <a:pPr lvl="1"/>
            <a:r>
              <a:rPr lang="en-US" dirty="0"/>
              <a:t>Nicknames</a:t>
            </a:r>
          </a:p>
        </p:txBody>
      </p:sp>
    </p:spTree>
    <p:extLst>
      <p:ext uri="{BB962C8B-B14F-4D97-AF65-F5344CB8AC3E}">
        <p14:creationId xmlns:p14="http://schemas.microsoft.com/office/powerpoint/2010/main" val="5388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Spaces</a:t>
            </a:r>
          </a:p>
        </p:txBody>
      </p:sp>
      <p:sp>
        <p:nvSpPr>
          <p:cNvPr id="589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5839692"/>
            <a:ext cx="7772400" cy="415925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A general naming graph with a single root node</a:t>
            </a:r>
          </a:p>
        </p:txBody>
      </p:sp>
      <p:pic>
        <p:nvPicPr>
          <p:cNvPr id="5898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47" t="44864" r="20096" b="39879"/>
          <a:stretch>
            <a:fillRect/>
          </a:stretch>
        </p:blipFill>
        <p:spPr bwMode="auto">
          <a:xfrm>
            <a:off x="752336" y="1373188"/>
            <a:ext cx="10687328" cy="4016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79075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Name Space in UNIX File System</a:t>
            </a:r>
          </a:p>
        </p:txBody>
      </p:sp>
      <p:sp>
        <p:nvSpPr>
          <p:cNvPr id="590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86890" y="5484812"/>
            <a:ext cx="7218218" cy="647700"/>
          </a:xfrm>
        </p:spPr>
        <p:txBody>
          <a:bodyPr>
            <a:normAutofit/>
          </a:bodyPr>
          <a:lstStyle/>
          <a:p>
            <a:pPr algn="ctr">
              <a:buFont typeface="Wingdings" panose="05000000000000000000" pitchFamily="2" charset="2"/>
              <a:buNone/>
            </a:pPr>
            <a:r>
              <a:rPr lang="en-US" sz="1800" dirty="0">
                <a:solidFill>
                  <a:srgbClr val="C00000"/>
                </a:solidFill>
              </a:rPr>
              <a:t>The general organization of the UNIX file system implementation on a logical disk of contiguous disk blocks</a:t>
            </a:r>
          </a:p>
        </p:txBody>
      </p:sp>
      <p:pic>
        <p:nvPicPr>
          <p:cNvPr id="5908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17" t="46375" r="20738" b="40936"/>
          <a:stretch>
            <a:fillRect/>
          </a:stretch>
        </p:blipFill>
        <p:spPr bwMode="auto">
          <a:xfrm>
            <a:off x="1142050" y="1832264"/>
            <a:ext cx="9907899" cy="3193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2009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8106</TotalTime>
  <Words>1436</Words>
  <Application>Microsoft Office PowerPoint</Application>
  <PresentationFormat>Widescreen</PresentationFormat>
  <Paragraphs>265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Calibri</vt:lpstr>
      <vt:lpstr>Century Gothic</vt:lpstr>
      <vt:lpstr>Corbel</vt:lpstr>
      <vt:lpstr>Courier New</vt:lpstr>
      <vt:lpstr>Segoe UI</vt:lpstr>
      <vt:lpstr>Segoe UI Light</vt:lpstr>
      <vt:lpstr>Tahoma</vt:lpstr>
      <vt:lpstr>Wingdings</vt:lpstr>
      <vt:lpstr>Office Theme</vt:lpstr>
      <vt:lpstr>Distributed Naming Services Module A5</vt:lpstr>
      <vt:lpstr>Naming</vt:lpstr>
      <vt:lpstr>Names, Entity, Addresses, Identifiers</vt:lpstr>
      <vt:lpstr>Names, Entity, Addresses, Identifiers</vt:lpstr>
      <vt:lpstr>Naming Structure</vt:lpstr>
      <vt:lpstr>Structured Naming</vt:lpstr>
      <vt:lpstr>Name Spaces</vt:lpstr>
      <vt:lpstr>Name Spaces</vt:lpstr>
      <vt:lpstr>Name Space in UNIX File System</vt:lpstr>
      <vt:lpstr>Name Resolution</vt:lpstr>
      <vt:lpstr>Linking and Mounting</vt:lpstr>
      <vt:lpstr>Linking and Mounting</vt:lpstr>
      <vt:lpstr>Linking and Mounting</vt:lpstr>
      <vt:lpstr>Linking and Mounting</vt:lpstr>
      <vt:lpstr>Name Space Implementation</vt:lpstr>
      <vt:lpstr>Name Space Implementation</vt:lpstr>
      <vt:lpstr>Name Space Implementation</vt:lpstr>
      <vt:lpstr>Implementation of Name Resolution</vt:lpstr>
      <vt:lpstr>Iterative Name Resolution</vt:lpstr>
      <vt:lpstr>Recursive Name Resolution</vt:lpstr>
      <vt:lpstr>Name Resolution Mechanism</vt:lpstr>
      <vt:lpstr>Comparison b/w Name Resolution Implementations </vt:lpstr>
      <vt:lpstr>The DNS Name Space</vt:lpstr>
      <vt:lpstr>DNS Implementation</vt:lpstr>
      <vt:lpstr>DNS Implementation</vt:lpstr>
      <vt:lpstr>Internet DNS</vt:lpstr>
      <vt:lpstr>DNS Example: Mail Address</vt:lpstr>
      <vt:lpstr>Additional DNS-based services</vt:lpstr>
      <vt:lpstr>DNS Root Servers</vt:lpstr>
      <vt:lpstr>DNS Root Servers Sites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 &amp; Background Chapter 1</dc:title>
  <dc:creator>Sheheryar Malik</dc:creator>
  <cp:lastModifiedBy>Sheheryar Malik</cp:lastModifiedBy>
  <cp:revision>829</cp:revision>
  <cp:lastPrinted>2019-05-17T05:34:39Z</cp:lastPrinted>
  <dcterms:created xsi:type="dcterms:W3CDTF">2019-04-13T12:57:47Z</dcterms:created>
  <dcterms:modified xsi:type="dcterms:W3CDTF">2023-01-16T19:15:58Z</dcterms:modified>
</cp:coreProperties>
</file>